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81"/>
  </p:notesMasterIdLst>
  <p:handoutMasterIdLst>
    <p:handoutMasterId r:id="rId82"/>
  </p:handoutMasterIdLst>
  <p:sldIdLst>
    <p:sldId id="256" r:id="rId5"/>
    <p:sldId id="262" r:id="rId6"/>
    <p:sldId id="379" r:id="rId7"/>
    <p:sldId id="433" r:id="rId8"/>
    <p:sldId id="434" r:id="rId9"/>
    <p:sldId id="435" r:id="rId10"/>
    <p:sldId id="436" r:id="rId11"/>
    <p:sldId id="437" r:id="rId12"/>
    <p:sldId id="438" r:id="rId13"/>
    <p:sldId id="439" r:id="rId14"/>
    <p:sldId id="442" r:id="rId15"/>
    <p:sldId id="440" r:id="rId16"/>
    <p:sldId id="441" r:id="rId17"/>
    <p:sldId id="443" r:id="rId18"/>
    <p:sldId id="444" r:id="rId19"/>
    <p:sldId id="625" r:id="rId20"/>
    <p:sldId id="622" r:id="rId21"/>
    <p:sldId id="445" r:id="rId22"/>
    <p:sldId id="446" r:id="rId23"/>
    <p:sldId id="642" r:id="rId24"/>
    <p:sldId id="626" r:id="rId25"/>
    <p:sldId id="627" r:id="rId26"/>
    <p:sldId id="628" r:id="rId27"/>
    <p:sldId id="629" r:id="rId28"/>
    <p:sldId id="630" r:id="rId29"/>
    <p:sldId id="631" r:id="rId30"/>
    <p:sldId id="632" r:id="rId31"/>
    <p:sldId id="633" r:id="rId32"/>
    <p:sldId id="634" r:id="rId33"/>
    <p:sldId id="635" r:id="rId34"/>
    <p:sldId id="636" r:id="rId35"/>
    <p:sldId id="637" r:id="rId36"/>
    <p:sldId id="638" r:id="rId37"/>
    <p:sldId id="639" r:id="rId38"/>
    <p:sldId id="640" r:id="rId39"/>
    <p:sldId id="645" r:id="rId40"/>
    <p:sldId id="447" r:id="rId41"/>
    <p:sldId id="448" r:id="rId42"/>
    <p:sldId id="449" r:id="rId43"/>
    <p:sldId id="450" r:id="rId44"/>
    <p:sldId id="451" r:id="rId45"/>
    <p:sldId id="457" r:id="rId46"/>
    <p:sldId id="454" r:id="rId47"/>
    <p:sldId id="452" r:id="rId48"/>
    <p:sldId id="453" r:id="rId49"/>
    <p:sldId id="641" r:id="rId50"/>
    <p:sldId id="476" r:id="rId51"/>
    <p:sldId id="618" r:id="rId52"/>
    <p:sldId id="479" r:id="rId53"/>
    <p:sldId id="484" r:id="rId54"/>
    <p:sldId id="485" r:id="rId55"/>
    <p:sldId id="486" r:id="rId56"/>
    <p:sldId id="487" r:id="rId57"/>
    <p:sldId id="488" r:id="rId58"/>
    <p:sldId id="491" r:id="rId59"/>
    <p:sldId id="490" r:id="rId60"/>
    <p:sldId id="492" r:id="rId61"/>
    <p:sldId id="493" r:id="rId62"/>
    <p:sldId id="494" r:id="rId63"/>
    <p:sldId id="495" r:id="rId64"/>
    <p:sldId id="496" r:id="rId65"/>
    <p:sldId id="497" r:id="rId66"/>
    <p:sldId id="498" r:id="rId67"/>
    <p:sldId id="499" r:id="rId68"/>
    <p:sldId id="646" r:id="rId69"/>
    <p:sldId id="624" r:id="rId70"/>
    <p:sldId id="524" r:id="rId71"/>
    <p:sldId id="580" r:id="rId72"/>
    <p:sldId id="259" r:id="rId73"/>
    <p:sldId id="370" r:id="rId74"/>
    <p:sldId id="270" r:id="rId75"/>
    <p:sldId id="266" r:id="rId76"/>
    <p:sldId id="267" r:id="rId77"/>
    <p:sldId id="268" r:id="rId78"/>
    <p:sldId id="269" r:id="rId79"/>
    <p:sldId id="272" r:id="rId80"/>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2D050"/>
    <a:srgbClr val="B32C16"/>
    <a:srgbClr val="A7FFCF"/>
    <a:srgbClr val="8BFFB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809" autoAdjust="0"/>
    <p:restoredTop sz="88810" autoAdjust="0"/>
  </p:normalViewPr>
  <p:slideViewPr>
    <p:cSldViewPr>
      <p:cViewPr varScale="1">
        <p:scale>
          <a:sx n="100" d="100"/>
          <a:sy n="100" d="100"/>
        </p:scale>
        <p:origin x="-96" y="-126"/>
      </p:cViewPr>
      <p:guideLst>
        <p:guide orient="horz" pos="2160"/>
        <p:guide pos="2880"/>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viewProps" Target="viewProp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handoutMaster" Target="handoutMasters/handoutMaster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notesMaster" Target="notesMasters/notesMaster1.xml"/><Relationship Id="rId86"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5747" tIns="47873" rIns="95747" bIns="47873"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lIns="95747" tIns="47873" rIns="95747" bIns="47873" rtlCol="0"/>
          <a:lstStyle>
            <a:lvl1pPr algn="r">
              <a:defRPr sz="1300"/>
            </a:lvl1pPr>
          </a:lstStyle>
          <a:p>
            <a:fld id="{9C5521F6-A734-4FB7-886C-3F5F35087F67}" type="datetimeFigureOut">
              <a:rPr lang="en-US" smtClean="0"/>
              <a:t>12/13/2016</a:t>
            </a:fld>
            <a:endParaRPr lang="en-US"/>
          </a:p>
        </p:txBody>
      </p:sp>
      <p:sp>
        <p:nvSpPr>
          <p:cNvPr id="4" name="Footer Placeholder 3"/>
          <p:cNvSpPr>
            <a:spLocks noGrp="1"/>
          </p:cNvSpPr>
          <p:nvPr>
            <p:ph type="ftr" sz="quarter" idx="2"/>
          </p:nvPr>
        </p:nvSpPr>
        <p:spPr>
          <a:xfrm>
            <a:off x="0" y="9119474"/>
            <a:ext cx="3169920" cy="480060"/>
          </a:xfrm>
          <a:prstGeom prst="rect">
            <a:avLst/>
          </a:prstGeom>
        </p:spPr>
        <p:txBody>
          <a:bodyPr vert="horz" lIns="95747" tIns="47873" rIns="95747" bIns="47873"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5747" tIns="47873" rIns="95747" bIns="47873" rtlCol="0" anchor="b"/>
          <a:lstStyle>
            <a:lvl1pPr algn="r">
              <a:defRPr sz="1300"/>
            </a:lvl1pPr>
          </a:lstStyle>
          <a:p>
            <a:fld id="{C0AEE45A-8B87-454C-BA46-22D218254024}" type="slidenum">
              <a:rPr lang="en-US" smtClean="0"/>
              <a:t>‹#›</a:t>
            </a:fld>
            <a:endParaRPr lang="en-US"/>
          </a:p>
        </p:txBody>
      </p:sp>
    </p:spTree>
    <p:extLst>
      <p:ext uri="{BB962C8B-B14F-4D97-AF65-F5344CB8AC3E}">
        <p14:creationId xmlns:p14="http://schemas.microsoft.com/office/powerpoint/2010/main" val="27949668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5747" tIns="47873" rIns="95747" bIns="47873"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5747" tIns="47873" rIns="95747" bIns="47873" rtlCol="0"/>
          <a:lstStyle>
            <a:lvl1pPr algn="r">
              <a:defRPr sz="1300"/>
            </a:lvl1pPr>
          </a:lstStyle>
          <a:p>
            <a:fld id="{52FDEDCE-2935-4A78-AA85-D999CD59681C}" type="datetimeFigureOut">
              <a:rPr lang="en-US" smtClean="0"/>
              <a:t>12/13/2016</a:t>
            </a:fld>
            <a:endParaRPr lang="en-US"/>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5747" tIns="47873" rIns="95747" bIns="47873"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5747" tIns="47873" rIns="95747" bIns="4787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5747" tIns="47873" rIns="95747" bIns="47873"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5747" tIns="47873" rIns="95747" bIns="47873" rtlCol="0" anchor="b"/>
          <a:lstStyle>
            <a:lvl1pPr algn="r">
              <a:defRPr sz="1300"/>
            </a:lvl1pPr>
          </a:lstStyle>
          <a:p>
            <a:fld id="{28D1C092-A9D6-44D1-9521-F707EA86A3CC}" type="slidenum">
              <a:rPr lang="en-US" smtClean="0"/>
              <a:t>‹#›</a:t>
            </a:fld>
            <a:endParaRPr lang="en-US"/>
          </a:p>
        </p:txBody>
      </p:sp>
    </p:spTree>
    <p:extLst>
      <p:ext uri="{BB962C8B-B14F-4D97-AF65-F5344CB8AC3E}">
        <p14:creationId xmlns:p14="http://schemas.microsoft.com/office/powerpoint/2010/main" val="6383589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Fueling, replacing grinder</a:t>
            </a:r>
            <a:r>
              <a:rPr lang="en-US" baseline="0" dirty="0" smtClean="0"/>
              <a:t> wheels, </a:t>
            </a:r>
            <a:endParaRPr lang="en-US" dirty="0"/>
          </a:p>
        </p:txBody>
      </p:sp>
      <p:sp>
        <p:nvSpPr>
          <p:cNvPr id="4" name="Slide Number Placeholder 3"/>
          <p:cNvSpPr>
            <a:spLocks noGrp="1"/>
          </p:cNvSpPr>
          <p:nvPr>
            <p:ph type="sldNum" sz="quarter" idx="10"/>
          </p:nvPr>
        </p:nvSpPr>
        <p:spPr/>
        <p:txBody>
          <a:bodyPr/>
          <a:lstStyle/>
          <a:p>
            <a:fld id="{28D1C092-A9D6-44D1-9521-F707EA86A3CC}" type="slidenum">
              <a:rPr lang="en-US" smtClean="0"/>
              <a:t>27</a:t>
            </a:fld>
            <a:endParaRPr lang="en-US"/>
          </a:p>
        </p:txBody>
      </p:sp>
    </p:spTree>
    <p:extLst>
      <p:ext uri="{BB962C8B-B14F-4D97-AF65-F5344CB8AC3E}">
        <p14:creationId xmlns:p14="http://schemas.microsoft.com/office/powerpoint/2010/main" val="35972810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urse Title">
    <p:bg>
      <p:bgPr>
        <a:solidFill>
          <a:schemeClr val="bg1">
            <a:alpha val="44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438400" y="2416175"/>
            <a:ext cx="6019800" cy="1470025"/>
          </a:xfrm>
        </p:spPr>
        <p:txBody>
          <a:bodyPr/>
          <a:lstStyle>
            <a:lvl1pPr>
              <a:defRPr cap="small" baseline="0"/>
            </a:lvl1pPr>
          </a:lstStyle>
          <a:p>
            <a:r>
              <a:rPr lang="en-US" dirty="0" smtClean="0"/>
              <a:t>Click to Edit Course Title</a:t>
            </a:r>
            <a:endParaRPr lang="en-US" dirty="0"/>
          </a:p>
        </p:txBody>
      </p:sp>
      <p:sp>
        <p:nvSpPr>
          <p:cNvPr id="7" name="Slide Number Placeholder 6"/>
          <p:cNvSpPr>
            <a:spLocks noGrp="1"/>
          </p:cNvSpPr>
          <p:nvPr>
            <p:ph type="sldNum" sz="quarter" idx="11"/>
          </p:nvPr>
        </p:nvSpPr>
        <p:spPr>
          <a:xfrm>
            <a:off x="8610600" y="6400800"/>
            <a:ext cx="501316" cy="365125"/>
          </a:xfrm>
        </p:spPr>
        <p:txBody>
          <a:bodyPr/>
          <a:lstStyle/>
          <a:p>
            <a:fld id="{3081FB63-11FE-4616-A19A-6EFA4D5058BD}" type="slidenum">
              <a:rPr lang="en-US" smtClean="0"/>
              <a:t>‹#›</a:t>
            </a:fld>
            <a:endParaRPr lang="en-US" dirty="0"/>
          </a:p>
        </p:txBody>
      </p:sp>
    </p:spTree>
    <p:extLst>
      <p:ext uri="{BB962C8B-B14F-4D97-AF65-F5344CB8AC3E}">
        <p14:creationId xmlns:p14="http://schemas.microsoft.com/office/powerpoint/2010/main" val="265089135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Module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4657725"/>
            <a:ext cx="7772400" cy="1362075"/>
          </a:xfrm>
        </p:spPr>
        <p:txBody>
          <a:bodyPr anchor="t"/>
          <a:lstStyle>
            <a:lvl1pPr algn="l">
              <a:defRPr sz="4000" b="1" cap="small" baseline="0"/>
            </a:lvl1pPr>
          </a:lstStyle>
          <a:p>
            <a:r>
              <a:rPr lang="en-US" dirty="0" smtClean="0"/>
              <a:t>Click To Edit Module Title</a:t>
            </a:r>
            <a:endParaRPr lang="en-US" dirty="0"/>
          </a:p>
        </p:txBody>
      </p:sp>
    </p:spTree>
    <p:extLst>
      <p:ext uri="{BB962C8B-B14F-4D97-AF65-F5344CB8AC3E}">
        <p14:creationId xmlns:p14="http://schemas.microsoft.com/office/powerpoint/2010/main" val="312742439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sz="3200"/>
            </a:lvl1pPr>
          </a:lstStyle>
          <a:p>
            <a:r>
              <a:rPr lang="en-US" dirty="0" smtClean="0"/>
              <a:t>Click To Edit Slide Title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lvl1pPr marL="457200" indent="-457200">
              <a:buClr>
                <a:srgbClr val="C00000"/>
              </a:buClr>
              <a:buFont typeface="Wingdings" panose="05000000000000000000" pitchFamily="2" charset="2"/>
              <a:buChar char="Ø"/>
              <a:defRPr sz="2400"/>
            </a:lvl1pPr>
            <a:lvl2pPr marL="914400" indent="-457200">
              <a:buClr>
                <a:srgbClr val="C00000"/>
              </a:buClr>
              <a:buFont typeface="Wingdings" panose="05000000000000000000" pitchFamily="2" charset="2"/>
              <a:buChar char="Ø"/>
              <a:defRPr sz="2200" baseline="0"/>
            </a:lvl2pPr>
            <a:lvl3pPr marL="1371600" indent="-457200">
              <a:buClr>
                <a:srgbClr val="C00000"/>
              </a:buClr>
              <a:buFont typeface="Wingdings" panose="05000000000000000000" pitchFamily="2" charset="2"/>
              <a:buChar char="Ø"/>
              <a:defRPr sz="2000"/>
            </a:lvl3pPr>
            <a:lvl4pPr marL="1771650" indent="-400050">
              <a:buClr>
                <a:srgbClr val="C00000"/>
              </a:buClr>
              <a:buFont typeface="Wingdings" panose="05000000000000000000" pitchFamily="2" charset="2"/>
              <a:buChar char="Ø"/>
              <a:defRPr sz="1800" baseline="0"/>
            </a:lvl4pPr>
            <a:lvl5pPr marL="2114550" indent="-285750">
              <a:buClr>
                <a:srgbClr val="C00000"/>
              </a:buClr>
              <a:buFont typeface="Wingdings" panose="05000000000000000000" pitchFamily="2" charset="2"/>
              <a:buChar char="Ø"/>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4"/>
          <p:cNvSpPr>
            <a:spLocks noGrp="1"/>
          </p:cNvSpPr>
          <p:nvPr>
            <p:ph type="sldNum" sz="quarter" idx="11"/>
          </p:nvPr>
        </p:nvSpPr>
        <p:spPr>
          <a:xfrm>
            <a:off x="8610600" y="6400800"/>
            <a:ext cx="501316" cy="365125"/>
          </a:xfrm>
        </p:spPr>
        <p:txBody>
          <a:bodyPr/>
          <a:lstStyle/>
          <a:p>
            <a:fld id="{3081FB63-11FE-4616-A19A-6EFA4D5058BD}" type="slidenum">
              <a:rPr lang="en-US" smtClean="0"/>
              <a:t>‹#›</a:t>
            </a:fld>
            <a:endParaRPr lang="en-US" dirty="0"/>
          </a:p>
        </p:txBody>
      </p:sp>
    </p:spTree>
    <p:extLst>
      <p:ext uri="{BB962C8B-B14F-4D97-AF65-F5344CB8AC3E}">
        <p14:creationId xmlns:p14="http://schemas.microsoft.com/office/powerpoint/2010/main" val="288357710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 Regulatory Numberin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gn="l">
              <a:defRPr sz="3200"/>
            </a:lvl1pPr>
          </a:lstStyle>
          <a:p>
            <a:r>
              <a:rPr lang="en-US" dirty="0" smtClean="0"/>
              <a:t>Click To Edit Slide Title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lvl1pPr marL="457200" indent="-457200">
              <a:buClr>
                <a:srgbClr val="C00000"/>
              </a:buClr>
              <a:buFont typeface="+mj-lt"/>
              <a:buAutoNum type="alphaLcParenBoth"/>
              <a:defRPr sz="2400"/>
            </a:lvl1pPr>
            <a:lvl2pPr marL="914400" indent="-457200">
              <a:buClr>
                <a:srgbClr val="C00000"/>
              </a:buClr>
              <a:buFont typeface="+mj-lt"/>
              <a:buAutoNum type="arabicParenBoth"/>
              <a:defRPr sz="2200" baseline="0"/>
            </a:lvl2pPr>
            <a:lvl3pPr marL="1371600" indent="-457200">
              <a:buClr>
                <a:srgbClr val="C00000"/>
              </a:buClr>
              <a:buFont typeface="+mj-lt"/>
              <a:buAutoNum type="alphaUcParenBoth"/>
              <a:defRPr sz="2000"/>
            </a:lvl3pPr>
            <a:lvl4pPr marL="1771650" indent="-400050">
              <a:buClr>
                <a:srgbClr val="C00000"/>
              </a:buClr>
              <a:buFont typeface="+mj-lt"/>
              <a:buAutoNum type="romanLcParenBoth"/>
              <a:defRPr sz="1800" baseline="0"/>
            </a:lvl4pPr>
            <a:lvl5pPr marL="1828800" indent="0">
              <a:buFont typeface="+mj-lt"/>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4"/>
          <p:cNvSpPr>
            <a:spLocks noGrp="1"/>
          </p:cNvSpPr>
          <p:nvPr>
            <p:ph type="sldNum" sz="quarter" idx="11"/>
          </p:nvPr>
        </p:nvSpPr>
        <p:spPr>
          <a:xfrm>
            <a:off x="8610600" y="6400800"/>
            <a:ext cx="501316" cy="365125"/>
          </a:xfrm>
        </p:spPr>
        <p:txBody>
          <a:bodyPr/>
          <a:lstStyle/>
          <a:p>
            <a:fld id="{3081FB63-11FE-4616-A19A-6EFA4D5058BD}" type="slidenum">
              <a:rPr lang="en-US" smtClean="0"/>
              <a:t>‹#›</a:t>
            </a:fld>
            <a:endParaRPr lang="en-US" dirty="0"/>
          </a:p>
        </p:txBody>
      </p:sp>
    </p:spTree>
    <p:extLst>
      <p:ext uri="{BB962C8B-B14F-4D97-AF65-F5344CB8AC3E}">
        <p14:creationId xmlns:p14="http://schemas.microsoft.com/office/powerpoint/2010/main" val="309570884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Edit Slide Title</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marL="342900" indent="-342900">
              <a:buFont typeface="Wingdings" panose="05000000000000000000" pitchFamily="2" charset="2"/>
              <a:buChar char="Ø"/>
              <a:defRPr sz="2800"/>
            </a:lvl1pPr>
            <a:lvl2pPr marL="742950" indent="-285750">
              <a:buFont typeface="Wingdings" panose="05000000000000000000" pitchFamily="2" charset="2"/>
              <a:buChar char="Ø"/>
              <a:defRPr sz="2400"/>
            </a:lvl2pPr>
            <a:lvl3pPr marL="1143000" indent="-228600">
              <a:buFont typeface="Wingdings" panose="05000000000000000000" pitchFamily="2" charset="2"/>
              <a:buChar char="Ø"/>
              <a:defRPr sz="2000"/>
            </a:lvl3pPr>
            <a:lvl4pPr marL="1600200" indent="-228600">
              <a:buFont typeface="Wingdings" panose="05000000000000000000" pitchFamily="2" charset="2"/>
              <a:buChar char="Ø"/>
              <a:defRPr sz="1800"/>
            </a:lvl4pPr>
            <a:lvl5pPr marL="2057400" indent="-228600">
              <a:buFont typeface="Wingdings" panose="05000000000000000000" pitchFamily="2" charset="2"/>
              <a:buChar char="Ø"/>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a:prstGeom prst="rect">
            <a:avLst/>
          </a:prstGeom>
        </p:spPr>
        <p:txBody>
          <a:bodyPr/>
          <a:lstStyle>
            <a:lvl1pPr marL="342900" indent="-342900">
              <a:buFont typeface="Wingdings" panose="05000000000000000000" pitchFamily="2" charset="2"/>
              <a:buChar char="Ø"/>
              <a:defRPr sz="2800"/>
            </a:lvl1pPr>
            <a:lvl2pPr marL="742950" indent="-285750">
              <a:buFont typeface="Wingdings" panose="05000000000000000000" pitchFamily="2" charset="2"/>
              <a:buChar char="Ø"/>
              <a:defRPr sz="2400"/>
            </a:lvl2pPr>
            <a:lvl3pPr marL="1143000" indent="-228600">
              <a:buFont typeface="Wingdings" panose="05000000000000000000" pitchFamily="2" charset="2"/>
              <a:buChar char="Ø"/>
              <a:defRPr sz="2000"/>
            </a:lvl3pPr>
            <a:lvl4pPr marL="1600200" indent="-228600">
              <a:buFont typeface="Wingdings" panose="05000000000000000000" pitchFamily="2" charset="2"/>
              <a:buChar char="Ø"/>
              <a:defRPr sz="1800"/>
            </a:lvl4pPr>
            <a:lvl5pPr marL="2057400" indent="-228600">
              <a:buFont typeface="Wingdings" panose="05000000000000000000" pitchFamily="2" charset="2"/>
              <a:buChar char="Ø"/>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1"/>
          </p:nvPr>
        </p:nvSpPr>
        <p:spPr>
          <a:xfrm>
            <a:off x="8610600" y="6400800"/>
            <a:ext cx="501316" cy="365125"/>
          </a:xfrm>
        </p:spPr>
        <p:txBody>
          <a:bodyPr/>
          <a:lstStyle/>
          <a:p>
            <a:fld id="{3081FB63-11FE-4616-A19A-6EFA4D5058BD}" type="slidenum">
              <a:rPr lang="en-US" smtClean="0"/>
              <a:t>‹#›</a:t>
            </a:fld>
            <a:endParaRPr lang="en-US" dirty="0"/>
          </a:p>
        </p:txBody>
      </p:sp>
    </p:spTree>
    <p:extLst>
      <p:ext uri="{BB962C8B-B14F-4D97-AF65-F5344CB8AC3E}">
        <p14:creationId xmlns:p14="http://schemas.microsoft.com/office/powerpoint/2010/main" val="7676061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Edit Slide Title</a:t>
            </a:r>
            <a:endParaRPr lang="en-US" dirty="0"/>
          </a:p>
        </p:txBody>
      </p:sp>
      <p:sp>
        <p:nvSpPr>
          <p:cNvPr id="4" name="Slide Number Placeholder 3"/>
          <p:cNvSpPr>
            <a:spLocks noGrp="1"/>
          </p:cNvSpPr>
          <p:nvPr>
            <p:ph type="sldNum" sz="quarter" idx="11"/>
          </p:nvPr>
        </p:nvSpPr>
        <p:spPr>
          <a:xfrm>
            <a:off x="8610600" y="6400800"/>
            <a:ext cx="501316" cy="365125"/>
          </a:xfrm>
        </p:spPr>
        <p:txBody>
          <a:bodyPr/>
          <a:lstStyle/>
          <a:p>
            <a:fld id="{3081FB63-11FE-4616-A19A-6EFA4D5058BD}" type="slidenum">
              <a:rPr lang="en-US" smtClean="0"/>
              <a:t>‹#›</a:t>
            </a:fld>
            <a:endParaRPr lang="en-US" dirty="0"/>
          </a:p>
        </p:txBody>
      </p:sp>
    </p:spTree>
    <p:extLst>
      <p:ext uri="{BB962C8B-B14F-4D97-AF65-F5344CB8AC3E}">
        <p14:creationId xmlns:p14="http://schemas.microsoft.com/office/powerpoint/2010/main" val="62632011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a:xfrm>
            <a:off x="8610600" y="6400800"/>
            <a:ext cx="501316" cy="365125"/>
          </a:xfrm>
        </p:spPr>
        <p:txBody>
          <a:bodyPr/>
          <a:lstStyle/>
          <a:p>
            <a:fld id="{3081FB63-11FE-4616-A19A-6EFA4D5058BD}" type="slidenum">
              <a:rPr lang="en-US" smtClean="0"/>
              <a:t>‹#›</a:t>
            </a:fld>
            <a:endParaRPr lang="en-US" dirty="0"/>
          </a:p>
        </p:txBody>
      </p:sp>
    </p:spTree>
    <p:extLst>
      <p:ext uri="{BB962C8B-B14F-4D97-AF65-F5344CB8AC3E}">
        <p14:creationId xmlns:p14="http://schemas.microsoft.com/office/powerpoint/2010/main" val="129169848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47800" y="152400"/>
            <a:ext cx="7239000" cy="126523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9" name="Slide Number Placeholder 8"/>
          <p:cNvSpPr>
            <a:spLocks noGrp="1"/>
          </p:cNvSpPr>
          <p:nvPr>
            <p:ph type="sldNum" sz="quarter" idx="4"/>
          </p:nvPr>
        </p:nvSpPr>
        <p:spPr>
          <a:xfrm>
            <a:off x="8610600" y="6400800"/>
            <a:ext cx="501316"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81FB63-11FE-4616-A19A-6EFA4D5058BD}" type="slidenum">
              <a:rPr lang="en-US" smtClean="0"/>
              <a:t>‹#›</a:t>
            </a:fld>
            <a:endParaRPr lang="en-US" dirty="0"/>
          </a:p>
        </p:txBody>
      </p:sp>
    </p:spTree>
    <p:extLst>
      <p:ext uri="{BB962C8B-B14F-4D97-AF65-F5344CB8AC3E}">
        <p14:creationId xmlns:p14="http://schemas.microsoft.com/office/powerpoint/2010/main" val="3731936309"/>
      </p:ext>
    </p:extLst>
  </p:cSld>
  <p:clrMap bg1="lt1" tx1="dk1" bg2="lt2" tx2="dk2" accent1="accent1" accent2="accent2" accent3="accent3" accent4="accent4" accent5="accent5" accent6="accent6" hlink="hlink" folHlink="folHlink"/>
  <p:sldLayoutIdLst>
    <p:sldLayoutId id="2147483661" r:id="rId1"/>
    <p:sldLayoutId id="2147483664" r:id="rId2"/>
    <p:sldLayoutId id="2147483663" r:id="rId3"/>
    <p:sldLayoutId id="2147483662" r:id="rId4"/>
    <p:sldLayoutId id="2147483665" r:id="rId5"/>
    <p:sldLayoutId id="2147483667" r:id="rId6"/>
    <p:sldLayoutId id="2147483668" r:id="rId7"/>
  </p:sldLayoutIdLst>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hf hdr="0" dt="0"/>
  <p:txStyles>
    <p:titleStyle>
      <a:lvl1pPr algn="l" defTabSz="914400" rtl="0" eaLnBrk="1" latinLnBrk="0" hangingPunct="1">
        <a:spcBef>
          <a:spcPct val="0"/>
        </a:spcBef>
        <a:buNone/>
        <a:defRPr sz="3200" b="1" kern="1200" cap="small" spc="0" baseline="0">
          <a:ln w="9525" cmpd="sng">
            <a:solidFill>
              <a:srgbClr val="FFFFFF"/>
            </a:solidFill>
            <a:prstDash val="solid"/>
          </a:ln>
          <a:solidFill>
            <a:schemeClr val="tx2"/>
          </a:solidFill>
          <a:effectLst>
            <a:outerShdw blurRad="63500" dir="3600000" algn="tl" rotWithShape="0">
              <a:srgbClr val="000000">
                <a:alpha val="70000"/>
              </a:srgbClr>
            </a:outerShdw>
          </a:effectLst>
          <a:latin typeface="Arial Black" panose="020B0A04020102020204" pitchFamily="34" charset="0"/>
          <a:ea typeface="+mj-ea"/>
          <a:cs typeface="+mj-cs"/>
        </a:defRPr>
      </a:lvl1pPr>
    </p:titleStyle>
    <p:bodyStyle>
      <a:lvl1pPr marL="342900" indent="-342900" algn="l" defTabSz="914400" rtl="0" eaLnBrk="1" latinLnBrk="0" hangingPunct="1">
        <a:spcBef>
          <a:spcPct val="20000"/>
        </a:spcBef>
        <a:buClr>
          <a:srgbClr val="C00000"/>
        </a:buClr>
        <a:buFont typeface="Wingdings" panose="05000000000000000000" pitchFamily="2" charset="2"/>
        <a:buChar char="Ø"/>
        <a:defRPr sz="2400" kern="1200">
          <a:solidFill>
            <a:schemeClr val="tx1"/>
          </a:solidFill>
          <a:latin typeface="+mn-lt"/>
          <a:ea typeface="+mn-ea"/>
          <a:cs typeface="+mn-cs"/>
        </a:defRPr>
      </a:lvl1pPr>
      <a:lvl2pPr marL="742950" indent="-285750" algn="l" defTabSz="914400" rtl="0" eaLnBrk="1" latinLnBrk="0" hangingPunct="1">
        <a:spcBef>
          <a:spcPct val="20000"/>
        </a:spcBef>
        <a:buClr>
          <a:srgbClr val="C00000"/>
        </a:buClr>
        <a:buFont typeface="Wingdings" panose="05000000000000000000" pitchFamily="2" charset="2"/>
        <a:buChar char="Ø"/>
        <a:defRPr sz="2200" kern="1200">
          <a:solidFill>
            <a:schemeClr val="tx1"/>
          </a:solidFill>
          <a:latin typeface="+mn-lt"/>
          <a:ea typeface="+mn-ea"/>
          <a:cs typeface="+mn-cs"/>
        </a:defRPr>
      </a:lvl2pPr>
      <a:lvl3pPr marL="1143000" indent="-228600" algn="l" defTabSz="914400" rtl="0" eaLnBrk="1" latinLnBrk="0" hangingPunct="1">
        <a:spcBef>
          <a:spcPct val="20000"/>
        </a:spcBef>
        <a:buClr>
          <a:srgbClr val="C00000"/>
        </a:buClr>
        <a:buFont typeface="Wingdings" panose="05000000000000000000" pitchFamily="2" charset="2"/>
        <a:buChar char="Ø"/>
        <a:defRPr sz="2000" kern="1200">
          <a:solidFill>
            <a:schemeClr val="tx1"/>
          </a:solidFill>
          <a:latin typeface="+mn-lt"/>
          <a:ea typeface="+mn-ea"/>
          <a:cs typeface="+mn-cs"/>
        </a:defRPr>
      </a:lvl3pPr>
      <a:lvl4pPr marL="1600200" indent="-228600" algn="l" defTabSz="914400" rtl="0" eaLnBrk="1" latinLnBrk="0" hangingPunct="1">
        <a:spcBef>
          <a:spcPct val="20000"/>
        </a:spcBef>
        <a:buClr>
          <a:srgbClr val="C00000"/>
        </a:buClr>
        <a:buFont typeface="Wingdings" panose="05000000000000000000" pitchFamily="2" charset="2"/>
        <a:buChar char="Ø"/>
        <a:defRPr sz="1800" kern="1200">
          <a:solidFill>
            <a:schemeClr val="tx1"/>
          </a:solidFill>
          <a:latin typeface="+mn-lt"/>
          <a:ea typeface="+mn-ea"/>
          <a:cs typeface="+mn-cs"/>
        </a:defRPr>
      </a:lvl4pPr>
      <a:lvl5pPr marL="2057400" indent="-228600" algn="l" defTabSz="914400" rtl="0" eaLnBrk="1" latinLnBrk="0" hangingPunct="1">
        <a:spcBef>
          <a:spcPct val="20000"/>
        </a:spcBef>
        <a:buClr>
          <a:srgbClr val="C00000"/>
        </a:buClr>
        <a:buFont typeface="Wingdings" panose="05000000000000000000" pitchFamily="2" charset="2"/>
        <a:buChar char="Ø"/>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slideLayout" Target="../slideLayouts/slideLayout6.xml"/><Relationship Id="rId4" Type="http://schemas.openxmlformats.org/officeDocument/2006/relationships/image" Target="../media/image6.w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0.png"/><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4.xml"/><Relationship Id="rId5" Type="http://schemas.openxmlformats.org/officeDocument/2006/relationships/image" Target="../media/image14.png"/><Relationship Id="rId4" Type="http://schemas.openxmlformats.org/officeDocument/2006/relationships/image" Target="../media/image1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3.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slideLayout" Target="../slideLayouts/slideLayout6.xml"/><Relationship Id="rId4" Type="http://schemas.openxmlformats.org/officeDocument/2006/relationships/image" Target="../media/image6.w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3.xml"/><Relationship Id="rId4" Type="http://schemas.openxmlformats.org/officeDocument/2006/relationships/image" Target="../media/image19.jpeg"/></Relationships>
</file>

<file path=ppt/slides/_rels/slide3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4.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24.png"/><Relationship Id="rId2" Type="http://schemas.openxmlformats.org/officeDocument/2006/relationships/image" Target="../media/image3.png"/><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28.png"/><Relationship Id="rId2" Type="http://schemas.openxmlformats.org/officeDocument/2006/relationships/image" Target="../media/image3.png"/><Relationship Id="rId1" Type="http://schemas.openxmlformats.org/officeDocument/2006/relationships/slideLayout" Target="../slideLayouts/slideLayout6.xml"/><Relationship Id="rId6" Type="http://schemas.openxmlformats.org/officeDocument/2006/relationships/image" Target="../media/image27.png"/><Relationship Id="rId5" Type="http://schemas.openxmlformats.org/officeDocument/2006/relationships/image" Target="../media/image11.png"/><Relationship Id="rId4" Type="http://schemas.openxmlformats.org/officeDocument/2006/relationships/image" Target="../media/image13.png"/></Relationships>
</file>

<file path=ppt/slides/_rels/slide5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png"/><Relationship Id="rId1" Type="http://schemas.openxmlformats.org/officeDocument/2006/relationships/slideLayout" Target="../slideLayouts/slideLayout6.xml"/><Relationship Id="rId5" Type="http://schemas.openxmlformats.org/officeDocument/2006/relationships/image" Target="../media/image24.png"/><Relationship Id="rId4" Type="http://schemas.openxmlformats.org/officeDocument/2006/relationships/image" Target="../media/image13.png"/></Relationships>
</file>

<file path=ppt/slides/_rels/slide5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13.png"/></Relationships>
</file>

<file path=ppt/slides/_rels/slide5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png"/><Relationship Id="rId1" Type="http://schemas.openxmlformats.org/officeDocument/2006/relationships/slideLayout" Target="../slideLayouts/slideLayout6.xml"/><Relationship Id="rId6" Type="http://schemas.openxmlformats.org/officeDocument/2006/relationships/image" Target="../media/image29.png"/><Relationship Id="rId5" Type="http://schemas.openxmlformats.org/officeDocument/2006/relationships/image" Target="../media/image33.png"/><Relationship Id="rId4" Type="http://schemas.openxmlformats.org/officeDocument/2006/relationships/image" Target="../media/image13.png"/></Relationships>
</file>

<file path=ppt/slides/_rels/slide6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6.xml"/><Relationship Id="rId5" Type="http://schemas.openxmlformats.org/officeDocument/2006/relationships/image" Target="../media/image14.png"/><Relationship Id="rId4" Type="http://schemas.openxmlformats.org/officeDocument/2006/relationships/image" Target="../media/image13.png"/></Relationships>
</file>

<file path=ppt/slides/_rels/slide6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6.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37.png"/></Relationships>
</file>

<file path=ppt/slides/_rels/slide6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5.xml"/></Relationships>
</file>

<file path=ppt/slides/_rels/slide7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5.xml"/><Relationship Id="rId1" Type="http://schemas.openxmlformats.org/officeDocument/2006/relationships/vmlDrawing" Target="../drawings/vmlDrawing1.vml"/><Relationship Id="rId4" Type="http://schemas.openxmlformats.org/officeDocument/2006/relationships/image" Target="../media/image41.emf"/></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400" dirty="0" smtClean="0"/>
              <a:t>Track Recurrency 2016</a:t>
            </a:r>
            <a:endParaRPr lang="en-US" sz="4400" dirty="0"/>
          </a:p>
        </p:txBody>
      </p:sp>
      <p:sp>
        <p:nvSpPr>
          <p:cNvPr id="5" name="Slide Number Placeholder 4"/>
          <p:cNvSpPr>
            <a:spLocks noGrp="1"/>
          </p:cNvSpPr>
          <p:nvPr>
            <p:ph type="sldNum" sz="quarter" idx="11"/>
          </p:nvPr>
        </p:nvSpPr>
        <p:spPr/>
        <p:txBody>
          <a:bodyPr/>
          <a:lstStyle/>
          <a:p>
            <a:fld id="{3081FB63-11FE-4616-A19A-6EFA4D5058BD}" type="slidenum">
              <a:rPr lang="en-US" smtClean="0"/>
              <a:t>1</a:t>
            </a:fld>
            <a:endParaRPr lang="en-US" dirty="0"/>
          </a:p>
        </p:txBody>
      </p:sp>
    </p:spTree>
    <p:extLst>
      <p:ext uri="{BB962C8B-B14F-4D97-AF65-F5344CB8AC3E}">
        <p14:creationId xmlns:p14="http://schemas.microsoft.com/office/powerpoint/2010/main" val="3346989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Adj. </a:t>
            </a:r>
            <a:r>
              <a:rPr lang="en-US" dirty="0" err="1"/>
              <a:t>Trk</a:t>
            </a:r>
            <a:r>
              <a:rPr lang="en-US" dirty="0"/>
              <a:t>. Protection</a:t>
            </a:r>
            <a:br>
              <a:rPr lang="en-US" dirty="0"/>
            </a:br>
            <a:r>
              <a:rPr lang="en-US" dirty="0"/>
              <a:t>Definitions</a:t>
            </a:r>
          </a:p>
        </p:txBody>
      </p:sp>
      <p:sp>
        <p:nvSpPr>
          <p:cNvPr id="3" name="Content Placeholder 2"/>
          <p:cNvSpPr>
            <a:spLocks noGrp="1"/>
          </p:cNvSpPr>
          <p:nvPr>
            <p:ph idx="1"/>
          </p:nvPr>
        </p:nvSpPr>
        <p:spPr/>
        <p:txBody>
          <a:bodyPr/>
          <a:lstStyle/>
          <a:p>
            <a:r>
              <a:rPr lang="en-US" dirty="0" smtClean="0"/>
              <a:t>From </a:t>
            </a:r>
            <a:r>
              <a:rPr lang="en-US" b="1" u="sng" dirty="0" smtClean="0">
                <a:solidFill>
                  <a:srgbClr val="FF0000"/>
                </a:solidFill>
              </a:rPr>
              <a:t>214.7</a:t>
            </a:r>
            <a:endParaRPr lang="en-US" u="sng" dirty="0">
              <a:solidFill>
                <a:srgbClr val="FF0000"/>
              </a:solidFill>
            </a:endParaRPr>
          </a:p>
          <a:p>
            <a:endParaRPr lang="en-US" dirty="0"/>
          </a:p>
          <a:p>
            <a:r>
              <a:rPr lang="en-US" b="1" dirty="0"/>
              <a:t>Fouling a track </a:t>
            </a:r>
            <a:r>
              <a:rPr lang="en-US" dirty="0"/>
              <a:t>- the placement of an individual or an item of equipment in such proximity to a track that the individual or equipment could be struck by a moving train or on-track equipment, or in any case is within four feet of the field side of the near running rail.</a:t>
            </a:r>
          </a:p>
          <a:p>
            <a:endParaRPr lang="en-US" dirty="0"/>
          </a:p>
          <a:p>
            <a:endParaRPr lang="en-US" dirty="0"/>
          </a:p>
        </p:txBody>
      </p:sp>
      <p:sp>
        <p:nvSpPr>
          <p:cNvPr id="4" name="Footer Placeholder 3"/>
          <p:cNvSpPr>
            <a:spLocks noGrp="1"/>
          </p:cNvSpPr>
          <p:nvPr>
            <p:ph type="ftr" sz="quarter" idx="4294967295"/>
          </p:nvPr>
        </p:nvSpPr>
        <p:spPr>
          <a:xfrm>
            <a:off x="457200" y="6356350"/>
            <a:ext cx="8229600" cy="365125"/>
          </a:xfrm>
          <a:prstGeom prst="rect">
            <a:avLst/>
          </a:prstGeom>
        </p:spPr>
        <p:txBody>
          <a:bodyPr/>
          <a:lstStyle/>
          <a:p>
            <a:r>
              <a:rPr lang="en-US" smtClean="0"/>
              <a:t>FRA Technical Training Material is Intended for Internal Instructional Purposes Only. </a:t>
            </a:r>
          </a:p>
          <a:p>
            <a:r>
              <a:rPr lang="en-US" smtClean="0"/>
              <a:t>Do not distribute outside FRA or State Agency pursuant to 49 CFR Part 212.</a:t>
            </a:r>
            <a:endParaRPr lang="en-US" dirty="0"/>
          </a:p>
        </p:txBody>
      </p:sp>
      <p:sp>
        <p:nvSpPr>
          <p:cNvPr id="5" name="Slide Number Placeholder 4"/>
          <p:cNvSpPr>
            <a:spLocks noGrp="1"/>
          </p:cNvSpPr>
          <p:nvPr>
            <p:ph type="sldNum" sz="quarter" idx="11"/>
          </p:nvPr>
        </p:nvSpPr>
        <p:spPr/>
        <p:txBody>
          <a:bodyPr/>
          <a:lstStyle/>
          <a:p>
            <a:fld id="{3081FB63-11FE-4616-A19A-6EFA4D5058BD}" type="slidenum">
              <a:rPr lang="en-US" smtClean="0"/>
              <a:t>10</a:t>
            </a:fld>
            <a:endParaRPr lang="en-US" dirty="0"/>
          </a:p>
        </p:txBody>
      </p:sp>
    </p:spTree>
    <p:extLst>
      <p:ext uri="{BB962C8B-B14F-4D97-AF65-F5344CB8AC3E}">
        <p14:creationId xmlns:p14="http://schemas.microsoft.com/office/powerpoint/2010/main" val="866770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4294967295"/>
          </p:nvPr>
        </p:nvSpPr>
        <p:spPr>
          <a:xfrm>
            <a:off x="457200" y="6356350"/>
            <a:ext cx="8229600" cy="365125"/>
          </a:xfrm>
          <a:prstGeom prst="rect">
            <a:avLst/>
          </a:prstGeom>
        </p:spPr>
        <p:txBody>
          <a:bodyPr/>
          <a:lstStyle/>
          <a:p>
            <a:r>
              <a:rPr lang="en-US" dirty="0" smtClean="0"/>
              <a:t>FRA Technical Training Material is Intended for Internal Instructional Purposes Only. </a:t>
            </a:r>
          </a:p>
          <a:p>
            <a:r>
              <a:rPr lang="en-US" dirty="0" smtClean="0"/>
              <a:t>Do not distribute outside FRA or State Agency pursuant to 49 CFR Part 212.</a:t>
            </a:r>
            <a:endParaRPr lang="en-US" dirty="0"/>
          </a:p>
        </p:txBody>
      </p:sp>
      <p:sp>
        <p:nvSpPr>
          <p:cNvPr id="4" name="Slide Number Placeholder 3"/>
          <p:cNvSpPr>
            <a:spLocks noGrp="1"/>
          </p:cNvSpPr>
          <p:nvPr>
            <p:ph type="sldNum" sz="quarter" idx="11"/>
          </p:nvPr>
        </p:nvSpPr>
        <p:spPr/>
        <p:txBody>
          <a:bodyPr/>
          <a:lstStyle/>
          <a:p>
            <a:fld id="{3081FB63-11FE-4616-A19A-6EFA4D5058BD}" type="slidenum">
              <a:rPr lang="en-US" smtClean="0"/>
              <a:t>11</a:t>
            </a:fld>
            <a:endParaRPr lang="en-US" dirty="0"/>
          </a:p>
        </p:txBody>
      </p:sp>
      <p:sp>
        <p:nvSpPr>
          <p:cNvPr id="5" name="Title 1"/>
          <p:cNvSpPr>
            <a:spLocks noGrp="1"/>
          </p:cNvSpPr>
          <p:nvPr>
            <p:ph type="title"/>
          </p:nvPr>
        </p:nvSpPr>
        <p:spPr/>
        <p:txBody>
          <a:bodyPr/>
          <a:lstStyle/>
          <a:p>
            <a:r>
              <a:rPr lang="en-US" dirty="0"/>
              <a:t>Adj. </a:t>
            </a:r>
            <a:r>
              <a:rPr lang="en-US" dirty="0" err="1"/>
              <a:t>Trk</a:t>
            </a:r>
            <a:r>
              <a:rPr lang="en-US" dirty="0"/>
              <a:t>. Protection</a:t>
            </a:r>
            <a:br>
              <a:rPr lang="en-US" dirty="0"/>
            </a:br>
            <a:r>
              <a:rPr lang="en-US" dirty="0"/>
              <a:t>Definitions</a:t>
            </a:r>
          </a:p>
        </p:txBody>
      </p:sp>
      <p:grpSp>
        <p:nvGrpSpPr>
          <p:cNvPr id="6" name="Group 2"/>
          <p:cNvGrpSpPr>
            <a:grpSpLocks noChangeAspect="1"/>
          </p:cNvGrpSpPr>
          <p:nvPr/>
        </p:nvGrpSpPr>
        <p:grpSpPr bwMode="auto">
          <a:xfrm rot="16200000">
            <a:off x="4427163" y="2069611"/>
            <a:ext cx="504056" cy="5490993"/>
            <a:chOff x="6127" y="1657"/>
            <a:chExt cx="470" cy="5120"/>
          </a:xfrm>
        </p:grpSpPr>
        <p:grpSp>
          <p:nvGrpSpPr>
            <p:cNvPr id="7" name="Group 3"/>
            <p:cNvGrpSpPr>
              <a:grpSpLocks noChangeAspect="1"/>
            </p:cNvGrpSpPr>
            <p:nvPr/>
          </p:nvGrpSpPr>
          <p:grpSpPr bwMode="auto">
            <a:xfrm rot="16200000" flipH="1">
              <a:off x="5492" y="5673"/>
              <a:ext cx="1739" cy="470"/>
              <a:chOff x="7148" y="11067"/>
              <a:chExt cx="1349" cy="550"/>
            </a:xfrm>
          </p:grpSpPr>
          <p:grpSp>
            <p:nvGrpSpPr>
              <p:cNvPr id="41" name="Group 4"/>
              <p:cNvGrpSpPr>
                <a:grpSpLocks noChangeAspect="1"/>
              </p:cNvGrpSpPr>
              <p:nvPr/>
            </p:nvGrpSpPr>
            <p:grpSpPr bwMode="auto">
              <a:xfrm>
                <a:off x="7173" y="11067"/>
                <a:ext cx="1268" cy="550"/>
                <a:chOff x="8820" y="9300"/>
                <a:chExt cx="1268" cy="550"/>
              </a:xfrm>
            </p:grpSpPr>
            <p:sp>
              <p:nvSpPr>
                <p:cNvPr id="45" name="Rectangle 5"/>
                <p:cNvSpPr>
                  <a:spLocks noChangeAspect="1" noChangeArrowheads="1"/>
                </p:cNvSpPr>
                <p:nvPr/>
              </p:nvSpPr>
              <p:spPr bwMode="auto">
                <a:xfrm>
                  <a:off x="8820" y="9300"/>
                  <a:ext cx="68" cy="55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CA"/>
                </a:p>
              </p:txBody>
            </p:sp>
            <p:sp>
              <p:nvSpPr>
                <p:cNvPr id="46" name="Rectangle 6"/>
                <p:cNvSpPr>
                  <a:spLocks noChangeAspect="1" noChangeArrowheads="1"/>
                </p:cNvSpPr>
                <p:nvPr/>
              </p:nvSpPr>
              <p:spPr bwMode="auto">
                <a:xfrm>
                  <a:off x="8940" y="9300"/>
                  <a:ext cx="68" cy="55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CA"/>
                </a:p>
              </p:txBody>
            </p:sp>
            <p:sp>
              <p:nvSpPr>
                <p:cNvPr id="47" name="Rectangle 7"/>
                <p:cNvSpPr>
                  <a:spLocks noChangeAspect="1" noChangeArrowheads="1"/>
                </p:cNvSpPr>
                <p:nvPr/>
              </p:nvSpPr>
              <p:spPr bwMode="auto">
                <a:xfrm>
                  <a:off x="9060" y="9300"/>
                  <a:ext cx="68" cy="55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CA"/>
                </a:p>
              </p:txBody>
            </p:sp>
            <p:sp>
              <p:nvSpPr>
                <p:cNvPr id="48" name="Rectangle 8"/>
                <p:cNvSpPr>
                  <a:spLocks noChangeAspect="1" noChangeArrowheads="1"/>
                </p:cNvSpPr>
                <p:nvPr/>
              </p:nvSpPr>
              <p:spPr bwMode="auto">
                <a:xfrm>
                  <a:off x="9660" y="9300"/>
                  <a:ext cx="68" cy="55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CA"/>
                </a:p>
              </p:txBody>
            </p:sp>
            <p:sp>
              <p:nvSpPr>
                <p:cNvPr id="49" name="Rectangle 9"/>
                <p:cNvSpPr>
                  <a:spLocks noChangeAspect="1" noChangeArrowheads="1"/>
                </p:cNvSpPr>
                <p:nvPr/>
              </p:nvSpPr>
              <p:spPr bwMode="auto">
                <a:xfrm>
                  <a:off x="9300" y="9300"/>
                  <a:ext cx="68" cy="55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CA"/>
                </a:p>
              </p:txBody>
            </p:sp>
            <p:sp>
              <p:nvSpPr>
                <p:cNvPr id="50" name="Rectangle 10"/>
                <p:cNvSpPr>
                  <a:spLocks noChangeAspect="1" noChangeArrowheads="1"/>
                </p:cNvSpPr>
                <p:nvPr/>
              </p:nvSpPr>
              <p:spPr bwMode="auto">
                <a:xfrm>
                  <a:off x="9180" y="9300"/>
                  <a:ext cx="68" cy="55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CA"/>
                </a:p>
              </p:txBody>
            </p:sp>
            <p:sp>
              <p:nvSpPr>
                <p:cNvPr id="51" name="Rectangle 11"/>
                <p:cNvSpPr>
                  <a:spLocks noChangeAspect="1" noChangeArrowheads="1"/>
                </p:cNvSpPr>
                <p:nvPr/>
              </p:nvSpPr>
              <p:spPr bwMode="auto">
                <a:xfrm>
                  <a:off x="9420" y="9300"/>
                  <a:ext cx="68" cy="55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CA"/>
                </a:p>
              </p:txBody>
            </p:sp>
            <p:sp>
              <p:nvSpPr>
                <p:cNvPr id="52" name="Rectangle 12"/>
                <p:cNvSpPr>
                  <a:spLocks noChangeAspect="1" noChangeArrowheads="1"/>
                </p:cNvSpPr>
                <p:nvPr/>
              </p:nvSpPr>
              <p:spPr bwMode="auto">
                <a:xfrm>
                  <a:off x="9540" y="9300"/>
                  <a:ext cx="68" cy="55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CA"/>
                </a:p>
              </p:txBody>
            </p:sp>
            <p:sp>
              <p:nvSpPr>
                <p:cNvPr id="53" name="Rectangle 13"/>
                <p:cNvSpPr>
                  <a:spLocks noChangeAspect="1" noChangeArrowheads="1"/>
                </p:cNvSpPr>
                <p:nvPr/>
              </p:nvSpPr>
              <p:spPr bwMode="auto">
                <a:xfrm>
                  <a:off x="9780" y="9300"/>
                  <a:ext cx="68" cy="55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CA"/>
                </a:p>
              </p:txBody>
            </p:sp>
            <p:sp>
              <p:nvSpPr>
                <p:cNvPr id="54" name="Rectangle 14"/>
                <p:cNvSpPr>
                  <a:spLocks noChangeAspect="1" noChangeArrowheads="1"/>
                </p:cNvSpPr>
                <p:nvPr/>
              </p:nvSpPr>
              <p:spPr bwMode="auto">
                <a:xfrm>
                  <a:off x="9900" y="9300"/>
                  <a:ext cx="68" cy="55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CA"/>
                </a:p>
              </p:txBody>
            </p:sp>
            <p:sp>
              <p:nvSpPr>
                <p:cNvPr id="55" name="Rectangle 15"/>
                <p:cNvSpPr>
                  <a:spLocks noChangeAspect="1" noChangeArrowheads="1"/>
                </p:cNvSpPr>
                <p:nvPr/>
              </p:nvSpPr>
              <p:spPr bwMode="auto">
                <a:xfrm>
                  <a:off x="10020" y="9300"/>
                  <a:ext cx="68" cy="55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CA"/>
                </a:p>
              </p:txBody>
            </p:sp>
          </p:grpSp>
          <p:grpSp>
            <p:nvGrpSpPr>
              <p:cNvPr id="42" name="Group 16"/>
              <p:cNvGrpSpPr>
                <a:grpSpLocks noChangeAspect="1"/>
              </p:cNvGrpSpPr>
              <p:nvPr/>
            </p:nvGrpSpPr>
            <p:grpSpPr bwMode="auto">
              <a:xfrm>
                <a:off x="7148" y="11157"/>
                <a:ext cx="1349" cy="374"/>
                <a:chOff x="3538" y="2631"/>
                <a:chExt cx="4480" cy="478"/>
              </a:xfrm>
            </p:grpSpPr>
            <p:sp>
              <p:nvSpPr>
                <p:cNvPr id="43" name="Line 17"/>
                <p:cNvSpPr>
                  <a:spLocks noChangeAspect="1" noChangeShapeType="1"/>
                </p:cNvSpPr>
                <p:nvPr/>
              </p:nvSpPr>
              <p:spPr bwMode="auto">
                <a:xfrm>
                  <a:off x="3538" y="2631"/>
                  <a:ext cx="448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CA"/>
                </a:p>
              </p:txBody>
            </p:sp>
            <p:sp>
              <p:nvSpPr>
                <p:cNvPr id="44" name="Line 18"/>
                <p:cNvSpPr>
                  <a:spLocks noChangeAspect="1" noChangeShapeType="1"/>
                </p:cNvSpPr>
                <p:nvPr/>
              </p:nvSpPr>
              <p:spPr bwMode="auto">
                <a:xfrm>
                  <a:off x="3538" y="3109"/>
                  <a:ext cx="448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CA"/>
                </a:p>
              </p:txBody>
            </p:sp>
          </p:grpSp>
        </p:grpSp>
        <p:grpSp>
          <p:nvGrpSpPr>
            <p:cNvPr id="8" name="Group 19"/>
            <p:cNvGrpSpPr>
              <a:grpSpLocks noChangeAspect="1"/>
            </p:cNvGrpSpPr>
            <p:nvPr/>
          </p:nvGrpSpPr>
          <p:grpSpPr bwMode="auto">
            <a:xfrm rot="10800000" flipH="1">
              <a:off x="6137" y="1657"/>
              <a:ext cx="460" cy="3385"/>
              <a:chOff x="5231" y="6563"/>
              <a:chExt cx="390" cy="3275"/>
            </a:xfrm>
          </p:grpSpPr>
          <p:grpSp>
            <p:nvGrpSpPr>
              <p:cNvPr id="9" name="Group 20"/>
              <p:cNvGrpSpPr>
                <a:grpSpLocks noChangeAspect="1"/>
              </p:cNvGrpSpPr>
              <p:nvPr/>
            </p:nvGrpSpPr>
            <p:grpSpPr bwMode="auto">
              <a:xfrm rot="5400000">
                <a:off x="4602" y="8820"/>
                <a:ext cx="1647" cy="390"/>
                <a:chOff x="7148" y="11067"/>
                <a:chExt cx="1349" cy="550"/>
              </a:xfrm>
            </p:grpSpPr>
            <p:grpSp>
              <p:nvGrpSpPr>
                <p:cNvPr id="26" name="Group 21"/>
                <p:cNvGrpSpPr>
                  <a:grpSpLocks noChangeAspect="1"/>
                </p:cNvGrpSpPr>
                <p:nvPr/>
              </p:nvGrpSpPr>
              <p:grpSpPr bwMode="auto">
                <a:xfrm>
                  <a:off x="7173" y="11067"/>
                  <a:ext cx="1268" cy="550"/>
                  <a:chOff x="8820" y="9300"/>
                  <a:chExt cx="1268" cy="550"/>
                </a:xfrm>
              </p:grpSpPr>
              <p:sp>
                <p:nvSpPr>
                  <p:cNvPr id="30" name="Rectangle 22"/>
                  <p:cNvSpPr>
                    <a:spLocks noChangeAspect="1" noChangeArrowheads="1"/>
                  </p:cNvSpPr>
                  <p:nvPr/>
                </p:nvSpPr>
                <p:spPr bwMode="auto">
                  <a:xfrm>
                    <a:off x="8820" y="9300"/>
                    <a:ext cx="68" cy="55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CA"/>
                  </a:p>
                </p:txBody>
              </p:sp>
              <p:sp>
                <p:nvSpPr>
                  <p:cNvPr id="31" name="Rectangle 23"/>
                  <p:cNvSpPr>
                    <a:spLocks noChangeAspect="1" noChangeArrowheads="1"/>
                  </p:cNvSpPr>
                  <p:nvPr/>
                </p:nvSpPr>
                <p:spPr bwMode="auto">
                  <a:xfrm>
                    <a:off x="8940" y="9300"/>
                    <a:ext cx="68" cy="55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CA"/>
                  </a:p>
                </p:txBody>
              </p:sp>
              <p:sp>
                <p:nvSpPr>
                  <p:cNvPr id="32" name="Rectangle 24"/>
                  <p:cNvSpPr>
                    <a:spLocks noChangeAspect="1" noChangeArrowheads="1"/>
                  </p:cNvSpPr>
                  <p:nvPr/>
                </p:nvSpPr>
                <p:spPr bwMode="auto">
                  <a:xfrm>
                    <a:off x="9060" y="9300"/>
                    <a:ext cx="68" cy="55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CA"/>
                  </a:p>
                </p:txBody>
              </p:sp>
              <p:sp>
                <p:nvSpPr>
                  <p:cNvPr id="33" name="Rectangle 25"/>
                  <p:cNvSpPr>
                    <a:spLocks noChangeAspect="1" noChangeArrowheads="1"/>
                  </p:cNvSpPr>
                  <p:nvPr/>
                </p:nvSpPr>
                <p:spPr bwMode="auto">
                  <a:xfrm>
                    <a:off x="9660" y="9300"/>
                    <a:ext cx="68" cy="55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CA"/>
                  </a:p>
                </p:txBody>
              </p:sp>
              <p:sp>
                <p:nvSpPr>
                  <p:cNvPr id="34" name="Rectangle 26"/>
                  <p:cNvSpPr>
                    <a:spLocks noChangeAspect="1" noChangeArrowheads="1"/>
                  </p:cNvSpPr>
                  <p:nvPr/>
                </p:nvSpPr>
                <p:spPr bwMode="auto">
                  <a:xfrm>
                    <a:off x="9300" y="9300"/>
                    <a:ext cx="68" cy="55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CA"/>
                  </a:p>
                </p:txBody>
              </p:sp>
              <p:sp>
                <p:nvSpPr>
                  <p:cNvPr id="35" name="Rectangle 27"/>
                  <p:cNvSpPr>
                    <a:spLocks noChangeAspect="1" noChangeArrowheads="1"/>
                  </p:cNvSpPr>
                  <p:nvPr/>
                </p:nvSpPr>
                <p:spPr bwMode="auto">
                  <a:xfrm>
                    <a:off x="9180" y="9300"/>
                    <a:ext cx="68" cy="55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CA"/>
                  </a:p>
                </p:txBody>
              </p:sp>
              <p:sp>
                <p:nvSpPr>
                  <p:cNvPr id="36" name="Rectangle 28"/>
                  <p:cNvSpPr>
                    <a:spLocks noChangeAspect="1" noChangeArrowheads="1"/>
                  </p:cNvSpPr>
                  <p:nvPr/>
                </p:nvSpPr>
                <p:spPr bwMode="auto">
                  <a:xfrm>
                    <a:off x="9420" y="9300"/>
                    <a:ext cx="68" cy="55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CA"/>
                  </a:p>
                </p:txBody>
              </p:sp>
              <p:sp>
                <p:nvSpPr>
                  <p:cNvPr id="37" name="Rectangle 29"/>
                  <p:cNvSpPr>
                    <a:spLocks noChangeAspect="1" noChangeArrowheads="1"/>
                  </p:cNvSpPr>
                  <p:nvPr/>
                </p:nvSpPr>
                <p:spPr bwMode="auto">
                  <a:xfrm>
                    <a:off x="9540" y="9300"/>
                    <a:ext cx="68" cy="55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CA"/>
                  </a:p>
                </p:txBody>
              </p:sp>
              <p:sp>
                <p:nvSpPr>
                  <p:cNvPr id="38" name="Rectangle 30"/>
                  <p:cNvSpPr>
                    <a:spLocks noChangeAspect="1" noChangeArrowheads="1"/>
                  </p:cNvSpPr>
                  <p:nvPr/>
                </p:nvSpPr>
                <p:spPr bwMode="auto">
                  <a:xfrm>
                    <a:off x="9780" y="9300"/>
                    <a:ext cx="68" cy="55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CA"/>
                  </a:p>
                </p:txBody>
              </p:sp>
              <p:sp>
                <p:nvSpPr>
                  <p:cNvPr id="39" name="Rectangle 31"/>
                  <p:cNvSpPr>
                    <a:spLocks noChangeAspect="1" noChangeArrowheads="1"/>
                  </p:cNvSpPr>
                  <p:nvPr/>
                </p:nvSpPr>
                <p:spPr bwMode="auto">
                  <a:xfrm>
                    <a:off x="9900" y="9300"/>
                    <a:ext cx="68" cy="55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CA"/>
                  </a:p>
                </p:txBody>
              </p:sp>
              <p:sp>
                <p:nvSpPr>
                  <p:cNvPr id="40" name="Rectangle 32"/>
                  <p:cNvSpPr>
                    <a:spLocks noChangeAspect="1" noChangeArrowheads="1"/>
                  </p:cNvSpPr>
                  <p:nvPr/>
                </p:nvSpPr>
                <p:spPr bwMode="auto">
                  <a:xfrm>
                    <a:off x="10020" y="9300"/>
                    <a:ext cx="68" cy="55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CA"/>
                  </a:p>
                </p:txBody>
              </p:sp>
            </p:grpSp>
            <p:grpSp>
              <p:nvGrpSpPr>
                <p:cNvPr id="27" name="Group 33"/>
                <p:cNvGrpSpPr>
                  <a:grpSpLocks noChangeAspect="1"/>
                </p:cNvGrpSpPr>
                <p:nvPr/>
              </p:nvGrpSpPr>
              <p:grpSpPr bwMode="auto">
                <a:xfrm>
                  <a:off x="7148" y="11157"/>
                  <a:ext cx="1349" cy="374"/>
                  <a:chOff x="3538" y="2631"/>
                  <a:chExt cx="4480" cy="478"/>
                </a:xfrm>
              </p:grpSpPr>
              <p:sp>
                <p:nvSpPr>
                  <p:cNvPr id="28" name="Line 34"/>
                  <p:cNvSpPr>
                    <a:spLocks noChangeAspect="1" noChangeShapeType="1"/>
                  </p:cNvSpPr>
                  <p:nvPr/>
                </p:nvSpPr>
                <p:spPr bwMode="auto">
                  <a:xfrm>
                    <a:off x="3538" y="2631"/>
                    <a:ext cx="448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CA"/>
                  </a:p>
                </p:txBody>
              </p:sp>
              <p:sp>
                <p:nvSpPr>
                  <p:cNvPr id="29" name="Line 35"/>
                  <p:cNvSpPr>
                    <a:spLocks noChangeAspect="1" noChangeShapeType="1"/>
                  </p:cNvSpPr>
                  <p:nvPr/>
                </p:nvSpPr>
                <p:spPr bwMode="auto">
                  <a:xfrm>
                    <a:off x="3538" y="3109"/>
                    <a:ext cx="448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CA"/>
                  </a:p>
                </p:txBody>
              </p:sp>
            </p:grpSp>
          </p:grpSp>
          <p:grpSp>
            <p:nvGrpSpPr>
              <p:cNvPr id="10" name="Group 36"/>
              <p:cNvGrpSpPr>
                <a:grpSpLocks noChangeAspect="1"/>
              </p:cNvGrpSpPr>
              <p:nvPr/>
            </p:nvGrpSpPr>
            <p:grpSpPr bwMode="auto">
              <a:xfrm rot="5400000">
                <a:off x="4602" y="7192"/>
                <a:ext cx="1647" cy="390"/>
                <a:chOff x="7148" y="11067"/>
                <a:chExt cx="1349" cy="550"/>
              </a:xfrm>
            </p:grpSpPr>
            <p:grpSp>
              <p:nvGrpSpPr>
                <p:cNvPr id="11" name="Group 37"/>
                <p:cNvGrpSpPr>
                  <a:grpSpLocks noChangeAspect="1"/>
                </p:cNvGrpSpPr>
                <p:nvPr/>
              </p:nvGrpSpPr>
              <p:grpSpPr bwMode="auto">
                <a:xfrm>
                  <a:off x="7173" y="11067"/>
                  <a:ext cx="1268" cy="550"/>
                  <a:chOff x="8820" y="9300"/>
                  <a:chExt cx="1268" cy="550"/>
                </a:xfrm>
              </p:grpSpPr>
              <p:sp>
                <p:nvSpPr>
                  <p:cNvPr id="15" name="Rectangle 38"/>
                  <p:cNvSpPr>
                    <a:spLocks noChangeAspect="1" noChangeArrowheads="1"/>
                  </p:cNvSpPr>
                  <p:nvPr/>
                </p:nvSpPr>
                <p:spPr bwMode="auto">
                  <a:xfrm>
                    <a:off x="8820" y="9300"/>
                    <a:ext cx="68" cy="55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CA"/>
                  </a:p>
                </p:txBody>
              </p:sp>
              <p:sp>
                <p:nvSpPr>
                  <p:cNvPr id="16" name="Rectangle 39"/>
                  <p:cNvSpPr>
                    <a:spLocks noChangeAspect="1" noChangeArrowheads="1"/>
                  </p:cNvSpPr>
                  <p:nvPr/>
                </p:nvSpPr>
                <p:spPr bwMode="auto">
                  <a:xfrm>
                    <a:off x="8940" y="9300"/>
                    <a:ext cx="68" cy="55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CA"/>
                  </a:p>
                </p:txBody>
              </p:sp>
              <p:sp>
                <p:nvSpPr>
                  <p:cNvPr id="17" name="Rectangle 40"/>
                  <p:cNvSpPr>
                    <a:spLocks noChangeAspect="1" noChangeArrowheads="1"/>
                  </p:cNvSpPr>
                  <p:nvPr/>
                </p:nvSpPr>
                <p:spPr bwMode="auto">
                  <a:xfrm>
                    <a:off x="9060" y="9300"/>
                    <a:ext cx="68" cy="55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CA"/>
                  </a:p>
                </p:txBody>
              </p:sp>
              <p:sp>
                <p:nvSpPr>
                  <p:cNvPr id="18" name="Rectangle 41"/>
                  <p:cNvSpPr>
                    <a:spLocks noChangeAspect="1" noChangeArrowheads="1"/>
                  </p:cNvSpPr>
                  <p:nvPr/>
                </p:nvSpPr>
                <p:spPr bwMode="auto">
                  <a:xfrm>
                    <a:off x="9660" y="9300"/>
                    <a:ext cx="68" cy="55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CA"/>
                  </a:p>
                </p:txBody>
              </p:sp>
              <p:sp>
                <p:nvSpPr>
                  <p:cNvPr id="19" name="Rectangle 42"/>
                  <p:cNvSpPr>
                    <a:spLocks noChangeAspect="1" noChangeArrowheads="1"/>
                  </p:cNvSpPr>
                  <p:nvPr/>
                </p:nvSpPr>
                <p:spPr bwMode="auto">
                  <a:xfrm>
                    <a:off x="9300" y="9300"/>
                    <a:ext cx="68" cy="55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CA"/>
                  </a:p>
                </p:txBody>
              </p:sp>
              <p:sp>
                <p:nvSpPr>
                  <p:cNvPr id="20" name="Rectangle 43"/>
                  <p:cNvSpPr>
                    <a:spLocks noChangeAspect="1" noChangeArrowheads="1"/>
                  </p:cNvSpPr>
                  <p:nvPr/>
                </p:nvSpPr>
                <p:spPr bwMode="auto">
                  <a:xfrm>
                    <a:off x="9180" y="9300"/>
                    <a:ext cx="68" cy="55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CA"/>
                  </a:p>
                </p:txBody>
              </p:sp>
              <p:sp>
                <p:nvSpPr>
                  <p:cNvPr id="21" name="Rectangle 44"/>
                  <p:cNvSpPr>
                    <a:spLocks noChangeAspect="1" noChangeArrowheads="1"/>
                  </p:cNvSpPr>
                  <p:nvPr/>
                </p:nvSpPr>
                <p:spPr bwMode="auto">
                  <a:xfrm>
                    <a:off x="9420" y="9300"/>
                    <a:ext cx="68" cy="55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CA"/>
                  </a:p>
                </p:txBody>
              </p:sp>
              <p:sp>
                <p:nvSpPr>
                  <p:cNvPr id="22" name="Rectangle 45"/>
                  <p:cNvSpPr>
                    <a:spLocks noChangeAspect="1" noChangeArrowheads="1"/>
                  </p:cNvSpPr>
                  <p:nvPr/>
                </p:nvSpPr>
                <p:spPr bwMode="auto">
                  <a:xfrm>
                    <a:off x="9540" y="9300"/>
                    <a:ext cx="68" cy="55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CA"/>
                  </a:p>
                </p:txBody>
              </p:sp>
              <p:sp>
                <p:nvSpPr>
                  <p:cNvPr id="23" name="Rectangle 46"/>
                  <p:cNvSpPr>
                    <a:spLocks noChangeAspect="1" noChangeArrowheads="1"/>
                  </p:cNvSpPr>
                  <p:nvPr/>
                </p:nvSpPr>
                <p:spPr bwMode="auto">
                  <a:xfrm>
                    <a:off x="9780" y="9300"/>
                    <a:ext cx="68" cy="55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CA"/>
                  </a:p>
                </p:txBody>
              </p:sp>
              <p:sp>
                <p:nvSpPr>
                  <p:cNvPr id="24" name="Rectangle 47"/>
                  <p:cNvSpPr>
                    <a:spLocks noChangeAspect="1" noChangeArrowheads="1"/>
                  </p:cNvSpPr>
                  <p:nvPr/>
                </p:nvSpPr>
                <p:spPr bwMode="auto">
                  <a:xfrm>
                    <a:off x="9900" y="9300"/>
                    <a:ext cx="68" cy="55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CA"/>
                  </a:p>
                </p:txBody>
              </p:sp>
              <p:sp>
                <p:nvSpPr>
                  <p:cNvPr id="25" name="Rectangle 48"/>
                  <p:cNvSpPr>
                    <a:spLocks noChangeAspect="1" noChangeArrowheads="1"/>
                  </p:cNvSpPr>
                  <p:nvPr/>
                </p:nvSpPr>
                <p:spPr bwMode="auto">
                  <a:xfrm>
                    <a:off x="10020" y="9300"/>
                    <a:ext cx="68" cy="55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CA"/>
                  </a:p>
                </p:txBody>
              </p:sp>
            </p:grpSp>
            <p:grpSp>
              <p:nvGrpSpPr>
                <p:cNvPr id="12" name="Group 49"/>
                <p:cNvGrpSpPr>
                  <a:grpSpLocks noChangeAspect="1"/>
                </p:cNvGrpSpPr>
                <p:nvPr/>
              </p:nvGrpSpPr>
              <p:grpSpPr bwMode="auto">
                <a:xfrm>
                  <a:off x="7148" y="11157"/>
                  <a:ext cx="1349" cy="374"/>
                  <a:chOff x="3538" y="2631"/>
                  <a:chExt cx="4480" cy="478"/>
                </a:xfrm>
              </p:grpSpPr>
              <p:sp>
                <p:nvSpPr>
                  <p:cNvPr id="13" name="Line 50"/>
                  <p:cNvSpPr>
                    <a:spLocks noChangeAspect="1" noChangeShapeType="1"/>
                  </p:cNvSpPr>
                  <p:nvPr/>
                </p:nvSpPr>
                <p:spPr bwMode="auto">
                  <a:xfrm>
                    <a:off x="3538" y="2631"/>
                    <a:ext cx="448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CA"/>
                  </a:p>
                </p:txBody>
              </p:sp>
              <p:sp>
                <p:nvSpPr>
                  <p:cNvPr id="14" name="Line 51"/>
                  <p:cNvSpPr>
                    <a:spLocks noChangeAspect="1" noChangeShapeType="1"/>
                  </p:cNvSpPr>
                  <p:nvPr/>
                </p:nvSpPr>
                <p:spPr bwMode="auto">
                  <a:xfrm>
                    <a:off x="3538" y="3109"/>
                    <a:ext cx="448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CA"/>
                  </a:p>
                </p:txBody>
              </p:sp>
            </p:grpSp>
          </p:grpSp>
        </p:grpSp>
      </p:grpSp>
      <p:sp>
        <p:nvSpPr>
          <p:cNvPr id="56" name="Rectangle 55"/>
          <p:cNvSpPr/>
          <p:nvPr/>
        </p:nvSpPr>
        <p:spPr>
          <a:xfrm>
            <a:off x="1916746" y="4419600"/>
            <a:ext cx="5659416" cy="792088"/>
          </a:xfrm>
          <a:prstGeom prst="rect">
            <a:avLst/>
          </a:prstGeom>
          <a:solidFill>
            <a:srgbClr val="92D05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7" name="Content Placeholder 2"/>
          <p:cNvSpPr txBox="1">
            <a:spLocks/>
          </p:cNvSpPr>
          <p:nvPr/>
        </p:nvSpPr>
        <p:spPr>
          <a:xfrm>
            <a:off x="457200" y="1600200"/>
            <a:ext cx="8229600" cy="4525963"/>
          </a:xfrm>
          <a:prstGeom prst="rect">
            <a:avLst/>
          </a:prstGeom>
        </p:spPr>
        <p:txBody>
          <a:bodyPr/>
          <a:lstStyle>
            <a:lvl1pPr marL="342900" indent="-342900" algn="l" defTabSz="914400" rtl="0" eaLnBrk="1" latinLnBrk="0" hangingPunct="1">
              <a:spcBef>
                <a:spcPct val="20000"/>
              </a:spcBef>
              <a:buClr>
                <a:srgbClr val="C00000"/>
              </a:buClr>
              <a:buFont typeface="Wingdings" panose="05000000000000000000" pitchFamily="2" charset="2"/>
              <a:buChar char="Ø"/>
              <a:defRPr sz="2400" kern="1200">
                <a:solidFill>
                  <a:schemeClr val="tx1"/>
                </a:solidFill>
                <a:latin typeface="+mn-lt"/>
                <a:ea typeface="+mn-ea"/>
                <a:cs typeface="+mn-cs"/>
              </a:defRPr>
            </a:lvl1pPr>
            <a:lvl2pPr marL="742950" indent="-285750" algn="l" defTabSz="914400" rtl="0" eaLnBrk="1" latinLnBrk="0" hangingPunct="1">
              <a:spcBef>
                <a:spcPct val="20000"/>
              </a:spcBef>
              <a:buClr>
                <a:srgbClr val="C00000"/>
              </a:buClr>
              <a:buFont typeface="Wingdings" panose="05000000000000000000" pitchFamily="2" charset="2"/>
              <a:buChar char="Ø"/>
              <a:defRPr sz="2200" kern="1200">
                <a:solidFill>
                  <a:schemeClr val="tx1"/>
                </a:solidFill>
                <a:latin typeface="+mn-lt"/>
                <a:ea typeface="+mn-ea"/>
                <a:cs typeface="+mn-cs"/>
              </a:defRPr>
            </a:lvl2pPr>
            <a:lvl3pPr marL="1143000" indent="-228600" algn="l" defTabSz="914400" rtl="0" eaLnBrk="1" latinLnBrk="0" hangingPunct="1">
              <a:spcBef>
                <a:spcPct val="20000"/>
              </a:spcBef>
              <a:buClr>
                <a:srgbClr val="C00000"/>
              </a:buClr>
              <a:buFont typeface="Wingdings" panose="05000000000000000000" pitchFamily="2" charset="2"/>
              <a:buChar char="Ø"/>
              <a:defRPr sz="2000" kern="1200">
                <a:solidFill>
                  <a:schemeClr val="tx1"/>
                </a:solidFill>
                <a:latin typeface="+mn-lt"/>
                <a:ea typeface="+mn-ea"/>
                <a:cs typeface="+mn-cs"/>
              </a:defRPr>
            </a:lvl3pPr>
            <a:lvl4pPr marL="1600200" indent="-228600" algn="l" defTabSz="914400" rtl="0" eaLnBrk="1" latinLnBrk="0" hangingPunct="1">
              <a:spcBef>
                <a:spcPct val="20000"/>
              </a:spcBef>
              <a:buClr>
                <a:srgbClr val="C00000"/>
              </a:buClr>
              <a:buFont typeface="Wingdings" panose="05000000000000000000" pitchFamily="2" charset="2"/>
              <a:buChar char="Ø"/>
              <a:defRPr sz="1800" kern="1200">
                <a:solidFill>
                  <a:schemeClr val="tx1"/>
                </a:solidFill>
                <a:latin typeface="+mn-lt"/>
                <a:ea typeface="+mn-ea"/>
                <a:cs typeface="+mn-cs"/>
              </a:defRPr>
            </a:lvl4pPr>
            <a:lvl5pPr marL="2057400" indent="-228600" algn="l" defTabSz="914400" rtl="0" eaLnBrk="1" latinLnBrk="0" hangingPunct="1">
              <a:spcBef>
                <a:spcPct val="20000"/>
              </a:spcBef>
              <a:buClr>
                <a:srgbClr val="C00000"/>
              </a:buClr>
              <a:buFont typeface="Wingdings" panose="05000000000000000000" pitchFamily="2" charset="2"/>
              <a:buChar char="Ø"/>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CA" dirty="0"/>
              <a:t>From</a:t>
            </a:r>
            <a:r>
              <a:rPr lang="en-CA" b="1" dirty="0"/>
              <a:t> </a:t>
            </a:r>
            <a:r>
              <a:rPr lang="en-CA" b="1" dirty="0">
                <a:solidFill>
                  <a:srgbClr val="FF0000"/>
                </a:solidFill>
              </a:rPr>
              <a:t>214.336(a)(3)</a:t>
            </a:r>
          </a:p>
          <a:p>
            <a:endParaRPr lang="en-CA" b="1" u="sng" dirty="0" smtClean="0"/>
          </a:p>
          <a:p>
            <a:r>
              <a:rPr lang="en-CA" b="1" u="sng" dirty="0" smtClean="0"/>
              <a:t>Occupied track</a:t>
            </a:r>
            <a:r>
              <a:rPr lang="en-CA" b="1" dirty="0" smtClean="0"/>
              <a:t> </a:t>
            </a:r>
            <a:r>
              <a:rPr lang="en-CA" dirty="0" smtClean="0"/>
              <a:t>means a track on which on-track, self-propelled equipment or coupled equipment is authorized or permitted to be located while engaged in a common task with a roadway work group with at least one of the roadway workers on the ground.</a:t>
            </a:r>
            <a:endParaRPr lang="en-CA" dirty="0"/>
          </a:p>
        </p:txBody>
      </p:sp>
      <p:grpSp>
        <p:nvGrpSpPr>
          <p:cNvPr id="58" name="Group 52"/>
          <p:cNvGrpSpPr>
            <a:grpSpLocks noChangeAspect="1"/>
          </p:cNvGrpSpPr>
          <p:nvPr/>
        </p:nvGrpSpPr>
        <p:grpSpPr bwMode="auto">
          <a:xfrm rot="16200000">
            <a:off x="4454866" y="3188374"/>
            <a:ext cx="506101" cy="5513270"/>
            <a:chOff x="6127" y="1657"/>
            <a:chExt cx="470" cy="5120"/>
          </a:xfrm>
        </p:grpSpPr>
        <p:grpSp>
          <p:nvGrpSpPr>
            <p:cNvPr id="59" name="Group 53"/>
            <p:cNvGrpSpPr>
              <a:grpSpLocks noChangeAspect="1"/>
            </p:cNvGrpSpPr>
            <p:nvPr/>
          </p:nvGrpSpPr>
          <p:grpSpPr bwMode="auto">
            <a:xfrm rot="16200000" flipH="1">
              <a:off x="5492" y="5673"/>
              <a:ext cx="1739" cy="470"/>
              <a:chOff x="7148" y="11067"/>
              <a:chExt cx="1349" cy="550"/>
            </a:xfrm>
          </p:grpSpPr>
          <p:grpSp>
            <p:nvGrpSpPr>
              <p:cNvPr id="93" name="Group 54"/>
              <p:cNvGrpSpPr>
                <a:grpSpLocks noChangeAspect="1"/>
              </p:cNvGrpSpPr>
              <p:nvPr/>
            </p:nvGrpSpPr>
            <p:grpSpPr bwMode="auto">
              <a:xfrm>
                <a:off x="7173" y="11067"/>
                <a:ext cx="1268" cy="550"/>
                <a:chOff x="8820" y="9300"/>
                <a:chExt cx="1268" cy="550"/>
              </a:xfrm>
            </p:grpSpPr>
            <p:sp>
              <p:nvSpPr>
                <p:cNvPr id="97" name="Rectangle 55"/>
                <p:cNvSpPr>
                  <a:spLocks noChangeAspect="1" noChangeArrowheads="1"/>
                </p:cNvSpPr>
                <p:nvPr/>
              </p:nvSpPr>
              <p:spPr bwMode="auto">
                <a:xfrm>
                  <a:off x="8820" y="9300"/>
                  <a:ext cx="68" cy="55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CA"/>
                </a:p>
              </p:txBody>
            </p:sp>
            <p:sp>
              <p:nvSpPr>
                <p:cNvPr id="98" name="Rectangle 56"/>
                <p:cNvSpPr>
                  <a:spLocks noChangeAspect="1" noChangeArrowheads="1"/>
                </p:cNvSpPr>
                <p:nvPr/>
              </p:nvSpPr>
              <p:spPr bwMode="auto">
                <a:xfrm>
                  <a:off x="8940" y="9300"/>
                  <a:ext cx="68" cy="55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CA"/>
                </a:p>
              </p:txBody>
            </p:sp>
            <p:sp>
              <p:nvSpPr>
                <p:cNvPr id="99" name="Rectangle 57"/>
                <p:cNvSpPr>
                  <a:spLocks noChangeAspect="1" noChangeArrowheads="1"/>
                </p:cNvSpPr>
                <p:nvPr/>
              </p:nvSpPr>
              <p:spPr bwMode="auto">
                <a:xfrm>
                  <a:off x="9060" y="9300"/>
                  <a:ext cx="68" cy="55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CA"/>
                </a:p>
              </p:txBody>
            </p:sp>
            <p:sp>
              <p:nvSpPr>
                <p:cNvPr id="100" name="Rectangle 58"/>
                <p:cNvSpPr>
                  <a:spLocks noChangeAspect="1" noChangeArrowheads="1"/>
                </p:cNvSpPr>
                <p:nvPr/>
              </p:nvSpPr>
              <p:spPr bwMode="auto">
                <a:xfrm>
                  <a:off x="9660" y="9300"/>
                  <a:ext cx="68" cy="55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CA"/>
                </a:p>
              </p:txBody>
            </p:sp>
            <p:sp>
              <p:nvSpPr>
                <p:cNvPr id="101" name="Rectangle 59"/>
                <p:cNvSpPr>
                  <a:spLocks noChangeAspect="1" noChangeArrowheads="1"/>
                </p:cNvSpPr>
                <p:nvPr/>
              </p:nvSpPr>
              <p:spPr bwMode="auto">
                <a:xfrm>
                  <a:off x="9300" y="9300"/>
                  <a:ext cx="68" cy="55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CA"/>
                </a:p>
              </p:txBody>
            </p:sp>
            <p:sp>
              <p:nvSpPr>
                <p:cNvPr id="102" name="Rectangle 60"/>
                <p:cNvSpPr>
                  <a:spLocks noChangeAspect="1" noChangeArrowheads="1"/>
                </p:cNvSpPr>
                <p:nvPr/>
              </p:nvSpPr>
              <p:spPr bwMode="auto">
                <a:xfrm>
                  <a:off x="9180" y="9300"/>
                  <a:ext cx="68" cy="55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CA"/>
                </a:p>
              </p:txBody>
            </p:sp>
            <p:sp>
              <p:nvSpPr>
                <p:cNvPr id="103" name="Rectangle 61"/>
                <p:cNvSpPr>
                  <a:spLocks noChangeAspect="1" noChangeArrowheads="1"/>
                </p:cNvSpPr>
                <p:nvPr/>
              </p:nvSpPr>
              <p:spPr bwMode="auto">
                <a:xfrm>
                  <a:off x="9420" y="9300"/>
                  <a:ext cx="68" cy="55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CA"/>
                </a:p>
              </p:txBody>
            </p:sp>
            <p:sp>
              <p:nvSpPr>
                <p:cNvPr id="104" name="Rectangle 62"/>
                <p:cNvSpPr>
                  <a:spLocks noChangeAspect="1" noChangeArrowheads="1"/>
                </p:cNvSpPr>
                <p:nvPr/>
              </p:nvSpPr>
              <p:spPr bwMode="auto">
                <a:xfrm>
                  <a:off x="9540" y="9300"/>
                  <a:ext cx="68" cy="55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CA"/>
                </a:p>
              </p:txBody>
            </p:sp>
            <p:sp>
              <p:nvSpPr>
                <p:cNvPr id="105" name="Rectangle 63"/>
                <p:cNvSpPr>
                  <a:spLocks noChangeAspect="1" noChangeArrowheads="1"/>
                </p:cNvSpPr>
                <p:nvPr/>
              </p:nvSpPr>
              <p:spPr bwMode="auto">
                <a:xfrm>
                  <a:off x="9780" y="9300"/>
                  <a:ext cx="68" cy="55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CA"/>
                </a:p>
              </p:txBody>
            </p:sp>
            <p:sp>
              <p:nvSpPr>
                <p:cNvPr id="106" name="Rectangle 64"/>
                <p:cNvSpPr>
                  <a:spLocks noChangeAspect="1" noChangeArrowheads="1"/>
                </p:cNvSpPr>
                <p:nvPr/>
              </p:nvSpPr>
              <p:spPr bwMode="auto">
                <a:xfrm>
                  <a:off x="9900" y="9300"/>
                  <a:ext cx="68" cy="55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CA"/>
                </a:p>
              </p:txBody>
            </p:sp>
            <p:sp>
              <p:nvSpPr>
                <p:cNvPr id="107" name="Rectangle 65"/>
                <p:cNvSpPr>
                  <a:spLocks noChangeAspect="1" noChangeArrowheads="1"/>
                </p:cNvSpPr>
                <p:nvPr/>
              </p:nvSpPr>
              <p:spPr bwMode="auto">
                <a:xfrm>
                  <a:off x="10020" y="9300"/>
                  <a:ext cx="68" cy="55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CA"/>
                </a:p>
              </p:txBody>
            </p:sp>
          </p:grpSp>
          <p:grpSp>
            <p:nvGrpSpPr>
              <p:cNvPr id="94" name="Group 66"/>
              <p:cNvGrpSpPr>
                <a:grpSpLocks noChangeAspect="1"/>
              </p:cNvGrpSpPr>
              <p:nvPr/>
            </p:nvGrpSpPr>
            <p:grpSpPr bwMode="auto">
              <a:xfrm>
                <a:off x="7148" y="11157"/>
                <a:ext cx="1349" cy="374"/>
                <a:chOff x="3538" y="2631"/>
                <a:chExt cx="4480" cy="478"/>
              </a:xfrm>
            </p:grpSpPr>
            <p:sp>
              <p:nvSpPr>
                <p:cNvPr id="95" name="Line 67"/>
                <p:cNvSpPr>
                  <a:spLocks noChangeAspect="1" noChangeShapeType="1"/>
                </p:cNvSpPr>
                <p:nvPr/>
              </p:nvSpPr>
              <p:spPr bwMode="auto">
                <a:xfrm>
                  <a:off x="3538" y="2631"/>
                  <a:ext cx="448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CA"/>
                </a:p>
              </p:txBody>
            </p:sp>
            <p:sp>
              <p:nvSpPr>
                <p:cNvPr id="96" name="Line 68"/>
                <p:cNvSpPr>
                  <a:spLocks noChangeAspect="1" noChangeShapeType="1"/>
                </p:cNvSpPr>
                <p:nvPr/>
              </p:nvSpPr>
              <p:spPr bwMode="auto">
                <a:xfrm>
                  <a:off x="3538" y="3109"/>
                  <a:ext cx="448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CA"/>
                </a:p>
              </p:txBody>
            </p:sp>
          </p:grpSp>
        </p:grpSp>
        <p:grpSp>
          <p:nvGrpSpPr>
            <p:cNvPr id="60" name="Group 69"/>
            <p:cNvGrpSpPr>
              <a:grpSpLocks noChangeAspect="1"/>
            </p:cNvGrpSpPr>
            <p:nvPr/>
          </p:nvGrpSpPr>
          <p:grpSpPr bwMode="auto">
            <a:xfrm rot="10800000" flipH="1">
              <a:off x="6137" y="1657"/>
              <a:ext cx="460" cy="3385"/>
              <a:chOff x="5231" y="6563"/>
              <a:chExt cx="390" cy="3275"/>
            </a:xfrm>
          </p:grpSpPr>
          <p:grpSp>
            <p:nvGrpSpPr>
              <p:cNvPr id="61" name="Group 70"/>
              <p:cNvGrpSpPr>
                <a:grpSpLocks noChangeAspect="1"/>
              </p:cNvGrpSpPr>
              <p:nvPr/>
            </p:nvGrpSpPr>
            <p:grpSpPr bwMode="auto">
              <a:xfrm rot="5400000">
                <a:off x="4602" y="8820"/>
                <a:ext cx="1647" cy="390"/>
                <a:chOff x="7148" y="11067"/>
                <a:chExt cx="1349" cy="550"/>
              </a:xfrm>
            </p:grpSpPr>
            <p:grpSp>
              <p:nvGrpSpPr>
                <p:cNvPr id="78" name="Group 71"/>
                <p:cNvGrpSpPr>
                  <a:grpSpLocks noChangeAspect="1"/>
                </p:cNvGrpSpPr>
                <p:nvPr/>
              </p:nvGrpSpPr>
              <p:grpSpPr bwMode="auto">
                <a:xfrm>
                  <a:off x="7173" y="11067"/>
                  <a:ext cx="1268" cy="550"/>
                  <a:chOff x="8820" y="9300"/>
                  <a:chExt cx="1268" cy="550"/>
                </a:xfrm>
              </p:grpSpPr>
              <p:sp>
                <p:nvSpPr>
                  <p:cNvPr id="82" name="Rectangle 72"/>
                  <p:cNvSpPr>
                    <a:spLocks noChangeAspect="1" noChangeArrowheads="1"/>
                  </p:cNvSpPr>
                  <p:nvPr/>
                </p:nvSpPr>
                <p:spPr bwMode="auto">
                  <a:xfrm>
                    <a:off x="8820" y="9300"/>
                    <a:ext cx="68" cy="55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CA"/>
                  </a:p>
                </p:txBody>
              </p:sp>
              <p:sp>
                <p:nvSpPr>
                  <p:cNvPr id="83" name="Rectangle 73"/>
                  <p:cNvSpPr>
                    <a:spLocks noChangeAspect="1" noChangeArrowheads="1"/>
                  </p:cNvSpPr>
                  <p:nvPr/>
                </p:nvSpPr>
                <p:spPr bwMode="auto">
                  <a:xfrm>
                    <a:off x="8940" y="9300"/>
                    <a:ext cx="68" cy="55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CA"/>
                  </a:p>
                </p:txBody>
              </p:sp>
              <p:sp>
                <p:nvSpPr>
                  <p:cNvPr id="84" name="Rectangle 74"/>
                  <p:cNvSpPr>
                    <a:spLocks noChangeAspect="1" noChangeArrowheads="1"/>
                  </p:cNvSpPr>
                  <p:nvPr/>
                </p:nvSpPr>
                <p:spPr bwMode="auto">
                  <a:xfrm>
                    <a:off x="9060" y="9300"/>
                    <a:ext cx="68" cy="55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CA"/>
                  </a:p>
                </p:txBody>
              </p:sp>
              <p:sp>
                <p:nvSpPr>
                  <p:cNvPr id="85" name="Rectangle 75"/>
                  <p:cNvSpPr>
                    <a:spLocks noChangeAspect="1" noChangeArrowheads="1"/>
                  </p:cNvSpPr>
                  <p:nvPr/>
                </p:nvSpPr>
                <p:spPr bwMode="auto">
                  <a:xfrm>
                    <a:off x="9660" y="9300"/>
                    <a:ext cx="68" cy="55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CA"/>
                  </a:p>
                </p:txBody>
              </p:sp>
              <p:sp>
                <p:nvSpPr>
                  <p:cNvPr id="86" name="Rectangle 76"/>
                  <p:cNvSpPr>
                    <a:spLocks noChangeAspect="1" noChangeArrowheads="1"/>
                  </p:cNvSpPr>
                  <p:nvPr/>
                </p:nvSpPr>
                <p:spPr bwMode="auto">
                  <a:xfrm>
                    <a:off x="9300" y="9300"/>
                    <a:ext cx="68" cy="55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CA"/>
                  </a:p>
                </p:txBody>
              </p:sp>
              <p:sp>
                <p:nvSpPr>
                  <p:cNvPr id="87" name="Rectangle 77"/>
                  <p:cNvSpPr>
                    <a:spLocks noChangeAspect="1" noChangeArrowheads="1"/>
                  </p:cNvSpPr>
                  <p:nvPr/>
                </p:nvSpPr>
                <p:spPr bwMode="auto">
                  <a:xfrm>
                    <a:off x="9180" y="9300"/>
                    <a:ext cx="68" cy="55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CA"/>
                  </a:p>
                </p:txBody>
              </p:sp>
              <p:sp>
                <p:nvSpPr>
                  <p:cNvPr id="88" name="Rectangle 78"/>
                  <p:cNvSpPr>
                    <a:spLocks noChangeAspect="1" noChangeArrowheads="1"/>
                  </p:cNvSpPr>
                  <p:nvPr/>
                </p:nvSpPr>
                <p:spPr bwMode="auto">
                  <a:xfrm>
                    <a:off x="9420" y="9300"/>
                    <a:ext cx="68" cy="55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CA"/>
                  </a:p>
                </p:txBody>
              </p:sp>
              <p:sp>
                <p:nvSpPr>
                  <p:cNvPr id="89" name="Rectangle 79"/>
                  <p:cNvSpPr>
                    <a:spLocks noChangeAspect="1" noChangeArrowheads="1"/>
                  </p:cNvSpPr>
                  <p:nvPr/>
                </p:nvSpPr>
                <p:spPr bwMode="auto">
                  <a:xfrm>
                    <a:off x="9540" y="9300"/>
                    <a:ext cx="68" cy="55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CA"/>
                  </a:p>
                </p:txBody>
              </p:sp>
              <p:sp>
                <p:nvSpPr>
                  <p:cNvPr id="90" name="Rectangle 80"/>
                  <p:cNvSpPr>
                    <a:spLocks noChangeAspect="1" noChangeArrowheads="1"/>
                  </p:cNvSpPr>
                  <p:nvPr/>
                </p:nvSpPr>
                <p:spPr bwMode="auto">
                  <a:xfrm>
                    <a:off x="9780" y="9300"/>
                    <a:ext cx="68" cy="55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CA"/>
                  </a:p>
                </p:txBody>
              </p:sp>
              <p:sp>
                <p:nvSpPr>
                  <p:cNvPr id="91" name="Rectangle 81"/>
                  <p:cNvSpPr>
                    <a:spLocks noChangeAspect="1" noChangeArrowheads="1"/>
                  </p:cNvSpPr>
                  <p:nvPr/>
                </p:nvSpPr>
                <p:spPr bwMode="auto">
                  <a:xfrm>
                    <a:off x="9900" y="9300"/>
                    <a:ext cx="68" cy="55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CA"/>
                  </a:p>
                </p:txBody>
              </p:sp>
              <p:sp>
                <p:nvSpPr>
                  <p:cNvPr id="92" name="Rectangle 82"/>
                  <p:cNvSpPr>
                    <a:spLocks noChangeAspect="1" noChangeArrowheads="1"/>
                  </p:cNvSpPr>
                  <p:nvPr/>
                </p:nvSpPr>
                <p:spPr bwMode="auto">
                  <a:xfrm>
                    <a:off x="10020" y="9300"/>
                    <a:ext cx="68" cy="55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CA"/>
                  </a:p>
                </p:txBody>
              </p:sp>
            </p:grpSp>
            <p:grpSp>
              <p:nvGrpSpPr>
                <p:cNvPr id="79" name="Group 83"/>
                <p:cNvGrpSpPr>
                  <a:grpSpLocks noChangeAspect="1"/>
                </p:cNvGrpSpPr>
                <p:nvPr/>
              </p:nvGrpSpPr>
              <p:grpSpPr bwMode="auto">
                <a:xfrm>
                  <a:off x="7148" y="11157"/>
                  <a:ext cx="1349" cy="374"/>
                  <a:chOff x="3538" y="2631"/>
                  <a:chExt cx="4480" cy="478"/>
                </a:xfrm>
              </p:grpSpPr>
              <p:sp>
                <p:nvSpPr>
                  <p:cNvPr id="80" name="Line 84"/>
                  <p:cNvSpPr>
                    <a:spLocks noChangeAspect="1" noChangeShapeType="1"/>
                  </p:cNvSpPr>
                  <p:nvPr/>
                </p:nvSpPr>
                <p:spPr bwMode="auto">
                  <a:xfrm>
                    <a:off x="3538" y="2631"/>
                    <a:ext cx="448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CA"/>
                  </a:p>
                </p:txBody>
              </p:sp>
              <p:sp>
                <p:nvSpPr>
                  <p:cNvPr id="81" name="Line 85"/>
                  <p:cNvSpPr>
                    <a:spLocks noChangeAspect="1" noChangeShapeType="1"/>
                  </p:cNvSpPr>
                  <p:nvPr/>
                </p:nvSpPr>
                <p:spPr bwMode="auto">
                  <a:xfrm>
                    <a:off x="3538" y="3109"/>
                    <a:ext cx="448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CA"/>
                  </a:p>
                </p:txBody>
              </p:sp>
            </p:grpSp>
          </p:grpSp>
          <p:grpSp>
            <p:nvGrpSpPr>
              <p:cNvPr id="62" name="Group 86"/>
              <p:cNvGrpSpPr>
                <a:grpSpLocks noChangeAspect="1"/>
              </p:cNvGrpSpPr>
              <p:nvPr/>
            </p:nvGrpSpPr>
            <p:grpSpPr bwMode="auto">
              <a:xfrm rot="5400000">
                <a:off x="4602" y="7192"/>
                <a:ext cx="1647" cy="390"/>
                <a:chOff x="7148" y="11067"/>
                <a:chExt cx="1349" cy="550"/>
              </a:xfrm>
            </p:grpSpPr>
            <p:grpSp>
              <p:nvGrpSpPr>
                <p:cNvPr id="63" name="Group 87"/>
                <p:cNvGrpSpPr>
                  <a:grpSpLocks noChangeAspect="1"/>
                </p:cNvGrpSpPr>
                <p:nvPr/>
              </p:nvGrpSpPr>
              <p:grpSpPr bwMode="auto">
                <a:xfrm>
                  <a:off x="7173" y="11067"/>
                  <a:ext cx="1268" cy="550"/>
                  <a:chOff x="8820" y="9300"/>
                  <a:chExt cx="1268" cy="550"/>
                </a:xfrm>
              </p:grpSpPr>
              <p:sp>
                <p:nvSpPr>
                  <p:cNvPr id="67" name="Rectangle 88"/>
                  <p:cNvSpPr>
                    <a:spLocks noChangeAspect="1" noChangeArrowheads="1"/>
                  </p:cNvSpPr>
                  <p:nvPr/>
                </p:nvSpPr>
                <p:spPr bwMode="auto">
                  <a:xfrm>
                    <a:off x="8820" y="9300"/>
                    <a:ext cx="68" cy="55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CA"/>
                  </a:p>
                </p:txBody>
              </p:sp>
              <p:sp>
                <p:nvSpPr>
                  <p:cNvPr id="68" name="Rectangle 89"/>
                  <p:cNvSpPr>
                    <a:spLocks noChangeAspect="1" noChangeArrowheads="1"/>
                  </p:cNvSpPr>
                  <p:nvPr/>
                </p:nvSpPr>
                <p:spPr bwMode="auto">
                  <a:xfrm>
                    <a:off x="8940" y="9300"/>
                    <a:ext cx="68" cy="55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CA"/>
                  </a:p>
                </p:txBody>
              </p:sp>
              <p:sp>
                <p:nvSpPr>
                  <p:cNvPr id="69" name="Rectangle 90"/>
                  <p:cNvSpPr>
                    <a:spLocks noChangeAspect="1" noChangeArrowheads="1"/>
                  </p:cNvSpPr>
                  <p:nvPr/>
                </p:nvSpPr>
                <p:spPr bwMode="auto">
                  <a:xfrm>
                    <a:off x="9060" y="9300"/>
                    <a:ext cx="68" cy="55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CA"/>
                  </a:p>
                </p:txBody>
              </p:sp>
              <p:sp>
                <p:nvSpPr>
                  <p:cNvPr id="70" name="Rectangle 91"/>
                  <p:cNvSpPr>
                    <a:spLocks noChangeAspect="1" noChangeArrowheads="1"/>
                  </p:cNvSpPr>
                  <p:nvPr/>
                </p:nvSpPr>
                <p:spPr bwMode="auto">
                  <a:xfrm>
                    <a:off x="9660" y="9300"/>
                    <a:ext cx="68" cy="55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CA"/>
                  </a:p>
                </p:txBody>
              </p:sp>
              <p:sp>
                <p:nvSpPr>
                  <p:cNvPr id="71" name="Rectangle 92"/>
                  <p:cNvSpPr>
                    <a:spLocks noChangeAspect="1" noChangeArrowheads="1"/>
                  </p:cNvSpPr>
                  <p:nvPr/>
                </p:nvSpPr>
                <p:spPr bwMode="auto">
                  <a:xfrm>
                    <a:off x="9300" y="9300"/>
                    <a:ext cx="68" cy="55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CA"/>
                  </a:p>
                </p:txBody>
              </p:sp>
              <p:sp>
                <p:nvSpPr>
                  <p:cNvPr id="72" name="Rectangle 93"/>
                  <p:cNvSpPr>
                    <a:spLocks noChangeAspect="1" noChangeArrowheads="1"/>
                  </p:cNvSpPr>
                  <p:nvPr/>
                </p:nvSpPr>
                <p:spPr bwMode="auto">
                  <a:xfrm>
                    <a:off x="9180" y="9300"/>
                    <a:ext cx="68" cy="55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CA"/>
                  </a:p>
                </p:txBody>
              </p:sp>
              <p:sp>
                <p:nvSpPr>
                  <p:cNvPr id="73" name="Rectangle 94"/>
                  <p:cNvSpPr>
                    <a:spLocks noChangeAspect="1" noChangeArrowheads="1"/>
                  </p:cNvSpPr>
                  <p:nvPr/>
                </p:nvSpPr>
                <p:spPr bwMode="auto">
                  <a:xfrm>
                    <a:off x="9420" y="9300"/>
                    <a:ext cx="68" cy="55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CA"/>
                  </a:p>
                </p:txBody>
              </p:sp>
              <p:sp>
                <p:nvSpPr>
                  <p:cNvPr id="74" name="Rectangle 95"/>
                  <p:cNvSpPr>
                    <a:spLocks noChangeAspect="1" noChangeArrowheads="1"/>
                  </p:cNvSpPr>
                  <p:nvPr/>
                </p:nvSpPr>
                <p:spPr bwMode="auto">
                  <a:xfrm>
                    <a:off x="9540" y="9300"/>
                    <a:ext cx="68" cy="55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CA"/>
                  </a:p>
                </p:txBody>
              </p:sp>
              <p:sp>
                <p:nvSpPr>
                  <p:cNvPr id="75" name="Rectangle 96"/>
                  <p:cNvSpPr>
                    <a:spLocks noChangeAspect="1" noChangeArrowheads="1"/>
                  </p:cNvSpPr>
                  <p:nvPr/>
                </p:nvSpPr>
                <p:spPr bwMode="auto">
                  <a:xfrm>
                    <a:off x="9780" y="9300"/>
                    <a:ext cx="68" cy="55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CA"/>
                  </a:p>
                </p:txBody>
              </p:sp>
              <p:sp>
                <p:nvSpPr>
                  <p:cNvPr id="76" name="Rectangle 97"/>
                  <p:cNvSpPr>
                    <a:spLocks noChangeAspect="1" noChangeArrowheads="1"/>
                  </p:cNvSpPr>
                  <p:nvPr/>
                </p:nvSpPr>
                <p:spPr bwMode="auto">
                  <a:xfrm>
                    <a:off x="9900" y="9300"/>
                    <a:ext cx="68" cy="55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CA"/>
                  </a:p>
                </p:txBody>
              </p:sp>
              <p:sp>
                <p:nvSpPr>
                  <p:cNvPr id="77" name="Rectangle 98"/>
                  <p:cNvSpPr>
                    <a:spLocks noChangeAspect="1" noChangeArrowheads="1"/>
                  </p:cNvSpPr>
                  <p:nvPr/>
                </p:nvSpPr>
                <p:spPr bwMode="auto">
                  <a:xfrm>
                    <a:off x="10020" y="9300"/>
                    <a:ext cx="68" cy="55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CA"/>
                  </a:p>
                </p:txBody>
              </p:sp>
            </p:grpSp>
            <p:grpSp>
              <p:nvGrpSpPr>
                <p:cNvPr id="64" name="Group 99"/>
                <p:cNvGrpSpPr>
                  <a:grpSpLocks noChangeAspect="1"/>
                </p:cNvGrpSpPr>
                <p:nvPr/>
              </p:nvGrpSpPr>
              <p:grpSpPr bwMode="auto">
                <a:xfrm>
                  <a:off x="7148" y="11157"/>
                  <a:ext cx="1349" cy="374"/>
                  <a:chOff x="3538" y="2631"/>
                  <a:chExt cx="4480" cy="478"/>
                </a:xfrm>
              </p:grpSpPr>
              <p:sp>
                <p:nvSpPr>
                  <p:cNvPr id="65" name="Line 100"/>
                  <p:cNvSpPr>
                    <a:spLocks noChangeAspect="1" noChangeShapeType="1"/>
                  </p:cNvSpPr>
                  <p:nvPr/>
                </p:nvSpPr>
                <p:spPr bwMode="auto">
                  <a:xfrm>
                    <a:off x="3538" y="2631"/>
                    <a:ext cx="448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CA"/>
                  </a:p>
                </p:txBody>
              </p:sp>
              <p:sp>
                <p:nvSpPr>
                  <p:cNvPr id="66" name="Line 101"/>
                  <p:cNvSpPr>
                    <a:spLocks noChangeAspect="1" noChangeShapeType="1"/>
                  </p:cNvSpPr>
                  <p:nvPr/>
                </p:nvSpPr>
                <p:spPr bwMode="auto">
                  <a:xfrm>
                    <a:off x="3538" y="3109"/>
                    <a:ext cx="448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CA"/>
                  </a:p>
                </p:txBody>
              </p:sp>
            </p:grpSp>
          </p:grpSp>
        </p:grpSp>
      </p:grpSp>
      <p:sp>
        <p:nvSpPr>
          <p:cNvPr id="108" name="Rounded Rectangle 107"/>
          <p:cNvSpPr/>
          <p:nvPr/>
        </p:nvSpPr>
        <p:spPr>
          <a:xfrm>
            <a:off x="3331306" y="4563616"/>
            <a:ext cx="1177852" cy="504057"/>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9" name="Flowchart: Connector 108"/>
          <p:cNvSpPr/>
          <p:nvPr/>
        </p:nvSpPr>
        <p:spPr>
          <a:xfrm>
            <a:off x="3813536" y="4730880"/>
            <a:ext cx="192138" cy="169527"/>
          </a:xfrm>
          <a:prstGeom prst="flowChartConnector">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10" name="Picture 106"/>
          <p:cNvPicPr>
            <a:picLocks noChangeAspect="1" noChangeArrowheads="1"/>
          </p:cNvPicPr>
          <p:nvPr/>
        </p:nvPicPr>
        <p:blipFill rotWithShape="1">
          <a:blip r:embed="rId2" cstate="print">
            <a:biLevel thresh="25000"/>
            <a:lum contrast="40000"/>
            <a:extLst>
              <a:ext uri="{28A0092B-C50C-407E-A947-70E740481C1C}">
                <a14:useLocalDpi xmlns:a14="http://schemas.microsoft.com/office/drawing/2010/main" val="0"/>
              </a:ext>
            </a:extLst>
          </a:blip>
          <a:srcRect l="16165" r="19337" b="7072"/>
          <a:stretch/>
        </p:blipFill>
        <p:spPr bwMode="auto">
          <a:xfrm>
            <a:off x="5345154" y="4419600"/>
            <a:ext cx="258481" cy="521926"/>
          </a:xfrm>
          <a:prstGeom prst="rect">
            <a:avLst/>
          </a:prstGeom>
          <a:solidFill>
            <a:srgbClr val="92D050"/>
          </a:solidFill>
          <a:extLst/>
        </p:spPr>
      </p:pic>
    </p:spTree>
    <p:extLst>
      <p:ext uri="{BB962C8B-B14F-4D97-AF65-F5344CB8AC3E}">
        <p14:creationId xmlns:p14="http://schemas.microsoft.com/office/powerpoint/2010/main" val="779056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7">
                                            <p:txEl>
                                              <p:pRg st="0" end="0"/>
                                            </p:txEl>
                                          </p:spTgt>
                                        </p:tgtEl>
                                        <p:attrNameLst>
                                          <p:attrName>style.visibility</p:attrName>
                                        </p:attrNameLst>
                                      </p:cBhvr>
                                      <p:to>
                                        <p:strVal val="visible"/>
                                      </p:to>
                                    </p:set>
                                    <p:animEffect transition="in" filter="fade">
                                      <p:cBhvr>
                                        <p:cTn id="7" dur="500"/>
                                        <p:tgtEl>
                                          <p:spTgt spid="5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7">
                                            <p:txEl>
                                              <p:pRg st="2" end="2"/>
                                            </p:txEl>
                                          </p:spTgt>
                                        </p:tgtEl>
                                        <p:attrNameLst>
                                          <p:attrName>style.visibility</p:attrName>
                                        </p:attrNameLst>
                                      </p:cBhvr>
                                      <p:to>
                                        <p:strVal val="visible"/>
                                      </p:to>
                                    </p:set>
                                    <p:animEffect transition="in" filter="fade">
                                      <p:cBhvr>
                                        <p:cTn id="12" dur="500"/>
                                        <p:tgtEl>
                                          <p:spTgt spid="5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1" nodeType="clickEffect">
                                  <p:stCondLst>
                                    <p:cond delay="0"/>
                                  </p:stCondLst>
                                  <p:childTnLst>
                                    <p:set>
                                      <p:cBhvr>
                                        <p:cTn id="16" dur="1" fill="hold">
                                          <p:stCondLst>
                                            <p:cond delay="0"/>
                                          </p:stCondLst>
                                        </p:cTn>
                                        <p:tgtEl>
                                          <p:spTgt spid="109"/>
                                        </p:tgtEl>
                                        <p:attrNameLst>
                                          <p:attrName>style.visibility</p:attrName>
                                        </p:attrNameLst>
                                      </p:cBhvr>
                                      <p:to>
                                        <p:strVal val="visible"/>
                                      </p:to>
                                    </p:set>
                                    <p:animEffect transition="in" filter="fade">
                                      <p:cBhvr>
                                        <p:cTn id="17" dur="500"/>
                                        <p:tgtEl>
                                          <p:spTgt spid="109"/>
                                        </p:tgtEl>
                                      </p:cBhvr>
                                    </p:animEffect>
                                  </p:childTnLst>
                                </p:cTn>
                              </p:par>
                              <p:par>
                                <p:cTn id="18" presetID="10" presetClass="entr" presetSubtype="0"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fade">
                                      <p:cBhvr>
                                        <p:cTn id="23" dur="500"/>
                                        <p:tgtEl>
                                          <p:spTgt spid="56"/>
                                        </p:tgtEl>
                                      </p:cBhvr>
                                    </p:animEffect>
                                  </p:childTnLst>
                                </p:cTn>
                              </p:par>
                              <p:par>
                                <p:cTn id="24" presetID="10" presetClass="entr" presetSubtype="0" fill="hold" nodeType="withEffect">
                                  <p:stCondLst>
                                    <p:cond delay="0"/>
                                  </p:stCondLst>
                                  <p:childTnLst>
                                    <p:set>
                                      <p:cBhvr>
                                        <p:cTn id="25" dur="1" fill="hold">
                                          <p:stCondLst>
                                            <p:cond delay="0"/>
                                          </p:stCondLst>
                                        </p:cTn>
                                        <p:tgtEl>
                                          <p:spTgt spid="58"/>
                                        </p:tgtEl>
                                        <p:attrNameLst>
                                          <p:attrName>style.visibility</p:attrName>
                                        </p:attrNameLst>
                                      </p:cBhvr>
                                      <p:to>
                                        <p:strVal val="visible"/>
                                      </p:to>
                                    </p:set>
                                    <p:animEffect transition="in" filter="fade">
                                      <p:cBhvr>
                                        <p:cTn id="26" dur="500"/>
                                        <p:tgtEl>
                                          <p:spTgt spid="58"/>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08"/>
                                        </p:tgtEl>
                                        <p:attrNameLst>
                                          <p:attrName>style.visibility</p:attrName>
                                        </p:attrNameLst>
                                      </p:cBhvr>
                                      <p:to>
                                        <p:strVal val="visible"/>
                                      </p:to>
                                    </p:set>
                                    <p:animEffect transition="in" filter="fade">
                                      <p:cBhvr>
                                        <p:cTn id="29" dur="500"/>
                                        <p:tgtEl>
                                          <p:spTgt spid="108"/>
                                        </p:tgtEl>
                                      </p:cBhvr>
                                    </p:animEffect>
                                  </p:childTnLst>
                                </p:cTn>
                              </p:par>
                              <p:par>
                                <p:cTn id="30" presetID="10" presetClass="entr" presetSubtype="0" fill="hold" nodeType="withEffect">
                                  <p:stCondLst>
                                    <p:cond delay="0"/>
                                  </p:stCondLst>
                                  <p:childTnLst>
                                    <p:set>
                                      <p:cBhvr>
                                        <p:cTn id="31" dur="1" fill="hold">
                                          <p:stCondLst>
                                            <p:cond delay="0"/>
                                          </p:stCondLst>
                                        </p:cTn>
                                        <p:tgtEl>
                                          <p:spTgt spid="110"/>
                                        </p:tgtEl>
                                        <p:attrNameLst>
                                          <p:attrName>style.visibility</p:attrName>
                                        </p:attrNameLst>
                                      </p:cBhvr>
                                      <p:to>
                                        <p:strVal val="visible"/>
                                      </p:to>
                                    </p:set>
                                    <p:animEffect transition="in" filter="fade">
                                      <p:cBhvr>
                                        <p:cTn id="32" dur="500"/>
                                        <p:tgtEl>
                                          <p:spTgt spid="110"/>
                                        </p:tgtEl>
                                      </p:cBhvr>
                                    </p:animEffect>
                                  </p:childTnLst>
                                </p:cTn>
                              </p:par>
                            </p:childTnLst>
                          </p:cTn>
                        </p:par>
                        <p:par>
                          <p:cTn id="33" fill="hold">
                            <p:stCondLst>
                              <p:cond delay="500"/>
                            </p:stCondLst>
                            <p:childTnLst>
                              <p:par>
                                <p:cTn id="34" presetID="27" presetClass="emph" presetSubtype="0" repeatCount="indefinite" fill="remove" grpId="0" nodeType="afterEffect">
                                  <p:stCondLst>
                                    <p:cond delay="0"/>
                                  </p:stCondLst>
                                  <p:childTnLst>
                                    <p:animClr clrSpc="rgb" dir="cw">
                                      <p:cBhvr override="childStyle">
                                        <p:cTn id="35" dur="250" autoRev="1" fill="remove"/>
                                        <p:tgtEl>
                                          <p:spTgt spid="109"/>
                                        </p:tgtEl>
                                        <p:attrNameLst>
                                          <p:attrName>style.color</p:attrName>
                                        </p:attrNameLst>
                                      </p:cBhvr>
                                      <p:to>
                                        <a:schemeClr val="bg1"/>
                                      </p:to>
                                    </p:animClr>
                                    <p:animClr clrSpc="rgb" dir="cw">
                                      <p:cBhvr>
                                        <p:cTn id="36" dur="250" autoRev="1" fill="remove"/>
                                        <p:tgtEl>
                                          <p:spTgt spid="109"/>
                                        </p:tgtEl>
                                        <p:attrNameLst>
                                          <p:attrName>fillcolor</p:attrName>
                                        </p:attrNameLst>
                                      </p:cBhvr>
                                      <p:to>
                                        <a:schemeClr val="bg1"/>
                                      </p:to>
                                    </p:animClr>
                                    <p:set>
                                      <p:cBhvr>
                                        <p:cTn id="37" dur="250" autoRev="1" fill="remove"/>
                                        <p:tgtEl>
                                          <p:spTgt spid="109"/>
                                        </p:tgtEl>
                                        <p:attrNameLst>
                                          <p:attrName>fill.type</p:attrName>
                                        </p:attrNameLst>
                                      </p:cBhvr>
                                      <p:to>
                                        <p:strVal val="solid"/>
                                      </p:to>
                                    </p:set>
                                    <p:set>
                                      <p:cBhvr>
                                        <p:cTn id="38" dur="250" autoRev="1" fill="remove"/>
                                        <p:tgtEl>
                                          <p:spTgt spid="109"/>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108" grpId="0" animBg="1"/>
      <p:bldP spid="109" grpId="0" animBg="1"/>
      <p:bldP spid="109"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Adj. </a:t>
            </a:r>
            <a:r>
              <a:rPr lang="en-US" dirty="0" err="1"/>
              <a:t>Trk</a:t>
            </a:r>
            <a:r>
              <a:rPr lang="en-US" dirty="0"/>
              <a:t>. Protection</a:t>
            </a:r>
            <a:br>
              <a:rPr lang="en-US" dirty="0"/>
            </a:br>
            <a:r>
              <a:rPr lang="en-US" dirty="0"/>
              <a:t>Definitions</a:t>
            </a:r>
          </a:p>
        </p:txBody>
      </p:sp>
      <p:sp>
        <p:nvSpPr>
          <p:cNvPr id="4" name="Footer Placeholder 3"/>
          <p:cNvSpPr>
            <a:spLocks noGrp="1"/>
          </p:cNvSpPr>
          <p:nvPr>
            <p:ph type="ftr" sz="quarter" idx="4294967295"/>
          </p:nvPr>
        </p:nvSpPr>
        <p:spPr>
          <a:xfrm>
            <a:off x="457200" y="6356350"/>
            <a:ext cx="8229600" cy="365125"/>
          </a:xfrm>
          <a:prstGeom prst="rect">
            <a:avLst/>
          </a:prstGeom>
        </p:spPr>
        <p:txBody>
          <a:bodyPr/>
          <a:lstStyle/>
          <a:p>
            <a:r>
              <a:rPr lang="en-US" smtClean="0"/>
              <a:t>FRA Technical Training Material is Intended for Internal Instructional Purposes Only. </a:t>
            </a:r>
          </a:p>
          <a:p>
            <a:r>
              <a:rPr lang="en-US" smtClean="0"/>
              <a:t>Do not distribute outside FRA or State Agency pursuant to 49 CFR Part 212.</a:t>
            </a:r>
            <a:endParaRPr lang="en-US" dirty="0"/>
          </a:p>
        </p:txBody>
      </p:sp>
      <p:sp>
        <p:nvSpPr>
          <p:cNvPr id="5" name="Slide Number Placeholder 4"/>
          <p:cNvSpPr>
            <a:spLocks noGrp="1"/>
          </p:cNvSpPr>
          <p:nvPr>
            <p:ph type="sldNum" sz="quarter" idx="11"/>
          </p:nvPr>
        </p:nvSpPr>
        <p:spPr/>
        <p:txBody>
          <a:bodyPr/>
          <a:lstStyle/>
          <a:p>
            <a:fld id="{3081FB63-11FE-4616-A19A-6EFA4D5058BD}" type="slidenum">
              <a:rPr lang="en-US" smtClean="0"/>
              <a:t>12</a:t>
            </a:fld>
            <a:endParaRPr lang="en-US" dirty="0"/>
          </a:p>
        </p:txBody>
      </p:sp>
      <p:sp>
        <p:nvSpPr>
          <p:cNvPr id="7" name="Content Placeholder 2"/>
          <p:cNvSpPr txBox="1">
            <a:spLocks/>
          </p:cNvSpPr>
          <p:nvPr/>
        </p:nvSpPr>
        <p:spPr>
          <a:xfrm>
            <a:off x="526905" y="1628800"/>
            <a:ext cx="8229600" cy="4497363"/>
          </a:xfrm>
          <a:prstGeom prst="rect">
            <a:avLst/>
          </a:prstGeom>
        </p:spPr>
        <p:txBody>
          <a:bodyPr>
            <a:normAutofit/>
          </a:bodyPr>
          <a:lstStyle>
            <a:lvl1pPr marL="342900" indent="-342900" algn="l" defTabSz="914400" rtl="0" eaLnBrk="1" latinLnBrk="0" hangingPunct="1">
              <a:spcBef>
                <a:spcPct val="20000"/>
              </a:spcBef>
              <a:buClr>
                <a:srgbClr val="C00000"/>
              </a:buClr>
              <a:buFont typeface="Wingdings" panose="05000000000000000000" pitchFamily="2" charset="2"/>
              <a:buChar char="Ø"/>
              <a:defRPr sz="2400" kern="1200">
                <a:solidFill>
                  <a:schemeClr val="tx1"/>
                </a:solidFill>
                <a:latin typeface="+mn-lt"/>
                <a:ea typeface="+mn-ea"/>
                <a:cs typeface="+mn-cs"/>
              </a:defRPr>
            </a:lvl1pPr>
            <a:lvl2pPr marL="742950" indent="-285750" algn="l" defTabSz="914400" rtl="0" eaLnBrk="1" latinLnBrk="0" hangingPunct="1">
              <a:spcBef>
                <a:spcPct val="20000"/>
              </a:spcBef>
              <a:buClr>
                <a:srgbClr val="C00000"/>
              </a:buClr>
              <a:buFont typeface="Wingdings" panose="05000000000000000000" pitchFamily="2" charset="2"/>
              <a:buChar char="Ø"/>
              <a:defRPr sz="2200" kern="1200">
                <a:solidFill>
                  <a:schemeClr val="tx1"/>
                </a:solidFill>
                <a:latin typeface="+mn-lt"/>
                <a:ea typeface="+mn-ea"/>
                <a:cs typeface="+mn-cs"/>
              </a:defRPr>
            </a:lvl2pPr>
            <a:lvl3pPr marL="1143000" indent="-228600" algn="l" defTabSz="914400" rtl="0" eaLnBrk="1" latinLnBrk="0" hangingPunct="1">
              <a:spcBef>
                <a:spcPct val="20000"/>
              </a:spcBef>
              <a:buClr>
                <a:srgbClr val="C00000"/>
              </a:buClr>
              <a:buFont typeface="Wingdings" panose="05000000000000000000" pitchFamily="2" charset="2"/>
              <a:buChar char="Ø"/>
              <a:defRPr sz="2000" kern="1200">
                <a:solidFill>
                  <a:schemeClr val="tx1"/>
                </a:solidFill>
                <a:latin typeface="+mn-lt"/>
                <a:ea typeface="+mn-ea"/>
                <a:cs typeface="+mn-cs"/>
              </a:defRPr>
            </a:lvl3pPr>
            <a:lvl4pPr marL="1600200" indent="-228600" algn="l" defTabSz="914400" rtl="0" eaLnBrk="1" latinLnBrk="0" hangingPunct="1">
              <a:spcBef>
                <a:spcPct val="20000"/>
              </a:spcBef>
              <a:buClr>
                <a:srgbClr val="C00000"/>
              </a:buClr>
              <a:buFont typeface="Wingdings" panose="05000000000000000000" pitchFamily="2" charset="2"/>
              <a:buChar char="Ø"/>
              <a:defRPr sz="1800" kern="1200">
                <a:solidFill>
                  <a:schemeClr val="tx1"/>
                </a:solidFill>
                <a:latin typeface="+mn-lt"/>
                <a:ea typeface="+mn-ea"/>
                <a:cs typeface="+mn-cs"/>
              </a:defRPr>
            </a:lvl4pPr>
            <a:lvl5pPr marL="2057400" indent="-228600" algn="l" defTabSz="914400" rtl="0" eaLnBrk="1" latinLnBrk="0" hangingPunct="1">
              <a:spcBef>
                <a:spcPct val="20000"/>
              </a:spcBef>
              <a:buClr>
                <a:srgbClr val="C00000"/>
              </a:buClr>
              <a:buFont typeface="Wingdings" panose="05000000000000000000" pitchFamily="2" charset="2"/>
              <a:buChar char="Ø"/>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Wingdings" panose="05000000000000000000" pitchFamily="2" charset="2"/>
              <a:buNone/>
            </a:pPr>
            <a:r>
              <a:rPr lang="en-CA" dirty="0" smtClean="0"/>
              <a:t>From</a:t>
            </a:r>
            <a:r>
              <a:rPr lang="en-CA" b="1" dirty="0" smtClean="0"/>
              <a:t> </a:t>
            </a:r>
            <a:r>
              <a:rPr lang="en-CA" b="1" dirty="0" smtClean="0">
                <a:solidFill>
                  <a:srgbClr val="FF0000"/>
                </a:solidFill>
              </a:rPr>
              <a:t>214.336(a)(3)</a:t>
            </a:r>
          </a:p>
          <a:p>
            <a:pPr marL="0" indent="0">
              <a:buFont typeface="Wingdings" panose="05000000000000000000" pitchFamily="2" charset="2"/>
              <a:buNone/>
            </a:pPr>
            <a:endParaRPr lang="en-CA" dirty="0" smtClean="0"/>
          </a:p>
          <a:p>
            <a:r>
              <a:rPr lang="en-CA" b="1" u="sng" dirty="0" smtClean="0"/>
              <a:t>Adjacent controlled track </a:t>
            </a:r>
            <a:r>
              <a:rPr lang="en-CA" dirty="0" smtClean="0"/>
              <a:t>means a controlled track whose track center is spaced 19 feet or less from the track center of the occupied track.</a:t>
            </a:r>
          </a:p>
          <a:p>
            <a:pPr marL="0" indent="0">
              <a:buFont typeface="Wingdings" panose="05000000000000000000" pitchFamily="2" charset="2"/>
              <a:buNone/>
            </a:pPr>
            <a:endParaRPr lang="en-CA" dirty="0" smtClean="0"/>
          </a:p>
        </p:txBody>
      </p:sp>
      <p:pic>
        <p:nvPicPr>
          <p:cNvPr id="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1960" y="4144397"/>
            <a:ext cx="3286125" cy="33337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1960" y="5151526"/>
            <a:ext cx="3286125" cy="333375"/>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p:cNvCxnSpPr/>
          <p:nvPr/>
        </p:nvCxnSpPr>
        <p:spPr>
          <a:xfrm>
            <a:off x="3203848" y="4289113"/>
            <a:ext cx="1008112"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029744" y="4578166"/>
            <a:ext cx="1611961" cy="369332"/>
          </a:xfrm>
          <a:prstGeom prst="rect">
            <a:avLst/>
          </a:prstGeom>
          <a:noFill/>
        </p:spPr>
        <p:txBody>
          <a:bodyPr wrap="square" rtlCol="0">
            <a:spAutoFit/>
          </a:bodyPr>
          <a:lstStyle/>
          <a:p>
            <a:r>
              <a:rPr lang="en-US" dirty="0" smtClean="0"/>
              <a:t>19 feet or less</a:t>
            </a:r>
            <a:endParaRPr lang="en-CA" dirty="0"/>
          </a:p>
        </p:txBody>
      </p:sp>
      <p:cxnSp>
        <p:nvCxnSpPr>
          <p:cNvPr id="13" name="Straight Arrow Connector 12"/>
          <p:cNvCxnSpPr/>
          <p:nvPr/>
        </p:nvCxnSpPr>
        <p:spPr>
          <a:xfrm>
            <a:off x="3806134" y="5031935"/>
            <a:ext cx="1" cy="288791"/>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3821915" y="4289113"/>
            <a:ext cx="0" cy="27770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4186280" y="3929073"/>
            <a:ext cx="3298965" cy="720080"/>
          </a:xfrm>
          <a:prstGeom prst="rect">
            <a:avLst/>
          </a:prstGeom>
          <a:solidFill>
            <a:srgbClr val="92D05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TextBox 15"/>
          <p:cNvSpPr txBox="1"/>
          <p:nvPr/>
        </p:nvSpPr>
        <p:spPr>
          <a:xfrm>
            <a:off x="3962400" y="4108440"/>
            <a:ext cx="3286126" cy="369332"/>
          </a:xfrm>
          <a:prstGeom prst="rect">
            <a:avLst/>
          </a:prstGeom>
          <a:noFill/>
        </p:spPr>
        <p:txBody>
          <a:bodyPr wrap="square" rtlCol="0">
            <a:spAutoFit/>
          </a:bodyPr>
          <a:lstStyle/>
          <a:p>
            <a:r>
              <a:rPr lang="en-US" dirty="0" smtClean="0"/>
              <a:t>      OCCUPIED TRACK</a:t>
            </a:r>
            <a:endParaRPr lang="en-CA" dirty="0"/>
          </a:p>
        </p:txBody>
      </p:sp>
      <p:sp>
        <p:nvSpPr>
          <p:cNvPr id="17" name="TextBox 16"/>
          <p:cNvSpPr txBox="1"/>
          <p:nvPr/>
        </p:nvSpPr>
        <p:spPr>
          <a:xfrm>
            <a:off x="725488" y="3778334"/>
            <a:ext cx="2304256" cy="1021556"/>
          </a:xfrm>
          <a:prstGeom prst="roundRect">
            <a:avLst/>
          </a:prstGeom>
          <a:ln>
            <a:solidFill>
              <a:srgbClr val="FF0000"/>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dirty="0" smtClean="0">
                <a:solidFill>
                  <a:srgbClr val="FF0000"/>
                </a:solidFill>
              </a:rPr>
              <a:t>The occupied track can be controlled </a:t>
            </a:r>
            <a:r>
              <a:rPr lang="en-US" u="sng" dirty="0" smtClean="0">
                <a:solidFill>
                  <a:srgbClr val="FF0000"/>
                </a:solidFill>
              </a:rPr>
              <a:t>or</a:t>
            </a:r>
            <a:r>
              <a:rPr lang="en-US" dirty="0" smtClean="0">
                <a:solidFill>
                  <a:srgbClr val="FF0000"/>
                </a:solidFill>
              </a:rPr>
              <a:t> non-controlled.</a:t>
            </a:r>
            <a:endParaRPr lang="en-CA" dirty="0">
              <a:solidFill>
                <a:srgbClr val="FF0000"/>
              </a:solidFill>
            </a:endParaRPr>
          </a:p>
        </p:txBody>
      </p:sp>
      <p:sp>
        <p:nvSpPr>
          <p:cNvPr id="18" name="Rectangle 17"/>
          <p:cNvSpPr/>
          <p:nvPr/>
        </p:nvSpPr>
        <p:spPr>
          <a:xfrm>
            <a:off x="4211960" y="4947498"/>
            <a:ext cx="3298966" cy="7137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9" name="TextBox 18"/>
          <p:cNvSpPr txBox="1"/>
          <p:nvPr/>
        </p:nvSpPr>
        <p:spPr>
          <a:xfrm>
            <a:off x="4038600" y="5136060"/>
            <a:ext cx="3273286" cy="369332"/>
          </a:xfrm>
          <a:prstGeom prst="rect">
            <a:avLst/>
          </a:prstGeom>
          <a:noFill/>
        </p:spPr>
        <p:txBody>
          <a:bodyPr wrap="square" rtlCol="0">
            <a:spAutoFit/>
          </a:bodyPr>
          <a:lstStyle/>
          <a:p>
            <a:r>
              <a:rPr lang="en-US" dirty="0"/>
              <a:t> </a:t>
            </a:r>
            <a:r>
              <a:rPr lang="en-US" dirty="0" smtClean="0"/>
              <a:t>   CONTROLLED TRACK</a:t>
            </a:r>
            <a:endParaRPr lang="en-CA" dirty="0"/>
          </a:p>
        </p:txBody>
      </p:sp>
      <p:sp>
        <p:nvSpPr>
          <p:cNvPr id="21" name="Rounded Rectangle 20"/>
          <p:cNvSpPr/>
          <p:nvPr/>
        </p:nvSpPr>
        <p:spPr>
          <a:xfrm>
            <a:off x="5274807" y="2552700"/>
            <a:ext cx="2040394" cy="342900"/>
          </a:xfrm>
          <a:prstGeom prst="roundRect">
            <a:avLst/>
          </a:prstGeom>
          <a:solidFill>
            <a:srgbClr val="B32C16">
              <a:alpha val="7843"/>
            </a:srgbClr>
          </a:solidFill>
          <a:ln>
            <a:solidFill>
              <a:srgbClr val="FF000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2" name="Rounded Rectangle 21"/>
          <p:cNvSpPr/>
          <p:nvPr/>
        </p:nvSpPr>
        <p:spPr>
          <a:xfrm>
            <a:off x="3621508" y="2901297"/>
            <a:ext cx="1864892" cy="342900"/>
          </a:xfrm>
          <a:prstGeom prst="roundRect">
            <a:avLst/>
          </a:prstGeom>
          <a:solidFill>
            <a:srgbClr val="B32C16">
              <a:alpha val="7843"/>
            </a:srgbClr>
          </a:solidFill>
          <a:ln>
            <a:solidFill>
              <a:srgbClr val="FF000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3" name="Rounded Rectangle 22"/>
          <p:cNvSpPr/>
          <p:nvPr/>
        </p:nvSpPr>
        <p:spPr>
          <a:xfrm>
            <a:off x="6096000" y="4098241"/>
            <a:ext cx="910696" cy="389729"/>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24" name="Picture 106"/>
          <p:cNvPicPr>
            <a:picLocks noChangeAspect="1" noChangeArrowheads="1"/>
          </p:cNvPicPr>
          <p:nvPr/>
        </p:nvPicPr>
        <p:blipFill rotWithShape="1">
          <a:blip r:embed="rId3" cstate="print">
            <a:biLevel thresh="25000"/>
            <a:lum contrast="40000"/>
            <a:extLst>
              <a:ext uri="{28A0092B-C50C-407E-A947-70E740481C1C}">
                <a14:useLocalDpi xmlns:a14="http://schemas.microsoft.com/office/drawing/2010/main" val="0"/>
              </a:ext>
            </a:extLst>
          </a:blip>
          <a:srcRect l="16165" r="19337" b="7072"/>
          <a:stretch/>
        </p:blipFill>
        <p:spPr bwMode="auto">
          <a:xfrm>
            <a:off x="7086600" y="4028150"/>
            <a:ext cx="258481" cy="521926"/>
          </a:xfrm>
          <a:prstGeom prst="rect">
            <a:avLst/>
          </a:prstGeom>
          <a:solidFill>
            <a:srgbClr val="92D050"/>
          </a:solidFill>
          <a:extLst/>
        </p:spPr>
      </p:pic>
      <p:sp>
        <p:nvSpPr>
          <p:cNvPr id="25" name="Flowchart: Connector 24"/>
          <p:cNvSpPr/>
          <p:nvPr/>
        </p:nvSpPr>
        <p:spPr>
          <a:xfrm>
            <a:off x="6455279" y="4204349"/>
            <a:ext cx="192138" cy="169527"/>
          </a:xfrm>
          <a:prstGeom prst="flowChartConnector">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26" name="Straight Connector 25"/>
          <p:cNvCxnSpPr/>
          <p:nvPr/>
        </p:nvCxnSpPr>
        <p:spPr>
          <a:xfrm>
            <a:off x="3217266" y="5320726"/>
            <a:ext cx="1008112"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2435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fade">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1"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500"/>
                                        <p:tgtEl>
                                          <p:spTgt spid="25"/>
                                        </p:tgtEl>
                                      </p:cBhvr>
                                    </p:animEffect>
                                  </p:childTnLst>
                                </p:cTn>
                              </p:par>
                              <p:par>
                                <p:cTn id="18" presetID="10" presetClass="entr" presetSubtype="0" fill="hold" grpId="1" nodeType="withEffect">
                                  <p:stCondLst>
                                    <p:cond delay="0"/>
                                  </p:stCondLst>
                                  <p:iterate type="lt">
                                    <p:tmPct val="0"/>
                                  </p:iterate>
                                  <p:childTnLst>
                                    <p:set>
                                      <p:cBhvr>
                                        <p:cTn id="19" dur="1" fill="hold">
                                          <p:stCondLst>
                                            <p:cond delay="0"/>
                                          </p:stCondLst>
                                        </p:cTn>
                                        <p:tgtEl>
                                          <p:spTgt spid="19"/>
                                        </p:tgtEl>
                                        <p:attrNameLst>
                                          <p:attrName>style.visibility</p:attrName>
                                        </p:attrNameLst>
                                      </p:cBhvr>
                                      <p:to>
                                        <p:strVal val="visible"/>
                                      </p:to>
                                    </p:set>
                                    <p:animEffect transition="in" filter="fade">
                                      <p:cBhvr>
                                        <p:cTn id="20" dur="500"/>
                                        <p:tgtEl>
                                          <p:spTgt spid="19"/>
                                        </p:tgtEl>
                                      </p:cBhvr>
                                    </p:animEffect>
                                  </p:childTnLst>
                                </p:cTn>
                              </p:par>
                              <p:par>
                                <p:cTn id="21" presetID="10"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par>
                                <p:cTn id="24" presetID="10" presetClass="entr" presetSubtype="0" fill="hold"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par>
                                <p:cTn id="27" presetID="10" presetClass="entr" presetSubtype="0"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500"/>
                                        <p:tgtEl>
                                          <p:spTgt spid="13"/>
                                        </p:tgtEl>
                                      </p:cBhvr>
                                    </p:animEffect>
                                  </p:childTnLst>
                                </p:cTn>
                              </p:par>
                              <p:par>
                                <p:cTn id="30" presetID="10" presetClass="entr" presetSubtype="0" fill="hold" nodeType="with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500"/>
                                        <p:tgtEl>
                                          <p:spTgt spid="26"/>
                                        </p:tgtEl>
                                      </p:cBhvr>
                                    </p:animEffect>
                                  </p:childTnLst>
                                </p:cTn>
                              </p:par>
                              <p:par>
                                <p:cTn id="33" presetID="10" presetClass="entr" presetSubtype="0" fill="hold" grpId="1" nodeType="withEffect">
                                  <p:stCondLst>
                                    <p:cond delay="0"/>
                                  </p:stCondLst>
                                  <p:iterate type="lt">
                                    <p:tmPct val="0"/>
                                  </p:iterate>
                                  <p:childTnLst>
                                    <p:set>
                                      <p:cBhvr>
                                        <p:cTn id="34" dur="1" fill="hold">
                                          <p:stCondLst>
                                            <p:cond delay="0"/>
                                          </p:stCondLst>
                                        </p:cTn>
                                        <p:tgtEl>
                                          <p:spTgt spid="16"/>
                                        </p:tgtEl>
                                        <p:attrNameLst>
                                          <p:attrName>style.visibility</p:attrName>
                                        </p:attrNameLst>
                                      </p:cBhvr>
                                      <p:to>
                                        <p:strVal val="visible"/>
                                      </p:to>
                                    </p:set>
                                    <p:animEffect transition="in" filter="fade">
                                      <p:cBhvr>
                                        <p:cTn id="35" dur="500"/>
                                        <p:tgtEl>
                                          <p:spTgt spid="16"/>
                                        </p:tgtEl>
                                      </p:cBhvr>
                                    </p:animEffect>
                                  </p:childTnLst>
                                </p:cTn>
                              </p:par>
                              <p:par>
                                <p:cTn id="36" presetID="10" presetClass="entr" presetSubtype="0" fill="hold" grpId="1" nodeType="with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500"/>
                                        <p:tgtEl>
                                          <p:spTgt spid="12"/>
                                        </p:tgtEl>
                                      </p:cBhvr>
                                    </p:animEffect>
                                  </p:childTnLst>
                                </p:cTn>
                              </p:par>
                              <p:par>
                                <p:cTn id="39" presetID="10" presetClass="entr" presetSubtype="0" fill="hold"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500"/>
                                        <p:tgtEl>
                                          <p:spTgt spid="8"/>
                                        </p:tgtEl>
                                      </p:cBhvr>
                                    </p:animEffect>
                                  </p:childTnLst>
                                </p:cTn>
                              </p:par>
                              <p:par>
                                <p:cTn id="42" presetID="10" presetClass="entr" presetSubtype="0" fill="hold" nodeType="with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fade">
                                      <p:cBhvr>
                                        <p:cTn id="44" dur="500"/>
                                        <p:tgtEl>
                                          <p:spTgt spid="9"/>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500"/>
                                        <p:tgtEl>
                                          <p:spTgt spid="15"/>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500"/>
                                        <p:tgtEl>
                                          <p:spTgt spid="18"/>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fade">
                                      <p:cBhvr>
                                        <p:cTn id="53" dur="500"/>
                                        <p:tgtEl>
                                          <p:spTgt spid="23"/>
                                        </p:tgtEl>
                                      </p:cBhvr>
                                    </p:animEffect>
                                  </p:childTnLst>
                                </p:cTn>
                              </p:par>
                              <p:par>
                                <p:cTn id="54" presetID="10" presetClass="entr" presetSubtype="0" fill="hold" nodeType="withEffect">
                                  <p:stCondLst>
                                    <p:cond delay="0"/>
                                  </p:stCondLst>
                                  <p:childTnLst>
                                    <p:set>
                                      <p:cBhvr>
                                        <p:cTn id="55" dur="1" fill="hold">
                                          <p:stCondLst>
                                            <p:cond delay="0"/>
                                          </p:stCondLst>
                                        </p:cTn>
                                        <p:tgtEl>
                                          <p:spTgt spid="24"/>
                                        </p:tgtEl>
                                        <p:attrNameLst>
                                          <p:attrName>style.visibility</p:attrName>
                                        </p:attrNameLst>
                                      </p:cBhvr>
                                      <p:to>
                                        <p:strVal val="visible"/>
                                      </p:to>
                                    </p:set>
                                    <p:animEffect transition="in" filter="fade">
                                      <p:cBhvr>
                                        <p:cTn id="56" dur="500"/>
                                        <p:tgtEl>
                                          <p:spTgt spid="24"/>
                                        </p:tgtEl>
                                      </p:cBhvr>
                                    </p:animEffect>
                                  </p:childTnLst>
                                </p:cTn>
                              </p:par>
                            </p:childTnLst>
                          </p:cTn>
                        </p:par>
                        <p:par>
                          <p:cTn id="57" fill="hold">
                            <p:stCondLst>
                              <p:cond delay="500"/>
                            </p:stCondLst>
                            <p:childTnLst>
                              <p:par>
                                <p:cTn id="58" presetID="27" presetClass="emph" presetSubtype="0" repeatCount="indefinite" fill="remove" grpId="0" nodeType="afterEffect">
                                  <p:stCondLst>
                                    <p:cond delay="0"/>
                                  </p:stCondLst>
                                  <p:childTnLst>
                                    <p:animClr clrSpc="rgb" dir="cw">
                                      <p:cBhvr override="childStyle">
                                        <p:cTn id="59" dur="250" autoRev="1" fill="remove"/>
                                        <p:tgtEl>
                                          <p:spTgt spid="25"/>
                                        </p:tgtEl>
                                        <p:attrNameLst>
                                          <p:attrName>style.color</p:attrName>
                                        </p:attrNameLst>
                                      </p:cBhvr>
                                      <p:to>
                                        <a:schemeClr val="bg1"/>
                                      </p:to>
                                    </p:animClr>
                                    <p:animClr clrSpc="rgb" dir="cw">
                                      <p:cBhvr>
                                        <p:cTn id="60" dur="250" autoRev="1" fill="remove"/>
                                        <p:tgtEl>
                                          <p:spTgt spid="25"/>
                                        </p:tgtEl>
                                        <p:attrNameLst>
                                          <p:attrName>fillcolor</p:attrName>
                                        </p:attrNameLst>
                                      </p:cBhvr>
                                      <p:to>
                                        <a:schemeClr val="bg1"/>
                                      </p:to>
                                    </p:animClr>
                                    <p:set>
                                      <p:cBhvr>
                                        <p:cTn id="61" dur="250" autoRev="1" fill="remove"/>
                                        <p:tgtEl>
                                          <p:spTgt spid="25"/>
                                        </p:tgtEl>
                                        <p:attrNameLst>
                                          <p:attrName>fill.type</p:attrName>
                                        </p:attrNameLst>
                                      </p:cBhvr>
                                      <p:to>
                                        <p:strVal val="solid"/>
                                      </p:to>
                                    </p:set>
                                    <p:set>
                                      <p:cBhvr>
                                        <p:cTn id="62" dur="250" autoRev="1" fill="remove"/>
                                        <p:tgtEl>
                                          <p:spTgt spid="25"/>
                                        </p:tgtEl>
                                        <p:attrNameLst>
                                          <p:attrName>fill.on</p:attrName>
                                        </p:attrNameLst>
                                      </p:cBhvr>
                                      <p:to>
                                        <p:strVal val="true"/>
                                      </p:to>
                                    </p:se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fade">
                                      <p:cBhvr>
                                        <p:cTn id="67" dur="500"/>
                                        <p:tgtEl>
                                          <p:spTgt spid="21"/>
                                        </p:tgtEl>
                                      </p:cBhvr>
                                    </p:animEffect>
                                  </p:childTnLst>
                                </p:cTn>
                              </p:par>
                            </p:childTnLst>
                          </p:cTn>
                        </p:par>
                        <p:par>
                          <p:cTn id="68" fill="hold">
                            <p:stCondLst>
                              <p:cond delay="500"/>
                            </p:stCondLst>
                            <p:childTnLst>
                              <p:par>
                                <p:cTn id="69" presetID="26" presetClass="emph" presetSubtype="0" fill="hold" grpId="1" nodeType="afterEffect">
                                  <p:stCondLst>
                                    <p:cond delay="0"/>
                                  </p:stCondLst>
                                  <p:childTnLst>
                                    <p:animEffect transition="out" filter="fade">
                                      <p:cBhvr>
                                        <p:cTn id="70" dur="1000" tmFilter="0, 0; .2, .5; .8, .5; 1, 0"/>
                                        <p:tgtEl>
                                          <p:spTgt spid="21"/>
                                        </p:tgtEl>
                                      </p:cBhvr>
                                    </p:animEffect>
                                    <p:animScale>
                                      <p:cBhvr>
                                        <p:cTn id="71" dur="500" autoRev="1" fill="hold"/>
                                        <p:tgtEl>
                                          <p:spTgt spid="21"/>
                                        </p:tgtEl>
                                      </p:cBhvr>
                                      <p:by x="105000" y="105000"/>
                                    </p:animScale>
                                  </p:childTnLst>
                                </p:cTn>
                              </p:par>
                            </p:childTnLst>
                          </p:cTn>
                        </p:par>
                        <p:par>
                          <p:cTn id="72" fill="hold">
                            <p:stCondLst>
                              <p:cond delay="1500"/>
                            </p:stCondLst>
                            <p:childTnLst>
                              <p:par>
                                <p:cTn id="73" presetID="34" presetClass="emph" presetSubtype="0" fill="hold" grpId="0" nodeType="afterEffect">
                                  <p:stCondLst>
                                    <p:cond delay="0"/>
                                  </p:stCondLst>
                                  <p:iterate type="lt">
                                    <p:tmPct val="10000"/>
                                  </p:iterate>
                                  <p:childTnLst>
                                    <p:animMotion origin="layout" path="M 0.0 0.0 L 0.0 -0.07213" pathEditMode="relative" ptsTypes="">
                                      <p:cBhvr>
                                        <p:cTn id="74" dur="250" accel="50000" decel="50000" autoRev="1" fill="hold">
                                          <p:stCondLst>
                                            <p:cond delay="0"/>
                                          </p:stCondLst>
                                        </p:cTn>
                                        <p:tgtEl>
                                          <p:spTgt spid="19"/>
                                        </p:tgtEl>
                                        <p:attrNameLst>
                                          <p:attrName>ppt_x</p:attrName>
                                          <p:attrName>ppt_y</p:attrName>
                                        </p:attrNameLst>
                                      </p:cBhvr>
                                    </p:animMotion>
                                    <p:animRot by="1500000">
                                      <p:cBhvr>
                                        <p:cTn id="75" dur="125" fill="hold">
                                          <p:stCondLst>
                                            <p:cond delay="0"/>
                                          </p:stCondLst>
                                        </p:cTn>
                                        <p:tgtEl>
                                          <p:spTgt spid="19"/>
                                        </p:tgtEl>
                                        <p:attrNameLst>
                                          <p:attrName>r</p:attrName>
                                        </p:attrNameLst>
                                      </p:cBhvr>
                                    </p:animRot>
                                    <p:animRot by="-1500000">
                                      <p:cBhvr>
                                        <p:cTn id="76" dur="125" fill="hold">
                                          <p:stCondLst>
                                            <p:cond delay="125"/>
                                          </p:stCondLst>
                                        </p:cTn>
                                        <p:tgtEl>
                                          <p:spTgt spid="19"/>
                                        </p:tgtEl>
                                        <p:attrNameLst>
                                          <p:attrName>r</p:attrName>
                                        </p:attrNameLst>
                                      </p:cBhvr>
                                    </p:animRot>
                                    <p:animRot by="-1500000">
                                      <p:cBhvr>
                                        <p:cTn id="77" dur="125" fill="hold">
                                          <p:stCondLst>
                                            <p:cond delay="250"/>
                                          </p:stCondLst>
                                        </p:cTn>
                                        <p:tgtEl>
                                          <p:spTgt spid="19"/>
                                        </p:tgtEl>
                                        <p:attrNameLst>
                                          <p:attrName>r</p:attrName>
                                        </p:attrNameLst>
                                      </p:cBhvr>
                                    </p:animRot>
                                    <p:animRot by="1500000">
                                      <p:cBhvr>
                                        <p:cTn id="78" dur="125" fill="hold">
                                          <p:stCondLst>
                                            <p:cond delay="375"/>
                                          </p:stCondLst>
                                        </p:cTn>
                                        <p:tgtEl>
                                          <p:spTgt spid="19"/>
                                        </p:tgtEl>
                                        <p:attrNameLst>
                                          <p:attrName>r</p:attrName>
                                        </p:attrNameLst>
                                      </p:cBhvr>
                                    </p:animRo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22"/>
                                        </p:tgtEl>
                                        <p:attrNameLst>
                                          <p:attrName>style.visibility</p:attrName>
                                        </p:attrNameLst>
                                      </p:cBhvr>
                                      <p:to>
                                        <p:strVal val="visible"/>
                                      </p:to>
                                    </p:set>
                                    <p:animEffect transition="in" filter="fade">
                                      <p:cBhvr>
                                        <p:cTn id="83" dur="500"/>
                                        <p:tgtEl>
                                          <p:spTgt spid="22"/>
                                        </p:tgtEl>
                                      </p:cBhvr>
                                    </p:animEffect>
                                  </p:childTnLst>
                                </p:cTn>
                              </p:par>
                            </p:childTnLst>
                          </p:cTn>
                        </p:par>
                        <p:par>
                          <p:cTn id="84" fill="hold">
                            <p:stCondLst>
                              <p:cond delay="500"/>
                            </p:stCondLst>
                            <p:childTnLst>
                              <p:par>
                                <p:cTn id="85" presetID="26" presetClass="emph" presetSubtype="0" fill="hold" grpId="1" nodeType="afterEffect">
                                  <p:stCondLst>
                                    <p:cond delay="0"/>
                                  </p:stCondLst>
                                  <p:childTnLst>
                                    <p:animEffect transition="out" filter="fade">
                                      <p:cBhvr>
                                        <p:cTn id="86" dur="1000" tmFilter="0, 0; .2, .5; .8, .5; 1, 0"/>
                                        <p:tgtEl>
                                          <p:spTgt spid="22"/>
                                        </p:tgtEl>
                                      </p:cBhvr>
                                    </p:animEffect>
                                    <p:animScale>
                                      <p:cBhvr>
                                        <p:cTn id="87" dur="500" autoRev="1" fill="hold"/>
                                        <p:tgtEl>
                                          <p:spTgt spid="22"/>
                                        </p:tgtEl>
                                      </p:cBhvr>
                                      <p:by x="105000" y="105000"/>
                                    </p:animScale>
                                  </p:childTnLst>
                                </p:cTn>
                              </p:par>
                            </p:childTnLst>
                          </p:cTn>
                        </p:par>
                        <p:par>
                          <p:cTn id="88" fill="hold">
                            <p:stCondLst>
                              <p:cond delay="1500"/>
                            </p:stCondLst>
                            <p:childTnLst>
                              <p:par>
                                <p:cTn id="89" presetID="26" presetClass="emph" presetSubtype="0" fill="hold" grpId="0" nodeType="afterEffect">
                                  <p:stCondLst>
                                    <p:cond delay="0"/>
                                  </p:stCondLst>
                                  <p:childTnLst>
                                    <p:animEffect transition="out" filter="fade">
                                      <p:cBhvr>
                                        <p:cTn id="90" dur="500" tmFilter="0, 0; .2, .5; .8, .5; 1, 0"/>
                                        <p:tgtEl>
                                          <p:spTgt spid="12"/>
                                        </p:tgtEl>
                                      </p:cBhvr>
                                    </p:animEffect>
                                    <p:animScale>
                                      <p:cBhvr>
                                        <p:cTn id="91" dur="250" autoRev="1" fill="hold"/>
                                        <p:tgtEl>
                                          <p:spTgt spid="12"/>
                                        </p:tgtEl>
                                      </p:cBhvr>
                                      <p:by x="105000" y="105000"/>
                                    </p:animScale>
                                  </p:childTnLst>
                                </p:cTn>
                              </p:par>
                              <p:par>
                                <p:cTn id="92" presetID="26" presetClass="emph" presetSubtype="0" fill="hold" nodeType="withEffect">
                                  <p:stCondLst>
                                    <p:cond delay="0"/>
                                  </p:stCondLst>
                                  <p:childTnLst>
                                    <p:animEffect transition="out" filter="fade">
                                      <p:cBhvr>
                                        <p:cTn id="93" dur="500" tmFilter="0, 0; .2, .5; .8, .5; 1, 0"/>
                                        <p:tgtEl>
                                          <p:spTgt spid="10"/>
                                        </p:tgtEl>
                                      </p:cBhvr>
                                    </p:animEffect>
                                    <p:animScale>
                                      <p:cBhvr>
                                        <p:cTn id="94" dur="250" autoRev="1" fill="hold"/>
                                        <p:tgtEl>
                                          <p:spTgt spid="10"/>
                                        </p:tgtEl>
                                      </p:cBhvr>
                                      <p:by x="105000" y="105000"/>
                                    </p:animScale>
                                  </p:childTnLst>
                                </p:cTn>
                              </p:par>
                              <p:par>
                                <p:cTn id="95" presetID="26" presetClass="emph" presetSubtype="0" fill="hold" nodeType="withEffect">
                                  <p:stCondLst>
                                    <p:cond delay="0"/>
                                  </p:stCondLst>
                                  <p:childTnLst>
                                    <p:animEffect transition="out" filter="fade">
                                      <p:cBhvr>
                                        <p:cTn id="96" dur="500" tmFilter="0, 0; .2, .5; .8, .5; 1, 0"/>
                                        <p:tgtEl>
                                          <p:spTgt spid="14"/>
                                        </p:tgtEl>
                                      </p:cBhvr>
                                    </p:animEffect>
                                    <p:animScale>
                                      <p:cBhvr>
                                        <p:cTn id="97" dur="250" autoRev="1" fill="hold"/>
                                        <p:tgtEl>
                                          <p:spTgt spid="14"/>
                                        </p:tgtEl>
                                      </p:cBhvr>
                                      <p:by x="105000" y="105000"/>
                                    </p:animScale>
                                  </p:childTnLst>
                                </p:cTn>
                              </p:par>
                              <p:par>
                                <p:cTn id="98" presetID="26" presetClass="emph" presetSubtype="0" fill="hold" nodeType="withEffect">
                                  <p:stCondLst>
                                    <p:cond delay="0"/>
                                  </p:stCondLst>
                                  <p:childTnLst>
                                    <p:animEffect transition="out" filter="fade">
                                      <p:cBhvr>
                                        <p:cTn id="99" dur="500" tmFilter="0, 0; .2, .5; .8, .5; 1, 0"/>
                                        <p:tgtEl>
                                          <p:spTgt spid="13"/>
                                        </p:tgtEl>
                                      </p:cBhvr>
                                    </p:animEffect>
                                    <p:animScale>
                                      <p:cBhvr>
                                        <p:cTn id="100" dur="250" autoRev="1" fill="hold"/>
                                        <p:tgtEl>
                                          <p:spTgt spid="13"/>
                                        </p:tgtEl>
                                      </p:cBhvr>
                                      <p:by x="105000" y="105000"/>
                                    </p:animScale>
                                  </p:childTnLst>
                                </p:cTn>
                              </p:par>
                              <p:par>
                                <p:cTn id="101" presetID="26" presetClass="emph" presetSubtype="0" fill="hold" nodeType="withEffect">
                                  <p:stCondLst>
                                    <p:cond delay="0"/>
                                  </p:stCondLst>
                                  <p:childTnLst>
                                    <p:animEffect transition="out" filter="fade">
                                      <p:cBhvr>
                                        <p:cTn id="102" dur="500" tmFilter="0, 0; .2, .5; .8, .5; 1, 0"/>
                                        <p:tgtEl>
                                          <p:spTgt spid="26"/>
                                        </p:tgtEl>
                                      </p:cBhvr>
                                    </p:animEffect>
                                    <p:animScale>
                                      <p:cBhvr>
                                        <p:cTn id="103" dur="250" autoRev="1" fill="hold"/>
                                        <p:tgtEl>
                                          <p:spTgt spid="26"/>
                                        </p:tgtEl>
                                      </p:cBhvr>
                                      <p:by x="105000" y="105000"/>
                                    </p:animScale>
                                  </p:childTnLst>
                                </p:cTn>
                              </p:par>
                            </p:childTnLst>
                          </p:cTn>
                        </p:par>
                      </p:childTnLst>
                    </p:cTn>
                  </p:par>
                  <p:par>
                    <p:cTn id="104" fill="hold">
                      <p:stCondLst>
                        <p:cond delay="indefinite"/>
                      </p:stCondLst>
                      <p:childTnLst>
                        <p:par>
                          <p:cTn id="105" fill="hold">
                            <p:stCondLst>
                              <p:cond delay="0"/>
                            </p:stCondLst>
                            <p:childTnLst>
                              <p:par>
                                <p:cTn id="106" presetID="10" presetClass="entr" presetSubtype="0" fill="hold" grpId="0" nodeType="clickEffect">
                                  <p:stCondLst>
                                    <p:cond delay="0"/>
                                  </p:stCondLst>
                                  <p:childTnLst>
                                    <p:set>
                                      <p:cBhvr>
                                        <p:cTn id="107" dur="1" fill="hold">
                                          <p:stCondLst>
                                            <p:cond delay="0"/>
                                          </p:stCondLst>
                                        </p:cTn>
                                        <p:tgtEl>
                                          <p:spTgt spid="17"/>
                                        </p:tgtEl>
                                        <p:attrNameLst>
                                          <p:attrName>style.visibility</p:attrName>
                                        </p:attrNameLst>
                                      </p:cBhvr>
                                      <p:to>
                                        <p:strVal val="visible"/>
                                      </p:to>
                                    </p:set>
                                    <p:animEffect transition="in" filter="fade">
                                      <p:cBhvr>
                                        <p:cTn id="108" dur="500"/>
                                        <p:tgtEl>
                                          <p:spTgt spid="17"/>
                                        </p:tgtEl>
                                      </p:cBhvr>
                                    </p:animEffect>
                                  </p:childTnLst>
                                </p:cTn>
                              </p:par>
                            </p:childTnLst>
                          </p:cTn>
                        </p:par>
                        <p:par>
                          <p:cTn id="109" fill="hold">
                            <p:stCondLst>
                              <p:cond delay="500"/>
                            </p:stCondLst>
                            <p:childTnLst>
                              <p:par>
                                <p:cTn id="110" presetID="34" presetClass="emph" presetSubtype="0" fill="hold" grpId="0" nodeType="afterEffect">
                                  <p:stCondLst>
                                    <p:cond delay="0"/>
                                  </p:stCondLst>
                                  <p:iterate type="lt">
                                    <p:tmPct val="10000"/>
                                  </p:iterate>
                                  <p:childTnLst>
                                    <p:animMotion origin="layout" path="M 0.0 0.0 L 0.0 -0.07213" pathEditMode="relative" ptsTypes="">
                                      <p:cBhvr>
                                        <p:cTn id="111" dur="250" accel="50000" decel="50000" autoRev="1" fill="hold">
                                          <p:stCondLst>
                                            <p:cond delay="0"/>
                                          </p:stCondLst>
                                        </p:cTn>
                                        <p:tgtEl>
                                          <p:spTgt spid="16"/>
                                        </p:tgtEl>
                                        <p:attrNameLst>
                                          <p:attrName>ppt_x</p:attrName>
                                          <p:attrName>ppt_y</p:attrName>
                                        </p:attrNameLst>
                                      </p:cBhvr>
                                    </p:animMotion>
                                    <p:animRot by="1500000">
                                      <p:cBhvr>
                                        <p:cTn id="112" dur="125" fill="hold">
                                          <p:stCondLst>
                                            <p:cond delay="0"/>
                                          </p:stCondLst>
                                        </p:cTn>
                                        <p:tgtEl>
                                          <p:spTgt spid="16"/>
                                        </p:tgtEl>
                                        <p:attrNameLst>
                                          <p:attrName>r</p:attrName>
                                        </p:attrNameLst>
                                      </p:cBhvr>
                                    </p:animRot>
                                    <p:animRot by="-1500000">
                                      <p:cBhvr>
                                        <p:cTn id="113" dur="125" fill="hold">
                                          <p:stCondLst>
                                            <p:cond delay="125"/>
                                          </p:stCondLst>
                                        </p:cTn>
                                        <p:tgtEl>
                                          <p:spTgt spid="16"/>
                                        </p:tgtEl>
                                        <p:attrNameLst>
                                          <p:attrName>r</p:attrName>
                                        </p:attrNameLst>
                                      </p:cBhvr>
                                    </p:animRot>
                                    <p:animRot by="-1500000">
                                      <p:cBhvr>
                                        <p:cTn id="114" dur="125" fill="hold">
                                          <p:stCondLst>
                                            <p:cond delay="250"/>
                                          </p:stCondLst>
                                        </p:cTn>
                                        <p:tgtEl>
                                          <p:spTgt spid="16"/>
                                        </p:tgtEl>
                                        <p:attrNameLst>
                                          <p:attrName>r</p:attrName>
                                        </p:attrNameLst>
                                      </p:cBhvr>
                                    </p:animRot>
                                    <p:animRot by="1500000">
                                      <p:cBhvr>
                                        <p:cTn id="115" dur="125" fill="hold">
                                          <p:stCondLst>
                                            <p:cond delay="375"/>
                                          </p:stCondLst>
                                        </p:cTn>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5" grpId="0" animBg="1"/>
      <p:bldP spid="16" grpId="0"/>
      <p:bldP spid="16" grpId="1"/>
      <p:bldP spid="17" grpId="0" animBg="1"/>
      <p:bldP spid="18" grpId="0" animBg="1"/>
      <p:bldP spid="19" grpId="0"/>
      <p:bldP spid="19" grpId="1"/>
      <p:bldP spid="21" grpId="0" animBg="1"/>
      <p:bldP spid="21" grpId="1" animBg="1"/>
      <p:bldP spid="22" grpId="0" animBg="1"/>
      <p:bldP spid="22" grpId="1" animBg="1"/>
      <p:bldP spid="23" grpId="0" animBg="1"/>
      <p:bldP spid="25" grpId="0" animBg="1"/>
      <p:bldP spid="25"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Adj. </a:t>
            </a:r>
            <a:r>
              <a:rPr lang="en-US" dirty="0" err="1"/>
              <a:t>Trk</a:t>
            </a:r>
            <a:r>
              <a:rPr lang="en-US" dirty="0"/>
              <a:t>. Protection</a:t>
            </a:r>
            <a:br>
              <a:rPr lang="en-US" dirty="0"/>
            </a:br>
            <a:r>
              <a:rPr lang="en-US" dirty="0"/>
              <a:t>Definitions</a:t>
            </a:r>
          </a:p>
        </p:txBody>
      </p:sp>
      <p:sp>
        <p:nvSpPr>
          <p:cNvPr id="3" name="Footer Placeholder 2"/>
          <p:cNvSpPr>
            <a:spLocks noGrp="1"/>
          </p:cNvSpPr>
          <p:nvPr>
            <p:ph type="ftr" sz="quarter" idx="4294967295"/>
          </p:nvPr>
        </p:nvSpPr>
        <p:spPr>
          <a:xfrm>
            <a:off x="457200" y="6356350"/>
            <a:ext cx="8229600" cy="365125"/>
          </a:xfrm>
          <a:prstGeom prst="rect">
            <a:avLst/>
          </a:prstGeom>
        </p:spPr>
        <p:txBody>
          <a:bodyPr/>
          <a:lstStyle/>
          <a:p>
            <a:r>
              <a:rPr lang="en-US" smtClean="0"/>
              <a:t>FRA Technical Training Material is Intended for Internal Instructional Purposes Only. </a:t>
            </a:r>
          </a:p>
          <a:p>
            <a:r>
              <a:rPr lang="en-US" smtClean="0"/>
              <a:t>Do not distribute outside FRA or State Agency pursuant to 49 CFR Part 212.</a:t>
            </a:r>
            <a:endParaRPr lang="en-US" dirty="0"/>
          </a:p>
        </p:txBody>
      </p:sp>
      <p:sp>
        <p:nvSpPr>
          <p:cNvPr id="4" name="Slide Number Placeholder 3"/>
          <p:cNvSpPr>
            <a:spLocks noGrp="1"/>
          </p:cNvSpPr>
          <p:nvPr>
            <p:ph type="sldNum" sz="quarter" idx="11"/>
          </p:nvPr>
        </p:nvSpPr>
        <p:spPr/>
        <p:txBody>
          <a:bodyPr/>
          <a:lstStyle/>
          <a:p>
            <a:fld id="{3081FB63-11FE-4616-A19A-6EFA4D5058BD}" type="slidenum">
              <a:rPr lang="en-US" smtClean="0"/>
              <a:t>13</a:t>
            </a:fld>
            <a:endParaRPr lang="en-US" dirty="0"/>
          </a:p>
        </p:txBody>
      </p:sp>
      <p:sp>
        <p:nvSpPr>
          <p:cNvPr id="5" name="Content Placeholder 2"/>
          <p:cNvSpPr txBox="1">
            <a:spLocks/>
          </p:cNvSpPr>
          <p:nvPr/>
        </p:nvSpPr>
        <p:spPr>
          <a:xfrm>
            <a:off x="457200" y="1600200"/>
            <a:ext cx="8229600" cy="4525963"/>
          </a:xfrm>
          <a:prstGeom prst="rect">
            <a:avLst/>
          </a:prstGeom>
        </p:spPr>
        <p:txBody>
          <a:bodyPr>
            <a:normAutofit/>
          </a:bodyPr>
          <a:lstStyle>
            <a:lvl1pPr marL="342900" indent="-342900" algn="l" defTabSz="914400" rtl="0" eaLnBrk="1" latinLnBrk="0" hangingPunct="1">
              <a:spcBef>
                <a:spcPct val="20000"/>
              </a:spcBef>
              <a:buClr>
                <a:srgbClr val="C00000"/>
              </a:buClr>
              <a:buFont typeface="Wingdings" panose="05000000000000000000" pitchFamily="2" charset="2"/>
              <a:buChar char="Ø"/>
              <a:defRPr sz="2400" kern="1200">
                <a:solidFill>
                  <a:schemeClr val="tx1"/>
                </a:solidFill>
                <a:latin typeface="+mn-lt"/>
                <a:ea typeface="+mn-ea"/>
                <a:cs typeface="+mn-cs"/>
              </a:defRPr>
            </a:lvl1pPr>
            <a:lvl2pPr marL="742950" indent="-285750" algn="l" defTabSz="914400" rtl="0" eaLnBrk="1" latinLnBrk="0" hangingPunct="1">
              <a:spcBef>
                <a:spcPct val="20000"/>
              </a:spcBef>
              <a:buClr>
                <a:srgbClr val="C00000"/>
              </a:buClr>
              <a:buFont typeface="Wingdings" panose="05000000000000000000" pitchFamily="2" charset="2"/>
              <a:buChar char="Ø"/>
              <a:defRPr sz="2200" kern="1200">
                <a:solidFill>
                  <a:schemeClr val="tx1"/>
                </a:solidFill>
                <a:latin typeface="+mn-lt"/>
                <a:ea typeface="+mn-ea"/>
                <a:cs typeface="+mn-cs"/>
              </a:defRPr>
            </a:lvl2pPr>
            <a:lvl3pPr marL="1143000" indent="-228600" algn="l" defTabSz="914400" rtl="0" eaLnBrk="1" latinLnBrk="0" hangingPunct="1">
              <a:spcBef>
                <a:spcPct val="20000"/>
              </a:spcBef>
              <a:buClr>
                <a:srgbClr val="C00000"/>
              </a:buClr>
              <a:buFont typeface="Wingdings" panose="05000000000000000000" pitchFamily="2" charset="2"/>
              <a:buChar char="Ø"/>
              <a:defRPr sz="2000" kern="1200">
                <a:solidFill>
                  <a:schemeClr val="tx1"/>
                </a:solidFill>
                <a:latin typeface="+mn-lt"/>
                <a:ea typeface="+mn-ea"/>
                <a:cs typeface="+mn-cs"/>
              </a:defRPr>
            </a:lvl3pPr>
            <a:lvl4pPr marL="1600200" indent="-228600" algn="l" defTabSz="914400" rtl="0" eaLnBrk="1" latinLnBrk="0" hangingPunct="1">
              <a:spcBef>
                <a:spcPct val="20000"/>
              </a:spcBef>
              <a:buClr>
                <a:srgbClr val="C00000"/>
              </a:buClr>
              <a:buFont typeface="Wingdings" panose="05000000000000000000" pitchFamily="2" charset="2"/>
              <a:buChar char="Ø"/>
              <a:defRPr sz="1800" kern="1200">
                <a:solidFill>
                  <a:schemeClr val="tx1"/>
                </a:solidFill>
                <a:latin typeface="+mn-lt"/>
                <a:ea typeface="+mn-ea"/>
                <a:cs typeface="+mn-cs"/>
              </a:defRPr>
            </a:lvl4pPr>
            <a:lvl5pPr marL="2057400" indent="-228600" algn="l" defTabSz="914400" rtl="0" eaLnBrk="1" latinLnBrk="0" hangingPunct="1">
              <a:spcBef>
                <a:spcPct val="20000"/>
              </a:spcBef>
              <a:buClr>
                <a:srgbClr val="C00000"/>
              </a:buClr>
              <a:buFont typeface="Wingdings" panose="05000000000000000000" pitchFamily="2" charset="2"/>
              <a:buChar char="Ø"/>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CA" dirty="0"/>
              <a:t>From</a:t>
            </a:r>
            <a:r>
              <a:rPr lang="en-CA" b="1" dirty="0"/>
              <a:t> </a:t>
            </a:r>
            <a:r>
              <a:rPr lang="en-CA" b="1" dirty="0">
                <a:solidFill>
                  <a:srgbClr val="FF0000"/>
                </a:solidFill>
              </a:rPr>
              <a:t>214.336(a)(3)</a:t>
            </a:r>
          </a:p>
          <a:p>
            <a:pPr marL="0" indent="0">
              <a:buNone/>
            </a:pPr>
            <a:endParaRPr lang="en-CA" b="1" u="sng" dirty="0"/>
          </a:p>
          <a:p>
            <a:r>
              <a:rPr lang="en-CA" b="1" u="sng" dirty="0" smtClean="0"/>
              <a:t>Adjacent track</a:t>
            </a:r>
            <a:r>
              <a:rPr lang="en-CA" b="1" dirty="0" smtClean="0"/>
              <a:t> </a:t>
            </a:r>
            <a:r>
              <a:rPr lang="en-CA" dirty="0" smtClean="0"/>
              <a:t>means a controlled or non-controlled track whose track center is spaced less than 25 feet from the track center of the occupied track.</a:t>
            </a:r>
          </a:p>
        </p:txBody>
      </p:sp>
      <p:grpSp>
        <p:nvGrpSpPr>
          <p:cNvPr id="6" name="Group 2"/>
          <p:cNvGrpSpPr>
            <a:grpSpLocks noChangeAspect="1"/>
          </p:cNvGrpSpPr>
          <p:nvPr/>
        </p:nvGrpSpPr>
        <p:grpSpPr bwMode="auto">
          <a:xfrm rot="16200000">
            <a:off x="5497436" y="2393343"/>
            <a:ext cx="298450" cy="3251200"/>
            <a:chOff x="6127" y="1657"/>
            <a:chExt cx="470" cy="5120"/>
          </a:xfrm>
        </p:grpSpPr>
        <p:grpSp>
          <p:nvGrpSpPr>
            <p:cNvPr id="7" name="Group 3"/>
            <p:cNvGrpSpPr>
              <a:grpSpLocks noChangeAspect="1"/>
            </p:cNvGrpSpPr>
            <p:nvPr/>
          </p:nvGrpSpPr>
          <p:grpSpPr bwMode="auto">
            <a:xfrm rot="16200000" flipH="1">
              <a:off x="5492" y="5673"/>
              <a:ext cx="1739" cy="470"/>
              <a:chOff x="7148" y="11067"/>
              <a:chExt cx="1349" cy="550"/>
            </a:xfrm>
          </p:grpSpPr>
          <p:grpSp>
            <p:nvGrpSpPr>
              <p:cNvPr id="41" name="Group 4"/>
              <p:cNvGrpSpPr>
                <a:grpSpLocks noChangeAspect="1"/>
              </p:cNvGrpSpPr>
              <p:nvPr/>
            </p:nvGrpSpPr>
            <p:grpSpPr bwMode="auto">
              <a:xfrm>
                <a:off x="7173" y="11067"/>
                <a:ext cx="1268" cy="550"/>
                <a:chOff x="8820" y="9300"/>
                <a:chExt cx="1268" cy="550"/>
              </a:xfrm>
            </p:grpSpPr>
            <p:sp>
              <p:nvSpPr>
                <p:cNvPr id="45" name="Rectangle 5"/>
                <p:cNvSpPr>
                  <a:spLocks noChangeAspect="1" noChangeArrowheads="1"/>
                </p:cNvSpPr>
                <p:nvPr/>
              </p:nvSpPr>
              <p:spPr bwMode="auto">
                <a:xfrm>
                  <a:off x="8820" y="9300"/>
                  <a:ext cx="68" cy="55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CA"/>
                </a:p>
              </p:txBody>
            </p:sp>
            <p:sp>
              <p:nvSpPr>
                <p:cNvPr id="46" name="Rectangle 6"/>
                <p:cNvSpPr>
                  <a:spLocks noChangeAspect="1" noChangeArrowheads="1"/>
                </p:cNvSpPr>
                <p:nvPr/>
              </p:nvSpPr>
              <p:spPr bwMode="auto">
                <a:xfrm>
                  <a:off x="8940" y="9300"/>
                  <a:ext cx="68" cy="55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CA"/>
                </a:p>
              </p:txBody>
            </p:sp>
            <p:sp>
              <p:nvSpPr>
                <p:cNvPr id="47" name="Rectangle 7"/>
                <p:cNvSpPr>
                  <a:spLocks noChangeAspect="1" noChangeArrowheads="1"/>
                </p:cNvSpPr>
                <p:nvPr/>
              </p:nvSpPr>
              <p:spPr bwMode="auto">
                <a:xfrm>
                  <a:off x="9060" y="9300"/>
                  <a:ext cx="68" cy="55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CA"/>
                </a:p>
              </p:txBody>
            </p:sp>
            <p:sp>
              <p:nvSpPr>
                <p:cNvPr id="48" name="Rectangle 8"/>
                <p:cNvSpPr>
                  <a:spLocks noChangeAspect="1" noChangeArrowheads="1"/>
                </p:cNvSpPr>
                <p:nvPr/>
              </p:nvSpPr>
              <p:spPr bwMode="auto">
                <a:xfrm>
                  <a:off x="9660" y="9300"/>
                  <a:ext cx="68" cy="55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CA"/>
                </a:p>
              </p:txBody>
            </p:sp>
            <p:sp>
              <p:nvSpPr>
                <p:cNvPr id="49" name="Rectangle 9"/>
                <p:cNvSpPr>
                  <a:spLocks noChangeAspect="1" noChangeArrowheads="1"/>
                </p:cNvSpPr>
                <p:nvPr/>
              </p:nvSpPr>
              <p:spPr bwMode="auto">
                <a:xfrm>
                  <a:off x="9300" y="9300"/>
                  <a:ext cx="68" cy="55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CA"/>
                </a:p>
              </p:txBody>
            </p:sp>
            <p:sp>
              <p:nvSpPr>
                <p:cNvPr id="50" name="Rectangle 10"/>
                <p:cNvSpPr>
                  <a:spLocks noChangeAspect="1" noChangeArrowheads="1"/>
                </p:cNvSpPr>
                <p:nvPr/>
              </p:nvSpPr>
              <p:spPr bwMode="auto">
                <a:xfrm>
                  <a:off x="9180" y="9300"/>
                  <a:ext cx="68" cy="55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CA"/>
                </a:p>
              </p:txBody>
            </p:sp>
            <p:sp>
              <p:nvSpPr>
                <p:cNvPr id="51" name="Rectangle 11"/>
                <p:cNvSpPr>
                  <a:spLocks noChangeAspect="1" noChangeArrowheads="1"/>
                </p:cNvSpPr>
                <p:nvPr/>
              </p:nvSpPr>
              <p:spPr bwMode="auto">
                <a:xfrm>
                  <a:off x="9420" y="9300"/>
                  <a:ext cx="68" cy="55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CA"/>
                </a:p>
              </p:txBody>
            </p:sp>
            <p:sp>
              <p:nvSpPr>
                <p:cNvPr id="52" name="Rectangle 12"/>
                <p:cNvSpPr>
                  <a:spLocks noChangeAspect="1" noChangeArrowheads="1"/>
                </p:cNvSpPr>
                <p:nvPr/>
              </p:nvSpPr>
              <p:spPr bwMode="auto">
                <a:xfrm>
                  <a:off x="9540" y="9300"/>
                  <a:ext cx="68" cy="55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CA"/>
                </a:p>
              </p:txBody>
            </p:sp>
            <p:sp>
              <p:nvSpPr>
                <p:cNvPr id="53" name="Rectangle 13"/>
                <p:cNvSpPr>
                  <a:spLocks noChangeAspect="1" noChangeArrowheads="1"/>
                </p:cNvSpPr>
                <p:nvPr/>
              </p:nvSpPr>
              <p:spPr bwMode="auto">
                <a:xfrm>
                  <a:off x="9780" y="9300"/>
                  <a:ext cx="68" cy="55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CA"/>
                </a:p>
              </p:txBody>
            </p:sp>
            <p:sp>
              <p:nvSpPr>
                <p:cNvPr id="54" name="Rectangle 14"/>
                <p:cNvSpPr>
                  <a:spLocks noChangeAspect="1" noChangeArrowheads="1"/>
                </p:cNvSpPr>
                <p:nvPr/>
              </p:nvSpPr>
              <p:spPr bwMode="auto">
                <a:xfrm>
                  <a:off x="9900" y="9300"/>
                  <a:ext cx="68" cy="55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CA"/>
                </a:p>
              </p:txBody>
            </p:sp>
            <p:sp>
              <p:nvSpPr>
                <p:cNvPr id="55" name="Rectangle 15"/>
                <p:cNvSpPr>
                  <a:spLocks noChangeAspect="1" noChangeArrowheads="1"/>
                </p:cNvSpPr>
                <p:nvPr/>
              </p:nvSpPr>
              <p:spPr bwMode="auto">
                <a:xfrm>
                  <a:off x="10020" y="9300"/>
                  <a:ext cx="68" cy="55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CA"/>
                </a:p>
              </p:txBody>
            </p:sp>
          </p:grpSp>
          <p:grpSp>
            <p:nvGrpSpPr>
              <p:cNvPr id="42" name="Group 16"/>
              <p:cNvGrpSpPr>
                <a:grpSpLocks noChangeAspect="1"/>
              </p:cNvGrpSpPr>
              <p:nvPr/>
            </p:nvGrpSpPr>
            <p:grpSpPr bwMode="auto">
              <a:xfrm>
                <a:off x="7148" y="11157"/>
                <a:ext cx="1349" cy="374"/>
                <a:chOff x="3538" y="2631"/>
                <a:chExt cx="4480" cy="478"/>
              </a:xfrm>
            </p:grpSpPr>
            <p:sp>
              <p:nvSpPr>
                <p:cNvPr id="43" name="Line 17"/>
                <p:cNvSpPr>
                  <a:spLocks noChangeAspect="1" noChangeShapeType="1"/>
                </p:cNvSpPr>
                <p:nvPr/>
              </p:nvSpPr>
              <p:spPr bwMode="auto">
                <a:xfrm>
                  <a:off x="3538" y="2631"/>
                  <a:ext cx="448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CA"/>
                </a:p>
              </p:txBody>
            </p:sp>
            <p:sp>
              <p:nvSpPr>
                <p:cNvPr id="44" name="Line 18"/>
                <p:cNvSpPr>
                  <a:spLocks noChangeAspect="1" noChangeShapeType="1"/>
                </p:cNvSpPr>
                <p:nvPr/>
              </p:nvSpPr>
              <p:spPr bwMode="auto">
                <a:xfrm>
                  <a:off x="3538" y="3109"/>
                  <a:ext cx="448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CA"/>
                </a:p>
              </p:txBody>
            </p:sp>
          </p:grpSp>
        </p:grpSp>
        <p:grpSp>
          <p:nvGrpSpPr>
            <p:cNvPr id="8" name="Group 19"/>
            <p:cNvGrpSpPr>
              <a:grpSpLocks noChangeAspect="1"/>
            </p:cNvGrpSpPr>
            <p:nvPr/>
          </p:nvGrpSpPr>
          <p:grpSpPr bwMode="auto">
            <a:xfrm rot="10800000" flipH="1">
              <a:off x="6137" y="1657"/>
              <a:ext cx="460" cy="3385"/>
              <a:chOff x="5231" y="6563"/>
              <a:chExt cx="390" cy="3275"/>
            </a:xfrm>
          </p:grpSpPr>
          <p:grpSp>
            <p:nvGrpSpPr>
              <p:cNvPr id="9" name="Group 20"/>
              <p:cNvGrpSpPr>
                <a:grpSpLocks noChangeAspect="1"/>
              </p:cNvGrpSpPr>
              <p:nvPr/>
            </p:nvGrpSpPr>
            <p:grpSpPr bwMode="auto">
              <a:xfrm rot="5400000">
                <a:off x="4602" y="8820"/>
                <a:ext cx="1647" cy="390"/>
                <a:chOff x="7148" y="11067"/>
                <a:chExt cx="1349" cy="550"/>
              </a:xfrm>
            </p:grpSpPr>
            <p:grpSp>
              <p:nvGrpSpPr>
                <p:cNvPr id="26" name="Group 21"/>
                <p:cNvGrpSpPr>
                  <a:grpSpLocks noChangeAspect="1"/>
                </p:cNvGrpSpPr>
                <p:nvPr/>
              </p:nvGrpSpPr>
              <p:grpSpPr bwMode="auto">
                <a:xfrm>
                  <a:off x="7173" y="11067"/>
                  <a:ext cx="1268" cy="550"/>
                  <a:chOff x="8820" y="9300"/>
                  <a:chExt cx="1268" cy="550"/>
                </a:xfrm>
              </p:grpSpPr>
              <p:sp>
                <p:nvSpPr>
                  <p:cNvPr id="30" name="Rectangle 22"/>
                  <p:cNvSpPr>
                    <a:spLocks noChangeAspect="1" noChangeArrowheads="1"/>
                  </p:cNvSpPr>
                  <p:nvPr/>
                </p:nvSpPr>
                <p:spPr bwMode="auto">
                  <a:xfrm>
                    <a:off x="8820" y="9300"/>
                    <a:ext cx="68" cy="55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CA"/>
                  </a:p>
                </p:txBody>
              </p:sp>
              <p:sp>
                <p:nvSpPr>
                  <p:cNvPr id="31" name="Rectangle 23"/>
                  <p:cNvSpPr>
                    <a:spLocks noChangeAspect="1" noChangeArrowheads="1"/>
                  </p:cNvSpPr>
                  <p:nvPr/>
                </p:nvSpPr>
                <p:spPr bwMode="auto">
                  <a:xfrm>
                    <a:off x="8940" y="9300"/>
                    <a:ext cx="68" cy="55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CA"/>
                  </a:p>
                </p:txBody>
              </p:sp>
              <p:sp>
                <p:nvSpPr>
                  <p:cNvPr id="32" name="Rectangle 24"/>
                  <p:cNvSpPr>
                    <a:spLocks noChangeAspect="1" noChangeArrowheads="1"/>
                  </p:cNvSpPr>
                  <p:nvPr/>
                </p:nvSpPr>
                <p:spPr bwMode="auto">
                  <a:xfrm>
                    <a:off x="9060" y="9300"/>
                    <a:ext cx="68" cy="55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CA"/>
                  </a:p>
                </p:txBody>
              </p:sp>
              <p:sp>
                <p:nvSpPr>
                  <p:cNvPr id="33" name="Rectangle 25"/>
                  <p:cNvSpPr>
                    <a:spLocks noChangeAspect="1" noChangeArrowheads="1"/>
                  </p:cNvSpPr>
                  <p:nvPr/>
                </p:nvSpPr>
                <p:spPr bwMode="auto">
                  <a:xfrm>
                    <a:off x="9660" y="9300"/>
                    <a:ext cx="68" cy="55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CA"/>
                  </a:p>
                </p:txBody>
              </p:sp>
              <p:sp>
                <p:nvSpPr>
                  <p:cNvPr id="34" name="Rectangle 26"/>
                  <p:cNvSpPr>
                    <a:spLocks noChangeAspect="1" noChangeArrowheads="1"/>
                  </p:cNvSpPr>
                  <p:nvPr/>
                </p:nvSpPr>
                <p:spPr bwMode="auto">
                  <a:xfrm>
                    <a:off x="9300" y="9300"/>
                    <a:ext cx="68" cy="55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CA"/>
                  </a:p>
                </p:txBody>
              </p:sp>
              <p:sp>
                <p:nvSpPr>
                  <p:cNvPr id="35" name="Rectangle 27"/>
                  <p:cNvSpPr>
                    <a:spLocks noChangeAspect="1" noChangeArrowheads="1"/>
                  </p:cNvSpPr>
                  <p:nvPr/>
                </p:nvSpPr>
                <p:spPr bwMode="auto">
                  <a:xfrm>
                    <a:off x="9180" y="9300"/>
                    <a:ext cx="68" cy="55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CA"/>
                  </a:p>
                </p:txBody>
              </p:sp>
              <p:sp>
                <p:nvSpPr>
                  <p:cNvPr id="36" name="Rectangle 28"/>
                  <p:cNvSpPr>
                    <a:spLocks noChangeAspect="1" noChangeArrowheads="1"/>
                  </p:cNvSpPr>
                  <p:nvPr/>
                </p:nvSpPr>
                <p:spPr bwMode="auto">
                  <a:xfrm>
                    <a:off x="9420" y="9300"/>
                    <a:ext cx="68" cy="55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CA"/>
                  </a:p>
                </p:txBody>
              </p:sp>
              <p:sp>
                <p:nvSpPr>
                  <p:cNvPr id="37" name="Rectangle 29"/>
                  <p:cNvSpPr>
                    <a:spLocks noChangeAspect="1" noChangeArrowheads="1"/>
                  </p:cNvSpPr>
                  <p:nvPr/>
                </p:nvSpPr>
                <p:spPr bwMode="auto">
                  <a:xfrm>
                    <a:off x="9540" y="9300"/>
                    <a:ext cx="68" cy="55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CA"/>
                  </a:p>
                </p:txBody>
              </p:sp>
              <p:sp>
                <p:nvSpPr>
                  <p:cNvPr id="38" name="Rectangle 30"/>
                  <p:cNvSpPr>
                    <a:spLocks noChangeAspect="1" noChangeArrowheads="1"/>
                  </p:cNvSpPr>
                  <p:nvPr/>
                </p:nvSpPr>
                <p:spPr bwMode="auto">
                  <a:xfrm>
                    <a:off x="9780" y="9300"/>
                    <a:ext cx="68" cy="55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CA"/>
                  </a:p>
                </p:txBody>
              </p:sp>
              <p:sp>
                <p:nvSpPr>
                  <p:cNvPr id="39" name="Rectangle 31"/>
                  <p:cNvSpPr>
                    <a:spLocks noChangeAspect="1" noChangeArrowheads="1"/>
                  </p:cNvSpPr>
                  <p:nvPr/>
                </p:nvSpPr>
                <p:spPr bwMode="auto">
                  <a:xfrm>
                    <a:off x="9900" y="9300"/>
                    <a:ext cx="68" cy="55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CA"/>
                  </a:p>
                </p:txBody>
              </p:sp>
              <p:sp>
                <p:nvSpPr>
                  <p:cNvPr id="40" name="Rectangle 32"/>
                  <p:cNvSpPr>
                    <a:spLocks noChangeAspect="1" noChangeArrowheads="1"/>
                  </p:cNvSpPr>
                  <p:nvPr/>
                </p:nvSpPr>
                <p:spPr bwMode="auto">
                  <a:xfrm>
                    <a:off x="10020" y="9300"/>
                    <a:ext cx="68" cy="55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CA"/>
                  </a:p>
                </p:txBody>
              </p:sp>
            </p:grpSp>
            <p:grpSp>
              <p:nvGrpSpPr>
                <p:cNvPr id="27" name="Group 33"/>
                <p:cNvGrpSpPr>
                  <a:grpSpLocks noChangeAspect="1"/>
                </p:cNvGrpSpPr>
                <p:nvPr/>
              </p:nvGrpSpPr>
              <p:grpSpPr bwMode="auto">
                <a:xfrm>
                  <a:off x="7148" y="11157"/>
                  <a:ext cx="1349" cy="374"/>
                  <a:chOff x="3538" y="2631"/>
                  <a:chExt cx="4480" cy="478"/>
                </a:xfrm>
              </p:grpSpPr>
              <p:sp>
                <p:nvSpPr>
                  <p:cNvPr id="28" name="Line 34"/>
                  <p:cNvSpPr>
                    <a:spLocks noChangeAspect="1" noChangeShapeType="1"/>
                  </p:cNvSpPr>
                  <p:nvPr/>
                </p:nvSpPr>
                <p:spPr bwMode="auto">
                  <a:xfrm>
                    <a:off x="3538" y="2631"/>
                    <a:ext cx="448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CA"/>
                  </a:p>
                </p:txBody>
              </p:sp>
              <p:sp>
                <p:nvSpPr>
                  <p:cNvPr id="29" name="Line 35"/>
                  <p:cNvSpPr>
                    <a:spLocks noChangeAspect="1" noChangeShapeType="1"/>
                  </p:cNvSpPr>
                  <p:nvPr/>
                </p:nvSpPr>
                <p:spPr bwMode="auto">
                  <a:xfrm>
                    <a:off x="3538" y="3109"/>
                    <a:ext cx="448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CA"/>
                  </a:p>
                </p:txBody>
              </p:sp>
            </p:grpSp>
          </p:grpSp>
          <p:grpSp>
            <p:nvGrpSpPr>
              <p:cNvPr id="10" name="Group 36"/>
              <p:cNvGrpSpPr>
                <a:grpSpLocks noChangeAspect="1"/>
              </p:cNvGrpSpPr>
              <p:nvPr/>
            </p:nvGrpSpPr>
            <p:grpSpPr bwMode="auto">
              <a:xfrm rot="5400000">
                <a:off x="4602" y="7192"/>
                <a:ext cx="1647" cy="390"/>
                <a:chOff x="7148" y="11067"/>
                <a:chExt cx="1349" cy="550"/>
              </a:xfrm>
            </p:grpSpPr>
            <p:grpSp>
              <p:nvGrpSpPr>
                <p:cNvPr id="11" name="Group 37"/>
                <p:cNvGrpSpPr>
                  <a:grpSpLocks noChangeAspect="1"/>
                </p:cNvGrpSpPr>
                <p:nvPr/>
              </p:nvGrpSpPr>
              <p:grpSpPr bwMode="auto">
                <a:xfrm>
                  <a:off x="7173" y="11067"/>
                  <a:ext cx="1268" cy="550"/>
                  <a:chOff x="8820" y="9300"/>
                  <a:chExt cx="1268" cy="550"/>
                </a:xfrm>
              </p:grpSpPr>
              <p:sp>
                <p:nvSpPr>
                  <p:cNvPr id="15" name="Rectangle 38"/>
                  <p:cNvSpPr>
                    <a:spLocks noChangeAspect="1" noChangeArrowheads="1"/>
                  </p:cNvSpPr>
                  <p:nvPr/>
                </p:nvSpPr>
                <p:spPr bwMode="auto">
                  <a:xfrm>
                    <a:off x="8820" y="9300"/>
                    <a:ext cx="68" cy="55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CA"/>
                  </a:p>
                </p:txBody>
              </p:sp>
              <p:sp>
                <p:nvSpPr>
                  <p:cNvPr id="16" name="Rectangle 39"/>
                  <p:cNvSpPr>
                    <a:spLocks noChangeAspect="1" noChangeArrowheads="1"/>
                  </p:cNvSpPr>
                  <p:nvPr/>
                </p:nvSpPr>
                <p:spPr bwMode="auto">
                  <a:xfrm>
                    <a:off x="8940" y="9300"/>
                    <a:ext cx="68" cy="55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CA"/>
                  </a:p>
                </p:txBody>
              </p:sp>
              <p:sp>
                <p:nvSpPr>
                  <p:cNvPr id="17" name="Rectangle 40"/>
                  <p:cNvSpPr>
                    <a:spLocks noChangeAspect="1" noChangeArrowheads="1"/>
                  </p:cNvSpPr>
                  <p:nvPr/>
                </p:nvSpPr>
                <p:spPr bwMode="auto">
                  <a:xfrm>
                    <a:off x="9060" y="9300"/>
                    <a:ext cx="68" cy="55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CA"/>
                  </a:p>
                </p:txBody>
              </p:sp>
              <p:sp>
                <p:nvSpPr>
                  <p:cNvPr id="18" name="Rectangle 41"/>
                  <p:cNvSpPr>
                    <a:spLocks noChangeAspect="1" noChangeArrowheads="1"/>
                  </p:cNvSpPr>
                  <p:nvPr/>
                </p:nvSpPr>
                <p:spPr bwMode="auto">
                  <a:xfrm>
                    <a:off x="9660" y="9300"/>
                    <a:ext cx="68" cy="55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CA"/>
                  </a:p>
                </p:txBody>
              </p:sp>
              <p:sp>
                <p:nvSpPr>
                  <p:cNvPr id="19" name="Rectangle 42"/>
                  <p:cNvSpPr>
                    <a:spLocks noChangeAspect="1" noChangeArrowheads="1"/>
                  </p:cNvSpPr>
                  <p:nvPr/>
                </p:nvSpPr>
                <p:spPr bwMode="auto">
                  <a:xfrm>
                    <a:off x="9300" y="9300"/>
                    <a:ext cx="68" cy="55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CA"/>
                  </a:p>
                </p:txBody>
              </p:sp>
              <p:sp>
                <p:nvSpPr>
                  <p:cNvPr id="20" name="Rectangle 43"/>
                  <p:cNvSpPr>
                    <a:spLocks noChangeAspect="1" noChangeArrowheads="1"/>
                  </p:cNvSpPr>
                  <p:nvPr/>
                </p:nvSpPr>
                <p:spPr bwMode="auto">
                  <a:xfrm>
                    <a:off x="9180" y="9300"/>
                    <a:ext cx="68" cy="55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CA"/>
                  </a:p>
                </p:txBody>
              </p:sp>
              <p:sp>
                <p:nvSpPr>
                  <p:cNvPr id="21" name="Rectangle 44"/>
                  <p:cNvSpPr>
                    <a:spLocks noChangeAspect="1" noChangeArrowheads="1"/>
                  </p:cNvSpPr>
                  <p:nvPr/>
                </p:nvSpPr>
                <p:spPr bwMode="auto">
                  <a:xfrm>
                    <a:off x="9420" y="9300"/>
                    <a:ext cx="68" cy="55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CA"/>
                  </a:p>
                </p:txBody>
              </p:sp>
              <p:sp>
                <p:nvSpPr>
                  <p:cNvPr id="22" name="Rectangle 45"/>
                  <p:cNvSpPr>
                    <a:spLocks noChangeAspect="1" noChangeArrowheads="1"/>
                  </p:cNvSpPr>
                  <p:nvPr/>
                </p:nvSpPr>
                <p:spPr bwMode="auto">
                  <a:xfrm>
                    <a:off x="9540" y="9300"/>
                    <a:ext cx="68" cy="55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CA"/>
                  </a:p>
                </p:txBody>
              </p:sp>
              <p:sp>
                <p:nvSpPr>
                  <p:cNvPr id="23" name="Rectangle 46"/>
                  <p:cNvSpPr>
                    <a:spLocks noChangeAspect="1" noChangeArrowheads="1"/>
                  </p:cNvSpPr>
                  <p:nvPr/>
                </p:nvSpPr>
                <p:spPr bwMode="auto">
                  <a:xfrm>
                    <a:off x="9780" y="9300"/>
                    <a:ext cx="68" cy="55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CA"/>
                  </a:p>
                </p:txBody>
              </p:sp>
              <p:sp>
                <p:nvSpPr>
                  <p:cNvPr id="24" name="Rectangle 47"/>
                  <p:cNvSpPr>
                    <a:spLocks noChangeAspect="1" noChangeArrowheads="1"/>
                  </p:cNvSpPr>
                  <p:nvPr/>
                </p:nvSpPr>
                <p:spPr bwMode="auto">
                  <a:xfrm>
                    <a:off x="9900" y="9300"/>
                    <a:ext cx="68" cy="55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CA"/>
                  </a:p>
                </p:txBody>
              </p:sp>
              <p:sp>
                <p:nvSpPr>
                  <p:cNvPr id="25" name="Rectangle 48"/>
                  <p:cNvSpPr>
                    <a:spLocks noChangeAspect="1" noChangeArrowheads="1"/>
                  </p:cNvSpPr>
                  <p:nvPr/>
                </p:nvSpPr>
                <p:spPr bwMode="auto">
                  <a:xfrm>
                    <a:off x="10020" y="9300"/>
                    <a:ext cx="68" cy="55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CA"/>
                  </a:p>
                </p:txBody>
              </p:sp>
            </p:grpSp>
            <p:grpSp>
              <p:nvGrpSpPr>
                <p:cNvPr id="12" name="Group 49"/>
                <p:cNvGrpSpPr>
                  <a:grpSpLocks noChangeAspect="1"/>
                </p:cNvGrpSpPr>
                <p:nvPr/>
              </p:nvGrpSpPr>
              <p:grpSpPr bwMode="auto">
                <a:xfrm>
                  <a:off x="7148" y="11157"/>
                  <a:ext cx="1349" cy="374"/>
                  <a:chOff x="3538" y="2631"/>
                  <a:chExt cx="4480" cy="478"/>
                </a:xfrm>
              </p:grpSpPr>
              <p:sp>
                <p:nvSpPr>
                  <p:cNvPr id="13" name="Line 50"/>
                  <p:cNvSpPr>
                    <a:spLocks noChangeAspect="1" noChangeShapeType="1"/>
                  </p:cNvSpPr>
                  <p:nvPr/>
                </p:nvSpPr>
                <p:spPr bwMode="auto">
                  <a:xfrm>
                    <a:off x="3538" y="2631"/>
                    <a:ext cx="448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CA"/>
                  </a:p>
                </p:txBody>
              </p:sp>
              <p:sp>
                <p:nvSpPr>
                  <p:cNvPr id="14" name="Line 51"/>
                  <p:cNvSpPr>
                    <a:spLocks noChangeAspect="1" noChangeShapeType="1"/>
                  </p:cNvSpPr>
                  <p:nvPr/>
                </p:nvSpPr>
                <p:spPr bwMode="auto">
                  <a:xfrm>
                    <a:off x="3538" y="3109"/>
                    <a:ext cx="448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CA"/>
                  </a:p>
                </p:txBody>
              </p:sp>
            </p:grpSp>
          </p:grpSp>
        </p:grpSp>
      </p:grpSp>
      <p:grpSp>
        <p:nvGrpSpPr>
          <p:cNvPr id="56" name="Group 52"/>
          <p:cNvGrpSpPr>
            <a:grpSpLocks noChangeAspect="1"/>
          </p:cNvGrpSpPr>
          <p:nvPr/>
        </p:nvGrpSpPr>
        <p:grpSpPr bwMode="auto">
          <a:xfrm rot="16200000">
            <a:off x="5543343" y="3940175"/>
            <a:ext cx="298450" cy="3251200"/>
            <a:chOff x="6127" y="1657"/>
            <a:chExt cx="470" cy="5120"/>
          </a:xfrm>
        </p:grpSpPr>
        <p:grpSp>
          <p:nvGrpSpPr>
            <p:cNvPr id="57" name="Group 53"/>
            <p:cNvGrpSpPr>
              <a:grpSpLocks noChangeAspect="1"/>
            </p:cNvGrpSpPr>
            <p:nvPr/>
          </p:nvGrpSpPr>
          <p:grpSpPr bwMode="auto">
            <a:xfrm rot="16200000" flipH="1">
              <a:off x="5492" y="5673"/>
              <a:ext cx="1739" cy="470"/>
              <a:chOff x="7148" y="11067"/>
              <a:chExt cx="1349" cy="550"/>
            </a:xfrm>
          </p:grpSpPr>
          <p:grpSp>
            <p:nvGrpSpPr>
              <p:cNvPr id="91" name="Group 54"/>
              <p:cNvGrpSpPr>
                <a:grpSpLocks noChangeAspect="1"/>
              </p:cNvGrpSpPr>
              <p:nvPr/>
            </p:nvGrpSpPr>
            <p:grpSpPr bwMode="auto">
              <a:xfrm>
                <a:off x="7173" y="11067"/>
                <a:ext cx="1268" cy="550"/>
                <a:chOff x="8820" y="9300"/>
                <a:chExt cx="1268" cy="550"/>
              </a:xfrm>
            </p:grpSpPr>
            <p:sp>
              <p:nvSpPr>
                <p:cNvPr id="95" name="Rectangle 55"/>
                <p:cNvSpPr>
                  <a:spLocks noChangeAspect="1" noChangeArrowheads="1"/>
                </p:cNvSpPr>
                <p:nvPr/>
              </p:nvSpPr>
              <p:spPr bwMode="auto">
                <a:xfrm>
                  <a:off x="8820" y="9300"/>
                  <a:ext cx="68" cy="55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CA"/>
                </a:p>
              </p:txBody>
            </p:sp>
            <p:sp>
              <p:nvSpPr>
                <p:cNvPr id="96" name="Rectangle 56"/>
                <p:cNvSpPr>
                  <a:spLocks noChangeAspect="1" noChangeArrowheads="1"/>
                </p:cNvSpPr>
                <p:nvPr/>
              </p:nvSpPr>
              <p:spPr bwMode="auto">
                <a:xfrm>
                  <a:off x="8940" y="9300"/>
                  <a:ext cx="68" cy="55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CA"/>
                </a:p>
              </p:txBody>
            </p:sp>
            <p:sp>
              <p:nvSpPr>
                <p:cNvPr id="97" name="Rectangle 57"/>
                <p:cNvSpPr>
                  <a:spLocks noChangeAspect="1" noChangeArrowheads="1"/>
                </p:cNvSpPr>
                <p:nvPr/>
              </p:nvSpPr>
              <p:spPr bwMode="auto">
                <a:xfrm>
                  <a:off x="9060" y="9300"/>
                  <a:ext cx="68" cy="55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CA"/>
                </a:p>
              </p:txBody>
            </p:sp>
            <p:sp>
              <p:nvSpPr>
                <p:cNvPr id="98" name="Rectangle 58"/>
                <p:cNvSpPr>
                  <a:spLocks noChangeAspect="1" noChangeArrowheads="1"/>
                </p:cNvSpPr>
                <p:nvPr/>
              </p:nvSpPr>
              <p:spPr bwMode="auto">
                <a:xfrm>
                  <a:off x="9660" y="9300"/>
                  <a:ext cx="68" cy="55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CA"/>
                </a:p>
              </p:txBody>
            </p:sp>
            <p:sp>
              <p:nvSpPr>
                <p:cNvPr id="99" name="Rectangle 59"/>
                <p:cNvSpPr>
                  <a:spLocks noChangeAspect="1" noChangeArrowheads="1"/>
                </p:cNvSpPr>
                <p:nvPr/>
              </p:nvSpPr>
              <p:spPr bwMode="auto">
                <a:xfrm>
                  <a:off x="9300" y="9300"/>
                  <a:ext cx="68" cy="55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CA"/>
                </a:p>
              </p:txBody>
            </p:sp>
            <p:sp>
              <p:nvSpPr>
                <p:cNvPr id="100" name="Rectangle 60"/>
                <p:cNvSpPr>
                  <a:spLocks noChangeAspect="1" noChangeArrowheads="1"/>
                </p:cNvSpPr>
                <p:nvPr/>
              </p:nvSpPr>
              <p:spPr bwMode="auto">
                <a:xfrm>
                  <a:off x="9180" y="9300"/>
                  <a:ext cx="68" cy="55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CA"/>
                </a:p>
              </p:txBody>
            </p:sp>
            <p:sp>
              <p:nvSpPr>
                <p:cNvPr id="101" name="Rectangle 61"/>
                <p:cNvSpPr>
                  <a:spLocks noChangeAspect="1" noChangeArrowheads="1"/>
                </p:cNvSpPr>
                <p:nvPr/>
              </p:nvSpPr>
              <p:spPr bwMode="auto">
                <a:xfrm>
                  <a:off x="9420" y="9300"/>
                  <a:ext cx="68" cy="55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CA"/>
                </a:p>
              </p:txBody>
            </p:sp>
            <p:sp>
              <p:nvSpPr>
                <p:cNvPr id="102" name="Rectangle 62"/>
                <p:cNvSpPr>
                  <a:spLocks noChangeAspect="1" noChangeArrowheads="1"/>
                </p:cNvSpPr>
                <p:nvPr/>
              </p:nvSpPr>
              <p:spPr bwMode="auto">
                <a:xfrm>
                  <a:off x="9540" y="9300"/>
                  <a:ext cx="68" cy="55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CA"/>
                </a:p>
              </p:txBody>
            </p:sp>
            <p:sp>
              <p:nvSpPr>
                <p:cNvPr id="103" name="Rectangle 63"/>
                <p:cNvSpPr>
                  <a:spLocks noChangeAspect="1" noChangeArrowheads="1"/>
                </p:cNvSpPr>
                <p:nvPr/>
              </p:nvSpPr>
              <p:spPr bwMode="auto">
                <a:xfrm>
                  <a:off x="9780" y="9300"/>
                  <a:ext cx="68" cy="55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CA"/>
                </a:p>
              </p:txBody>
            </p:sp>
            <p:sp>
              <p:nvSpPr>
                <p:cNvPr id="104" name="Rectangle 64"/>
                <p:cNvSpPr>
                  <a:spLocks noChangeAspect="1" noChangeArrowheads="1"/>
                </p:cNvSpPr>
                <p:nvPr/>
              </p:nvSpPr>
              <p:spPr bwMode="auto">
                <a:xfrm>
                  <a:off x="9900" y="9300"/>
                  <a:ext cx="68" cy="55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CA"/>
                </a:p>
              </p:txBody>
            </p:sp>
            <p:sp>
              <p:nvSpPr>
                <p:cNvPr id="105" name="Rectangle 65"/>
                <p:cNvSpPr>
                  <a:spLocks noChangeAspect="1" noChangeArrowheads="1"/>
                </p:cNvSpPr>
                <p:nvPr/>
              </p:nvSpPr>
              <p:spPr bwMode="auto">
                <a:xfrm>
                  <a:off x="10020" y="9300"/>
                  <a:ext cx="68" cy="55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CA"/>
                </a:p>
              </p:txBody>
            </p:sp>
          </p:grpSp>
          <p:grpSp>
            <p:nvGrpSpPr>
              <p:cNvPr id="92" name="Group 66"/>
              <p:cNvGrpSpPr>
                <a:grpSpLocks noChangeAspect="1"/>
              </p:cNvGrpSpPr>
              <p:nvPr/>
            </p:nvGrpSpPr>
            <p:grpSpPr bwMode="auto">
              <a:xfrm>
                <a:off x="7148" y="11157"/>
                <a:ext cx="1349" cy="374"/>
                <a:chOff x="3538" y="2631"/>
                <a:chExt cx="4480" cy="478"/>
              </a:xfrm>
            </p:grpSpPr>
            <p:sp>
              <p:nvSpPr>
                <p:cNvPr id="93" name="Line 67"/>
                <p:cNvSpPr>
                  <a:spLocks noChangeAspect="1" noChangeShapeType="1"/>
                </p:cNvSpPr>
                <p:nvPr/>
              </p:nvSpPr>
              <p:spPr bwMode="auto">
                <a:xfrm>
                  <a:off x="3538" y="2631"/>
                  <a:ext cx="448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CA"/>
                </a:p>
              </p:txBody>
            </p:sp>
            <p:sp>
              <p:nvSpPr>
                <p:cNvPr id="94" name="Line 68"/>
                <p:cNvSpPr>
                  <a:spLocks noChangeAspect="1" noChangeShapeType="1"/>
                </p:cNvSpPr>
                <p:nvPr/>
              </p:nvSpPr>
              <p:spPr bwMode="auto">
                <a:xfrm>
                  <a:off x="3538" y="3109"/>
                  <a:ext cx="448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CA"/>
                </a:p>
              </p:txBody>
            </p:sp>
          </p:grpSp>
        </p:grpSp>
        <p:grpSp>
          <p:nvGrpSpPr>
            <p:cNvPr id="58" name="Group 69"/>
            <p:cNvGrpSpPr>
              <a:grpSpLocks noChangeAspect="1"/>
            </p:cNvGrpSpPr>
            <p:nvPr/>
          </p:nvGrpSpPr>
          <p:grpSpPr bwMode="auto">
            <a:xfrm rot="10800000" flipH="1">
              <a:off x="6137" y="1657"/>
              <a:ext cx="460" cy="3385"/>
              <a:chOff x="5231" y="6563"/>
              <a:chExt cx="390" cy="3275"/>
            </a:xfrm>
          </p:grpSpPr>
          <p:grpSp>
            <p:nvGrpSpPr>
              <p:cNvPr id="59" name="Group 70"/>
              <p:cNvGrpSpPr>
                <a:grpSpLocks noChangeAspect="1"/>
              </p:cNvGrpSpPr>
              <p:nvPr/>
            </p:nvGrpSpPr>
            <p:grpSpPr bwMode="auto">
              <a:xfrm rot="5400000">
                <a:off x="4602" y="8820"/>
                <a:ext cx="1647" cy="390"/>
                <a:chOff x="7148" y="11067"/>
                <a:chExt cx="1349" cy="550"/>
              </a:xfrm>
            </p:grpSpPr>
            <p:grpSp>
              <p:nvGrpSpPr>
                <p:cNvPr id="76" name="Group 71"/>
                <p:cNvGrpSpPr>
                  <a:grpSpLocks noChangeAspect="1"/>
                </p:cNvGrpSpPr>
                <p:nvPr/>
              </p:nvGrpSpPr>
              <p:grpSpPr bwMode="auto">
                <a:xfrm>
                  <a:off x="7173" y="11067"/>
                  <a:ext cx="1268" cy="550"/>
                  <a:chOff x="8820" y="9300"/>
                  <a:chExt cx="1268" cy="550"/>
                </a:xfrm>
              </p:grpSpPr>
              <p:sp>
                <p:nvSpPr>
                  <p:cNvPr id="80" name="Rectangle 72"/>
                  <p:cNvSpPr>
                    <a:spLocks noChangeAspect="1" noChangeArrowheads="1"/>
                  </p:cNvSpPr>
                  <p:nvPr/>
                </p:nvSpPr>
                <p:spPr bwMode="auto">
                  <a:xfrm>
                    <a:off x="8820" y="9300"/>
                    <a:ext cx="68" cy="55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CA"/>
                  </a:p>
                </p:txBody>
              </p:sp>
              <p:sp>
                <p:nvSpPr>
                  <p:cNvPr id="81" name="Rectangle 73"/>
                  <p:cNvSpPr>
                    <a:spLocks noChangeAspect="1" noChangeArrowheads="1"/>
                  </p:cNvSpPr>
                  <p:nvPr/>
                </p:nvSpPr>
                <p:spPr bwMode="auto">
                  <a:xfrm>
                    <a:off x="8940" y="9300"/>
                    <a:ext cx="68" cy="55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CA"/>
                  </a:p>
                </p:txBody>
              </p:sp>
              <p:sp>
                <p:nvSpPr>
                  <p:cNvPr id="82" name="Rectangle 74"/>
                  <p:cNvSpPr>
                    <a:spLocks noChangeAspect="1" noChangeArrowheads="1"/>
                  </p:cNvSpPr>
                  <p:nvPr/>
                </p:nvSpPr>
                <p:spPr bwMode="auto">
                  <a:xfrm>
                    <a:off x="9060" y="9300"/>
                    <a:ext cx="68" cy="55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CA"/>
                  </a:p>
                </p:txBody>
              </p:sp>
              <p:sp>
                <p:nvSpPr>
                  <p:cNvPr id="83" name="Rectangle 75"/>
                  <p:cNvSpPr>
                    <a:spLocks noChangeAspect="1" noChangeArrowheads="1"/>
                  </p:cNvSpPr>
                  <p:nvPr/>
                </p:nvSpPr>
                <p:spPr bwMode="auto">
                  <a:xfrm>
                    <a:off x="9660" y="9300"/>
                    <a:ext cx="68" cy="55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CA"/>
                  </a:p>
                </p:txBody>
              </p:sp>
              <p:sp>
                <p:nvSpPr>
                  <p:cNvPr id="84" name="Rectangle 76"/>
                  <p:cNvSpPr>
                    <a:spLocks noChangeAspect="1" noChangeArrowheads="1"/>
                  </p:cNvSpPr>
                  <p:nvPr/>
                </p:nvSpPr>
                <p:spPr bwMode="auto">
                  <a:xfrm>
                    <a:off x="9300" y="9300"/>
                    <a:ext cx="68" cy="55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CA"/>
                  </a:p>
                </p:txBody>
              </p:sp>
              <p:sp>
                <p:nvSpPr>
                  <p:cNvPr id="85" name="Rectangle 77"/>
                  <p:cNvSpPr>
                    <a:spLocks noChangeAspect="1" noChangeArrowheads="1"/>
                  </p:cNvSpPr>
                  <p:nvPr/>
                </p:nvSpPr>
                <p:spPr bwMode="auto">
                  <a:xfrm>
                    <a:off x="9180" y="9300"/>
                    <a:ext cx="68" cy="55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CA"/>
                  </a:p>
                </p:txBody>
              </p:sp>
              <p:sp>
                <p:nvSpPr>
                  <p:cNvPr id="86" name="Rectangle 78"/>
                  <p:cNvSpPr>
                    <a:spLocks noChangeAspect="1" noChangeArrowheads="1"/>
                  </p:cNvSpPr>
                  <p:nvPr/>
                </p:nvSpPr>
                <p:spPr bwMode="auto">
                  <a:xfrm>
                    <a:off x="9420" y="9300"/>
                    <a:ext cx="68" cy="55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CA"/>
                  </a:p>
                </p:txBody>
              </p:sp>
              <p:sp>
                <p:nvSpPr>
                  <p:cNvPr id="87" name="Rectangle 79"/>
                  <p:cNvSpPr>
                    <a:spLocks noChangeAspect="1" noChangeArrowheads="1"/>
                  </p:cNvSpPr>
                  <p:nvPr/>
                </p:nvSpPr>
                <p:spPr bwMode="auto">
                  <a:xfrm>
                    <a:off x="9540" y="9300"/>
                    <a:ext cx="68" cy="55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CA"/>
                  </a:p>
                </p:txBody>
              </p:sp>
              <p:sp>
                <p:nvSpPr>
                  <p:cNvPr id="88" name="Rectangle 80"/>
                  <p:cNvSpPr>
                    <a:spLocks noChangeAspect="1" noChangeArrowheads="1"/>
                  </p:cNvSpPr>
                  <p:nvPr/>
                </p:nvSpPr>
                <p:spPr bwMode="auto">
                  <a:xfrm>
                    <a:off x="9780" y="9300"/>
                    <a:ext cx="68" cy="55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CA"/>
                  </a:p>
                </p:txBody>
              </p:sp>
              <p:sp>
                <p:nvSpPr>
                  <p:cNvPr id="89" name="Rectangle 81"/>
                  <p:cNvSpPr>
                    <a:spLocks noChangeAspect="1" noChangeArrowheads="1"/>
                  </p:cNvSpPr>
                  <p:nvPr/>
                </p:nvSpPr>
                <p:spPr bwMode="auto">
                  <a:xfrm>
                    <a:off x="9900" y="9300"/>
                    <a:ext cx="68" cy="55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CA"/>
                  </a:p>
                </p:txBody>
              </p:sp>
              <p:sp>
                <p:nvSpPr>
                  <p:cNvPr id="90" name="Rectangle 82"/>
                  <p:cNvSpPr>
                    <a:spLocks noChangeAspect="1" noChangeArrowheads="1"/>
                  </p:cNvSpPr>
                  <p:nvPr/>
                </p:nvSpPr>
                <p:spPr bwMode="auto">
                  <a:xfrm>
                    <a:off x="10020" y="9300"/>
                    <a:ext cx="68" cy="55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CA"/>
                  </a:p>
                </p:txBody>
              </p:sp>
            </p:grpSp>
            <p:grpSp>
              <p:nvGrpSpPr>
                <p:cNvPr id="77" name="Group 83"/>
                <p:cNvGrpSpPr>
                  <a:grpSpLocks noChangeAspect="1"/>
                </p:cNvGrpSpPr>
                <p:nvPr/>
              </p:nvGrpSpPr>
              <p:grpSpPr bwMode="auto">
                <a:xfrm>
                  <a:off x="7148" y="11157"/>
                  <a:ext cx="1349" cy="374"/>
                  <a:chOff x="3538" y="2631"/>
                  <a:chExt cx="4480" cy="478"/>
                </a:xfrm>
              </p:grpSpPr>
              <p:sp>
                <p:nvSpPr>
                  <p:cNvPr id="78" name="Line 84"/>
                  <p:cNvSpPr>
                    <a:spLocks noChangeAspect="1" noChangeShapeType="1"/>
                  </p:cNvSpPr>
                  <p:nvPr/>
                </p:nvSpPr>
                <p:spPr bwMode="auto">
                  <a:xfrm>
                    <a:off x="3538" y="2631"/>
                    <a:ext cx="448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CA"/>
                  </a:p>
                </p:txBody>
              </p:sp>
              <p:sp>
                <p:nvSpPr>
                  <p:cNvPr id="79" name="Line 85"/>
                  <p:cNvSpPr>
                    <a:spLocks noChangeAspect="1" noChangeShapeType="1"/>
                  </p:cNvSpPr>
                  <p:nvPr/>
                </p:nvSpPr>
                <p:spPr bwMode="auto">
                  <a:xfrm>
                    <a:off x="3538" y="3109"/>
                    <a:ext cx="448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CA"/>
                  </a:p>
                </p:txBody>
              </p:sp>
            </p:grpSp>
          </p:grpSp>
          <p:grpSp>
            <p:nvGrpSpPr>
              <p:cNvPr id="60" name="Group 86"/>
              <p:cNvGrpSpPr>
                <a:grpSpLocks noChangeAspect="1"/>
              </p:cNvGrpSpPr>
              <p:nvPr/>
            </p:nvGrpSpPr>
            <p:grpSpPr bwMode="auto">
              <a:xfrm rot="5400000">
                <a:off x="4602" y="7192"/>
                <a:ext cx="1647" cy="390"/>
                <a:chOff x="7148" y="11067"/>
                <a:chExt cx="1349" cy="550"/>
              </a:xfrm>
            </p:grpSpPr>
            <p:grpSp>
              <p:nvGrpSpPr>
                <p:cNvPr id="61" name="Group 87"/>
                <p:cNvGrpSpPr>
                  <a:grpSpLocks noChangeAspect="1"/>
                </p:cNvGrpSpPr>
                <p:nvPr/>
              </p:nvGrpSpPr>
              <p:grpSpPr bwMode="auto">
                <a:xfrm>
                  <a:off x="7173" y="11067"/>
                  <a:ext cx="1268" cy="550"/>
                  <a:chOff x="8820" y="9300"/>
                  <a:chExt cx="1268" cy="550"/>
                </a:xfrm>
              </p:grpSpPr>
              <p:sp>
                <p:nvSpPr>
                  <p:cNvPr id="65" name="Rectangle 88"/>
                  <p:cNvSpPr>
                    <a:spLocks noChangeAspect="1" noChangeArrowheads="1"/>
                  </p:cNvSpPr>
                  <p:nvPr/>
                </p:nvSpPr>
                <p:spPr bwMode="auto">
                  <a:xfrm>
                    <a:off x="8820" y="9300"/>
                    <a:ext cx="68" cy="55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CA"/>
                  </a:p>
                </p:txBody>
              </p:sp>
              <p:sp>
                <p:nvSpPr>
                  <p:cNvPr id="66" name="Rectangle 89"/>
                  <p:cNvSpPr>
                    <a:spLocks noChangeAspect="1" noChangeArrowheads="1"/>
                  </p:cNvSpPr>
                  <p:nvPr/>
                </p:nvSpPr>
                <p:spPr bwMode="auto">
                  <a:xfrm>
                    <a:off x="8940" y="9300"/>
                    <a:ext cx="68" cy="55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CA"/>
                  </a:p>
                </p:txBody>
              </p:sp>
              <p:sp>
                <p:nvSpPr>
                  <p:cNvPr id="67" name="Rectangle 90"/>
                  <p:cNvSpPr>
                    <a:spLocks noChangeAspect="1" noChangeArrowheads="1"/>
                  </p:cNvSpPr>
                  <p:nvPr/>
                </p:nvSpPr>
                <p:spPr bwMode="auto">
                  <a:xfrm>
                    <a:off x="9060" y="9300"/>
                    <a:ext cx="68" cy="55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CA"/>
                  </a:p>
                </p:txBody>
              </p:sp>
              <p:sp>
                <p:nvSpPr>
                  <p:cNvPr id="68" name="Rectangle 91"/>
                  <p:cNvSpPr>
                    <a:spLocks noChangeAspect="1" noChangeArrowheads="1"/>
                  </p:cNvSpPr>
                  <p:nvPr/>
                </p:nvSpPr>
                <p:spPr bwMode="auto">
                  <a:xfrm>
                    <a:off x="9660" y="9300"/>
                    <a:ext cx="68" cy="55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CA"/>
                  </a:p>
                </p:txBody>
              </p:sp>
              <p:sp>
                <p:nvSpPr>
                  <p:cNvPr id="69" name="Rectangle 92"/>
                  <p:cNvSpPr>
                    <a:spLocks noChangeAspect="1" noChangeArrowheads="1"/>
                  </p:cNvSpPr>
                  <p:nvPr/>
                </p:nvSpPr>
                <p:spPr bwMode="auto">
                  <a:xfrm>
                    <a:off x="9300" y="9300"/>
                    <a:ext cx="68" cy="55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CA"/>
                  </a:p>
                </p:txBody>
              </p:sp>
              <p:sp>
                <p:nvSpPr>
                  <p:cNvPr id="70" name="Rectangle 93"/>
                  <p:cNvSpPr>
                    <a:spLocks noChangeAspect="1" noChangeArrowheads="1"/>
                  </p:cNvSpPr>
                  <p:nvPr/>
                </p:nvSpPr>
                <p:spPr bwMode="auto">
                  <a:xfrm>
                    <a:off x="9180" y="9300"/>
                    <a:ext cx="68" cy="55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CA"/>
                  </a:p>
                </p:txBody>
              </p:sp>
              <p:sp>
                <p:nvSpPr>
                  <p:cNvPr id="71" name="Rectangle 94"/>
                  <p:cNvSpPr>
                    <a:spLocks noChangeAspect="1" noChangeArrowheads="1"/>
                  </p:cNvSpPr>
                  <p:nvPr/>
                </p:nvSpPr>
                <p:spPr bwMode="auto">
                  <a:xfrm>
                    <a:off x="9420" y="9300"/>
                    <a:ext cx="68" cy="55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CA"/>
                  </a:p>
                </p:txBody>
              </p:sp>
              <p:sp>
                <p:nvSpPr>
                  <p:cNvPr id="72" name="Rectangle 95"/>
                  <p:cNvSpPr>
                    <a:spLocks noChangeAspect="1" noChangeArrowheads="1"/>
                  </p:cNvSpPr>
                  <p:nvPr/>
                </p:nvSpPr>
                <p:spPr bwMode="auto">
                  <a:xfrm>
                    <a:off x="9540" y="9300"/>
                    <a:ext cx="68" cy="55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CA"/>
                  </a:p>
                </p:txBody>
              </p:sp>
              <p:sp>
                <p:nvSpPr>
                  <p:cNvPr id="73" name="Rectangle 96"/>
                  <p:cNvSpPr>
                    <a:spLocks noChangeAspect="1" noChangeArrowheads="1"/>
                  </p:cNvSpPr>
                  <p:nvPr/>
                </p:nvSpPr>
                <p:spPr bwMode="auto">
                  <a:xfrm>
                    <a:off x="9780" y="9300"/>
                    <a:ext cx="68" cy="55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CA"/>
                  </a:p>
                </p:txBody>
              </p:sp>
              <p:sp>
                <p:nvSpPr>
                  <p:cNvPr id="74" name="Rectangle 97"/>
                  <p:cNvSpPr>
                    <a:spLocks noChangeAspect="1" noChangeArrowheads="1"/>
                  </p:cNvSpPr>
                  <p:nvPr/>
                </p:nvSpPr>
                <p:spPr bwMode="auto">
                  <a:xfrm>
                    <a:off x="9900" y="9300"/>
                    <a:ext cx="68" cy="55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CA"/>
                  </a:p>
                </p:txBody>
              </p:sp>
              <p:sp>
                <p:nvSpPr>
                  <p:cNvPr id="75" name="Rectangle 98"/>
                  <p:cNvSpPr>
                    <a:spLocks noChangeAspect="1" noChangeArrowheads="1"/>
                  </p:cNvSpPr>
                  <p:nvPr/>
                </p:nvSpPr>
                <p:spPr bwMode="auto">
                  <a:xfrm>
                    <a:off x="10020" y="9300"/>
                    <a:ext cx="68" cy="55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CA"/>
                  </a:p>
                </p:txBody>
              </p:sp>
            </p:grpSp>
            <p:grpSp>
              <p:nvGrpSpPr>
                <p:cNvPr id="62" name="Group 99"/>
                <p:cNvGrpSpPr>
                  <a:grpSpLocks noChangeAspect="1"/>
                </p:cNvGrpSpPr>
                <p:nvPr/>
              </p:nvGrpSpPr>
              <p:grpSpPr bwMode="auto">
                <a:xfrm>
                  <a:off x="7148" y="11157"/>
                  <a:ext cx="1349" cy="374"/>
                  <a:chOff x="3538" y="2631"/>
                  <a:chExt cx="4480" cy="478"/>
                </a:xfrm>
              </p:grpSpPr>
              <p:sp>
                <p:nvSpPr>
                  <p:cNvPr id="63" name="Line 100"/>
                  <p:cNvSpPr>
                    <a:spLocks noChangeAspect="1" noChangeShapeType="1"/>
                  </p:cNvSpPr>
                  <p:nvPr/>
                </p:nvSpPr>
                <p:spPr bwMode="auto">
                  <a:xfrm>
                    <a:off x="3538" y="2631"/>
                    <a:ext cx="448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CA"/>
                  </a:p>
                </p:txBody>
              </p:sp>
              <p:sp>
                <p:nvSpPr>
                  <p:cNvPr id="64" name="Line 101"/>
                  <p:cNvSpPr>
                    <a:spLocks noChangeAspect="1" noChangeShapeType="1"/>
                  </p:cNvSpPr>
                  <p:nvPr/>
                </p:nvSpPr>
                <p:spPr bwMode="auto">
                  <a:xfrm>
                    <a:off x="3538" y="3109"/>
                    <a:ext cx="448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CA"/>
                  </a:p>
                </p:txBody>
              </p:sp>
            </p:grpSp>
          </p:grpSp>
        </p:grpSp>
      </p:grpSp>
      <p:cxnSp>
        <p:nvCxnSpPr>
          <p:cNvPr id="106" name="Straight Connector 105"/>
          <p:cNvCxnSpPr>
            <a:endCxn id="40" idx="3"/>
          </p:cNvCxnSpPr>
          <p:nvPr/>
        </p:nvCxnSpPr>
        <p:spPr>
          <a:xfrm>
            <a:off x="2699792" y="4016142"/>
            <a:ext cx="1365815"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07" name="TextBox 106"/>
          <p:cNvSpPr txBox="1"/>
          <p:nvPr/>
        </p:nvSpPr>
        <p:spPr>
          <a:xfrm>
            <a:off x="2555776" y="4624462"/>
            <a:ext cx="1894462" cy="369332"/>
          </a:xfrm>
          <a:prstGeom prst="rect">
            <a:avLst/>
          </a:prstGeom>
          <a:noFill/>
        </p:spPr>
        <p:txBody>
          <a:bodyPr wrap="square" rtlCol="0">
            <a:spAutoFit/>
          </a:bodyPr>
          <a:lstStyle/>
          <a:p>
            <a:r>
              <a:rPr lang="en-US" dirty="0" smtClean="0"/>
              <a:t>Less than 25 feet</a:t>
            </a:r>
            <a:endParaRPr lang="en-CA" dirty="0"/>
          </a:p>
        </p:txBody>
      </p:sp>
      <p:cxnSp>
        <p:nvCxnSpPr>
          <p:cNvPr id="108" name="Straight Arrow Connector 107"/>
          <p:cNvCxnSpPr>
            <a:stCxn id="107" idx="0"/>
          </p:cNvCxnSpPr>
          <p:nvPr/>
        </p:nvCxnSpPr>
        <p:spPr>
          <a:xfrm flipV="1">
            <a:off x="3503007" y="4019260"/>
            <a:ext cx="0" cy="60520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9" name="Straight Arrow Connector 108"/>
          <p:cNvCxnSpPr>
            <a:stCxn id="107" idx="2"/>
          </p:cNvCxnSpPr>
          <p:nvPr/>
        </p:nvCxnSpPr>
        <p:spPr>
          <a:xfrm flipH="1">
            <a:off x="3501810" y="4993794"/>
            <a:ext cx="1197" cy="575531"/>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a:off x="2745699" y="5562975"/>
            <a:ext cx="1365815"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11" name="Rounded Rectangle 110"/>
          <p:cNvSpPr/>
          <p:nvPr/>
        </p:nvSpPr>
        <p:spPr>
          <a:xfrm>
            <a:off x="3850982" y="2572640"/>
            <a:ext cx="3616617" cy="342900"/>
          </a:xfrm>
          <a:prstGeom prst="roundRect">
            <a:avLst/>
          </a:prstGeom>
          <a:solidFill>
            <a:srgbClr val="B32C16">
              <a:alpha val="7843"/>
            </a:srgbClr>
          </a:solidFill>
          <a:ln>
            <a:solidFill>
              <a:srgbClr val="FF000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12" name="Rounded Rectangle 111"/>
          <p:cNvSpPr/>
          <p:nvPr/>
        </p:nvSpPr>
        <p:spPr>
          <a:xfrm>
            <a:off x="4455919" y="2933700"/>
            <a:ext cx="2101288" cy="342900"/>
          </a:xfrm>
          <a:prstGeom prst="roundRect">
            <a:avLst/>
          </a:prstGeom>
          <a:solidFill>
            <a:srgbClr val="B32C16">
              <a:alpha val="7843"/>
            </a:srgbClr>
          </a:solidFill>
          <a:ln>
            <a:solidFill>
              <a:srgbClr val="FF000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48243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par>
                          <p:cTn id="13" fill="hold">
                            <p:stCondLst>
                              <p:cond delay="500"/>
                            </p:stCondLst>
                            <p:childTnLst>
                              <p:par>
                                <p:cTn id="14" presetID="10" presetClass="entr" presetSubtype="0" fill="hold" nodeType="afterEffect">
                                  <p:stCondLst>
                                    <p:cond delay="100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par>
                                <p:cTn id="17" presetID="10" presetClass="entr" presetSubtype="0" fill="hold" nodeType="withEffect">
                                  <p:stCondLst>
                                    <p:cond delay="1000"/>
                                  </p:stCondLst>
                                  <p:childTnLst>
                                    <p:set>
                                      <p:cBhvr>
                                        <p:cTn id="18" dur="1" fill="hold">
                                          <p:stCondLst>
                                            <p:cond delay="0"/>
                                          </p:stCondLst>
                                        </p:cTn>
                                        <p:tgtEl>
                                          <p:spTgt spid="56"/>
                                        </p:tgtEl>
                                        <p:attrNameLst>
                                          <p:attrName>style.visibility</p:attrName>
                                        </p:attrNameLst>
                                      </p:cBhvr>
                                      <p:to>
                                        <p:strVal val="visible"/>
                                      </p:to>
                                    </p:set>
                                    <p:animEffect transition="in" filter="fade">
                                      <p:cBhvr>
                                        <p:cTn id="19" dur="500"/>
                                        <p:tgtEl>
                                          <p:spTgt spid="56"/>
                                        </p:tgtEl>
                                      </p:cBhvr>
                                    </p:animEffect>
                                  </p:childTnLst>
                                </p:cTn>
                              </p:par>
                              <p:par>
                                <p:cTn id="20" presetID="10" presetClass="entr" presetSubtype="0" fill="hold" nodeType="withEffect">
                                  <p:stCondLst>
                                    <p:cond delay="1000"/>
                                  </p:stCondLst>
                                  <p:childTnLst>
                                    <p:set>
                                      <p:cBhvr>
                                        <p:cTn id="21" dur="1" fill="hold">
                                          <p:stCondLst>
                                            <p:cond delay="0"/>
                                          </p:stCondLst>
                                        </p:cTn>
                                        <p:tgtEl>
                                          <p:spTgt spid="106"/>
                                        </p:tgtEl>
                                        <p:attrNameLst>
                                          <p:attrName>style.visibility</p:attrName>
                                        </p:attrNameLst>
                                      </p:cBhvr>
                                      <p:to>
                                        <p:strVal val="visible"/>
                                      </p:to>
                                    </p:set>
                                    <p:animEffect transition="in" filter="fade">
                                      <p:cBhvr>
                                        <p:cTn id="22" dur="500"/>
                                        <p:tgtEl>
                                          <p:spTgt spid="106"/>
                                        </p:tgtEl>
                                      </p:cBhvr>
                                    </p:animEffect>
                                  </p:childTnLst>
                                </p:cTn>
                              </p:par>
                              <p:par>
                                <p:cTn id="23" presetID="10" presetClass="entr" presetSubtype="0" fill="hold" grpId="0" nodeType="withEffect">
                                  <p:stCondLst>
                                    <p:cond delay="1000"/>
                                  </p:stCondLst>
                                  <p:childTnLst>
                                    <p:set>
                                      <p:cBhvr>
                                        <p:cTn id="24" dur="1" fill="hold">
                                          <p:stCondLst>
                                            <p:cond delay="0"/>
                                          </p:stCondLst>
                                        </p:cTn>
                                        <p:tgtEl>
                                          <p:spTgt spid="107"/>
                                        </p:tgtEl>
                                        <p:attrNameLst>
                                          <p:attrName>style.visibility</p:attrName>
                                        </p:attrNameLst>
                                      </p:cBhvr>
                                      <p:to>
                                        <p:strVal val="visible"/>
                                      </p:to>
                                    </p:set>
                                    <p:animEffect transition="in" filter="fade">
                                      <p:cBhvr>
                                        <p:cTn id="25" dur="500"/>
                                        <p:tgtEl>
                                          <p:spTgt spid="107"/>
                                        </p:tgtEl>
                                      </p:cBhvr>
                                    </p:animEffect>
                                  </p:childTnLst>
                                </p:cTn>
                              </p:par>
                              <p:par>
                                <p:cTn id="26" presetID="10" presetClass="entr" presetSubtype="0" fill="hold" nodeType="withEffect">
                                  <p:stCondLst>
                                    <p:cond delay="1000"/>
                                  </p:stCondLst>
                                  <p:childTnLst>
                                    <p:set>
                                      <p:cBhvr>
                                        <p:cTn id="27" dur="1" fill="hold">
                                          <p:stCondLst>
                                            <p:cond delay="0"/>
                                          </p:stCondLst>
                                        </p:cTn>
                                        <p:tgtEl>
                                          <p:spTgt spid="108"/>
                                        </p:tgtEl>
                                        <p:attrNameLst>
                                          <p:attrName>style.visibility</p:attrName>
                                        </p:attrNameLst>
                                      </p:cBhvr>
                                      <p:to>
                                        <p:strVal val="visible"/>
                                      </p:to>
                                    </p:set>
                                    <p:animEffect transition="in" filter="fade">
                                      <p:cBhvr>
                                        <p:cTn id="28" dur="500"/>
                                        <p:tgtEl>
                                          <p:spTgt spid="108"/>
                                        </p:tgtEl>
                                      </p:cBhvr>
                                    </p:animEffect>
                                  </p:childTnLst>
                                </p:cTn>
                              </p:par>
                              <p:par>
                                <p:cTn id="29" presetID="10" presetClass="entr" presetSubtype="0" fill="hold" nodeType="withEffect">
                                  <p:stCondLst>
                                    <p:cond delay="1000"/>
                                  </p:stCondLst>
                                  <p:childTnLst>
                                    <p:set>
                                      <p:cBhvr>
                                        <p:cTn id="30" dur="1" fill="hold">
                                          <p:stCondLst>
                                            <p:cond delay="0"/>
                                          </p:stCondLst>
                                        </p:cTn>
                                        <p:tgtEl>
                                          <p:spTgt spid="109"/>
                                        </p:tgtEl>
                                        <p:attrNameLst>
                                          <p:attrName>style.visibility</p:attrName>
                                        </p:attrNameLst>
                                      </p:cBhvr>
                                      <p:to>
                                        <p:strVal val="visible"/>
                                      </p:to>
                                    </p:set>
                                    <p:animEffect transition="in" filter="fade">
                                      <p:cBhvr>
                                        <p:cTn id="31" dur="500"/>
                                        <p:tgtEl>
                                          <p:spTgt spid="109"/>
                                        </p:tgtEl>
                                      </p:cBhvr>
                                    </p:animEffect>
                                  </p:childTnLst>
                                </p:cTn>
                              </p:par>
                              <p:par>
                                <p:cTn id="32" presetID="10" presetClass="entr" presetSubtype="0" fill="hold" nodeType="withEffect">
                                  <p:stCondLst>
                                    <p:cond delay="1000"/>
                                  </p:stCondLst>
                                  <p:childTnLst>
                                    <p:set>
                                      <p:cBhvr>
                                        <p:cTn id="33" dur="1" fill="hold">
                                          <p:stCondLst>
                                            <p:cond delay="0"/>
                                          </p:stCondLst>
                                        </p:cTn>
                                        <p:tgtEl>
                                          <p:spTgt spid="110"/>
                                        </p:tgtEl>
                                        <p:attrNameLst>
                                          <p:attrName>style.visibility</p:attrName>
                                        </p:attrNameLst>
                                      </p:cBhvr>
                                      <p:to>
                                        <p:strVal val="visible"/>
                                      </p:to>
                                    </p:set>
                                    <p:animEffect transition="in" filter="fade">
                                      <p:cBhvr>
                                        <p:cTn id="34" dur="500"/>
                                        <p:tgtEl>
                                          <p:spTgt spid="11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11"/>
                                        </p:tgtEl>
                                        <p:attrNameLst>
                                          <p:attrName>style.visibility</p:attrName>
                                        </p:attrNameLst>
                                      </p:cBhvr>
                                      <p:to>
                                        <p:strVal val="visible"/>
                                      </p:to>
                                    </p:set>
                                    <p:animEffect transition="in" filter="fade">
                                      <p:cBhvr>
                                        <p:cTn id="39" dur="500"/>
                                        <p:tgtEl>
                                          <p:spTgt spid="111"/>
                                        </p:tgtEl>
                                      </p:cBhvr>
                                    </p:animEffect>
                                  </p:childTnLst>
                                </p:cTn>
                              </p:par>
                            </p:childTnLst>
                          </p:cTn>
                        </p:par>
                        <p:par>
                          <p:cTn id="40" fill="hold">
                            <p:stCondLst>
                              <p:cond delay="500"/>
                            </p:stCondLst>
                            <p:childTnLst>
                              <p:par>
                                <p:cTn id="41" presetID="26" presetClass="emph" presetSubtype="0" fill="hold" grpId="1" nodeType="afterEffect">
                                  <p:stCondLst>
                                    <p:cond delay="0"/>
                                  </p:stCondLst>
                                  <p:childTnLst>
                                    <p:animEffect transition="out" filter="fade">
                                      <p:cBhvr>
                                        <p:cTn id="42" dur="1000" tmFilter="0, 0; .2, .5; .8, .5; 1, 0"/>
                                        <p:tgtEl>
                                          <p:spTgt spid="111"/>
                                        </p:tgtEl>
                                      </p:cBhvr>
                                    </p:animEffect>
                                    <p:animScale>
                                      <p:cBhvr>
                                        <p:cTn id="43" dur="500" autoRev="1" fill="hold"/>
                                        <p:tgtEl>
                                          <p:spTgt spid="111"/>
                                        </p:tgtEl>
                                      </p:cBhvr>
                                      <p:by x="105000" y="105000"/>
                                    </p:animScale>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12"/>
                                        </p:tgtEl>
                                        <p:attrNameLst>
                                          <p:attrName>style.visibility</p:attrName>
                                        </p:attrNameLst>
                                      </p:cBhvr>
                                      <p:to>
                                        <p:strVal val="visible"/>
                                      </p:to>
                                    </p:set>
                                    <p:animEffect transition="in" filter="fade">
                                      <p:cBhvr>
                                        <p:cTn id="48" dur="500"/>
                                        <p:tgtEl>
                                          <p:spTgt spid="112"/>
                                        </p:tgtEl>
                                      </p:cBhvr>
                                    </p:animEffect>
                                  </p:childTnLst>
                                </p:cTn>
                              </p:par>
                            </p:childTnLst>
                          </p:cTn>
                        </p:par>
                        <p:par>
                          <p:cTn id="49" fill="hold">
                            <p:stCondLst>
                              <p:cond delay="500"/>
                            </p:stCondLst>
                            <p:childTnLst>
                              <p:par>
                                <p:cTn id="50" presetID="26" presetClass="emph" presetSubtype="0" fill="hold" grpId="1" nodeType="afterEffect">
                                  <p:stCondLst>
                                    <p:cond delay="0"/>
                                  </p:stCondLst>
                                  <p:childTnLst>
                                    <p:animEffect transition="out" filter="fade">
                                      <p:cBhvr>
                                        <p:cTn id="51" dur="1000" tmFilter="0, 0; .2, .5; .8, .5; 1, 0"/>
                                        <p:tgtEl>
                                          <p:spTgt spid="112"/>
                                        </p:tgtEl>
                                      </p:cBhvr>
                                    </p:animEffect>
                                    <p:animScale>
                                      <p:cBhvr>
                                        <p:cTn id="52" dur="500" autoRev="1" fill="hold"/>
                                        <p:tgtEl>
                                          <p:spTgt spid="11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 grpId="0"/>
      <p:bldP spid="111" grpId="0" animBg="1"/>
      <p:bldP spid="111" grpId="1" animBg="1"/>
      <p:bldP spid="112" grpId="0" animBg="1"/>
      <p:bldP spid="112"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Adj. </a:t>
            </a:r>
            <a:r>
              <a:rPr lang="en-US" dirty="0" err="1"/>
              <a:t>Trk</a:t>
            </a:r>
            <a:r>
              <a:rPr lang="en-US" dirty="0"/>
              <a:t>. Protection</a:t>
            </a:r>
            <a:br>
              <a:rPr lang="en-US" dirty="0"/>
            </a:br>
            <a:r>
              <a:rPr lang="en-US" dirty="0"/>
              <a:t>Definitions</a:t>
            </a:r>
          </a:p>
        </p:txBody>
      </p:sp>
      <p:sp>
        <p:nvSpPr>
          <p:cNvPr id="3" name="Footer Placeholder 2"/>
          <p:cNvSpPr>
            <a:spLocks noGrp="1"/>
          </p:cNvSpPr>
          <p:nvPr>
            <p:ph type="ftr" sz="quarter" idx="4294967295"/>
          </p:nvPr>
        </p:nvSpPr>
        <p:spPr>
          <a:xfrm>
            <a:off x="457200" y="6356350"/>
            <a:ext cx="8229600" cy="365125"/>
          </a:xfrm>
          <a:prstGeom prst="rect">
            <a:avLst/>
          </a:prstGeom>
        </p:spPr>
        <p:txBody>
          <a:bodyPr/>
          <a:lstStyle/>
          <a:p>
            <a:r>
              <a:rPr lang="en-US" smtClean="0"/>
              <a:t>FRA Technical Training Material is Intended for Internal Instructional Purposes Only. </a:t>
            </a:r>
          </a:p>
          <a:p>
            <a:r>
              <a:rPr lang="en-US" smtClean="0"/>
              <a:t>Do not distribute outside FRA or State Agency pursuant to 49 CFR Part 212.</a:t>
            </a:r>
            <a:endParaRPr lang="en-US" dirty="0"/>
          </a:p>
        </p:txBody>
      </p:sp>
      <p:sp>
        <p:nvSpPr>
          <p:cNvPr id="4" name="Slide Number Placeholder 3"/>
          <p:cNvSpPr>
            <a:spLocks noGrp="1"/>
          </p:cNvSpPr>
          <p:nvPr>
            <p:ph type="sldNum" sz="quarter" idx="11"/>
          </p:nvPr>
        </p:nvSpPr>
        <p:spPr/>
        <p:txBody>
          <a:bodyPr/>
          <a:lstStyle/>
          <a:p>
            <a:fld id="{3081FB63-11FE-4616-A19A-6EFA4D5058BD}" type="slidenum">
              <a:rPr lang="en-US" smtClean="0"/>
              <a:t>14</a:t>
            </a:fld>
            <a:endParaRPr lang="en-US" dirty="0"/>
          </a:p>
        </p:txBody>
      </p:sp>
      <p:sp>
        <p:nvSpPr>
          <p:cNvPr id="5" name="Content Placeholder 2"/>
          <p:cNvSpPr txBox="1">
            <a:spLocks/>
          </p:cNvSpPr>
          <p:nvPr/>
        </p:nvSpPr>
        <p:spPr>
          <a:xfrm>
            <a:off x="467544" y="1516105"/>
            <a:ext cx="8229600" cy="4353347"/>
          </a:xfrm>
          <a:prstGeom prst="rect">
            <a:avLst/>
          </a:prstGeom>
        </p:spPr>
        <p:txBody>
          <a:bodyPr>
            <a:normAutofit/>
          </a:bodyPr>
          <a:lstStyle>
            <a:lvl1pPr marL="342900" indent="-342900" algn="l" defTabSz="914400" rtl="0" eaLnBrk="1" latinLnBrk="0" hangingPunct="1">
              <a:spcBef>
                <a:spcPct val="20000"/>
              </a:spcBef>
              <a:buClr>
                <a:srgbClr val="C00000"/>
              </a:buClr>
              <a:buFont typeface="Wingdings" panose="05000000000000000000" pitchFamily="2" charset="2"/>
              <a:buChar char="Ø"/>
              <a:defRPr sz="2400" kern="1200">
                <a:solidFill>
                  <a:schemeClr val="tx1"/>
                </a:solidFill>
                <a:latin typeface="+mn-lt"/>
                <a:ea typeface="+mn-ea"/>
                <a:cs typeface="+mn-cs"/>
              </a:defRPr>
            </a:lvl1pPr>
            <a:lvl2pPr marL="742950" indent="-285750" algn="l" defTabSz="914400" rtl="0" eaLnBrk="1" latinLnBrk="0" hangingPunct="1">
              <a:spcBef>
                <a:spcPct val="20000"/>
              </a:spcBef>
              <a:buClr>
                <a:srgbClr val="C00000"/>
              </a:buClr>
              <a:buFont typeface="Wingdings" panose="05000000000000000000" pitchFamily="2" charset="2"/>
              <a:buChar char="Ø"/>
              <a:defRPr sz="2200" kern="1200">
                <a:solidFill>
                  <a:schemeClr val="tx1"/>
                </a:solidFill>
                <a:latin typeface="+mn-lt"/>
                <a:ea typeface="+mn-ea"/>
                <a:cs typeface="+mn-cs"/>
              </a:defRPr>
            </a:lvl2pPr>
            <a:lvl3pPr marL="1143000" indent="-228600" algn="l" defTabSz="914400" rtl="0" eaLnBrk="1" latinLnBrk="0" hangingPunct="1">
              <a:spcBef>
                <a:spcPct val="20000"/>
              </a:spcBef>
              <a:buClr>
                <a:srgbClr val="C00000"/>
              </a:buClr>
              <a:buFont typeface="Wingdings" panose="05000000000000000000" pitchFamily="2" charset="2"/>
              <a:buChar char="Ø"/>
              <a:defRPr sz="2000" kern="1200">
                <a:solidFill>
                  <a:schemeClr val="tx1"/>
                </a:solidFill>
                <a:latin typeface="+mn-lt"/>
                <a:ea typeface="+mn-ea"/>
                <a:cs typeface="+mn-cs"/>
              </a:defRPr>
            </a:lvl3pPr>
            <a:lvl4pPr marL="1600200" indent="-228600" algn="l" defTabSz="914400" rtl="0" eaLnBrk="1" latinLnBrk="0" hangingPunct="1">
              <a:spcBef>
                <a:spcPct val="20000"/>
              </a:spcBef>
              <a:buClr>
                <a:srgbClr val="C00000"/>
              </a:buClr>
              <a:buFont typeface="Wingdings" panose="05000000000000000000" pitchFamily="2" charset="2"/>
              <a:buChar char="Ø"/>
              <a:defRPr sz="1800" kern="1200">
                <a:solidFill>
                  <a:schemeClr val="tx1"/>
                </a:solidFill>
                <a:latin typeface="+mn-lt"/>
                <a:ea typeface="+mn-ea"/>
                <a:cs typeface="+mn-cs"/>
              </a:defRPr>
            </a:lvl4pPr>
            <a:lvl5pPr marL="2057400" indent="-228600" algn="l" defTabSz="914400" rtl="0" eaLnBrk="1" latinLnBrk="0" hangingPunct="1">
              <a:spcBef>
                <a:spcPct val="20000"/>
              </a:spcBef>
              <a:buClr>
                <a:srgbClr val="C00000"/>
              </a:buClr>
              <a:buFont typeface="Wingdings" panose="05000000000000000000" pitchFamily="2" charset="2"/>
              <a:buChar char="Ø"/>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CA" dirty="0"/>
              <a:t>From</a:t>
            </a:r>
            <a:r>
              <a:rPr lang="en-CA" b="1" dirty="0"/>
              <a:t> </a:t>
            </a:r>
            <a:r>
              <a:rPr lang="en-CA" b="1" dirty="0">
                <a:solidFill>
                  <a:srgbClr val="FF0000"/>
                </a:solidFill>
              </a:rPr>
              <a:t>214.336(a)(3)</a:t>
            </a:r>
          </a:p>
          <a:p>
            <a:endParaRPr lang="en-CA" b="1" u="sng" dirty="0" smtClean="0"/>
          </a:p>
          <a:p>
            <a:r>
              <a:rPr lang="en-CA" b="1" u="sng" dirty="0" smtClean="0"/>
              <a:t>Minor correction </a:t>
            </a:r>
            <a:r>
              <a:rPr lang="en-CA" dirty="0" smtClean="0"/>
              <a:t>means one or more repairs of a minor nature, including, but not limited to, welding, spiking, anchoring, hand tamping, and joint bolt replacement, that are accomplished with hand tools or handheld, hand supported, or hand-guided power tools. The term does not include machine spiking, machine tamping, or any similarly distracting repair.</a:t>
            </a:r>
            <a:endParaRPr lang="en-CA" dirty="0"/>
          </a:p>
        </p:txBody>
      </p:sp>
      <p:pic>
        <p:nvPicPr>
          <p:cNvPr id="6" name="Picture 2" descr="C:\Users\Kendall.Christ\AppData\Local\Microsoft\Windows\Temporary Internet Files\Content.IE5\W1GK38JE\MC900338048[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249" y="4742438"/>
            <a:ext cx="1225499" cy="165836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C:\Users\Kendall.Christ\AppData\Local\Microsoft\Windows\Temporary Internet Files\Content.IE5\UL0R5LYA\MC900213129[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10200" y="4825618"/>
            <a:ext cx="1440160" cy="142278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C:\Users\Kendall.Christ\AppData\Local\Microsoft\Windows\Temporary Internet Files\Content.IE5\7P2PBNTQ\MC900217676[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06742" y="4642164"/>
            <a:ext cx="793658" cy="16264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3374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Adj. Trk. Protection</a:t>
            </a:r>
            <a:br>
              <a:rPr lang="en-US" smtClean="0"/>
            </a:br>
            <a:r>
              <a:rPr lang="en-US" smtClean="0"/>
              <a:t>Definitions</a:t>
            </a:r>
            <a:endParaRPr lang="en-US" dirty="0"/>
          </a:p>
        </p:txBody>
      </p:sp>
      <p:sp>
        <p:nvSpPr>
          <p:cNvPr id="5" name="Content Placeholder 4"/>
          <p:cNvSpPr>
            <a:spLocks noGrp="1"/>
          </p:cNvSpPr>
          <p:nvPr>
            <p:ph idx="1"/>
          </p:nvPr>
        </p:nvSpPr>
        <p:spPr/>
        <p:txBody>
          <a:bodyPr/>
          <a:lstStyle/>
          <a:p>
            <a:r>
              <a:rPr lang="en-CA" dirty="0" smtClean="0"/>
              <a:t>From</a:t>
            </a:r>
            <a:r>
              <a:rPr lang="en-CA" b="1" dirty="0" smtClean="0"/>
              <a:t> </a:t>
            </a:r>
            <a:r>
              <a:rPr lang="en-CA" b="1" dirty="0" smtClean="0">
                <a:solidFill>
                  <a:srgbClr val="FF0000"/>
                </a:solidFill>
              </a:rPr>
              <a:t>214.336(a)(3)</a:t>
            </a:r>
          </a:p>
          <a:p>
            <a:endParaRPr lang="en-CA" b="1" u="sng" dirty="0" smtClean="0"/>
          </a:p>
          <a:p>
            <a:r>
              <a:rPr lang="en-CA" b="1" u="sng" dirty="0" smtClean="0"/>
              <a:t>Inter-track barrier </a:t>
            </a:r>
            <a:r>
              <a:rPr lang="en-CA" dirty="0" smtClean="0"/>
              <a:t>means a continuous barrier of a permanent or semi-permanent nature that spans the entire work area, that is at least four feet in height, and that is of sufficient strength to prevent a roadway worker from fouling the adjacent track.</a:t>
            </a:r>
          </a:p>
          <a:p>
            <a:endParaRPr lang="en-US" dirty="0"/>
          </a:p>
        </p:txBody>
      </p:sp>
      <p:sp>
        <p:nvSpPr>
          <p:cNvPr id="3" name="Footer Placeholder 2"/>
          <p:cNvSpPr>
            <a:spLocks noGrp="1"/>
          </p:cNvSpPr>
          <p:nvPr>
            <p:ph type="ftr" sz="quarter" idx="4294967295"/>
          </p:nvPr>
        </p:nvSpPr>
        <p:spPr>
          <a:xfrm>
            <a:off x="457200" y="6356350"/>
            <a:ext cx="8229600" cy="365125"/>
          </a:xfrm>
          <a:prstGeom prst="rect">
            <a:avLst/>
          </a:prstGeom>
        </p:spPr>
        <p:txBody>
          <a:bodyPr/>
          <a:lstStyle/>
          <a:p>
            <a:r>
              <a:rPr lang="en-US" smtClean="0"/>
              <a:t>FRA Technical Training Material is Intended for Internal Instructional Purposes Only. </a:t>
            </a:r>
          </a:p>
          <a:p>
            <a:r>
              <a:rPr lang="en-US" smtClean="0"/>
              <a:t>Do not distribute outside FRA or State Agency pursuant to 49 CFR Part 212.</a:t>
            </a:r>
            <a:endParaRPr lang="en-US" dirty="0"/>
          </a:p>
        </p:txBody>
      </p:sp>
      <p:sp>
        <p:nvSpPr>
          <p:cNvPr id="4" name="Slide Number Placeholder 3"/>
          <p:cNvSpPr>
            <a:spLocks noGrp="1"/>
          </p:cNvSpPr>
          <p:nvPr>
            <p:ph type="sldNum" sz="quarter" idx="11"/>
          </p:nvPr>
        </p:nvSpPr>
        <p:spPr/>
        <p:txBody>
          <a:bodyPr/>
          <a:lstStyle/>
          <a:p>
            <a:fld id="{3081FB63-11FE-4616-A19A-6EFA4D5058BD}" type="slidenum">
              <a:rPr lang="en-US" smtClean="0"/>
              <a:t>15</a:t>
            </a:fld>
            <a:endParaRPr lang="en-US" dirty="0"/>
          </a:p>
        </p:txBody>
      </p:sp>
    </p:spTree>
    <p:extLst>
      <p:ext uri="{BB962C8B-B14F-4D97-AF65-F5344CB8AC3E}">
        <p14:creationId xmlns:p14="http://schemas.microsoft.com/office/powerpoint/2010/main" val="3103747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 Adjacent Track Protection Required?</a:t>
            </a:r>
            <a:endParaRPr lang="en-US" dirty="0"/>
          </a:p>
        </p:txBody>
      </p:sp>
      <p:sp>
        <p:nvSpPr>
          <p:cNvPr id="6" name="Content Placeholder 5"/>
          <p:cNvSpPr>
            <a:spLocks noGrp="1"/>
          </p:cNvSpPr>
          <p:nvPr>
            <p:ph sz="half" idx="1"/>
          </p:nvPr>
        </p:nvSpPr>
        <p:spPr/>
        <p:txBody>
          <a:bodyPr/>
          <a:lstStyle/>
          <a:p>
            <a:r>
              <a:rPr lang="en-US" sz="3200" dirty="0" smtClean="0"/>
              <a:t>Ask first: Is Adjacent track protection required?</a:t>
            </a:r>
          </a:p>
          <a:p>
            <a:endParaRPr lang="en-US" sz="3200" dirty="0" smtClean="0"/>
          </a:p>
          <a:p>
            <a:r>
              <a:rPr lang="en-US" sz="3200" dirty="0" smtClean="0"/>
              <a:t>Then: What procedures must be followed?</a:t>
            </a:r>
            <a:endParaRPr lang="en-US" sz="3200" dirty="0"/>
          </a:p>
        </p:txBody>
      </p:sp>
      <p:pic>
        <p:nvPicPr>
          <p:cNvPr id="8" name="Content Placeholder 7"/>
          <p:cNvPicPr>
            <a:picLocks noGrp="1" noChangeAspect="1"/>
          </p:cNvPicPr>
          <p:nvPr>
            <p:ph sz="half" idx="2"/>
          </p:nvPr>
        </p:nvPicPr>
        <p:blipFill rotWithShape="1">
          <a:blip r:embed="rId2" cstate="print">
            <a:extLst>
              <a:ext uri="{28A0092B-C50C-407E-A947-70E740481C1C}">
                <a14:useLocalDpi xmlns:a14="http://schemas.microsoft.com/office/drawing/2010/main" val="0"/>
              </a:ext>
            </a:extLst>
          </a:blip>
          <a:srcRect l="13938" r="19841"/>
          <a:stretch/>
        </p:blipFill>
        <p:spPr>
          <a:xfrm>
            <a:off x="4648200" y="1784350"/>
            <a:ext cx="3886200" cy="432736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 name="Footer Placeholder 3"/>
          <p:cNvSpPr>
            <a:spLocks noGrp="1"/>
          </p:cNvSpPr>
          <p:nvPr>
            <p:ph type="ftr" sz="quarter" idx="4294967295"/>
          </p:nvPr>
        </p:nvSpPr>
        <p:spPr>
          <a:xfrm>
            <a:off x="457200" y="6356350"/>
            <a:ext cx="8229600" cy="365125"/>
          </a:xfrm>
          <a:prstGeom prst="rect">
            <a:avLst/>
          </a:prstGeom>
        </p:spPr>
        <p:txBody>
          <a:bodyPr/>
          <a:lstStyle/>
          <a:p>
            <a:r>
              <a:rPr lang="en-US" smtClean="0"/>
              <a:t>FRA Technical Training Material is Intended for Internal Instructional Purposes Only. </a:t>
            </a:r>
          </a:p>
          <a:p>
            <a:r>
              <a:rPr lang="en-US" smtClean="0"/>
              <a:t>Do not distribute outside FRA or State Agency pursuant to 49 CFR Part 212.</a:t>
            </a:r>
            <a:endParaRPr lang="en-US" dirty="0"/>
          </a:p>
        </p:txBody>
      </p:sp>
      <p:sp>
        <p:nvSpPr>
          <p:cNvPr id="5" name="Slide Number Placeholder 4"/>
          <p:cNvSpPr>
            <a:spLocks noGrp="1"/>
          </p:cNvSpPr>
          <p:nvPr>
            <p:ph type="sldNum" sz="quarter" idx="11"/>
          </p:nvPr>
        </p:nvSpPr>
        <p:spPr/>
        <p:txBody>
          <a:bodyPr/>
          <a:lstStyle/>
          <a:p>
            <a:fld id="{3081FB63-11FE-4616-A19A-6EFA4D5058BD}" type="slidenum">
              <a:rPr lang="en-US" smtClean="0"/>
              <a:pPr/>
              <a:t>16</a:t>
            </a:fld>
            <a:endParaRPr lang="en-US" dirty="0"/>
          </a:p>
        </p:txBody>
      </p:sp>
      <p:sp>
        <p:nvSpPr>
          <p:cNvPr id="19" name="Rounded Rectangle 18"/>
          <p:cNvSpPr/>
          <p:nvPr/>
        </p:nvSpPr>
        <p:spPr>
          <a:xfrm>
            <a:off x="457200" y="1600200"/>
            <a:ext cx="3962400" cy="1676400"/>
          </a:xfrm>
          <a:prstGeom prst="roundRect">
            <a:avLst/>
          </a:prstGeom>
          <a:solidFill>
            <a:srgbClr val="B32C16">
              <a:alpha val="7843"/>
            </a:srgbClr>
          </a:solidFill>
          <a:ln>
            <a:solidFill>
              <a:srgbClr val="FF000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3133241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par>
                          <p:cTn id="8" fill="hold">
                            <p:stCondLst>
                              <p:cond delay="500"/>
                            </p:stCondLst>
                            <p:childTnLst>
                              <p:par>
                                <p:cTn id="9" presetID="26" presetClass="emph" presetSubtype="0" fill="hold" grpId="1" nodeType="afterEffect">
                                  <p:stCondLst>
                                    <p:cond delay="0"/>
                                  </p:stCondLst>
                                  <p:childTnLst>
                                    <p:animEffect transition="out" filter="fade">
                                      <p:cBhvr>
                                        <p:cTn id="10" dur="1000" tmFilter="0, 0; .2, .5; .8, .5; 1, 0"/>
                                        <p:tgtEl>
                                          <p:spTgt spid="19"/>
                                        </p:tgtEl>
                                      </p:cBhvr>
                                    </p:animEffect>
                                    <p:animScale>
                                      <p:cBhvr>
                                        <p:cTn id="11" dur="500" autoRev="1" fill="hold"/>
                                        <p:tgtEl>
                                          <p:spTgt spid="19"/>
                                        </p:tgtEl>
                                      </p:cBhvr>
                                      <p:by x="105000" y="105000"/>
                                    </p:animScale>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grpId="2" nodeType="clickEffect">
                                  <p:stCondLst>
                                    <p:cond delay="0"/>
                                  </p:stCondLst>
                                  <p:childTnLst>
                                    <p:animEffect transition="out" filter="fade">
                                      <p:cBhvr>
                                        <p:cTn id="15" dur="500"/>
                                        <p:tgtEl>
                                          <p:spTgt spid="19"/>
                                        </p:tgtEl>
                                      </p:cBhvr>
                                    </p:animEffect>
                                    <p:set>
                                      <p:cBhvr>
                                        <p:cTn id="16" dur="1" fill="hold">
                                          <p:stCondLst>
                                            <p:cond delay="499"/>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9" grpId="1" animBg="1"/>
      <p:bldP spid="19" grpId="2"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214.336 Adjacent Track Protection - Application </a:t>
            </a:r>
            <a:endParaRPr lang="en-CA" dirty="0"/>
          </a:p>
        </p:txBody>
      </p:sp>
      <p:sp>
        <p:nvSpPr>
          <p:cNvPr id="3" name="Content Placeholder 2"/>
          <p:cNvSpPr>
            <a:spLocks noGrp="1"/>
          </p:cNvSpPr>
          <p:nvPr>
            <p:ph idx="1"/>
          </p:nvPr>
        </p:nvSpPr>
        <p:spPr/>
        <p:txBody>
          <a:bodyPr/>
          <a:lstStyle/>
          <a:p>
            <a:pPr>
              <a:spcAft>
                <a:spcPts val="1200"/>
              </a:spcAft>
            </a:pPr>
            <a:r>
              <a:rPr lang="en-US" dirty="0" smtClean="0"/>
              <a:t>Do you have an adjacent controlled track within 19 feet?</a:t>
            </a:r>
          </a:p>
          <a:p>
            <a:pPr>
              <a:spcAft>
                <a:spcPts val="1200"/>
              </a:spcAft>
            </a:pPr>
            <a:r>
              <a:rPr lang="en-US" dirty="0" smtClean="0"/>
              <a:t>Is there On-track self-propelled or coupled equipment on the occupied track?</a:t>
            </a:r>
          </a:p>
          <a:p>
            <a:pPr>
              <a:spcAft>
                <a:spcPts val="1200"/>
              </a:spcAft>
            </a:pPr>
            <a:r>
              <a:rPr lang="en-US" dirty="0" smtClean="0"/>
              <a:t>Is there one or more roadway </a:t>
            </a:r>
            <a:r>
              <a:rPr lang="en-US" dirty="0"/>
              <a:t>workers on the ground engaged </a:t>
            </a:r>
            <a:r>
              <a:rPr lang="en-US" dirty="0" smtClean="0"/>
              <a:t>in a common task with this equipment?</a:t>
            </a:r>
          </a:p>
          <a:p>
            <a:pPr>
              <a:spcAft>
                <a:spcPts val="1200"/>
              </a:spcAft>
            </a:pPr>
            <a:r>
              <a:rPr lang="en-US" dirty="0" smtClean="0"/>
              <a:t>Is the work </a:t>
            </a:r>
            <a:r>
              <a:rPr lang="en-US" b="1" dirty="0" smtClean="0"/>
              <a:t>other than </a:t>
            </a:r>
            <a:r>
              <a:rPr lang="en-US" dirty="0" smtClean="0"/>
              <a:t>inspection or minor correction being performed? (or one of the other exceptions: mechanics, centenary tower car, ATIP, etc.) </a:t>
            </a:r>
          </a:p>
          <a:p>
            <a:r>
              <a:rPr lang="en-US" sz="3200" b="1" dirty="0" smtClean="0"/>
              <a:t>If you answer no to ANY of these questions, 214.336 does not apply.</a:t>
            </a:r>
          </a:p>
        </p:txBody>
      </p:sp>
      <p:sp>
        <p:nvSpPr>
          <p:cNvPr id="6" name="Footer Placeholder 2"/>
          <p:cNvSpPr>
            <a:spLocks noGrp="1"/>
          </p:cNvSpPr>
          <p:nvPr>
            <p:ph type="ftr" sz="quarter" idx="4294967295"/>
          </p:nvPr>
        </p:nvSpPr>
        <p:spPr>
          <a:xfrm>
            <a:off x="457200" y="6356350"/>
            <a:ext cx="8229600" cy="365125"/>
          </a:xfrm>
          <a:prstGeom prst="rect">
            <a:avLst/>
          </a:prstGeom>
        </p:spPr>
        <p:txBody>
          <a:bodyPr/>
          <a:lstStyle/>
          <a:p>
            <a:r>
              <a:rPr lang="en-US" dirty="0" smtClean="0"/>
              <a:t>FRA Technical Training Material is Intended for Internal Instructional Purposes Only. </a:t>
            </a:r>
          </a:p>
          <a:p>
            <a:r>
              <a:rPr lang="en-US" dirty="0" smtClean="0"/>
              <a:t>Do not distribute outside FRA or State Agency pursuant to 49 CFR Part 212.</a:t>
            </a:r>
            <a:endParaRPr lang="en-US" dirty="0"/>
          </a:p>
        </p:txBody>
      </p:sp>
      <p:sp>
        <p:nvSpPr>
          <p:cNvPr id="7" name="Slide Number Placeholder 3"/>
          <p:cNvSpPr>
            <a:spLocks noGrp="1"/>
          </p:cNvSpPr>
          <p:nvPr>
            <p:ph type="sldNum" sz="quarter" idx="11"/>
          </p:nvPr>
        </p:nvSpPr>
        <p:spPr>
          <a:xfrm>
            <a:off x="8610600" y="6400800"/>
            <a:ext cx="501316" cy="365125"/>
          </a:xfrm>
        </p:spPr>
        <p:txBody>
          <a:bodyPr/>
          <a:lstStyle/>
          <a:p>
            <a:fld id="{3081FB63-11FE-4616-A19A-6EFA4D5058BD}" type="slidenum">
              <a:rPr lang="en-US" smtClean="0"/>
              <a:t>17</a:t>
            </a:fld>
            <a:endParaRPr lang="en-US" dirty="0"/>
          </a:p>
        </p:txBody>
      </p:sp>
    </p:spTree>
    <p:extLst>
      <p:ext uri="{BB962C8B-B14F-4D97-AF65-F5344CB8AC3E}">
        <p14:creationId xmlns:p14="http://schemas.microsoft.com/office/powerpoint/2010/main" val="3217667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214.336 (a) Procedures; General </a:t>
            </a:r>
          </a:p>
        </p:txBody>
      </p:sp>
      <p:sp>
        <p:nvSpPr>
          <p:cNvPr id="6" name="Content Placeholder 5"/>
          <p:cNvSpPr>
            <a:spLocks noGrp="1"/>
          </p:cNvSpPr>
          <p:nvPr>
            <p:ph idx="1"/>
          </p:nvPr>
        </p:nvSpPr>
        <p:spPr/>
        <p:txBody>
          <a:bodyPr/>
          <a:lstStyle/>
          <a:p>
            <a:r>
              <a:rPr lang="en-US" dirty="0"/>
              <a:t>Procedures; </a:t>
            </a:r>
            <a:r>
              <a:rPr lang="en-US" dirty="0" smtClean="0"/>
              <a:t>general</a:t>
            </a:r>
          </a:p>
          <a:p>
            <a:pPr lvl="1"/>
            <a:r>
              <a:rPr lang="en-CA" i="1" dirty="0" smtClean="0"/>
              <a:t>General Rule</a:t>
            </a:r>
          </a:p>
          <a:p>
            <a:pPr marL="914400" lvl="2" indent="0">
              <a:buNone/>
            </a:pPr>
            <a:r>
              <a:rPr lang="en-CA" sz="2200" dirty="0" smtClean="0"/>
              <a:t>Except </a:t>
            </a:r>
            <a:r>
              <a:rPr lang="en-CA" sz="2200" dirty="0"/>
              <a:t>as provided in paragraph (e) of this section, on-track safety </a:t>
            </a:r>
            <a:r>
              <a:rPr lang="en-CA" sz="2200" dirty="0" smtClean="0"/>
              <a:t>is </a:t>
            </a:r>
            <a:r>
              <a:rPr lang="en-CA" sz="2200" dirty="0"/>
              <a:t>required for each adjacent controlled track when a roadway work group with at least one of the roadway workers on the ground is engaged in a common task with on-track, self-propelled equipment or coupled equipment on an occupied track. The required on-track safety shall be established through § 214.319 (Working limits, generally) or § 214.329 (Train approach warning provided by watchmen/lookouts) and as more specifically described in this section.</a:t>
            </a:r>
          </a:p>
          <a:p>
            <a:pPr lvl="1"/>
            <a:endParaRPr lang="en-US" dirty="0"/>
          </a:p>
        </p:txBody>
      </p:sp>
      <p:sp>
        <p:nvSpPr>
          <p:cNvPr id="4" name="Footer Placeholder 3"/>
          <p:cNvSpPr>
            <a:spLocks noGrp="1"/>
          </p:cNvSpPr>
          <p:nvPr>
            <p:ph type="ftr" sz="quarter" idx="4294967295"/>
          </p:nvPr>
        </p:nvSpPr>
        <p:spPr>
          <a:xfrm>
            <a:off x="457200" y="6356350"/>
            <a:ext cx="8229600" cy="365125"/>
          </a:xfrm>
          <a:prstGeom prst="rect">
            <a:avLst/>
          </a:prstGeom>
        </p:spPr>
        <p:txBody>
          <a:bodyPr/>
          <a:lstStyle/>
          <a:p>
            <a:r>
              <a:rPr lang="en-US" smtClean="0"/>
              <a:t>FRA Technical Training Material is Intended for Internal Instructional Purposes Only. </a:t>
            </a:r>
          </a:p>
          <a:p>
            <a:r>
              <a:rPr lang="en-US" smtClean="0"/>
              <a:t>Do not distribute outside FRA or State Agency pursuant to 49 CFR Part 212.</a:t>
            </a:r>
            <a:endParaRPr lang="en-US" dirty="0"/>
          </a:p>
        </p:txBody>
      </p:sp>
      <p:sp>
        <p:nvSpPr>
          <p:cNvPr id="5" name="Slide Number Placeholder 4"/>
          <p:cNvSpPr>
            <a:spLocks noGrp="1"/>
          </p:cNvSpPr>
          <p:nvPr>
            <p:ph type="sldNum" sz="quarter" idx="11"/>
          </p:nvPr>
        </p:nvSpPr>
        <p:spPr/>
        <p:txBody>
          <a:bodyPr/>
          <a:lstStyle/>
          <a:p>
            <a:fld id="{3081FB63-11FE-4616-A19A-6EFA4D5058BD}" type="slidenum">
              <a:rPr lang="en-US" smtClean="0"/>
              <a:t>18</a:t>
            </a:fld>
            <a:endParaRPr lang="en-US" dirty="0"/>
          </a:p>
        </p:txBody>
      </p:sp>
      <p:sp>
        <p:nvSpPr>
          <p:cNvPr id="7" name="Rounded Rectangle 6"/>
          <p:cNvSpPr/>
          <p:nvPr/>
        </p:nvSpPr>
        <p:spPr>
          <a:xfrm>
            <a:off x="3810000" y="2784149"/>
            <a:ext cx="3505200" cy="342900"/>
          </a:xfrm>
          <a:prstGeom prst="roundRect">
            <a:avLst/>
          </a:prstGeom>
          <a:solidFill>
            <a:srgbClr val="B32C16">
              <a:alpha val="7843"/>
            </a:srgbClr>
          </a:solidFill>
          <a:ln>
            <a:solidFill>
              <a:srgbClr val="FF000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8" name="Rounded Rectangle 7"/>
          <p:cNvSpPr/>
          <p:nvPr/>
        </p:nvSpPr>
        <p:spPr>
          <a:xfrm>
            <a:off x="1371600" y="3467100"/>
            <a:ext cx="1752600" cy="342900"/>
          </a:xfrm>
          <a:prstGeom prst="roundRect">
            <a:avLst/>
          </a:prstGeom>
          <a:solidFill>
            <a:srgbClr val="B32C16">
              <a:alpha val="7843"/>
            </a:srgbClr>
          </a:solidFill>
          <a:ln>
            <a:solidFill>
              <a:srgbClr val="FF000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9" name="Rounded Rectangle 8"/>
          <p:cNvSpPr/>
          <p:nvPr/>
        </p:nvSpPr>
        <p:spPr>
          <a:xfrm>
            <a:off x="6438900" y="3467100"/>
            <a:ext cx="2171700" cy="342900"/>
          </a:xfrm>
          <a:prstGeom prst="roundRect">
            <a:avLst/>
          </a:prstGeom>
          <a:solidFill>
            <a:srgbClr val="B32C16">
              <a:alpha val="7843"/>
            </a:srgbClr>
          </a:solidFill>
          <a:ln>
            <a:solidFill>
              <a:srgbClr val="FF000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0" name="Rounded Rectangle 9"/>
          <p:cNvSpPr/>
          <p:nvPr/>
        </p:nvSpPr>
        <p:spPr>
          <a:xfrm>
            <a:off x="1447800" y="3810000"/>
            <a:ext cx="4991100" cy="342900"/>
          </a:xfrm>
          <a:prstGeom prst="roundRect">
            <a:avLst/>
          </a:prstGeom>
          <a:solidFill>
            <a:srgbClr val="B32C16">
              <a:alpha val="7843"/>
            </a:srgbClr>
          </a:solidFill>
          <a:ln>
            <a:solidFill>
              <a:srgbClr val="FF000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72173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par>
                          <p:cTn id="23" fill="hold">
                            <p:stCondLst>
                              <p:cond delay="500"/>
                            </p:stCondLst>
                            <p:childTnLst>
                              <p:par>
                                <p:cTn id="24" presetID="26" presetClass="emph" presetSubtype="0" fill="hold" grpId="1" nodeType="afterEffect">
                                  <p:stCondLst>
                                    <p:cond delay="0"/>
                                  </p:stCondLst>
                                  <p:childTnLst>
                                    <p:animEffect transition="out" filter="fade">
                                      <p:cBhvr>
                                        <p:cTn id="25" dur="1000" tmFilter="0, 0; .2, .5; .8, .5; 1, 0"/>
                                        <p:tgtEl>
                                          <p:spTgt spid="7"/>
                                        </p:tgtEl>
                                      </p:cBhvr>
                                    </p:animEffect>
                                    <p:animScale>
                                      <p:cBhvr>
                                        <p:cTn id="26" dur="500" autoRev="1" fill="hold"/>
                                        <p:tgtEl>
                                          <p:spTgt spid="7"/>
                                        </p:tgtEl>
                                      </p:cBhvr>
                                      <p:by x="105000" y="105000"/>
                                    </p:animScale>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grpId="2" nodeType="clickEffect">
                                  <p:stCondLst>
                                    <p:cond delay="0"/>
                                  </p:stCondLst>
                                  <p:childTnLst>
                                    <p:animEffect transition="out" filter="fade">
                                      <p:cBhvr>
                                        <p:cTn id="30" dur="500"/>
                                        <p:tgtEl>
                                          <p:spTgt spid="7"/>
                                        </p:tgtEl>
                                      </p:cBhvr>
                                    </p:animEffect>
                                    <p:set>
                                      <p:cBhvr>
                                        <p:cTn id="31" dur="1" fill="hold">
                                          <p:stCondLst>
                                            <p:cond delay="499"/>
                                          </p:stCondLst>
                                        </p:cTn>
                                        <p:tgtEl>
                                          <p:spTgt spid="7"/>
                                        </p:tgtEl>
                                        <p:attrNameLst>
                                          <p:attrName>style.visibility</p:attrName>
                                        </p:attrNameLst>
                                      </p:cBhvr>
                                      <p:to>
                                        <p:strVal val="hidden"/>
                                      </p:to>
                                    </p:set>
                                  </p:childTnLst>
                                </p:cTn>
                              </p:par>
                            </p:childTnLst>
                          </p:cTn>
                        </p:par>
                        <p:par>
                          <p:cTn id="32" fill="hold">
                            <p:stCondLst>
                              <p:cond delay="500"/>
                            </p:stCondLst>
                            <p:childTnLst>
                              <p:par>
                                <p:cTn id="33" presetID="10" presetClass="entr" presetSubtype="0"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500"/>
                                        <p:tgtEl>
                                          <p:spTgt spid="8"/>
                                        </p:tgtEl>
                                      </p:cBhvr>
                                    </p:animEffect>
                                  </p:childTnLst>
                                </p:cTn>
                              </p:par>
                            </p:childTnLst>
                          </p:cTn>
                        </p:par>
                        <p:par>
                          <p:cTn id="36" fill="hold">
                            <p:stCondLst>
                              <p:cond delay="1000"/>
                            </p:stCondLst>
                            <p:childTnLst>
                              <p:par>
                                <p:cTn id="37" presetID="26" presetClass="emph" presetSubtype="0" fill="hold" grpId="1" nodeType="afterEffect">
                                  <p:stCondLst>
                                    <p:cond delay="0"/>
                                  </p:stCondLst>
                                  <p:childTnLst>
                                    <p:animEffect transition="out" filter="fade">
                                      <p:cBhvr>
                                        <p:cTn id="38" dur="1000" tmFilter="0, 0; .2, .5; .8, .5; 1, 0"/>
                                        <p:tgtEl>
                                          <p:spTgt spid="8"/>
                                        </p:tgtEl>
                                      </p:cBhvr>
                                    </p:animEffect>
                                    <p:animScale>
                                      <p:cBhvr>
                                        <p:cTn id="39" dur="500" autoRev="1" fill="hold"/>
                                        <p:tgtEl>
                                          <p:spTgt spid="8"/>
                                        </p:tgtEl>
                                      </p:cBhvr>
                                      <p:by x="105000" y="105000"/>
                                    </p:animScale>
                                  </p:childTnLst>
                                </p:cTn>
                              </p:par>
                            </p:childTnLst>
                          </p:cTn>
                        </p:par>
                      </p:childTnLst>
                    </p:cTn>
                  </p:par>
                  <p:par>
                    <p:cTn id="40" fill="hold">
                      <p:stCondLst>
                        <p:cond delay="indefinite"/>
                      </p:stCondLst>
                      <p:childTnLst>
                        <p:par>
                          <p:cTn id="41" fill="hold">
                            <p:stCondLst>
                              <p:cond delay="0"/>
                            </p:stCondLst>
                            <p:childTnLst>
                              <p:par>
                                <p:cTn id="42" presetID="10" presetClass="exit" presetSubtype="0" fill="hold" grpId="2" nodeType="clickEffect">
                                  <p:stCondLst>
                                    <p:cond delay="0"/>
                                  </p:stCondLst>
                                  <p:childTnLst>
                                    <p:animEffect transition="out" filter="fade">
                                      <p:cBhvr>
                                        <p:cTn id="43" dur="500"/>
                                        <p:tgtEl>
                                          <p:spTgt spid="8"/>
                                        </p:tgtEl>
                                      </p:cBhvr>
                                    </p:animEffect>
                                    <p:set>
                                      <p:cBhvr>
                                        <p:cTn id="44" dur="1" fill="hold">
                                          <p:stCondLst>
                                            <p:cond delay="499"/>
                                          </p:stCondLst>
                                        </p:cTn>
                                        <p:tgtEl>
                                          <p:spTgt spid="8"/>
                                        </p:tgtEl>
                                        <p:attrNameLst>
                                          <p:attrName>style.visibility</p:attrName>
                                        </p:attrNameLst>
                                      </p:cBhvr>
                                      <p:to>
                                        <p:strVal val="hidden"/>
                                      </p:to>
                                    </p:set>
                                  </p:childTnLst>
                                </p:cTn>
                              </p:par>
                            </p:childTnLst>
                          </p:cTn>
                        </p:par>
                        <p:par>
                          <p:cTn id="45" fill="hold">
                            <p:stCondLst>
                              <p:cond delay="500"/>
                            </p:stCondLst>
                            <p:childTnLst>
                              <p:par>
                                <p:cTn id="46" presetID="10" presetClass="entr" presetSubtype="0"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fade">
                                      <p:cBhvr>
                                        <p:cTn id="48" dur="500"/>
                                        <p:tgtEl>
                                          <p:spTgt spid="9"/>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fade">
                                      <p:cBhvr>
                                        <p:cTn id="51" dur="500"/>
                                        <p:tgtEl>
                                          <p:spTgt spid="10"/>
                                        </p:tgtEl>
                                      </p:cBhvr>
                                    </p:animEffect>
                                  </p:childTnLst>
                                </p:cTn>
                              </p:par>
                            </p:childTnLst>
                          </p:cTn>
                        </p:par>
                        <p:par>
                          <p:cTn id="52" fill="hold">
                            <p:stCondLst>
                              <p:cond delay="1000"/>
                            </p:stCondLst>
                            <p:childTnLst>
                              <p:par>
                                <p:cTn id="53" presetID="26" presetClass="emph" presetSubtype="0" fill="hold" grpId="1" nodeType="afterEffect">
                                  <p:stCondLst>
                                    <p:cond delay="0"/>
                                  </p:stCondLst>
                                  <p:childTnLst>
                                    <p:animEffect transition="out" filter="fade">
                                      <p:cBhvr>
                                        <p:cTn id="54" dur="1000" tmFilter="0, 0; .2, .5; .8, .5; 1, 0"/>
                                        <p:tgtEl>
                                          <p:spTgt spid="9"/>
                                        </p:tgtEl>
                                      </p:cBhvr>
                                    </p:animEffect>
                                    <p:animScale>
                                      <p:cBhvr>
                                        <p:cTn id="55" dur="500" autoRev="1" fill="hold"/>
                                        <p:tgtEl>
                                          <p:spTgt spid="9"/>
                                        </p:tgtEl>
                                      </p:cBhvr>
                                      <p:by x="105000" y="105000"/>
                                    </p:animScale>
                                  </p:childTnLst>
                                </p:cTn>
                              </p:par>
                              <p:par>
                                <p:cTn id="56" presetID="26" presetClass="emph" presetSubtype="0" fill="hold" grpId="1" nodeType="withEffect">
                                  <p:stCondLst>
                                    <p:cond delay="0"/>
                                  </p:stCondLst>
                                  <p:childTnLst>
                                    <p:animEffect transition="out" filter="fade">
                                      <p:cBhvr>
                                        <p:cTn id="57" dur="1000" tmFilter="0, 0; .2, .5; .8, .5; 1, 0"/>
                                        <p:tgtEl>
                                          <p:spTgt spid="10"/>
                                        </p:tgtEl>
                                      </p:cBhvr>
                                    </p:animEffect>
                                    <p:animScale>
                                      <p:cBhvr>
                                        <p:cTn id="58" dur="500" autoRev="1" fill="hold"/>
                                        <p:tgtEl>
                                          <p:spTgt spid="1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7" grpId="2" animBg="1"/>
      <p:bldP spid="8" grpId="0" animBg="1"/>
      <p:bldP spid="8" grpId="1" animBg="1"/>
      <p:bldP spid="8" grpId="2" animBg="1"/>
      <p:bldP spid="9" grpId="0" animBg="1"/>
      <p:bldP spid="9" grpId="1" animBg="1"/>
      <p:bldP spid="10" grpId="0" animBg="1"/>
      <p:bldP spid="10"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214.336 (a) Procedures; General </a:t>
            </a:r>
          </a:p>
        </p:txBody>
      </p:sp>
      <p:sp>
        <p:nvSpPr>
          <p:cNvPr id="6" name="Content Placeholder 5"/>
          <p:cNvSpPr>
            <a:spLocks noGrp="1"/>
          </p:cNvSpPr>
          <p:nvPr>
            <p:ph idx="1"/>
          </p:nvPr>
        </p:nvSpPr>
        <p:spPr/>
        <p:txBody>
          <a:bodyPr/>
          <a:lstStyle/>
          <a:p>
            <a:r>
              <a:rPr lang="en-US" dirty="0"/>
              <a:t>Procedures; </a:t>
            </a:r>
            <a:r>
              <a:rPr lang="en-US" dirty="0" smtClean="0"/>
              <a:t>general</a:t>
            </a:r>
          </a:p>
          <a:p>
            <a:pPr lvl="1">
              <a:buFont typeface="Wingdings" panose="05000000000000000000" pitchFamily="2" charset="2"/>
              <a:buAutoNum type="arabicParenBoth" startAt="2"/>
            </a:pPr>
            <a:r>
              <a:rPr lang="en-US" dirty="0"/>
              <a:t>Special circumstance arising in territories with at least three tracks, if an occupied track is between two adjacent controlled </a:t>
            </a:r>
            <a:r>
              <a:rPr lang="en-US" dirty="0" smtClean="0"/>
              <a:t>tracks. </a:t>
            </a:r>
          </a:p>
          <a:p>
            <a:pPr lvl="1">
              <a:buFont typeface="Wingdings" panose="05000000000000000000" pitchFamily="2" charset="2"/>
              <a:buAutoNum type="arabicParenBoth" startAt="2"/>
            </a:pPr>
            <a:endParaRPr lang="en-US" dirty="0" smtClean="0"/>
          </a:p>
          <a:p>
            <a:pPr marL="914400" lvl="2" indent="0">
              <a:buNone/>
            </a:pPr>
            <a:r>
              <a:rPr lang="en-US" dirty="0" smtClean="0"/>
              <a:t>If </a:t>
            </a:r>
            <a:r>
              <a:rPr lang="en-US" dirty="0"/>
              <a:t>an occupied track is between two adjacent tracks and concurrent movements are authorized with one of those movements at speeds greater than 25F/40P, the more restrictive procedure in paragraph (b) applies. </a:t>
            </a:r>
          </a:p>
          <a:p>
            <a:pPr marL="457200" lvl="1" indent="0">
              <a:buNone/>
            </a:pPr>
            <a:endParaRPr lang="en-US" dirty="0"/>
          </a:p>
        </p:txBody>
      </p:sp>
      <p:sp>
        <p:nvSpPr>
          <p:cNvPr id="4" name="Footer Placeholder 3"/>
          <p:cNvSpPr>
            <a:spLocks noGrp="1"/>
          </p:cNvSpPr>
          <p:nvPr>
            <p:ph type="ftr" sz="quarter" idx="4294967295"/>
          </p:nvPr>
        </p:nvSpPr>
        <p:spPr>
          <a:xfrm>
            <a:off x="457200" y="6356350"/>
            <a:ext cx="8229600" cy="365125"/>
          </a:xfrm>
          <a:prstGeom prst="rect">
            <a:avLst/>
          </a:prstGeom>
        </p:spPr>
        <p:txBody>
          <a:bodyPr/>
          <a:lstStyle/>
          <a:p>
            <a:r>
              <a:rPr lang="en-US" smtClean="0"/>
              <a:t>FRA Technical Training Material is Intended for Internal Instructional Purposes Only. </a:t>
            </a:r>
          </a:p>
          <a:p>
            <a:r>
              <a:rPr lang="en-US" smtClean="0"/>
              <a:t>Do not distribute outside FRA or State Agency pursuant to 49 CFR Part 212.</a:t>
            </a:r>
            <a:endParaRPr lang="en-US" dirty="0"/>
          </a:p>
        </p:txBody>
      </p:sp>
      <p:sp>
        <p:nvSpPr>
          <p:cNvPr id="5" name="Slide Number Placeholder 4"/>
          <p:cNvSpPr>
            <a:spLocks noGrp="1"/>
          </p:cNvSpPr>
          <p:nvPr>
            <p:ph type="sldNum" sz="quarter" idx="11"/>
          </p:nvPr>
        </p:nvSpPr>
        <p:spPr/>
        <p:txBody>
          <a:bodyPr/>
          <a:lstStyle/>
          <a:p>
            <a:fld id="{3081FB63-11FE-4616-A19A-6EFA4D5058BD}" type="slidenum">
              <a:rPr lang="en-US" smtClean="0"/>
              <a:t>19</a:t>
            </a:fld>
            <a:endParaRPr lang="en-US" dirty="0"/>
          </a:p>
        </p:txBody>
      </p:sp>
      <p:sp>
        <p:nvSpPr>
          <p:cNvPr id="7" name="Rounded Rectangle 6"/>
          <p:cNvSpPr/>
          <p:nvPr/>
        </p:nvSpPr>
        <p:spPr>
          <a:xfrm>
            <a:off x="2190750" y="2438400"/>
            <a:ext cx="6419850" cy="342900"/>
          </a:xfrm>
          <a:prstGeom prst="roundRect">
            <a:avLst/>
          </a:prstGeom>
          <a:solidFill>
            <a:srgbClr val="B32C16">
              <a:alpha val="7843"/>
            </a:srgbClr>
          </a:solidFill>
          <a:ln>
            <a:solidFill>
              <a:srgbClr val="FF000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0" name="Rounded Rectangle 9"/>
          <p:cNvSpPr/>
          <p:nvPr/>
        </p:nvSpPr>
        <p:spPr>
          <a:xfrm>
            <a:off x="1447800" y="2781834"/>
            <a:ext cx="742950" cy="342900"/>
          </a:xfrm>
          <a:prstGeom prst="roundRect">
            <a:avLst/>
          </a:prstGeom>
          <a:solidFill>
            <a:srgbClr val="B32C16">
              <a:alpha val="7843"/>
            </a:srgbClr>
          </a:solidFill>
          <a:ln>
            <a:solidFill>
              <a:srgbClr val="FF000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1" name="Rounded Rectangle 10"/>
          <p:cNvSpPr/>
          <p:nvPr/>
        </p:nvSpPr>
        <p:spPr>
          <a:xfrm>
            <a:off x="3733800" y="4191000"/>
            <a:ext cx="3209925" cy="266700"/>
          </a:xfrm>
          <a:prstGeom prst="roundRect">
            <a:avLst/>
          </a:prstGeom>
          <a:solidFill>
            <a:srgbClr val="B32C16">
              <a:alpha val="7843"/>
            </a:srgbClr>
          </a:solidFill>
          <a:ln>
            <a:solidFill>
              <a:srgbClr val="FF000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2" name="TextBox 11"/>
          <p:cNvSpPr txBox="1"/>
          <p:nvPr/>
        </p:nvSpPr>
        <p:spPr>
          <a:xfrm>
            <a:off x="7086600" y="6312932"/>
            <a:ext cx="1524000" cy="369332"/>
          </a:xfrm>
          <a:prstGeom prst="rect">
            <a:avLst/>
          </a:prstGeom>
          <a:noFill/>
        </p:spPr>
        <p:txBody>
          <a:bodyPr wrap="square" rtlCol="0">
            <a:spAutoFit/>
          </a:bodyPr>
          <a:lstStyle/>
          <a:p>
            <a:r>
              <a:rPr lang="en-US" i="1" dirty="0" smtClean="0"/>
              <a:t>(summarized)</a:t>
            </a:r>
            <a:endParaRPr lang="en-US" i="1" dirty="0"/>
          </a:p>
        </p:txBody>
      </p:sp>
    </p:spTree>
    <p:extLst>
      <p:ext uri="{BB962C8B-B14F-4D97-AF65-F5344CB8AC3E}">
        <p14:creationId xmlns:p14="http://schemas.microsoft.com/office/powerpoint/2010/main" val="1647151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animEffect transition="in" filter="fade">
                                      <p:cBhvr>
                                        <p:cTn id="15" dur="500"/>
                                        <p:tgtEl>
                                          <p:spTgt spid="6">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par>
                          <p:cTn id="24" fill="hold">
                            <p:stCondLst>
                              <p:cond delay="500"/>
                            </p:stCondLst>
                            <p:childTnLst>
                              <p:par>
                                <p:cTn id="25" presetID="26" presetClass="emph" presetSubtype="0" fill="hold" grpId="1" nodeType="afterEffect">
                                  <p:stCondLst>
                                    <p:cond delay="0"/>
                                  </p:stCondLst>
                                  <p:childTnLst>
                                    <p:animEffect transition="out" filter="fade">
                                      <p:cBhvr>
                                        <p:cTn id="26" dur="1000" tmFilter="0, 0; .2, .5; .8, .5; 1, 0"/>
                                        <p:tgtEl>
                                          <p:spTgt spid="7"/>
                                        </p:tgtEl>
                                      </p:cBhvr>
                                    </p:animEffect>
                                    <p:animScale>
                                      <p:cBhvr>
                                        <p:cTn id="27" dur="500" autoRev="1" fill="hold"/>
                                        <p:tgtEl>
                                          <p:spTgt spid="7"/>
                                        </p:tgtEl>
                                      </p:cBhvr>
                                      <p:by x="105000" y="105000"/>
                                    </p:animScale>
                                  </p:childTnLst>
                                </p:cTn>
                              </p:par>
                              <p:par>
                                <p:cTn id="28" presetID="26" presetClass="emph" presetSubtype="0" fill="hold" grpId="1" nodeType="withEffect">
                                  <p:stCondLst>
                                    <p:cond delay="0"/>
                                  </p:stCondLst>
                                  <p:childTnLst>
                                    <p:animEffect transition="out" filter="fade">
                                      <p:cBhvr>
                                        <p:cTn id="29" dur="1000" tmFilter="0, 0; .2, .5; .8, .5; 1, 0"/>
                                        <p:tgtEl>
                                          <p:spTgt spid="10"/>
                                        </p:tgtEl>
                                      </p:cBhvr>
                                    </p:animEffect>
                                    <p:animScale>
                                      <p:cBhvr>
                                        <p:cTn id="30" dur="500" autoRev="1" fill="hold"/>
                                        <p:tgtEl>
                                          <p:spTgt spid="10"/>
                                        </p:tgtEl>
                                      </p:cBhvr>
                                      <p:by x="105000" y="105000"/>
                                    </p:animScale>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grpId="2" nodeType="clickEffect">
                                  <p:stCondLst>
                                    <p:cond delay="0"/>
                                  </p:stCondLst>
                                  <p:childTnLst>
                                    <p:animEffect transition="out" filter="fade">
                                      <p:cBhvr>
                                        <p:cTn id="34" dur="500"/>
                                        <p:tgtEl>
                                          <p:spTgt spid="7"/>
                                        </p:tgtEl>
                                      </p:cBhvr>
                                    </p:animEffect>
                                    <p:set>
                                      <p:cBhvr>
                                        <p:cTn id="35" dur="1" fill="hold">
                                          <p:stCondLst>
                                            <p:cond delay="499"/>
                                          </p:stCondLst>
                                        </p:cTn>
                                        <p:tgtEl>
                                          <p:spTgt spid="7"/>
                                        </p:tgtEl>
                                        <p:attrNameLst>
                                          <p:attrName>style.visibility</p:attrName>
                                        </p:attrNameLst>
                                      </p:cBhvr>
                                      <p:to>
                                        <p:strVal val="hidden"/>
                                      </p:to>
                                    </p:set>
                                  </p:childTnLst>
                                </p:cTn>
                              </p:par>
                              <p:par>
                                <p:cTn id="36" presetID="10" presetClass="exit" presetSubtype="0" fill="hold" grpId="2" nodeType="withEffect">
                                  <p:stCondLst>
                                    <p:cond delay="0"/>
                                  </p:stCondLst>
                                  <p:childTnLst>
                                    <p:animEffect transition="out" filter="fade">
                                      <p:cBhvr>
                                        <p:cTn id="37" dur="500"/>
                                        <p:tgtEl>
                                          <p:spTgt spid="10"/>
                                        </p:tgtEl>
                                      </p:cBhvr>
                                    </p:animEffect>
                                    <p:set>
                                      <p:cBhvr>
                                        <p:cTn id="38" dur="1" fill="hold">
                                          <p:stCondLst>
                                            <p:cond delay="499"/>
                                          </p:stCondLst>
                                        </p:cTn>
                                        <p:tgtEl>
                                          <p:spTgt spid="10"/>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500"/>
                                        <p:tgtEl>
                                          <p:spTgt spid="11"/>
                                        </p:tgtEl>
                                      </p:cBhvr>
                                    </p:animEffect>
                                  </p:childTnLst>
                                </p:cTn>
                              </p:par>
                            </p:childTnLst>
                          </p:cTn>
                        </p:par>
                        <p:par>
                          <p:cTn id="44" fill="hold">
                            <p:stCondLst>
                              <p:cond delay="500"/>
                            </p:stCondLst>
                            <p:childTnLst>
                              <p:par>
                                <p:cTn id="45" presetID="26" presetClass="emph" presetSubtype="0" fill="hold" grpId="1" nodeType="afterEffect">
                                  <p:stCondLst>
                                    <p:cond delay="0"/>
                                  </p:stCondLst>
                                  <p:childTnLst>
                                    <p:animEffect transition="out" filter="fade">
                                      <p:cBhvr>
                                        <p:cTn id="46" dur="1000" tmFilter="0, 0; .2, .5; .8, .5; 1, 0"/>
                                        <p:tgtEl>
                                          <p:spTgt spid="11"/>
                                        </p:tgtEl>
                                      </p:cBhvr>
                                    </p:animEffect>
                                    <p:animScale>
                                      <p:cBhvr>
                                        <p:cTn id="47" dur="500" autoRev="1" fill="hold"/>
                                        <p:tgtEl>
                                          <p:spTgt spid="1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7" grpId="2" animBg="1"/>
      <p:bldP spid="10" grpId="0" animBg="1"/>
      <p:bldP spid="10" grpId="1" animBg="1"/>
      <p:bldP spid="10" grpId="2" animBg="1"/>
      <p:bldP spid="11" grpId="0" animBg="1"/>
      <p:bldP spid="11"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COURSE OVERVIEW</a:t>
            </a:r>
            <a:endParaRPr lang="en-US" dirty="0"/>
          </a:p>
        </p:txBody>
      </p:sp>
      <p:sp>
        <p:nvSpPr>
          <p:cNvPr id="7" name="Content Placeholder 6"/>
          <p:cNvSpPr>
            <a:spLocks noGrp="1"/>
          </p:cNvSpPr>
          <p:nvPr>
            <p:ph idx="1"/>
          </p:nvPr>
        </p:nvSpPr>
        <p:spPr/>
        <p:txBody>
          <a:bodyPr/>
          <a:lstStyle/>
          <a:p>
            <a:pPr>
              <a:spcBef>
                <a:spcPts val="2400"/>
              </a:spcBef>
            </a:pPr>
            <a:r>
              <a:rPr lang="en-US" sz="2800" dirty="0" smtClean="0"/>
              <a:t>Emergency Response Guide</a:t>
            </a:r>
          </a:p>
          <a:p>
            <a:pPr>
              <a:spcBef>
                <a:spcPts val="2400"/>
              </a:spcBef>
            </a:pPr>
            <a:r>
              <a:rPr lang="en-US" sz="2800" dirty="0"/>
              <a:t>Adjacent Track Protection Review</a:t>
            </a:r>
          </a:p>
          <a:p>
            <a:pPr>
              <a:spcBef>
                <a:spcPts val="2400"/>
              </a:spcBef>
            </a:pPr>
            <a:r>
              <a:rPr lang="en-US" sz="2800" dirty="0"/>
              <a:t>PDF Violation Report Compilation </a:t>
            </a:r>
            <a:r>
              <a:rPr lang="en-US" sz="2800" dirty="0" smtClean="0"/>
              <a:t>Review</a:t>
            </a:r>
          </a:p>
          <a:p>
            <a:pPr>
              <a:spcBef>
                <a:spcPts val="2400"/>
              </a:spcBef>
            </a:pPr>
            <a:r>
              <a:rPr lang="en-US" sz="2800" dirty="0" smtClean="0"/>
              <a:t>Ballast </a:t>
            </a:r>
            <a:r>
              <a:rPr lang="en-US" sz="2800" dirty="0"/>
              <a:t>- Technical </a:t>
            </a:r>
            <a:r>
              <a:rPr lang="en-US" sz="2800" dirty="0" smtClean="0"/>
              <a:t>Bulletin</a:t>
            </a:r>
            <a:endParaRPr lang="en-US" sz="2800" dirty="0"/>
          </a:p>
          <a:p>
            <a:pPr>
              <a:spcBef>
                <a:spcPts val="2400"/>
              </a:spcBef>
            </a:pPr>
            <a:r>
              <a:rPr lang="en-US" sz="2800" dirty="0" smtClean="0"/>
              <a:t>General Manual Review</a:t>
            </a:r>
          </a:p>
          <a:p>
            <a:pPr>
              <a:spcBef>
                <a:spcPts val="2400"/>
              </a:spcBef>
            </a:pPr>
            <a:r>
              <a:rPr lang="en-US" sz="2800" dirty="0" err="1" smtClean="0"/>
              <a:t>TTCi</a:t>
            </a:r>
            <a:r>
              <a:rPr lang="en-US" sz="2800" dirty="0" smtClean="0"/>
              <a:t> Field Exercise Mini-Sessions</a:t>
            </a:r>
          </a:p>
        </p:txBody>
      </p:sp>
      <p:sp>
        <p:nvSpPr>
          <p:cNvPr id="5" name="Slide Number Placeholder 4"/>
          <p:cNvSpPr>
            <a:spLocks noGrp="1"/>
          </p:cNvSpPr>
          <p:nvPr>
            <p:ph type="sldNum" sz="quarter" idx="11"/>
          </p:nvPr>
        </p:nvSpPr>
        <p:spPr>
          <a:xfrm>
            <a:off x="8610600" y="6400800"/>
            <a:ext cx="501316" cy="365125"/>
          </a:xfrm>
        </p:spPr>
        <p:txBody>
          <a:bodyPr/>
          <a:lstStyle/>
          <a:p>
            <a:fld id="{3081FB63-11FE-4616-A19A-6EFA4D5058BD}" type="slidenum">
              <a:rPr lang="en-US" smtClean="0"/>
              <a:pPr/>
              <a:t>2</a:t>
            </a:fld>
            <a:endParaRPr lang="en-US" dirty="0"/>
          </a:p>
        </p:txBody>
      </p:sp>
    </p:spTree>
    <p:extLst>
      <p:ext uri="{BB962C8B-B14F-4D97-AF65-F5344CB8AC3E}">
        <p14:creationId xmlns:p14="http://schemas.microsoft.com/office/powerpoint/2010/main" val="3505689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214.336(E) </a:t>
            </a:r>
            <a:r>
              <a:rPr lang="en-US" i="1" u="sng" cap="none"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Exceptions!!!!!</a:t>
            </a:r>
            <a:endParaRPr lang="en-US" i="1" u="sng" cap="none"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
        <p:nvSpPr>
          <p:cNvPr id="3" name="Content Placeholder 2"/>
          <p:cNvSpPr>
            <a:spLocks noGrp="1"/>
          </p:cNvSpPr>
          <p:nvPr>
            <p:ph idx="1"/>
          </p:nvPr>
        </p:nvSpPr>
        <p:spPr/>
        <p:txBody>
          <a:bodyPr/>
          <a:lstStyle/>
          <a:p>
            <a:pPr>
              <a:buFont typeface="Wingdings" panose="05000000000000000000" pitchFamily="2" charset="2"/>
              <a:buAutoNum type="alphaLcParenBoth" startAt="5"/>
            </a:pPr>
            <a:r>
              <a:rPr lang="en-US" dirty="0" smtClean="0"/>
              <a:t>Exceptions to the rules:</a:t>
            </a:r>
          </a:p>
          <a:p>
            <a:pPr>
              <a:buFont typeface="Wingdings" panose="05000000000000000000" pitchFamily="2" charset="2"/>
              <a:buAutoNum type="alphaLcParenBoth" startAt="5"/>
            </a:pPr>
            <a:endParaRPr lang="en-US" dirty="0"/>
          </a:p>
          <a:p>
            <a:pPr>
              <a:buFont typeface="Wingdings" panose="05000000000000000000" pitchFamily="2" charset="2"/>
              <a:buChar char="Ø"/>
            </a:pPr>
            <a:r>
              <a:rPr lang="en-US" b="1" dirty="0" smtClean="0"/>
              <a:t>No adjacent track protection </a:t>
            </a:r>
            <a:r>
              <a:rPr lang="en-US" dirty="0" smtClean="0"/>
              <a:t>is needed when a work group is exclusively performing one or more of the following three activities:</a:t>
            </a:r>
            <a:endParaRPr lang="en-US" dirty="0"/>
          </a:p>
        </p:txBody>
      </p:sp>
      <p:sp>
        <p:nvSpPr>
          <p:cNvPr id="4" name="Footer Placeholder 3"/>
          <p:cNvSpPr>
            <a:spLocks noGrp="1"/>
          </p:cNvSpPr>
          <p:nvPr>
            <p:ph type="ftr" sz="quarter" idx="4294967295"/>
          </p:nvPr>
        </p:nvSpPr>
        <p:spPr>
          <a:xfrm>
            <a:off x="457200" y="6356350"/>
            <a:ext cx="8229600" cy="365125"/>
          </a:xfrm>
          <a:prstGeom prst="rect">
            <a:avLst/>
          </a:prstGeom>
        </p:spPr>
        <p:txBody>
          <a:bodyPr/>
          <a:lstStyle/>
          <a:p>
            <a:r>
              <a:rPr lang="en-US" smtClean="0"/>
              <a:t>FRA Technical Training Material is Intended for Internal Instructional Purposes Only. </a:t>
            </a:r>
          </a:p>
          <a:p>
            <a:r>
              <a:rPr lang="en-US" smtClean="0"/>
              <a:t>Do not distribute outside FRA or State Agency pursuant to 49 CFR Part 212.</a:t>
            </a:r>
            <a:endParaRPr lang="en-US" dirty="0"/>
          </a:p>
        </p:txBody>
      </p:sp>
      <p:sp>
        <p:nvSpPr>
          <p:cNvPr id="5" name="Slide Number Placeholder 4"/>
          <p:cNvSpPr>
            <a:spLocks noGrp="1"/>
          </p:cNvSpPr>
          <p:nvPr>
            <p:ph type="sldNum" sz="quarter" idx="11"/>
          </p:nvPr>
        </p:nvSpPr>
        <p:spPr/>
        <p:txBody>
          <a:bodyPr/>
          <a:lstStyle/>
          <a:p>
            <a:fld id="{3081FB63-11FE-4616-A19A-6EFA4D5058BD}" type="slidenum">
              <a:rPr lang="en-US" smtClean="0"/>
              <a:t>20</a:t>
            </a:fld>
            <a:endParaRPr lang="en-US" dirty="0"/>
          </a:p>
        </p:txBody>
      </p:sp>
      <p:sp>
        <p:nvSpPr>
          <p:cNvPr id="6" name="Rounded Rectangle 5"/>
          <p:cNvSpPr/>
          <p:nvPr/>
        </p:nvSpPr>
        <p:spPr>
          <a:xfrm>
            <a:off x="1219200" y="2895600"/>
            <a:ext cx="1387267" cy="381000"/>
          </a:xfrm>
          <a:prstGeom prst="roundRect">
            <a:avLst/>
          </a:prstGeom>
          <a:solidFill>
            <a:srgbClr val="B32C16">
              <a:alpha val="7843"/>
            </a:srgbClr>
          </a:solidFill>
          <a:ln>
            <a:solidFill>
              <a:srgbClr val="FF000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 name="TextBox 6"/>
          <p:cNvSpPr txBox="1"/>
          <p:nvPr/>
        </p:nvSpPr>
        <p:spPr>
          <a:xfrm>
            <a:off x="7086600" y="6312932"/>
            <a:ext cx="1524000" cy="369332"/>
          </a:xfrm>
          <a:prstGeom prst="rect">
            <a:avLst/>
          </a:prstGeom>
          <a:noFill/>
        </p:spPr>
        <p:txBody>
          <a:bodyPr wrap="square" rtlCol="0">
            <a:spAutoFit/>
          </a:bodyPr>
          <a:lstStyle/>
          <a:p>
            <a:r>
              <a:rPr lang="en-US" i="1" dirty="0" smtClean="0"/>
              <a:t>(summarized)</a:t>
            </a:r>
            <a:endParaRPr lang="en-US" i="1" dirty="0"/>
          </a:p>
        </p:txBody>
      </p:sp>
    </p:spTree>
    <p:extLst>
      <p:ext uri="{BB962C8B-B14F-4D97-AF65-F5344CB8AC3E}">
        <p14:creationId xmlns:p14="http://schemas.microsoft.com/office/powerpoint/2010/main" val="1886169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26" presetClass="emph" presetSubtype="0" fill="hold" grpId="1" nodeType="afterEffect">
                                  <p:stCondLst>
                                    <p:cond delay="750"/>
                                  </p:stCondLst>
                                  <p:childTnLst>
                                    <p:animEffect transition="out" filter="fade">
                                      <p:cBhvr>
                                        <p:cTn id="10" dur="1000" tmFilter="0, 0; .2, .5; .8, .5; 1, 0"/>
                                        <p:tgtEl>
                                          <p:spTgt spid="6"/>
                                        </p:tgtEl>
                                      </p:cBhvr>
                                    </p:animEffect>
                                    <p:animScale>
                                      <p:cBhvr>
                                        <p:cTn id="11" dur="500"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214.336(e) Exceptions</a:t>
            </a:r>
            <a:endParaRPr lang="en-US" dirty="0"/>
          </a:p>
        </p:txBody>
      </p:sp>
      <p:sp>
        <p:nvSpPr>
          <p:cNvPr id="3" name="Content Placeholder 2"/>
          <p:cNvSpPr>
            <a:spLocks noGrp="1"/>
          </p:cNvSpPr>
          <p:nvPr>
            <p:ph idx="1"/>
          </p:nvPr>
        </p:nvSpPr>
        <p:spPr/>
        <p:txBody>
          <a:bodyPr/>
          <a:lstStyle/>
          <a:p>
            <a:pPr>
              <a:buFont typeface="Wingdings" panose="05000000000000000000" pitchFamily="2" charset="2"/>
              <a:buAutoNum type="alphaLcParenBoth" startAt="5"/>
            </a:pPr>
            <a:r>
              <a:rPr lang="en-US" b="1" dirty="0"/>
              <a:t>Exceptions to the </a:t>
            </a:r>
            <a:r>
              <a:rPr lang="en-US" b="1" dirty="0" smtClean="0"/>
              <a:t>rules</a:t>
            </a:r>
            <a:endParaRPr lang="en-US" dirty="0"/>
          </a:p>
          <a:p>
            <a:pPr marL="0" indent="0">
              <a:buNone/>
            </a:pPr>
            <a:r>
              <a:rPr lang="en-US" dirty="0"/>
              <a:t> </a:t>
            </a:r>
            <a:r>
              <a:rPr lang="en-US" dirty="0" smtClean="0"/>
              <a:t>      </a:t>
            </a:r>
            <a:r>
              <a:rPr lang="en-US" b="1" dirty="0" smtClean="0"/>
              <a:t>No Adjacent Track Protection is needed when:</a:t>
            </a:r>
          </a:p>
          <a:p>
            <a:pPr lvl="1"/>
            <a:r>
              <a:rPr lang="en-US" dirty="0"/>
              <a:t>On-ground work performed on a side of the occupied track meeting specified condition(s). </a:t>
            </a:r>
            <a:endParaRPr lang="en-US" dirty="0" smtClean="0"/>
          </a:p>
          <a:p>
            <a:pPr marL="1257300" lvl="2" indent="-342900">
              <a:buFont typeface="Wingdings" panose="05000000000000000000" pitchFamily="2" charset="2"/>
              <a:buChar char="Ø"/>
            </a:pPr>
            <a:r>
              <a:rPr lang="en-US" dirty="0" smtClean="0"/>
              <a:t>Working on the side of track away from the move or with an inter-track barrier</a:t>
            </a:r>
          </a:p>
          <a:p>
            <a:pPr lvl="1"/>
            <a:r>
              <a:rPr lang="en-US" dirty="0"/>
              <a:t>Maintenance or repairs performed either alongside, or within the perimeter of, a roadway maintenance machine or coupled equipment on the occupied track</a:t>
            </a:r>
            <a:r>
              <a:rPr lang="en-US" dirty="0" smtClean="0"/>
              <a:t>.</a:t>
            </a:r>
          </a:p>
          <a:p>
            <a:pPr lvl="2">
              <a:buFont typeface="Wingdings" panose="05000000000000000000" pitchFamily="2" charset="2"/>
              <a:buChar char="Ø"/>
            </a:pPr>
            <a:r>
              <a:rPr lang="en-US" dirty="0" smtClean="0"/>
              <a:t>The machine physically limits you from getting to the other track</a:t>
            </a:r>
            <a:endParaRPr lang="en-US" dirty="0"/>
          </a:p>
          <a:p>
            <a:pPr lvl="1"/>
            <a:r>
              <a:rPr lang="en-US" dirty="0"/>
              <a:t>Work activities involving </a:t>
            </a:r>
            <a:r>
              <a:rPr lang="en-US" dirty="0" smtClean="0"/>
              <a:t>certain equipment </a:t>
            </a:r>
            <a:r>
              <a:rPr lang="en-US" dirty="0"/>
              <a:t>and purposes</a:t>
            </a:r>
            <a:r>
              <a:rPr lang="en-US" dirty="0" smtClean="0"/>
              <a:t>.</a:t>
            </a:r>
          </a:p>
          <a:p>
            <a:pPr lvl="2">
              <a:buFont typeface="Wingdings" panose="05000000000000000000" pitchFamily="2" charset="2"/>
              <a:buChar char="Ø"/>
            </a:pPr>
            <a:r>
              <a:rPr lang="en-US" dirty="0" smtClean="0"/>
              <a:t>Inspection and minor repair</a:t>
            </a:r>
            <a:endParaRPr lang="en-US" dirty="0"/>
          </a:p>
          <a:p>
            <a:pPr lvl="1"/>
            <a:endParaRPr lang="en-US" dirty="0" smtClean="0"/>
          </a:p>
          <a:p>
            <a:pPr>
              <a:buAutoNum type="alphaLcParenBoth" startAt="5"/>
            </a:pPr>
            <a:endParaRPr lang="en-US" dirty="0"/>
          </a:p>
        </p:txBody>
      </p:sp>
      <p:sp>
        <p:nvSpPr>
          <p:cNvPr id="4" name="Footer Placeholder 3"/>
          <p:cNvSpPr>
            <a:spLocks noGrp="1"/>
          </p:cNvSpPr>
          <p:nvPr>
            <p:ph type="ftr" sz="quarter" idx="4294967295"/>
          </p:nvPr>
        </p:nvSpPr>
        <p:spPr>
          <a:xfrm>
            <a:off x="457200" y="6356350"/>
            <a:ext cx="8229600" cy="365125"/>
          </a:xfrm>
          <a:prstGeom prst="rect">
            <a:avLst/>
          </a:prstGeom>
        </p:spPr>
        <p:txBody>
          <a:bodyPr/>
          <a:lstStyle/>
          <a:p>
            <a:r>
              <a:rPr lang="en-US" smtClean="0"/>
              <a:t>FRA Technical Training Material is Intended for Internal Instructional Purposes Only. </a:t>
            </a:r>
          </a:p>
          <a:p>
            <a:r>
              <a:rPr lang="en-US" smtClean="0"/>
              <a:t>Do not distribute outside FRA or State Agency pursuant to 49 CFR Part 212.</a:t>
            </a:r>
            <a:endParaRPr lang="en-US" dirty="0"/>
          </a:p>
        </p:txBody>
      </p:sp>
      <p:sp>
        <p:nvSpPr>
          <p:cNvPr id="5" name="Slide Number Placeholder 4"/>
          <p:cNvSpPr>
            <a:spLocks noGrp="1"/>
          </p:cNvSpPr>
          <p:nvPr>
            <p:ph type="sldNum" sz="quarter" idx="11"/>
          </p:nvPr>
        </p:nvSpPr>
        <p:spPr/>
        <p:txBody>
          <a:bodyPr/>
          <a:lstStyle/>
          <a:p>
            <a:fld id="{3081FB63-11FE-4616-A19A-6EFA4D5058BD}" type="slidenum">
              <a:rPr lang="en-US" smtClean="0"/>
              <a:t>21</a:t>
            </a:fld>
            <a:endParaRPr lang="en-US" dirty="0"/>
          </a:p>
        </p:txBody>
      </p:sp>
      <p:sp>
        <p:nvSpPr>
          <p:cNvPr id="6" name="Rounded Rectangle 5"/>
          <p:cNvSpPr/>
          <p:nvPr/>
        </p:nvSpPr>
        <p:spPr>
          <a:xfrm>
            <a:off x="838200" y="2514600"/>
            <a:ext cx="7696200" cy="1371600"/>
          </a:xfrm>
          <a:prstGeom prst="roundRect">
            <a:avLst/>
          </a:prstGeom>
          <a:solidFill>
            <a:srgbClr val="B32C16">
              <a:alpha val="7843"/>
            </a:srgbClr>
          </a:solidFill>
          <a:ln>
            <a:solidFill>
              <a:srgbClr val="FF000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 name="TextBox 6"/>
          <p:cNvSpPr txBox="1"/>
          <p:nvPr/>
        </p:nvSpPr>
        <p:spPr>
          <a:xfrm>
            <a:off x="7086600" y="6312932"/>
            <a:ext cx="1524000" cy="369332"/>
          </a:xfrm>
          <a:prstGeom prst="rect">
            <a:avLst/>
          </a:prstGeom>
          <a:noFill/>
        </p:spPr>
        <p:txBody>
          <a:bodyPr wrap="square" rtlCol="0">
            <a:spAutoFit/>
          </a:bodyPr>
          <a:lstStyle/>
          <a:p>
            <a:r>
              <a:rPr lang="en-US" i="1" dirty="0" smtClean="0"/>
              <a:t>(summarized)</a:t>
            </a:r>
            <a:endParaRPr lang="en-US" i="1" dirty="0"/>
          </a:p>
        </p:txBody>
      </p:sp>
    </p:spTree>
    <p:extLst>
      <p:ext uri="{BB962C8B-B14F-4D97-AF65-F5344CB8AC3E}">
        <p14:creationId xmlns:p14="http://schemas.microsoft.com/office/powerpoint/2010/main" val="2620678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26" presetClass="emph" presetSubtype="0" fill="hold" grpId="1" nodeType="afterEffect">
                                  <p:stCondLst>
                                    <p:cond delay="750"/>
                                  </p:stCondLst>
                                  <p:childTnLst>
                                    <p:animEffect transition="out" filter="fade">
                                      <p:cBhvr>
                                        <p:cTn id="10" dur="1000" tmFilter="0, 0; .2, .5; .8, .5; 1, 0"/>
                                        <p:tgtEl>
                                          <p:spTgt spid="6"/>
                                        </p:tgtEl>
                                      </p:cBhvr>
                                    </p:animEffect>
                                    <p:animScale>
                                      <p:cBhvr>
                                        <p:cTn id="11" dur="500"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214.336(e) Exceptions</a:t>
            </a:r>
            <a:br>
              <a:rPr lang="en-US" dirty="0" smtClean="0"/>
            </a:br>
            <a:r>
              <a:rPr lang="en-US" dirty="0" smtClean="0"/>
              <a:t>(e)(1)</a:t>
            </a:r>
            <a:endParaRPr lang="en-US" dirty="0"/>
          </a:p>
        </p:txBody>
      </p:sp>
      <p:sp>
        <p:nvSpPr>
          <p:cNvPr id="3" name="Content Placeholder 2"/>
          <p:cNvSpPr>
            <a:spLocks noGrp="1"/>
          </p:cNvSpPr>
          <p:nvPr>
            <p:ph idx="1"/>
          </p:nvPr>
        </p:nvSpPr>
        <p:spPr/>
        <p:txBody>
          <a:bodyPr/>
          <a:lstStyle/>
          <a:p>
            <a:pPr marL="0" indent="-914400">
              <a:spcBef>
                <a:spcPts val="0"/>
              </a:spcBef>
              <a:buNone/>
            </a:pPr>
            <a:r>
              <a:rPr lang="en-US" dirty="0">
                <a:solidFill>
                  <a:srgbClr val="C00000"/>
                </a:solidFill>
              </a:rPr>
              <a:t>(e</a:t>
            </a:r>
            <a:r>
              <a:rPr lang="en-US" dirty="0" smtClean="0">
                <a:solidFill>
                  <a:srgbClr val="C00000"/>
                </a:solidFill>
              </a:rPr>
              <a:t>) </a:t>
            </a:r>
            <a:r>
              <a:rPr lang="en-US" dirty="0" smtClean="0"/>
              <a:t>Exceptions </a:t>
            </a:r>
            <a:r>
              <a:rPr lang="en-US" dirty="0" smtClean="0">
                <a:solidFill>
                  <a:srgbClr val="C00000"/>
                </a:solidFill>
              </a:rPr>
              <a:t>(1) </a:t>
            </a:r>
            <a:r>
              <a:rPr lang="en-US" i="1" dirty="0" smtClean="0"/>
              <a:t>On-ground work performed on a side of the</a:t>
            </a:r>
          </a:p>
          <a:p>
            <a:pPr marL="0" indent="-914400">
              <a:spcBef>
                <a:spcPts val="0"/>
              </a:spcBef>
              <a:buNone/>
            </a:pPr>
            <a:r>
              <a:rPr lang="en-US" i="1" dirty="0"/>
              <a:t>	</a:t>
            </a:r>
            <a:r>
              <a:rPr lang="en-US" i="1" dirty="0" smtClean="0"/>
              <a:t>	      occupied </a:t>
            </a:r>
            <a:r>
              <a:rPr lang="en-US" i="1" dirty="0"/>
              <a:t>track meeting specified condition(s). </a:t>
            </a:r>
          </a:p>
          <a:p>
            <a:pPr marL="0" indent="0">
              <a:buNone/>
            </a:pPr>
            <a:endParaRPr lang="en-US" dirty="0" smtClean="0"/>
          </a:p>
          <a:p>
            <a:pPr>
              <a:buFont typeface="Wingdings" panose="05000000000000000000" pitchFamily="2" charset="2"/>
              <a:buChar char="Ø"/>
            </a:pPr>
            <a:r>
              <a:rPr lang="en-US" dirty="0" smtClean="0"/>
              <a:t>A work </a:t>
            </a:r>
            <a:r>
              <a:rPr lang="en-US" dirty="0"/>
              <a:t>group with all of its on-ground </a:t>
            </a:r>
            <a:r>
              <a:rPr lang="en-US" dirty="0" smtClean="0"/>
              <a:t>workers </a:t>
            </a:r>
            <a:r>
              <a:rPr lang="en-US" dirty="0"/>
              <a:t>(other than those </a:t>
            </a:r>
            <a:r>
              <a:rPr lang="en-US" dirty="0" smtClean="0"/>
              <a:t>working under </a:t>
            </a:r>
            <a:r>
              <a:rPr lang="en-US" dirty="0"/>
              <a:t>another exception in </a:t>
            </a:r>
            <a:r>
              <a:rPr lang="en-US" dirty="0" smtClean="0"/>
              <a:t>this paragraph) performing </a:t>
            </a:r>
            <a:r>
              <a:rPr lang="en-US" dirty="0"/>
              <a:t>work while exclusively positioned on a </a:t>
            </a:r>
            <a:r>
              <a:rPr lang="en-US" b="1" dirty="0"/>
              <a:t>side of the occupied track</a:t>
            </a:r>
            <a:r>
              <a:rPr lang="en-US" dirty="0"/>
              <a:t> as </a:t>
            </a:r>
            <a:r>
              <a:rPr lang="en-US" dirty="0" smtClean="0"/>
              <a:t>follows:</a:t>
            </a:r>
          </a:p>
          <a:p>
            <a:pPr lvl="1">
              <a:buAutoNum type="romanLcParenBoth"/>
            </a:pPr>
            <a:r>
              <a:rPr lang="en-CA" dirty="0"/>
              <a:t>The side with </a:t>
            </a:r>
            <a:r>
              <a:rPr lang="en-CA" b="1" dirty="0"/>
              <a:t>no</a:t>
            </a:r>
            <a:r>
              <a:rPr lang="en-CA" dirty="0"/>
              <a:t> adjacent </a:t>
            </a:r>
            <a:r>
              <a:rPr lang="en-CA" dirty="0" smtClean="0"/>
              <a:t>track</a:t>
            </a:r>
          </a:p>
          <a:p>
            <a:pPr lvl="1">
              <a:buAutoNum type="romanLcParenBoth"/>
            </a:pPr>
            <a:r>
              <a:rPr lang="en-CA" dirty="0"/>
              <a:t>The side with one or more adjacent tracks, the closest of which </a:t>
            </a:r>
            <a:r>
              <a:rPr lang="en-CA" b="1" dirty="0"/>
              <a:t>has working limits </a:t>
            </a:r>
            <a:r>
              <a:rPr lang="en-CA" dirty="0"/>
              <a:t>on it </a:t>
            </a:r>
            <a:r>
              <a:rPr lang="en-CA" b="1" dirty="0"/>
              <a:t>and no movements </a:t>
            </a:r>
            <a:r>
              <a:rPr lang="en-CA" dirty="0" smtClean="0"/>
              <a:t>permitted</a:t>
            </a:r>
          </a:p>
          <a:p>
            <a:pPr lvl="1">
              <a:buAutoNum type="romanLcParenBoth"/>
            </a:pPr>
            <a:r>
              <a:rPr lang="en-CA" dirty="0"/>
              <a:t>The side with one or more adjacent tracks, provided that </a:t>
            </a:r>
            <a:r>
              <a:rPr lang="en-CA" dirty="0" smtClean="0"/>
              <a:t>there is an </a:t>
            </a:r>
            <a:r>
              <a:rPr lang="en-CA" u="sng" dirty="0"/>
              <a:t>inter-track </a:t>
            </a:r>
            <a:r>
              <a:rPr lang="en-CA" u="sng" dirty="0" smtClean="0"/>
              <a:t>barrier</a:t>
            </a:r>
            <a:r>
              <a:rPr lang="en-CA" dirty="0"/>
              <a:t> </a:t>
            </a:r>
            <a:r>
              <a:rPr lang="en-CA" dirty="0" smtClean="0"/>
              <a:t>before the next track.</a:t>
            </a:r>
            <a:endParaRPr lang="en-US" dirty="0" smtClean="0"/>
          </a:p>
        </p:txBody>
      </p:sp>
      <p:sp>
        <p:nvSpPr>
          <p:cNvPr id="4" name="Footer Placeholder 3"/>
          <p:cNvSpPr>
            <a:spLocks noGrp="1"/>
          </p:cNvSpPr>
          <p:nvPr>
            <p:ph type="ftr" sz="quarter" idx="4294967295"/>
          </p:nvPr>
        </p:nvSpPr>
        <p:spPr>
          <a:xfrm>
            <a:off x="457200" y="6356350"/>
            <a:ext cx="8229600" cy="365125"/>
          </a:xfrm>
          <a:prstGeom prst="rect">
            <a:avLst/>
          </a:prstGeom>
        </p:spPr>
        <p:txBody>
          <a:bodyPr/>
          <a:lstStyle/>
          <a:p>
            <a:r>
              <a:rPr lang="en-US" smtClean="0"/>
              <a:t>FRA Technical Training Material is Intended for Internal Instructional Purposes Only. </a:t>
            </a:r>
          </a:p>
          <a:p>
            <a:r>
              <a:rPr lang="en-US" smtClean="0"/>
              <a:t>Do not distribute outside FRA or State Agency pursuant to 49 CFR Part 212.</a:t>
            </a:r>
            <a:endParaRPr lang="en-US" dirty="0"/>
          </a:p>
        </p:txBody>
      </p:sp>
      <p:sp>
        <p:nvSpPr>
          <p:cNvPr id="5" name="Slide Number Placeholder 4"/>
          <p:cNvSpPr>
            <a:spLocks noGrp="1"/>
          </p:cNvSpPr>
          <p:nvPr>
            <p:ph type="sldNum" sz="quarter" idx="11"/>
          </p:nvPr>
        </p:nvSpPr>
        <p:spPr/>
        <p:txBody>
          <a:bodyPr/>
          <a:lstStyle/>
          <a:p>
            <a:fld id="{3081FB63-11FE-4616-A19A-6EFA4D5058BD}" type="slidenum">
              <a:rPr lang="en-US" smtClean="0"/>
              <a:t>22</a:t>
            </a:fld>
            <a:endParaRPr lang="en-US" dirty="0"/>
          </a:p>
        </p:txBody>
      </p:sp>
      <p:sp>
        <p:nvSpPr>
          <p:cNvPr id="6" name="TextBox 5"/>
          <p:cNvSpPr txBox="1"/>
          <p:nvPr/>
        </p:nvSpPr>
        <p:spPr>
          <a:xfrm>
            <a:off x="7086600" y="6312932"/>
            <a:ext cx="1524000" cy="369332"/>
          </a:xfrm>
          <a:prstGeom prst="rect">
            <a:avLst/>
          </a:prstGeom>
          <a:noFill/>
        </p:spPr>
        <p:txBody>
          <a:bodyPr wrap="square" rtlCol="0">
            <a:spAutoFit/>
          </a:bodyPr>
          <a:lstStyle/>
          <a:p>
            <a:r>
              <a:rPr lang="en-US" i="1" dirty="0" smtClean="0"/>
              <a:t>(summarized)</a:t>
            </a:r>
            <a:endParaRPr lang="en-US" i="1" dirty="0"/>
          </a:p>
        </p:txBody>
      </p:sp>
    </p:spTree>
    <p:extLst>
      <p:ext uri="{BB962C8B-B14F-4D97-AF65-F5344CB8AC3E}">
        <p14:creationId xmlns:p14="http://schemas.microsoft.com/office/powerpoint/2010/main" val="348421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500"/>
                                        <p:tgtEl>
                                          <p:spTgt spid="3">
                                            <p:txEl>
                                              <p:pRg st="3" end="3"/>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214.336(e) </a:t>
            </a:r>
            <a:r>
              <a:rPr lang="en-US" dirty="0" smtClean="0"/>
              <a:t>Exceptions</a:t>
            </a:r>
            <a:br>
              <a:rPr lang="en-US" dirty="0" smtClean="0"/>
            </a:br>
            <a:r>
              <a:rPr lang="en-US" dirty="0" smtClean="0"/>
              <a:t>(e)(1)(</a:t>
            </a:r>
            <a:r>
              <a:rPr lang="en-US" dirty="0" err="1" smtClean="0"/>
              <a:t>i</a:t>
            </a:r>
            <a:r>
              <a:rPr lang="en-US" dirty="0" smtClean="0"/>
              <a:t>) </a:t>
            </a:r>
            <a:endParaRPr lang="en-US" dirty="0"/>
          </a:p>
        </p:txBody>
      </p:sp>
      <p:sp>
        <p:nvSpPr>
          <p:cNvPr id="31" name="Content Placeholder 30"/>
          <p:cNvSpPr>
            <a:spLocks noGrp="1"/>
          </p:cNvSpPr>
          <p:nvPr>
            <p:ph idx="1"/>
          </p:nvPr>
        </p:nvSpPr>
        <p:spPr/>
        <p:txBody>
          <a:bodyPr/>
          <a:lstStyle/>
          <a:p>
            <a:r>
              <a:rPr lang="en-US" dirty="0" smtClean="0"/>
              <a:t>Work can continue on the side with </a:t>
            </a:r>
            <a:r>
              <a:rPr lang="en-US" b="1" dirty="0" smtClean="0"/>
              <a:t>no adjacent track</a:t>
            </a:r>
            <a:r>
              <a:rPr lang="en-US" dirty="0" smtClean="0"/>
              <a:t>…</a:t>
            </a:r>
          </a:p>
          <a:p>
            <a:endParaRPr lang="en-US" dirty="0"/>
          </a:p>
          <a:p>
            <a:endParaRPr lang="en-US" dirty="0" smtClean="0"/>
          </a:p>
          <a:p>
            <a:endParaRPr lang="en-US" dirty="0"/>
          </a:p>
          <a:p>
            <a:endParaRPr lang="en-US" dirty="0" smtClean="0"/>
          </a:p>
          <a:p>
            <a:endParaRPr lang="en-US" dirty="0"/>
          </a:p>
          <a:p>
            <a:endParaRPr lang="en-US" dirty="0" smtClean="0"/>
          </a:p>
          <a:p>
            <a:endParaRPr lang="en-US" b="1" dirty="0" smtClean="0"/>
          </a:p>
          <a:p>
            <a:endParaRPr lang="en-US" b="1" dirty="0"/>
          </a:p>
          <a:p>
            <a:r>
              <a:rPr lang="en-US" b="1" dirty="0" smtClean="0"/>
              <a:t>And No adjacent track protection is needed</a:t>
            </a:r>
            <a:endParaRPr lang="en-US" b="1" dirty="0"/>
          </a:p>
        </p:txBody>
      </p:sp>
      <p:sp>
        <p:nvSpPr>
          <p:cNvPr id="2" name="Footer Placeholder 1"/>
          <p:cNvSpPr>
            <a:spLocks noGrp="1"/>
          </p:cNvSpPr>
          <p:nvPr>
            <p:ph type="ftr" sz="quarter" idx="4294967295"/>
          </p:nvPr>
        </p:nvSpPr>
        <p:spPr>
          <a:xfrm>
            <a:off x="457200" y="6356350"/>
            <a:ext cx="8229600" cy="365125"/>
          </a:xfrm>
          <a:prstGeom prst="rect">
            <a:avLst/>
          </a:prstGeom>
        </p:spPr>
        <p:txBody>
          <a:bodyPr/>
          <a:lstStyle/>
          <a:p>
            <a:r>
              <a:rPr lang="en-US" dirty="0" smtClean="0"/>
              <a:t>FRA Technical Training Material is Intended for Internal Instructional Purposes Only. </a:t>
            </a:r>
          </a:p>
          <a:p>
            <a:r>
              <a:rPr lang="en-US" dirty="0" smtClean="0"/>
              <a:t>Do not distribute outside FRA or State Agency pursuant to 49 CFR Part 212.</a:t>
            </a:r>
            <a:endParaRPr lang="en-US" dirty="0"/>
          </a:p>
        </p:txBody>
      </p:sp>
      <p:sp>
        <p:nvSpPr>
          <p:cNvPr id="3" name="Slide Number Placeholder 2"/>
          <p:cNvSpPr>
            <a:spLocks noGrp="1"/>
          </p:cNvSpPr>
          <p:nvPr>
            <p:ph type="sldNum" sz="quarter" idx="11"/>
          </p:nvPr>
        </p:nvSpPr>
        <p:spPr/>
        <p:txBody>
          <a:bodyPr/>
          <a:lstStyle/>
          <a:p>
            <a:fld id="{3081FB63-11FE-4616-A19A-6EFA4D5058BD}" type="slidenum">
              <a:rPr lang="en-US" smtClean="0"/>
              <a:t>23</a:t>
            </a:fld>
            <a:endParaRPr lang="en-US" dirty="0"/>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9474"/>
          <a:stretch/>
        </p:blipFill>
        <p:spPr bwMode="auto">
          <a:xfrm>
            <a:off x="6444977" y="4290291"/>
            <a:ext cx="2646171"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44" y="4291102"/>
            <a:ext cx="3286125"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6344" y="4291101"/>
            <a:ext cx="3286125"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64" y="5226728"/>
            <a:ext cx="3286125"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6344" y="5229225"/>
            <a:ext cx="3286125"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107504" y="4146608"/>
            <a:ext cx="8983644" cy="603165"/>
          </a:xfrm>
          <a:prstGeom prst="rect">
            <a:avLst/>
          </a:prstGeom>
          <a:solidFill>
            <a:srgbClr val="92D05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2"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47800" y="3696033"/>
            <a:ext cx="207454" cy="418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11502" y="3696033"/>
            <a:ext cx="207454" cy="418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4274070"/>
            <a:ext cx="855234" cy="378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45689" y="4268067"/>
            <a:ext cx="854075" cy="37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Oval 16"/>
          <p:cNvSpPr/>
          <p:nvPr/>
        </p:nvSpPr>
        <p:spPr>
          <a:xfrm flipH="1">
            <a:off x="968439" y="4390515"/>
            <a:ext cx="115471" cy="145471"/>
          </a:xfrm>
          <a:prstGeom prst="ellipse">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11" name="Group 10"/>
          <p:cNvGrpSpPr/>
          <p:nvPr/>
        </p:nvGrpSpPr>
        <p:grpSpPr>
          <a:xfrm>
            <a:off x="4724400" y="4281664"/>
            <a:ext cx="796206" cy="352248"/>
            <a:chOff x="4724400" y="4281664"/>
            <a:chExt cx="796206" cy="352248"/>
          </a:xfrm>
        </p:grpSpPr>
        <p:pic>
          <p:nvPicPr>
            <p:cNvPr id="14"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24400" y="4281664"/>
              <a:ext cx="796206" cy="352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Oval 17"/>
            <p:cNvSpPr/>
            <p:nvPr/>
          </p:nvSpPr>
          <p:spPr>
            <a:xfrm>
              <a:off x="5026088" y="4390515"/>
              <a:ext cx="96415" cy="139199"/>
            </a:xfrm>
            <a:prstGeom prst="ellipse">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19" name="Oval 18"/>
          <p:cNvSpPr/>
          <p:nvPr/>
        </p:nvSpPr>
        <p:spPr>
          <a:xfrm>
            <a:off x="7388009" y="4384970"/>
            <a:ext cx="136319" cy="144743"/>
          </a:xfrm>
          <a:prstGeom prst="ellipse">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25" name="Picture 16"/>
          <p:cNvPicPr>
            <a:picLocks noChangeAspect="1" noChangeArrowheads="1"/>
          </p:cNvPicPr>
          <p:nvPr/>
        </p:nvPicPr>
        <p:blipFill rotWithShape="1">
          <a:blip r:embed="rId2">
            <a:extLst>
              <a:ext uri="{28A0092B-C50C-407E-A947-70E740481C1C}">
                <a14:useLocalDpi xmlns:a14="http://schemas.microsoft.com/office/drawing/2010/main" val="0"/>
              </a:ext>
            </a:extLst>
          </a:blip>
          <a:srcRect l="20224" t="-8571" b="-1"/>
          <a:stretch/>
        </p:blipFill>
        <p:spPr bwMode="auto">
          <a:xfrm>
            <a:off x="6469617" y="5200650"/>
            <a:ext cx="2621531"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 name="Picture 1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5400000">
            <a:off x="8367248" y="4836202"/>
            <a:ext cx="361950" cy="108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6376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1">
                                            <p:txEl>
                                              <p:pRg st="0" end="0"/>
                                            </p:txEl>
                                          </p:spTgt>
                                        </p:tgtEl>
                                        <p:attrNameLst>
                                          <p:attrName>style.visibility</p:attrName>
                                        </p:attrNameLst>
                                      </p:cBhvr>
                                      <p:to>
                                        <p:strVal val="visible"/>
                                      </p:to>
                                    </p:set>
                                    <p:animEffect transition="in" filter="fade">
                                      <p:cBhvr>
                                        <p:cTn id="7" dur="500"/>
                                        <p:tgtEl>
                                          <p:spTgt spid="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6" presetClass="path" presetSubtype="0" repeatCount="indefinite" fill="hold" nodeType="clickEffect">
                                  <p:stCondLst>
                                    <p:cond delay="0"/>
                                  </p:stCondLst>
                                  <p:childTnLst>
                                    <p:animMotion origin="layout" path="M 1.94444E-6 3.74971E-6 C 1.94444E-6 0.01064 0.02708 0.01943 0.06007 0.01943 C 0.09896 0.01943 0.11302 0.00971 0.11892 0.0037 L 0.125 -0.00394 C 0.13107 -0.00972 0.14601 -0.0192 0.18993 -0.0192 C 0.21805 -0.0192 0.25 -0.01064 0.25 3.74971E-6 C 0.25 0.01064 0.21805 0.01943 0.18993 0.01943 C 0.14601 0.01943 0.13107 0.00971 0.125 0.0037 L 0.11892 -0.00394 C 0.11302 -0.00972 0.09896 -0.0192 0.06007 -0.0192 C 0.02708 -0.0192 1.94444E-6 -0.01064 1.94444E-6 3.74971E-6 Z " pathEditMode="relative" rAng="0" ptsTypes="ffFffffFfff">
                                      <p:cBhvr>
                                        <p:cTn id="11" dur="3000" fill="hold"/>
                                        <p:tgtEl>
                                          <p:spTgt spid="12"/>
                                        </p:tgtEl>
                                        <p:attrNameLst>
                                          <p:attrName>ppt_x</p:attrName>
                                          <p:attrName>ppt_y</p:attrName>
                                        </p:attrNameLst>
                                      </p:cBhvr>
                                      <p:rCtr x="12500" y="0"/>
                                    </p:animMotion>
                                  </p:childTnLst>
                                </p:cTn>
                              </p:par>
                              <p:par>
                                <p:cTn id="12" presetID="26" presetClass="path" presetSubtype="0" repeatCount="indefinite" fill="hold" nodeType="withEffect">
                                  <p:stCondLst>
                                    <p:cond delay="0"/>
                                  </p:stCondLst>
                                  <p:childTnLst>
                                    <p:animMotion origin="layout" path="M 0 3.74971E-6 C 0 0.01064 0.02708 0.01943 0.06007 0.01943 C 0.09896 0.01943 0.11302 0.00971 0.11892 0.0037 L 0.125 -0.00394 C 0.13108 -0.00972 0.14601 -0.0192 0.18993 -0.0192 C 0.21806 -0.0192 0.25 -0.01064 0.25 3.74971E-6 C 0.25 0.01064 0.21806 0.01943 0.18993 0.01943 C 0.14601 0.01943 0.13108 0.00971 0.125 0.0037 L 0.11892 -0.00394 C 0.11302 -0.00972 0.09896 -0.0192 0.06007 -0.0192 C 0.02708 -0.0192 0 -0.01064 0 3.74971E-6 Z " pathEditMode="relative" rAng="0" ptsTypes="ffFffffFfff">
                                      <p:cBhvr>
                                        <p:cTn id="13" dur="3000" fill="hold"/>
                                        <p:tgtEl>
                                          <p:spTgt spid="13"/>
                                        </p:tgtEl>
                                        <p:attrNameLst>
                                          <p:attrName>ppt_x</p:attrName>
                                          <p:attrName>ppt_y</p:attrName>
                                        </p:attrNameLst>
                                      </p:cBhvr>
                                      <p:rCtr x="12500" y="0"/>
                                    </p:animMotion>
                                  </p:childTnLst>
                                </p:cTn>
                              </p:par>
                              <p:par>
                                <p:cTn id="14" presetID="0" presetClass="path" presetSubtype="0" accel="50000" decel="50000" autoRev="1" fill="hold" nodeType="withEffect">
                                  <p:stCondLst>
                                    <p:cond delay="0"/>
                                  </p:stCondLst>
                                  <p:childTnLst>
                                    <p:animMotion origin="layout" path="M 7.22222E-6 1.88758E-6 L -0.31788 0.00023 " pathEditMode="relative" ptsTypes="AA">
                                      <p:cBhvr>
                                        <p:cTn id="15" dur="5000" fill="hold"/>
                                        <p:tgtEl>
                                          <p:spTgt spid="11"/>
                                        </p:tgtEl>
                                        <p:attrNameLst>
                                          <p:attrName>ppt_x</p:attrName>
                                          <p:attrName>ppt_y</p:attrName>
                                        </p:attrNameLst>
                                      </p:cBhvr>
                                    </p:animMotion>
                                  </p:childTnLst>
                                </p:cTn>
                              </p:par>
                              <p:par>
                                <p:cTn id="16" presetID="35" presetClass="path" presetSubtype="0" repeatCount="indefinite" accel="50000" decel="50000" autoRev="1" fill="hold" nodeType="withEffect">
                                  <p:stCondLst>
                                    <p:cond delay="2000"/>
                                  </p:stCondLst>
                                  <p:childTnLst>
                                    <p:animMotion origin="layout" path="M 3.33333E-6 1.59149E-6 L -0.94167 1.59149E-6 " pathEditMode="relative" rAng="0" ptsTypes="AA">
                                      <p:cBhvr>
                                        <p:cTn id="17" dur="5000" fill="hold"/>
                                        <p:tgtEl>
                                          <p:spTgt spid="36"/>
                                        </p:tgtEl>
                                        <p:attrNameLst>
                                          <p:attrName>ppt_x</p:attrName>
                                          <p:attrName>ppt_y</p:attrName>
                                        </p:attrNameLst>
                                      </p:cBhvr>
                                      <p:rCtr x="-47083" y="0"/>
                                    </p:animMotion>
                                  </p:childTnLst>
                                  <p:subTnLst>
                                    <p:set>
                                      <p:cBhvr override="childStyle">
                                        <p:cTn dur="1" fill="hold" display="0" masterRel="sameClick" afterEffect="1">
                                          <p:stCondLst>
                                            <p:cond evt="end" delay="0">
                                              <p:tn val="16"/>
                                            </p:cond>
                                          </p:stCondLst>
                                        </p:cTn>
                                        <p:tgtEl>
                                          <p:spTgt spid="36"/>
                                        </p:tgtEl>
                                        <p:attrNameLst>
                                          <p:attrName>style.visibility</p:attrName>
                                        </p:attrNameLst>
                                      </p:cBhvr>
                                      <p:to>
                                        <p:strVal val="hidden"/>
                                      </p:to>
                                    </p:set>
                                  </p:subTnLst>
                                </p:cTn>
                              </p:par>
                              <p:par>
                                <p:cTn id="18" presetID="10" presetClass="entr" presetSubtype="0" fill="hold" nodeType="withEffect">
                                  <p:stCondLst>
                                    <p:cond delay="3000"/>
                                  </p:stCondLst>
                                  <p:childTnLst>
                                    <p:set>
                                      <p:cBhvr>
                                        <p:cTn id="19" dur="1" fill="hold">
                                          <p:stCondLst>
                                            <p:cond delay="0"/>
                                          </p:stCondLst>
                                        </p:cTn>
                                        <p:tgtEl>
                                          <p:spTgt spid="31">
                                            <p:txEl>
                                              <p:pRg st="9" end="9"/>
                                            </p:txEl>
                                          </p:spTgt>
                                        </p:tgtEl>
                                        <p:attrNameLst>
                                          <p:attrName>style.visibility</p:attrName>
                                        </p:attrNameLst>
                                      </p:cBhvr>
                                      <p:to>
                                        <p:strVal val="visible"/>
                                      </p:to>
                                    </p:set>
                                    <p:animEffect transition="in" filter="fade">
                                      <p:cBhvr>
                                        <p:cTn id="20" dur="500"/>
                                        <p:tgtEl>
                                          <p:spTgt spid="3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214.336(e) </a:t>
            </a:r>
            <a:r>
              <a:rPr lang="en-US" dirty="0" smtClean="0"/>
              <a:t>Exceptions</a:t>
            </a:r>
            <a:br>
              <a:rPr lang="en-US" dirty="0" smtClean="0"/>
            </a:br>
            <a:r>
              <a:rPr lang="en-US" dirty="0"/>
              <a:t>(e)</a:t>
            </a:r>
            <a:r>
              <a:rPr lang="en-US" dirty="0" smtClean="0"/>
              <a:t>(1)(ii)</a:t>
            </a:r>
            <a:endParaRPr lang="en-US" dirty="0"/>
          </a:p>
        </p:txBody>
      </p:sp>
      <p:sp>
        <p:nvSpPr>
          <p:cNvPr id="31" name="Content Placeholder 30"/>
          <p:cNvSpPr>
            <a:spLocks noGrp="1"/>
          </p:cNvSpPr>
          <p:nvPr>
            <p:ph idx="1"/>
          </p:nvPr>
        </p:nvSpPr>
        <p:spPr/>
        <p:txBody>
          <a:bodyPr/>
          <a:lstStyle/>
          <a:p>
            <a:r>
              <a:rPr lang="en-US" dirty="0" smtClean="0"/>
              <a:t>Work can continue on the side with </a:t>
            </a:r>
            <a:r>
              <a:rPr lang="en-US" dirty="0"/>
              <a:t>one or more adjacent tracks, the closest of which has working limits on it and </a:t>
            </a:r>
            <a:r>
              <a:rPr lang="en-US" dirty="0" smtClean="0"/>
              <a:t>      no </a:t>
            </a:r>
            <a:r>
              <a:rPr lang="en-US" dirty="0"/>
              <a:t>movements </a:t>
            </a:r>
            <a:r>
              <a:rPr lang="en-US" dirty="0" smtClean="0"/>
              <a:t>permitted</a:t>
            </a:r>
          </a:p>
          <a:p>
            <a:endParaRPr lang="en-US" dirty="0" smtClean="0"/>
          </a:p>
          <a:p>
            <a:endParaRPr lang="en-US" dirty="0"/>
          </a:p>
          <a:p>
            <a:endParaRPr lang="en-US" dirty="0" smtClean="0"/>
          </a:p>
          <a:p>
            <a:endParaRPr lang="en-US" dirty="0"/>
          </a:p>
          <a:p>
            <a:endParaRPr lang="en-US" dirty="0" smtClean="0"/>
          </a:p>
          <a:p>
            <a:endParaRPr lang="en-US" b="1" dirty="0" smtClean="0"/>
          </a:p>
          <a:p>
            <a:endParaRPr lang="en-US" b="1" dirty="0"/>
          </a:p>
          <a:p>
            <a:r>
              <a:rPr lang="en-US" b="1" dirty="0" smtClean="0"/>
              <a:t>And No adjacent track protection is needed</a:t>
            </a:r>
            <a:endParaRPr lang="en-US" b="1" dirty="0"/>
          </a:p>
        </p:txBody>
      </p:sp>
      <p:sp>
        <p:nvSpPr>
          <p:cNvPr id="2" name="Footer Placeholder 1"/>
          <p:cNvSpPr>
            <a:spLocks noGrp="1"/>
          </p:cNvSpPr>
          <p:nvPr>
            <p:ph type="ftr" sz="quarter" idx="4294967295"/>
          </p:nvPr>
        </p:nvSpPr>
        <p:spPr>
          <a:xfrm>
            <a:off x="457200" y="6356350"/>
            <a:ext cx="8229600" cy="365125"/>
          </a:xfrm>
          <a:prstGeom prst="rect">
            <a:avLst/>
          </a:prstGeom>
        </p:spPr>
        <p:txBody>
          <a:bodyPr/>
          <a:lstStyle/>
          <a:p>
            <a:r>
              <a:rPr lang="en-US" dirty="0" smtClean="0"/>
              <a:t>FRA Technical Training Material is Intended for Internal Instructional Purposes Only. </a:t>
            </a:r>
          </a:p>
          <a:p>
            <a:r>
              <a:rPr lang="en-US" dirty="0" smtClean="0"/>
              <a:t>Do not distribute outside FRA or State Agency pursuant to 49 CFR Part 212.</a:t>
            </a:r>
            <a:endParaRPr lang="en-US" dirty="0"/>
          </a:p>
        </p:txBody>
      </p:sp>
      <p:sp>
        <p:nvSpPr>
          <p:cNvPr id="3" name="Slide Number Placeholder 2"/>
          <p:cNvSpPr>
            <a:spLocks noGrp="1"/>
          </p:cNvSpPr>
          <p:nvPr>
            <p:ph type="sldNum" sz="quarter" idx="11"/>
          </p:nvPr>
        </p:nvSpPr>
        <p:spPr/>
        <p:txBody>
          <a:bodyPr/>
          <a:lstStyle/>
          <a:p>
            <a:fld id="{3081FB63-11FE-4616-A19A-6EFA4D5058BD}" type="slidenum">
              <a:rPr lang="en-US" smtClean="0"/>
              <a:t>24</a:t>
            </a:fld>
            <a:endParaRPr lang="en-US" dirty="0"/>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9474"/>
          <a:stretch/>
        </p:blipFill>
        <p:spPr bwMode="auto">
          <a:xfrm>
            <a:off x="6444977" y="4290291"/>
            <a:ext cx="2646171"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44" y="4291102"/>
            <a:ext cx="3286125"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6344" y="4291101"/>
            <a:ext cx="3286125"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64" y="5226728"/>
            <a:ext cx="3286125"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6344" y="5229225"/>
            <a:ext cx="3286125"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107504" y="4146608"/>
            <a:ext cx="8983644" cy="603165"/>
          </a:xfrm>
          <a:prstGeom prst="rect">
            <a:avLst/>
          </a:prstGeom>
          <a:solidFill>
            <a:srgbClr val="92D05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2"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47800" y="3696033"/>
            <a:ext cx="207454" cy="418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11502" y="3696033"/>
            <a:ext cx="207454" cy="418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4274070"/>
            <a:ext cx="855234" cy="378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45689" y="4268067"/>
            <a:ext cx="854075" cy="37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Oval 16"/>
          <p:cNvSpPr/>
          <p:nvPr/>
        </p:nvSpPr>
        <p:spPr>
          <a:xfrm flipH="1">
            <a:off x="968439" y="4390515"/>
            <a:ext cx="115471" cy="145471"/>
          </a:xfrm>
          <a:prstGeom prst="ellipse">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9" name="Oval 18"/>
          <p:cNvSpPr/>
          <p:nvPr/>
        </p:nvSpPr>
        <p:spPr>
          <a:xfrm>
            <a:off x="7388009" y="4384970"/>
            <a:ext cx="136319" cy="144743"/>
          </a:xfrm>
          <a:prstGeom prst="ellipse">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25" name="Picture 16"/>
          <p:cNvPicPr>
            <a:picLocks noChangeAspect="1" noChangeArrowheads="1"/>
          </p:cNvPicPr>
          <p:nvPr/>
        </p:nvPicPr>
        <p:blipFill rotWithShape="1">
          <a:blip r:embed="rId2">
            <a:extLst>
              <a:ext uri="{28A0092B-C50C-407E-A947-70E740481C1C}">
                <a14:useLocalDpi xmlns:a14="http://schemas.microsoft.com/office/drawing/2010/main" val="0"/>
              </a:ext>
            </a:extLst>
          </a:blip>
          <a:srcRect l="20224" t="-8571" b="-1"/>
          <a:stretch/>
        </p:blipFill>
        <p:spPr bwMode="auto">
          <a:xfrm>
            <a:off x="6469617" y="5200650"/>
            <a:ext cx="2621531"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5" name="Group 44"/>
          <p:cNvGrpSpPr/>
          <p:nvPr/>
        </p:nvGrpSpPr>
        <p:grpSpPr>
          <a:xfrm>
            <a:off x="30231" y="3248025"/>
            <a:ext cx="9104012" cy="361950"/>
            <a:chOff x="30231" y="3248025"/>
            <a:chExt cx="9104012" cy="361950"/>
          </a:xfrm>
        </p:grpSpPr>
        <p:pic>
          <p:nvPicPr>
            <p:cNvPr id="4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231" y="3274103"/>
              <a:ext cx="3286125"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9439" y="3276600"/>
              <a:ext cx="3286125"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 name="Picture 16"/>
            <p:cNvPicPr>
              <a:picLocks noChangeAspect="1" noChangeArrowheads="1"/>
            </p:cNvPicPr>
            <p:nvPr/>
          </p:nvPicPr>
          <p:blipFill rotWithShape="1">
            <a:blip r:embed="rId2">
              <a:extLst>
                <a:ext uri="{28A0092B-C50C-407E-A947-70E740481C1C}">
                  <a14:useLocalDpi xmlns:a14="http://schemas.microsoft.com/office/drawing/2010/main" val="0"/>
                </a:ext>
              </a:extLst>
            </a:blip>
            <a:srcRect l="20224" t="-8571" b="-1"/>
            <a:stretch/>
          </p:blipFill>
          <p:spPr bwMode="auto">
            <a:xfrm>
              <a:off x="6512712" y="3248025"/>
              <a:ext cx="2621531"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9" name="Rounded Rectangle 48"/>
          <p:cNvSpPr/>
          <p:nvPr/>
        </p:nvSpPr>
        <p:spPr>
          <a:xfrm>
            <a:off x="4879406" y="1976215"/>
            <a:ext cx="1777768" cy="381000"/>
          </a:xfrm>
          <a:prstGeom prst="roundRect">
            <a:avLst/>
          </a:prstGeom>
          <a:solidFill>
            <a:srgbClr val="B32C16">
              <a:alpha val="7843"/>
            </a:srgbClr>
          </a:solidFill>
          <a:ln>
            <a:solidFill>
              <a:srgbClr val="FF000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0" name="Rounded Rectangle 49"/>
          <p:cNvSpPr/>
          <p:nvPr/>
        </p:nvSpPr>
        <p:spPr>
          <a:xfrm>
            <a:off x="27718" y="3124200"/>
            <a:ext cx="9063429" cy="609600"/>
          </a:xfrm>
          <a:prstGeom prst="roundRect">
            <a:avLst/>
          </a:prstGeom>
          <a:solidFill>
            <a:srgbClr val="B32C16">
              <a:alpha val="7843"/>
            </a:srgbClr>
          </a:solidFill>
          <a:ln>
            <a:solidFill>
              <a:srgbClr val="FF000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1" name="Rounded Rectangle 50"/>
          <p:cNvSpPr/>
          <p:nvPr/>
        </p:nvSpPr>
        <p:spPr>
          <a:xfrm>
            <a:off x="962286" y="2371458"/>
            <a:ext cx="1933313" cy="381000"/>
          </a:xfrm>
          <a:prstGeom prst="roundRect">
            <a:avLst/>
          </a:prstGeom>
          <a:solidFill>
            <a:srgbClr val="B32C16">
              <a:alpha val="7843"/>
            </a:srgbClr>
          </a:solidFill>
          <a:ln>
            <a:solidFill>
              <a:srgbClr val="FF000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52"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14600" y="4267200"/>
            <a:ext cx="854075" cy="37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3" name="Oval 52"/>
          <p:cNvSpPr/>
          <p:nvPr/>
        </p:nvSpPr>
        <p:spPr>
          <a:xfrm>
            <a:off x="2880949" y="4383033"/>
            <a:ext cx="121376" cy="144016"/>
          </a:xfrm>
          <a:prstGeom prst="ellipse">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54" name="Picture 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5400000">
            <a:off x="8367248" y="4836202"/>
            <a:ext cx="361950" cy="108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3941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childTnLst>
                          </p:cTn>
                        </p:par>
                        <p:par>
                          <p:cTn id="8" fill="hold">
                            <p:stCondLst>
                              <p:cond delay="1500"/>
                            </p:stCondLst>
                            <p:childTnLst>
                              <p:par>
                                <p:cTn id="9" presetID="10" presetClass="entr" presetSubtype="0" fill="hold" grpId="0" nodeType="afterEffect">
                                  <p:stCondLst>
                                    <p:cond delay="500"/>
                                  </p:stCondLst>
                                  <p:childTnLst>
                                    <p:set>
                                      <p:cBhvr>
                                        <p:cTn id="10" dur="1" fill="hold">
                                          <p:stCondLst>
                                            <p:cond delay="0"/>
                                          </p:stCondLst>
                                        </p:cTn>
                                        <p:tgtEl>
                                          <p:spTgt spid="31">
                                            <p:txEl>
                                              <p:pRg st="0" end="0"/>
                                            </p:txEl>
                                          </p:spTgt>
                                        </p:tgtEl>
                                        <p:attrNameLst>
                                          <p:attrName>style.visibility</p:attrName>
                                        </p:attrNameLst>
                                      </p:cBhvr>
                                      <p:to>
                                        <p:strVal val="visible"/>
                                      </p:to>
                                    </p:set>
                                    <p:animEffect transition="in" filter="fade">
                                      <p:cBhvr>
                                        <p:cTn id="11" dur="500"/>
                                        <p:tgtEl>
                                          <p:spTgt spid="31">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49"/>
                                        </p:tgtEl>
                                        <p:attrNameLst>
                                          <p:attrName>style.visibility</p:attrName>
                                        </p:attrNameLst>
                                      </p:cBhvr>
                                      <p:to>
                                        <p:strVal val="visible"/>
                                      </p:to>
                                    </p:set>
                                    <p:animEffect transition="in" filter="fade">
                                      <p:cBhvr>
                                        <p:cTn id="16" dur="500"/>
                                        <p:tgtEl>
                                          <p:spTgt spid="49"/>
                                        </p:tgtEl>
                                      </p:cBhvr>
                                    </p:animEffect>
                                  </p:childTnLst>
                                </p:cTn>
                              </p:par>
                            </p:childTnLst>
                          </p:cTn>
                        </p:par>
                        <p:par>
                          <p:cTn id="17" fill="hold">
                            <p:stCondLst>
                              <p:cond delay="500"/>
                            </p:stCondLst>
                            <p:childTnLst>
                              <p:par>
                                <p:cTn id="18" presetID="10" presetClass="entr" presetSubtype="0" fill="hold" grpId="0" nodeType="afterEffect">
                                  <p:stCondLst>
                                    <p:cond delay="250"/>
                                  </p:stCondLst>
                                  <p:childTnLst>
                                    <p:set>
                                      <p:cBhvr>
                                        <p:cTn id="19" dur="1" fill="hold">
                                          <p:stCondLst>
                                            <p:cond delay="0"/>
                                          </p:stCondLst>
                                        </p:cTn>
                                        <p:tgtEl>
                                          <p:spTgt spid="51"/>
                                        </p:tgtEl>
                                        <p:attrNameLst>
                                          <p:attrName>style.visibility</p:attrName>
                                        </p:attrNameLst>
                                      </p:cBhvr>
                                      <p:to>
                                        <p:strVal val="visible"/>
                                      </p:to>
                                    </p:set>
                                    <p:animEffect transition="in" filter="fade">
                                      <p:cBhvr>
                                        <p:cTn id="20" dur="500"/>
                                        <p:tgtEl>
                                          <p:spTgt spid="51"/>
                                        </p:tgtEl>
                                      </p:cBhvr>
                                    </p:animEffect>
                                  </p:childTnLst>
                                </p:cTn>
                              </p:par>
                            </p:childTnLst>
                          </p:cTn>
                        </p:par>
                        <p:par>
                          <p:cTn id="21" fill="hold">
                            <p:stCondLst>
                              <p:cond delay="1250"/>
                            </p:stCondLst>
                            <p:childTnLst>
                              <p:par>
                                <p:cTn id="22" presetID="10" presetClass="entr" presetSubtype="0" fill="hold" grpId="0" nodeType="afterEffect">
                                  <p:stCondLst>
                                    <p:cond delay="500"/>
                                  </p:stCondLst>
                                  <p:childTnLst>
                                    <p:set>
                                      <p:cBhvr>
                                        <p:cTn id="23" dur="1" fill="hold">
                                          <p:stCondLst>
                                            <p:cond delay="0"/>
                                          </p:stCondLst>
                                        </p:cTn>
                                        <p:tgtEl>
                                          <p:spTgt spid="50"/>
                                        </p:tgtEl>
                                        <p:attrNameLst>
                                          <p:attrName>style.visibility</p:attrName>
                                        </p:attrNameLst>
                                      </p:cBhvr>
                                      <p:to>
                                        <p:strVal val="visible"/>
                                      </p:to>
                                    </p:set>
                                    <p:animEffect transition="in" filter="fade">
                                      <p:cBhvr>
                                        <p:cTn id="24" dur="500"/>
                                        <p:tgtEl>
                                          <p:spTgt spid="50"/>
                                        </p:tgtEl>
                                      </p:cBhvr>
                                    </p:animEffect>
                                  </p:childTnLst>
                                </p:cTn>
                              </p:par>
                            </p:childTnLst>
                          </p:cTn>
                        </p:par>
                      </p:childTnLst>
                    </p:cTn>
                  </p:par>
                  <p:par>
                    <p:cTn id="25" fill="hold">
                      <p:stCondLst>
                        <p:cond delay="indefinite"/>
                      </p:stCondLst>
                      <p:childTnLst>
                        <p:par>
                          <p:cTn id="26" fill="hold">
                            <p:stCondLst>
                              <p:cond delay="0"/>
                            </p:stCondLst>
                            <p:childTnLst>
                              <p:par>
                                <p:cTn id="27" presetID="26" presetClass="path" presetSubtype="0" repeatCount="indefinite" fill="hold" nodeType="clickEffect">
                                  <p:stCondLst>
                                    <p:cond delay="0"/>
                                  </p:stCondLst>
                                  <p:childTnLst>
                                    <p:animMotion origin="layout" path="M 1.94444E-6 3.74971E-6 C 1.94444E-6 0.01064 0.02708 0.01943 0.06007 0.01943 C 0.09896 0.01943 0.11302 0.00971 0.11892 0.0037 L 0.125 -0.00394 C 0.13107 -0.00972 0.14601 -0.0192 0.18993 -0.0192 C 0.21805 -0.0192 0.25 -0.01064 0.25 3.74971E-6 C 0.25 0.01064 0.21805 0.01943 0.18993 0.01943 C 0.14601 0.01943 0.13107 0.00971 0.125 0.0037 L 0.11892 -0.00394 C 0.11302 -0.00972 0.09896 -0.0192 0.06007 -0.0192 C 0.02708 -0.0192 1.94444E-6 -0.01064 1.94444E-6 3.74971E-6 Z " pathEditMode="relative" rAng="0" ptsTypes="ffFffffFfff">
                                      <p:cBhvr>
                                        <p:cTn id="28" dur="3000" fill="hold"/>
                                        <p:tgtEl>
                                          <p:spTgt spid="12"/>
                                        </p:tgtEl>
                                        <p:attrNameLst>
                                          <p:attrName>ppt_x</p:attrName>
                                          <p:attrName>ppt_y</p:attrName>
                                        </p:attrNameLst>
                                      </p:cBhvr>
                                      <p:rCtr x="12500" y="0"/>
                                    </p:animMotion>
                                  </p:childTnLst>
                                </p:cTn>
                              </p:par>
                              <p:par>
                                <p:cTn id="29" presetID="26" presetClass="path" presetSubtype="0" repeatCount="indefinite" fill="hold" nodeType="withEffect">
                                  <p:stCondLst>
                                    <p:cond delay="500"/>
                                  </p:stCondLst>
                                  <p:childTnLst>
                                    <p:animMotion origin="layout" path="M 0 3.74971E-6 C 0 0.01064 0.02708 0.01943 0.06007 0.01943 C 0.09896 0.01943 0.11302 0.00971 0.11892 0.0037 L 0.125 -0.00394 C 0.13108 -0.00972 0.14601 -0.0192 0.18993 -0.0192 C 0.21806 -0.0192 0.25 -0.01064 0.25 3.74971E-6 C 0.25 0.01064 0.21806 0.01943 0.18993 0.01943 C 0.14601 0.01943 0.13108 0.00971 0.125 0.0037 L 0.11892 -0.00394 C 0.11302 -0.00972 0.09896 -0.0192 0.06007 -0.0192 C 0.02708 -0.0192 0 -0.01064 0 3.74971E-6 Z " pathEditMode="relative" rAng="0" ptsTypes="ffFffffFfff">
                                      <p:cBhvr>
                                        <p:cTn id="30" dur="3000" fill="hold"/>
                                        <p:tgtEl>
                                          <p:spTgt spid="13"/>
                                        </p:tgtEl>
                                        <p:attrNameLst>
                                          <p:attrName>ppt_x</p:attrName>
                                          <p:attrName>ppt_y</p:attrName>
                                        </p:attrNameLst>
                                      </p:cBhvr>
                                      <p:rCtr x="12500" y="0"/>
                                    </p:animMotion>
                                  </p:childTnLst>
                                </p:cTn>
                              </p:par>
                              <p:par>
                                <p:cTn id="31" presetID="0" presetClass="path" presetSubtype="0" repeatCount="indefinite" accel="50000" decel="50000" autoRev="1" fill="hold" grpId="0" nodeType="withEffect">
                                  <p:stCondLst>
                                    <p:cond delay="500"/>
                                  </p:stCondLst>
                                  <p:childTnLst>
                                    <p:animMotion origin="layout" path="M 0 0 L 0.3625 0.00024 " pathEditMode="relative" ptsTypes="AA">
                                      <p:cBhvr>
                                        <p:cTn id="32" dur="5000" fill="hold"/>
                                        <p:tgtEl>
                                          <p:spTgt spid="53"/>
                                        </p:tgtEl>
                                        <p:attrNameLst>
                                          <p:attrName>ppt_x</p:attrName>
                                          <p:attrName>ppt_y</p:attrName>
                                        </p:attrNameLst>
                                      </p:cBhvr>
                                    </p:animMotion>
                                  </p:childTnLst>
                                </p:cTn>
                              </p:par>
                              <p:par>
                                <p:cTn id="33" presetID="0" presetClass="path" presetSubtype="0" repeatCount="indefinite" accel="50000" decel="50000" autoRev="1" fill="hold" nodeType="withEffect">
                                  <p:stCondLst>
                                    <p:cond delay="500"/>
                                  </p:stCondLst>
                                  <p:childTnLst>
                                    <p:animMotion origin="layout" path="M 0 0 L 0.3625 0.00024 " pathEditMode="relative" ptsTypes="AA">
                                      <p:cBhvr>
                                        <p:cTn id="34" dur="5000" fill="hold"/>
                                        <p:tgtEl>
                                          <p:spTgt spid="52"/>
                                        </p:tgtEl>
                                        <p:attrNameLst>
                                          <p:attrName>ppt_x</p:attrName>
                                          <p:attrName>ppt_y</p:attrName>
                                        </p:attrNameLst>
                                      </p:cBhvr>
                                    </p:animMotion>
                                  </p:childTnLst>
                                </p:cTn>
                              </p:par>
                              <p:par>
                                <p:cTn id="35" presetID="35" presetClass="path" presetSubtype="0" repeatCount="indefinite" accel="50000" decel="50000" autoRev="1" fill="hold" nodeType="withEffect">
                                  <p:stCondLst>
                                    <p:cond delay="1000"/>
                                  </p:stCondLst>
                                  <p:childTnLst>
                                    <p:animMotion origin="layout" path="M 3.33333E-6 1.59149E-6 L -0.94167 1.59149E-6 " pathEditMode="relative" rAng="0" ptsTypes="AA">
                                      <p:cBhvr>
                                        <p:cTn id="36" dur="5000" fill="hold"/>
                                        <p:tgtEl>
                                          <p:spTgt spid="54"/>
                                        </p:tgtEl>
                                        <p:attrNameLst>
                                          <p:attrName>ppt_x</p:attrName>
                                          <p:attrName>ppt_y</p:attrName>
                                        </p:attrNameLst>
                                      </p:cBhvr>
                                      <p:rCtr x="-47083" y="0"/>
                                    </p:animMotion>
                                  </p:childTnLst>
                                  <p:subTnLst>
                                    <p:set>
                                      <p:cBhvr override="childStyle">
                                        <p:cTn dur="1" fill="hold" display="0" masterRel="sameClick" afterEffect="1">
                                          <p:stCondLst>
                                            <p:cond evt="end" delay="0">
                                              <p:tn val="35"/>
                                            </p:cond>
                                          </p:stCondLst>
                                        </p:cTn>
                                        <p:tgtEl>
                                          <p:spTgt spid="54"/>
                                        </p:tgtEl>
                                        <p:attrNameLst>
                                          <p:attrName>style.visibility</p:attrName>
                                        </p:attrNameLst>
                                      </p:cBhvr>
                                      <p:to>
                                        <p:strVal val="hidden"/>
                                      </p:to>
                                    </p:set>
                                  </p:subTnLst>
                                </p:cTn>
                              </p:par>
                              <p:par>
                                <p:cTn id="37" presetID="10" presetClass="entr" presetSubtype="0" fill="hold" grpId="0" nodeType="withEffect">
                                  <p:stCondLst>
                                    <p:cond delay="2000"/>
                                  </p:stCondLst>
                                  <p:childTnLst>
                                    <p:set>
                                      <p:cBhvr>
                                        <p:cTn id="38" dur="1" fill="hold">
                                          <p:stCondLst>
                                            <p:cond delay="0"/>
                                          </p:stCondLst>
                                        </p:cTn>
                                        <p:tgtEl>
                                          <p:spTgt spid="31">
                                            <p:txEl>
                                              <p:pRg st="8" end="8"/>
                                            </p:txEl>
                                          </p:spTgt>
                                        </p:tgtEl>
                                        <p:attrNameLst>
                                          <p:attrName>style.visibility</p:attrName>
                                        </p:attrNameLst>
                                      </p:cBhvr>
                                      <p:to>
                                        <p:strVal val="visible"/>
                                      </p:to>
                                    </p:set>
                                    <p:animEffect transition="in" filter="fade">
                                      <p:cBhvr>
                                        <p:cTn id="39" dur="500"/>
                                        <p:tgtEl>
                                          <p:spTgt spid="3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build="p"/>
      <p:bldP spid="49" grpId="0" animBg="1"/>
      <p:bldP spid="50" grpId="0" animBg="1"/>
      <p:bldP spid="51" grpId="0" animBg="1"/>
      <p:bldP spid="5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214.336(e) Exceptions</a:t>
            </a:r>
            <a:br>
              <a:rPr lang="en-US" dirty="0"/>
            </a:br>
            <a:r>
              <a:rPr lang="en-US" dirty="0"/>
              <a:t>(e)</a:t>
            </a:r>
            <a:r>
              <a:rPr lang="en-US" dirty="0" smtClean="0"/>
              <a:t>(</a:t>
            </a:r>
            <a:r>
              <a:rPr lang="en-US" dirty="0"/>
              <a:t>1)(iii</a:t>
            </a:r>
            <a:r>
              <a:rPr lang="en-US" dirty="0" smtClean="0"/>
              <a:t>)</a:t>
            </a:r>
            <a:endParaRPr lang="en-US" dirty="0"/>
          </a:p>
        </p:txBody>
      </p:sp>
      <p:sp>
        <p:nvSpPr>
          <p:cNvPr id="4" name="Footer Placeholder 3"/>
          <p:cNvSpPr>
            <a:spLocks noGrp="1"/>
          </p:cNvSpPr>
          <p:nvPr>
            <p:ph type="ftr" sz="quarter" idx="4294967295"/>
          </p:nvPr>
        </p:nvSpPr>
        <p:spPr>
          <a:xfrm>
            <a:off x="457200" y="6356350"/>
            <a:ext cx="8229600" cy="365125"/>
          </a:xfrm>
          <a:prstGeom prst="rect">
            <a:avLst/>
          </a:prstGeom>
        </p:spPr>
        <p:txBody>
          <a:bodyPr/>
          <a:lstStyle/>
          <a:p>
            <a:r>
              <a:rPr lang="en-US" smtClean="0"/>
              <a:t>FRA Technical Training Material is Intended for Internal Instructional Purposes Only. </a:t>
            </a:r>
          </a:p>
          <a:p>
            <a:r>
              <a:rPr lang="en-US" smtClean="0"/>
              <a:t>Do not distribute outside FRA or State Agency pursuant to 49 CFR Part 212.</a:t>
            </a:r>
            <a:endParaRPr lang="en-US" dirty="0"/>
          </a:p>
        </p:txBody>
      </p:sp>
      <p:sp>
        <p:nvSpPr>
          <p:cNvPr id="5" name="Slide Number Placeholder 4"/>
          <p:cNvSpPr>
            <a:spLocks noGrp="1"/>
          </p:cNvSpPr>
          <p:nvPr>
            <p:ph type="sldNum" sz="quarter" idx="11"/>
          </p:nvPr>
        </p:nvSpPr>
        <p:spPr/>
        <p:txBody>
          <a:bodyPr/>
          <a:lstStyle/>
          <a:p>
            <a:fld id="{3081FB63-11FE-4616-A19A-6EFA4D5058BD}" type="slidenum">
              <a:rPr lang="en-US" smtClean="0"/>
              <a:t>25</a:t>
            </a:fld>
            <a:endParaRPr lang="en-US" dirty="0"/>
          </a:p>
        </p:txBody>
      </p:sp>
      <p:sp>
        <p:nvSpPr>
          <p:cNvPr id="6" name="Content Placeholder 30"/>
          <p:cNvSpPr txBox="1">
            <a:spLocks/>
          </p:cNvSpPr>
          <p:nvPr/>
        </p:nvSpPr>
        <p:spPr>
          <a:xfrm>
            <a:off x="609600" y="1752600"/>
            <a:ext cx="8229600" cy="4525963"/>
          </a:xfrm>
          <a:prstGeom prst="rect">
            <a:avLst/>
          </a:prstGeom>
        </p:spPr>
        <p:txBody>
          <a:bodyPr/>
          <a:lstStyle>
            <a:lvl1pPr marL="342900" indent="-342900" algn="l" defTabSz="914400" rtl="0" eaLnBrk="1" latinLnBrk="0" hangingPunct="1">
              <a:spcBef>
                <a:spcPct val="20000"/>
              </a:spcBef>
              <a:buClr>
                <a:srgbClr val="C00000"/>
              </a:buClr>
              <a:buFont typeface="Wingdings" panose="05000000000000000000" pitchFamily="2" charset="2"/>
              <a:buChar char="Ø"/>
              <a:defRPr sz="2400" kern="1200">
                <a:solidFill>
                  <a:schemeClr val="tx1"/>
                </a:solidFill>
                <a:latin typeface="+mn-lt"/>
                <a:ea typeface="+mn-ea"/>
                <a:cs typeface="+mn-cs"/>
              </a:defRPr>
            </a:lvl1pPr>
            <a:lvl2pPr marL="742950" indent="-285750" algn="l" defTabSz="914400" rtl="0" eaLnBrk="1" latinLnBrk="0" hangingPunct="1">
              <a:spcBef>
                <a:spcPct val="20000"/>
              </a:spcBef>
              <a:buClr>
                <a:srgbClr val="C00000"/>
              </a:buClr>
              <a:buFont typeface="Wingdings" panose="05000000000000000000" pitchFamily="2" charset="2"/>
              <a:buChar char="Ø"/>
              <a:defRPr sz="2200" kern="1200">
                <a:solidFill>
                  <a:schemeClr val="tx1"/>
                </a:solidFill>
                <a:latin typeface="+mn-lt"/>
                <a:ea typeface="+mn-ea"/>
                <a:cs typeface="+mn-cs"/>
              </a:defRPr>
            </a:lvl2pPr>
            <a:lvl3pPr marL="1143000" indent="-228600" algn="l" defTabSz="914400" rtl="0" eaLnBrk="1" latinLnBrk="0" hangingPunct="1">
              <a:spcBef>
                <a:spcPct val="20000"/>
              </a:spcBef>
              <a:buClr>
                <a:srgbClr val="C00000"/>
              </a:buClr>
              <a:buFont typeface="Wingdings" panose="05000000000000000000" pitchFamily="2" charset="2"/>
              <a:buChar char="Ø"/>
              <a:defRPr sz="2000" kern="1200">
                <a:solidFill>
                  <a:schemeClr val="tx1"/>
                </a:solidFill>
                <a:latin typeface="+mn-lt"/>
                <a:ea typeface="+mn-ea"/>
                <a:cs typeface="+mn-cs"/>
              </a:defRPr>
            </a:lvl3pPr>
            <a:lvl4pPr marL="1600200" indent="-228600" algn="l" defTabSz="914400" rtl="0" eaLnBrk="1" latinLnBrk="0" hangingPunct="1">
              <a:spcBef>
                <a:spcPct val="20000"/>
              </a:spcBef>
              <a:buClr>
                <a:srgbClr val="C00000"/>
              </a:buClr>
              <a:buFont typeface="Wingdings" panose="05000000000000000000" pitchFamily="2" charset="2"/>
              <a:buChar char="Ø"/>
              <a:defRPr sz="1800" kern="1200">
                <a:solidFill>
                  <a:schemeClr val="tx1"/>
                </a:solidFill>
                <a:latin typeface="+mn-lt"/>
                <a:ea typeface="+mn-ea"/>
                <a:cs typeface="+mn-cs"/>
              </a:defRPr>
            </a:lvl4pPr>
            <a:lvl5pPr marL="2057400" indent="-228600" algn="l" defTabSz="914400" rtl="0" eaLnBrk="1" latinLnBrk="0" hangingPunct="1">
              <a:spcBef>
                <a:spcPct val="20000"/>
              </a:spcBef>
              <a:buClr>
                <a:srgbClr val="C00000"/>
              </a:buClr>
              <a:buFont typeface="Wingdings" panose="05000000000000000000" pitchFamily="2" charset="2"/>
              <a:buChar char="Ø"/>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Work can continue on </a:t>
            </a:r>
            <a:r>
              <a:rPr lang="en-US" dirty="0"/>
              <a:t>the side with one or more adjacent tracks, provided that there is an inter-track barrier before the next track</a:t>
            </a:r>
          </a:p>
          <a:p>
            <a:endParaRPr lang="en-US" dirty="0" smtClean="0"/>
          </a:p>
          <a:p>
            <a:endParaRPr lang="en-US" dirty="0" smtClean="0"/>
          </a:p>
          <a:p>
            <a:endParaRPr lang="en-US" dirty="0" smtClean="0"/>
          </a:p>
          <a:p>
            <a:endParaRPr lang="en-US" dirty="0" smtClean="0"/>
          </a:p>
          <a:p>
            <a:endParaRPr lang="en-US" b="1" dirty="0" smtClean="0"/>
          </a:p>
          <a:p>
            <a:pPr>
              <a:spcBef>
                <a:spcPts val="1200"/>
              </a:spcBef>
            </a:pPr>
            <a:r>
              <a:rPr lang="en-US" b="1" dirty="0" smtClean="0"/>
              <a:t>And No adjacent track protection is needed</a:t>
            </a:r>
            <a:endParaRPr lang="en-US" b="1" dirty="0"/>
          </a:p>
        </p:txBody>
      </p:sp>
      <p:pic>
        <p:nvPicPr>
          <p:cNvPr id="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1256"/>
          <a:stretch/>
        </p:blipFill>
        <p:spPr bwMode="auto">
          <a:xfrm>
            <a:off x="6489973" y="3725416"/>
            <a:ext cx="2587614"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0236" y="3725415"/>
            <a:ext cx="3286125"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80" y="3725416"/>
            <a:ext cx="3286125"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5"/>
          <p:cNvPicPr>
            <a:picLocks noChangeAspect="1" noChangeArrowheads="1"/>
          </p:cNvPicPr>
          <p:nvPr/>
        </p:nvPicPr>
        <p:blipFill rotWithShape="1">
          <a:blip r:embed="rId2">
            <a:extLst>
              <a:ext uri="{28A0092B-C50C-407E-A947-70E740481C1C}">
                <a14:useLocalDpi xmlns:a14="http://schemas.microsoft.com/office/drawing/2010/main" val="0"/>
              </a:ext>
            </a:extLst>
          </a:blip>
          <a:srcRect l="17187"/>
          <a:stretch/>
        </p:blipFill>
        <p:spPr bwMode="auto">
          <a:xfrm>
            <a:off x="6422639" y="4805536"/>
            <a:ext cx="2721361"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3848" y="4805536"/>
            <a:ext cx="3286125"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80" y="4805536"/>
            <a:ext cx="3286125"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3" name="Straight Connector 12"/>
          <p:cNvCxnSpPr/>
          <p:nvPr/>
        </p:nvCxnSpPr>
        <p:spPr>
          <a:xfrm>
            <a:off x="0" y="4373488"/>
            <a:ext cx="9144000" cy="0"/>
          </a:xfrm>
          <a:prstGeom prst="line">
            <a:avLst/>
          </a:prstGeom>
          <a:ln w="44450"/>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57809" y="3470344"/>
            <a:ext cx="9056907" cy="843516"/>
          </a:xfrm>
          <a:prstGeom prst="rect">
            <a:avLst/>
          </a:prstGeom>
          <a:solidFill>
            <a:srgbClr val="92D05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5"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3525" y="3703190"/>
            <a:ext cx="854075" cy="37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5833" y="3470344"/>
            <a:ext cx="207963"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64146" y="3163460"/>
            <a:ext cx="207963"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53829" y="3773385"/>
            <a:ext cx="207963"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89973" y="3163459"/>
            <a:ext cx="207963"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8400" y="3848446"/>
            <a:ext cx="207963"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Oval 20"/>
          <p:cNvSpPr/>
          <p:nvPr/>
        </p:nvSpPr>
        <p:spPr>
          <a:xfrm>
            <a:off x="3169874" y="3819023"/>
            <a:ext cx="121376" cy="144016"/>
          </a:xfrm>
          <a:prstGeom prst="ellipse">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4" name="TextBox 23"/>
          <p:cNvSpPr txBox="1"/>
          <p:nvPr/>
        </p:nvSpPr>
        <p:spPr>
          <a:xfrm>
            <a:off x="65584" y="3101012"/>
            <a:ext cx="1457248" cy="369332"/>
          </a:xfrm>
          <a:prstGeom prst="rect">
            <a:avLst/>
          </a:prstGeom>
          <a:noFill/>
        </p:spPr>
        <p:txBody>
          <a:bodyPr wrap="square" rtlCol="0">
            <a:spAutoFit/>
          </a:bodyPr>
          <a:lstStyle/>
          <a:p>
            <a:r>
              <a:rPr lang="en-US" dirty="0" smtClean="0"/>
              <a:t>Side B</a:t>
            </a:r>
            <a:endParaRPr lang="en-CA" dirty="0"/>
          </a:p>
        </p:txBody>
      </p:sp>
      <p:sp>
        <p:nvSpPr>
          <p:cNvPr id="25" name="Rectangle 24"/>
          <p:cNvSpPr/>
          <p:nvPr/>
        </p:nvSpPr>
        <p:spPr>
          <a:xfrm>
            <a:off x="24982" y="4388588"/>
            <a:ext cx="9094036" cy="858846"/>
          </a:xfrm>
          <a:prstGeom prst="rect">
            <a:avLst/>
          </a:prstGeom>
          <a:solidFill>
            <a:srgbClr val="FF0000">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6" name="TextBox 25"/>
          <p:cNvSpPr txBox="1"/>
          <p:nvPr/>
        </p:nvSpPr>
        <p:spPr>
          <a:xfrm>
            <a:off x="58890" y="4009406"/>
            <a:ext cx="1345839" cy="369332"/>
          </a:xfrm>
          <a:prstGeom prst="rect">
            <a:avLst/>
          </a:prstGeom>
          <a:noFill/>
        </p:spPr>
        <p:txBody>
          <a:bodyPr wrap="square" rtlCol="0">
            <a:spAutoFit/>
          </a:bodyPr>
          <a:lstStyle/>
          <a:p>
            <a:r>
              <a:rPr lang="en-US" dirty="0" smtClean="0"/>
              <a:t>Side “A2”</a:t>
            </a:r>
            <a:endParaRPr lang="en-CA" dirty="0"/>
          </a:p>
        </p:txBody>
      </p:sp>
      <p:sp>
        <p:nvSpPr>
          <p:cNvPr id="27" name="TextBox 26"/>
          <p:cNvSpPr txBox="1"/>
          <p:nvPr/>
        </p:nvSpPr>
        <p:spPr>
          <a:xfrm>
            <a:off x="57809" y="4373488"/>
            <a:ext cx="1849895" cy="369332"/>
          </a:xfrm>
          <a:prstGeom prst="rect">
            <a:avLst/>
          </a:prstGeom>
          <a:noFill/>
        </p:spPr>
        <p:txBody>
          <a:bodyPr wrap="square" rtlCol="0">
            <a:spAutoFit/>
          </a:bodyPr>
          <a:lstStyle/>
          <a:p>
            <a:r>
              <a:rPr lang="en-US" dirty="0" smtClean="0"/>
              <a:t>Side “A1”</a:t>
            </a:r>
            <a:endParaRPr lang="en-CA" dirty="0"/>
          </a:p>
        </p:txBody>
      </p:sp>
      <p:sp>
        <p:nvSpPr>
          <p:cNvPr id="28" name="TextBox 27"/>
          <p:cNvSpPr txBox="1"/>
          <p:nvPr/>
        </p:nvSpPr>
        <p:spPr>
          <a:xfrm>
            <a:off x="3164146" y="4373488"/>
            <a:ext cx="2664296" cy="338554"/>
          </a:xfrm>
          <a:prstGeom prst="rect">
            <a:avLst/>
          </a:prstGeom>
          <a:noFill/>
        </p:spPr>
        <p:txBody>
          <a:bodyPr wrap="square" rtlCol="0">
            <a:spAutoFit/>
          </a:bodyPr>
          <a:lstStyle/>
          <a:p>
            <a:r>
              <a:rPr lang="en-US" sz="1600" dirty="0" smtClean="0"/>
              <a:t>Inter-track barrier</a:t>
            </a:r>
            <a:endParaRPr lang="en-CA" sz="1600" dirty="0"/>
          </a:p>
        </p:txBody>
      </p:sp>
      <p:pic>
        <p:nvPicPr>
          <p:cNvPr id="29" name="Picture 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6200000">
            <a:off x="8357479" y="4395961"/>
            <a:ext cx="361950" cy="115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66142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0" presetClass="path" presetSubtype="0" repeatCount="indefinite" accel="50000" decel="50000" autoRev="1" fill="hold" grpId="0" nodeType="clickEffect">
                                  <p:stCondLst>
                                    <p:cond delay="0"/>
                                  </p:stCondLst>
                                  <p:childTnLst>
                                    <p:animMotion origin="layout" path="M 0 0 L 0.06441 0.00024 " pathEditMode="relative" ptsTypes="AA">
                                      <p:cBhvr>
                                        <p:cTn id="11" dur="2000" fill="hold"/>
                                        <p:tgtEl>
                                          <p:spTgt spid="21"/>
                                        </p:tgtEl>
                                        <p:attrNameLst>
                                          <p:attrName>ppt_x</p:attrName>
                                          <p:attrName>ppt_y</p:attrName>
                                        </p:attrNameLst>
                                      </p:cBhvr>
                                    </p:animMotion>
                                  </p:childTnLst>
                                </p:cTn>
                              </p:par>
                              <p:par>
                                <p:cTn id="12" presetID="42" presetClass="path" presetSubtype="0" repeatCount="indefinite" accel="50000" decel="50000" autoRev="1" fill="hold" nodeType="withEffect">
                                  <p:stCondLst>
                                    <p:cond delay="0"/>
                                  </p:stCondLst>
                                  <p:childTnLst>
                                    <p:animMotion origin="layout" path="M -4.16667E-6 2.22222E-6 L -0.93385 -0.00324 " pathEditMode="relative" rAng="0" ptsTypes="AA">
                                      <p:cBhvr>
                                        <p:cTn id="13" dur="2000" fill="hold"/>
                                        <p:tgtEl>
                                          <p:spTgt spid="29"/>
                                        </p:tgtEl>
                                        <p:attrNameLst>
                                          <p:attrName>ppt_x</p:attrName>
                                          <p:attrName>ppt_y</p:attrName>
                                        </p:attrNameLst>
                                      </p:cBhvr>
                                      <p:rCtr x="-46701" y="-162"/>
                                    </p:animMotion>
                                  </p:childTnLst>
                                  <p:subTnLst>
                                    <p:set>
                                      <p:cBhvr override="childStyle">
                                        <p:cTn dur="1" fill="hold" display="0" masterRel="sameClick" afterEffect="1">
                                          <p:stCondLst>
                                            <p:cond evt="end" delay="0">
                                              <p:tn val="12"/>
                                            </p:cond>
                                          </p:stCondLst>
                                        </p:cTn>
                                        <p:tgtEl>
                                          <p:spTgt spid="29"/>
                                        </p:tgtEl>
                                        <p:attrNameLst>
                                          <p:attrName>style.visibility</p:attrName>
                                        </p:attrNameLst>
                                      </p:cBhvr>
                                      <p:to>
                                        <p:strVal val="hidden"/>
                                      </p:to>
                                    </p:set>
                                  </p:subTnLst>
                                </p:cTn>
                              </p:par>
                              <p:par>
                                <p:cTn id="14" presetID="0" presetClass="path" presetSubtype="0" repeatCount="indefinite" accel="50000" decel="50000" autoRev="1" fill="hold" nodeType="withEffect">
                                  <p:stCondLst>
                                    <p:cond delay="0"/>
                                  </p:stCondLst>
                                  <p:childTnLst>
                                    <p:animMotion origin="layout" path="M 5E-6 -1.85185E-6 L 0.05122 0.02686 L 0.08577 -0.00324 L 0.12622 0.02547 " pathEditMode="relative" ptsTypes="AAAA">
                                      <p:cBhvr>
                                        <p:cTn id="15" dur="2000" fill="hold"/>
                                        <p:tgtEl>
                                          <p:spTgt spid="16"/>
                                        </p:tgtEl>
                                        <p:attrNameLst>
                                          <p:attrName>ppt_x</p:attrName>
                                          <p:attrName>ppt_y</p:attrName>
                                        </p:attrNameLst>
                                      </p:cBhvr>
                                    </p:animMotion>
                                  </p:childTnLst>
                                </p:cTn>
                              </p:par>
                              <p:par>
                                <p:cTn id="16" presetID="0" presetClass="path" presetSubtype="0" repeatCount="indefinite" autoRev="1" fill="hold" nodeType="withEffect">
                                  <p:stCondLst>
                                    <p:cond delay="0"/>
                                  </p:stCondLst>
                                  <p:childTnLst>
                                    <p:animMotion origin="layout" path="M 0 -4.81481E-6 L 0.04688 -0.02314 L 0.09479 -0.01944 L 0.13472 0.02084 L 0.21285 0.02084 L 0.26997 -0.01898 " pathEditMode="relative" rAng="0" ptsTypes="AAAAAA">
                                      <p:cBhvr>
                                        <p:cTn id="17" dur="3000" fill="hold"/>
                                        <p:tgtEl>
                                          <p:spTgt spid="18"/>
                                        </p:tgtEl>
                                        <p:attrNameLst>
                                          <p:attrName>ppt_x</p:attrName>
                                          <p:attrName>ppt_y</p:attrName>
                                        </p:attrNameLst>
                                      </p:cBhvr>
                                      <p:rCtr x="13490" y="-116"/>
                                    </p:animMotion>
                                  </p:childTnLst>
                                </p:cTn>
                              </p:par>
                              <p:par>
                                <p:cTn id="18" presetID="0" presetClass="path" presetSubtype="0" repeatCount="indefinite" fill="hold" nodeType="withEffect">
                                  <p:stCondLst>
                                    <p:cond delay="0"/>
                                  </p:stCondLst>
                                  <p:childTnLst>
                                    <p:animMotion origin="layout" path="M 1.66667E-6 -0.00671 L 0.10364 -0.00671 L 0.13542 0.08582 L 0.21857 -0.00347 L 0.07743 -0.04233 L 1.66667E-6 -0.00671 Z " pathEditMode="relative" rAng="0" ptsTypes="AAAAAA">
                                      <p:cBhvr>
                                        <p:cTn id="19" dur="5000" fill="hold"/>
                                        <p:tgtEl>
                                          <p:spTgt spid="17"/>
                                        </p:tgtEl>
                                        <p:attrNameLst>
                                          <p:attrName>ppt_x</p:attrName>
                                          <p:attrName>ppt_y</p:attrName>
                                        </p:attrNameLst>
                                      </p:cBhvr>
                                      <p:rCtr x="10920" y="2845"/>
                                    </p:animMotion>
                                  </p:childTnLst>
                                </p:cTn>
                              </p:par>
                              <p:par>
                                <p:cTn id="20" presetID="0" presetClass="path" presetSubtype="0" repeatCount="indefinite" accel="50000" decel="50000" autoRev="1" fill="hold" nodeType="withEffect">
                                  <p:stCondLst>
                                    <p:cond delay="0"/>
                                  </p:stCondLst>
                                  <p:childTnLst>
                                    <p:animMotion origin="layout" path="M 0 0 L 0.06441 0.00024 " pathEditMode="relative" ptsTypes="AA">
                                      <p:cBhvr>
                                        <p:cTn id="21" dur="2000" fill="hold"/>
                                        <p:tgtEl>
                                          <p:spTgt spid="15"/>
                                        </p:tgtEl>
                                        <p:attrNameLst>
                                          <p:attrName>ppt_x</p:attrName>
                                          <p:attrName>ppt_y</p:attrName>
                                        </p:attrNameLst>
                                      </p:cBhvr>
                                    </p:animMotion>
                                  </p:childTnLst>
                                </p:cTn>
                              </p:par>
                              <p:par>
                                <p:cTn id="22" presetID="10" presetClass="entr" presetSubtype="0" fill="hold" grpId="0" nodeType="withEffect">
                                  <p:stCondLst>
                                    <p:cond delay="2000"/>
                                  </p:stCondLst>
                                  <p:childTnLst>
                                    <p:set>
                                      <p:cBhvr>
                                        <p:cTn id="23" dur="1" fill="hold">
                                          <p:stCondLst>
                                            <p:cond delay="0"/>
                                          </p:stCondLst>
                                        </p:cTn>
                                        <p:tgtEl>
                                          <p:spTgt spid="6">
                                            <p:txEl>
                                              <p:pRg st="6" end="6"/>
                                            </p:txEl>
                                          </p:spTgt>
                                        </p:tgtEl>
                                        <p:attrNameLst>
                                          <p:attrName>style.visibility</p:attrName>
                                        </p:attrNameLst>
                                      </p:cBhvr>
                                      <p:to>
                                        <p:strVal val="visible"/>
                                      </p:to>
                                    </p:set>
                                    <p:animEffect transition="in" filter="fade">
                                      <p:cBhvr>
                                        <p:cTn id="24"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2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214.336(e) Exceptions</a:t>
            </a:r>
            <a:endParaRPr lang="en-US" dirty="0"/>
          </a:p>
        </p:txBody>
      </p:sp>
      <p:sp>
        <p:nvSpPr>
          <p:cNvPr id="3" name="Content Placeholder 2"/>
          <p:cNvSpPr>
            <a:spLocks noGrp="1"/>
          </p:cNvSpPr>
          <p:nvPr>
            <p:ph idx="1"/>
          </p:nvPr>
        </p:nvSpPr>
        <p:spPr/>
        <p:txBody>
          <a:bodyPr/>
          <a:lstStyle/>
          <a:p>
            <a:pPr>
              <a:buFont typeface="Wingdings" panose="05000000000000000000" pitchFamily="2" charset="2"/>
              <a:buAutoNum type="alphaLcParenBoth" startAt="5"/>
            </a:pPr>
            <a:r>
              <a:rPr lang="en-US" b="1" dirty="0"/>
              <a:t>Exceptions to the </a:t>
            </a:r>
            <a:r>
              <a:rPr lang="en-US" b="1" dirty="0" smtClean="0"/>
              <a:t>rules</a:t>
            </a:r>
            <a:endParaRPr lang="en-US" dirty="0"/>
          </a:p>
          <a:p>
            <a:pPr marL="0" indent="0">
              <a:buNone/>
            </a:pPr>
            <a:r>
              <a:rPr lang="en-US" dirty="0"/>
              <a:t> </a:t>
            </a:r>
            <a:r>
              <a:rPr lang="en-US" dirty="0" smtClean="0"/>
              <a:t>      </a:t>
            </a:r>
            <a:r>
              <a:rPr lang="en-US" b="1" dirty="0" smtClean="0"/>
              <a:t>No Adjacent Track Protection is needed when:</a:t>
            </a:r>
          </a:p>
          <a:p>
            <a:pPr lvl="1"/>
            <a:r>
              <a:rPr lang="en-US" dirty="0"/>
              <a:t>On-ground work performed on a side of the occupied track meeting specified condition(s). </a:t>
            </a:r>
            <a:endParaRPr lang="en-US" dirty="0" smtClean="0"/>
          </a:p>
          <a:p>
            <a:pPr marL="1257300" lvl="2" indent="-342900">
              <a:buFont typeface="Wingdings" panose="05000000000000000000" pitchFamily="2" charset="2"/>
              <a:buChar char="Ø"/>
            </a:pPr>
            <a:r>
              <a:rPr lang="en-US" dirty="0" smtClean="0"/>
              <a:t>Working on the side of track away from the move or with an inter-track barrier</a:t>
            </a:r>
          </a:p>
          <a:p>
            <a:pPr lvl="1"/>
            <a:r>
              <a:rPr lang="en-US" dirty="0"/>
              <a:t>Maintenance or repairs performed either alongside, or within the perimeter of, a roadway maintenance machine or coupled equipment on the occupied track</a:t>
            </a:r>
            <a:r>
              <a:rPr lang="en-US" dirty="0" smtClean="0"/>
              <a:t>.</a:t>
            </a:r>
          </a:p>
          <a:p>
            <a:pPr lvl="2">
              <a:buFont typeface="Wingdings" panose="05000000000000000000" pitchFamily="2" charset="2"/>
              <a:buChar char="Ø"/>
            </a:pPr>
            <a:r>
              <a:rPr lang="en-US" dirty="0" smtClean="0"/>
              <a:t>The machine physically limits you from getting to the other track</a:t>
            </a:r>
            <a:endParaRPr lang="en-US" dirty="0"/>
          </a:p>
          <a:p>
            <a:pPr lvl="1"/>
            <a:r>
              <a:rPr lang="en-US" dirty="0"/>
              <a:t>Work activities involving </a:t>
            </a:r>
            <a:r>
              <a:rPr lang="en-US" dirty="0" smtClean="0"/>
              <a:t>certain equipment </a:t>
            </a:r>
            <a:r>
              <a:rPr lang="en-US" dirty="0"/>
              <a:t>and purposes</a:t>
            </a:r>
            <a:r>
              <a:rPr lang="en-US" dirty="0" smtClean="0"/>
              <a:t>.</a:t>
            </a:r>
          </a:p>
          <a:p>
            <a:pPr lvl="2">
              <a:buFont typeface="Wingdings" panose="05000000000000000000" pitchFamily="2" charset="2"/>
              <a:buChar char="Ø"/>
            </a:pPr>
            <a:r>
              <a:rPr lang="en-US" dirty="0" smtClean="0"/>
              <a:t>Inspection and minor repair</a:t>
            </a:r>
            <a:endParaRPr lang="en-US" dirty="0"/>
          </a:p>
          <a:p>
            <a:pPr lvl="1"/>
            <a:endParaRPr lang="en-US" dirty="0" smtClean="0"/>
          </a:p>
          <a:p>
            <a:pPr>
              <a:buAutoNum type="alphaLcParenBoth" startAt="5"/>
            </a:pPr>
            <a:endParaRPr lang="en-US" dirty="0"/>
          </a:p>
        </p:txBody>
      </p:sp>
      <p:sp>
        <p:nvSpPr>
          <p:cNvPr id="4" name="Footer Placeholder 3"/>
          <p:cNvSpPr>
            <a:spLocks noGrp="1"/>
          </p:cNvSpPr>
          <p:nvPr>
            <p:ph type="ftr" sz="quarter" idx="4294967295"/>
          </p:nvPr>
        </p:nvSpPr>
        <p:spPr>
          <a:xfrm>
            <a:off x="457200" y="6356350"/>
            <a:ext cx="8229600" cy="365125"/>
          </a:xfrm>
          <a:prstGeom prst="rect">
            <a:avLst/>
          </a:prstGeom>
        </p:spPr>
        <p:txBody>
          <a:bodyPr/>
          <a:lstStyle/>
          <a:p>
            <a:r>
              <a:rPr lang="en-US" smtClean="0"/>
              <a:t>FRA Technical Training Material is Intended for Internal Instructional Purposes Only. </a:t>
            </a:r>
          </a:p>
          <a:p>
            <a:r>
              <a:rPr lang="en-US" smtClean="0"/>
              <a:t>Do not distribute outside FRA or State Agency pursuant to 49 CFR Part 212.</a:t>
            </a:r>
            <a:endParaRPr lang="en-US" dirty="0"/>
          </a:p>
        </p:txBody>
      </p:sp>
      <p:sp>
        <p:nvSpPr>
          <p:cNvPr id="5" name="Slide Number Placeholder 4"/>
          <p:cNvSpPr>
            <a:spLocks noGrp="1"/>
          </p:cNvSpPr>
          <p:nvPr>
            <p:ph type="sldNum" sz="quarter" idx="11"/>
          </p:nvPr>
        </p:nvSpPr>
        <p:spPr/>
        <p:txBody>
          <a:bodyPr/>
          <a:lstStyle/>
          <a:p>
            <a:fld id="{3081FB63-11FE-4616-A19A-6EFA4D5058BD}" type="slidenum">
              <a:rPr lang="en-US" smtClean="0"/>
              <a:t>26</a:t>
            </a:fld>
            <a:endParaRPr lang="en-US" dirty="0"/>
          </a:p>
        </p:txBody>
      </p:sp>
      <p:sp>
        <p:nvSpPr>
          <p:cNvPr id="6" name="Rounded Rectangle 5"/>
          <p:cNvSpPr/>
          <p:nvPr/>
        </p:nvSpPr>
        <p:spPr>
          <a:xfrm>
            <a:off x="838200" y="2514600"/>
            <a:ext cx="7772400" cy="1371600"/>
          </a:xfrm>
          <a:prstGeom prst="roundRect">
            <a:avLst/>
          </a:prstGeom>
          <a:solidFill>
            <a:srgbClr val="B32C16">
              <a:alpha val="7843"/>
            </a:srgbClr>
          </a:solidFill>
          <a:ln>
            <a:solidFill>
              <a:srgbClr val="FF000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 name="TextBox 6"/>
          <p:cNvSpPr txBox="1"/>
          <p:nvPr/>
        </p:nvSpPr>
        <p:spPr>
          <a:xfrm>
            <a:off x="7086600" y="6312932"/>
            <a:ext cx="1524000" cy="369332"/>
          </a:xfrm>
          <a:prstGeom prst="rect">
            <a:avLst/>
          </a:prstGeom>
          <a:noFill/>
        </p:spPr>
        <p:txBody>
          <a:bodyPr wrap="square" rtlCol="0">
            <a:spAutoFit/>
          </a:bodyPr>
          <a:lstStyle/>
          <a:p>
            <a:r>
              <a:rPr lang="en-US" i="1" dirty="0" smtClean="0"/>
              <a:t>(summarized)</a:t>
            </a:r>
            <a:endParaRPr lang="en-US" i="1" dirty="0"/>
          </a:p>
        </p:txBody>
      </p:sp>
    </p:spTree>
    <p:extLst>
      <p:ext uri="{BB962C8B-B14F-4D97-AF65-F5344CB8AC3E}">
        <p14:creationId xmlns:p14="http://schemas.microsoft.com/office/powerpoint/2010/main" val="1636545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3.33333E-6 -2.81749E-6 L 3.33333E-6 0.21097 " pathEditMode="relative" rAng="0" ptsTypes="AA">
                                      <p:cBhvr>
                                        <p:cTn id="6" dur="2000" fill="hold"/>
                                        <p:tgtEl>
                                          <p:spTgt spid="6"/>
                                        </p:tgtEl>
                                        <p:attrNameLst>
                                          <p:attrName>ppt_x</p:attrName>
                                          <p:attrName>ppt_y</p:attrName>
                                        </p:attrNameLst>
                                      </p:cBhvr>
                                      <p:rCtr x="0" y="1054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214.336(e) </a:t>
            </a:r>
            <a:r>
              <a:rPr lang="en-US" dirty="0" smtClean="0"/>
              <a:t>Exceptions</a:t>
            </a:r>
            <a:br>
              <a:rPr lang="en-US" dirty="0" smtClean="0"/>
            </a:br>
            <a:r>
              <a:rPr lang="en-US" dirty="0" smtClean="0"/>
              <a:t>(e)(2)</a:t>
            </a:r>
            <a:endParaRPr lang="en-US" dirty="0"/>
          </a:p>
        </p:txBody>
      </p:sp>
      <p:sp>
        <p:nvSpPr>
          <p:cNvPr id="4" name="Footer Placeholder 3"/>
          <p:cNvSpPr>
            <a:spLocks noGrp="1"/>
          </p:cNvSpPr>
          <p:nvPr>
            <p:ph type="ftr" sz="quarter" idx="4294967295"/>
          </p:nvPr>
        </p:nvSpPr>
        <p:spPr>
          <a:xfrm>
            <a:off x="457200" y="6356350"/>
            <a:ext cx="8229600" cy="365125"/>
          </a:xfrm>
          <a:prstGeom prst="rect">
            <a:avLst/>
          </a:prstGeom>
        </p:spPr>
        <p:txBody>
          <a:bodyPr/>
          <a:lstStyle/>
          <a:p>
            <a:r>
              <a:rPr lang="en-US" smtClean="0"/>
              <a:t>FRA Technical Training Material is Intended for Internal Instructional Purposes Only. </a:t>
            </a:r>
          </a:p>
          <a:p>
            <a:r>
              <a:rPr lang="en-US" smtClean="0"/>
              <a:t>Do not distribute outside FRA or State Agency pursuant to 49 CFR Part 212.</a:t>
            </a:r>
            <a:endParaRPr lang="en-US" dirty="0"/>
          </a:p>
        </p:txBody>
      </p:sp>
      <p:sp>
        <p:nvSpPr>
          <p:cNvPr id="5" name="Slide Number Placeholder 4"/>
          <p:cNvSpPr>
            <a:spLocks noGrp="1"/>
          </p:cNvSpPr>
          <p:nvPr>
            <p:ph type="sldNum" sz="quarter" idx="11"/>
          </p:nvPr>
        </p:nvSpPr>
        <p:spPr/>
        <p:txBody>
          <a:bodyPr/>
          <a:lstStyle/>
          <a:p>
            <a:fld id="{3081FB63-11FE-4616-A19A-6EFA4D5058BD}" type="slidenum">
              <a:rPr lang="en-US" smtClean="0"/>
              <a:t>27</a:t>
            </a:fld>
            <a:endParaRPr lang="en-US" dirty="0"/>
          </a:p>
        </p:txBody>
      </p:sp>
      <p:sp>
        <p:nvSpPr>
          <p:cNvPr id="6" name="Content Placeholder 2"/>
          <p:cNvSpPr>
            <a:spLocks noGrp="1"/>
          </p:cNvSpPr>
          <p:nvPr>
            <p:ph idx="1"/>
          </p:nvPr>
        </p:nvSpPr>
        <p:spPr>
          <a:xfrm>
            <a:off x="457200" y="1600200"/>
            <a:ext cx="8229600" cy="4525963"/>
          </a:xfrm>
        </p:spPr>
        <p:txBody>
          <a:bodyPr/>
          <a:lstStyle/>
          <a:p>
            <a:pPr marL="0" indent="-914400">
              <a:spcBef>
                <a:spcPts val="0"/>
              </a:spcBef>
              <a:buNone/>
            </a:pPr>
            <a:r>
              <a:rPr lang="en-US" sz="1800" dirty="0">
                <a:solidFill>
                  <a:srgbClr val="C00000"/>
                </a:solidFill>
              </a:rPr>
              <a:t>(e</a:t>
            </a:r>
            <a:r>
              <a:rPr lang="en-US" sz="1800" dirty="0" smtClean="0">
                <a:solidFill>
                  <a:srgbClr val="C00000"/>
                </a:solidFill>
              </a:rPr>
              <a:t>) (2</a:t>
            </a:r>
            <a:r>
              <a:rPr lang="en-US" sz="1800" dirty="0">
                <a:solidFill>
                  <a:srgbClr val="C00000"/>
                </a:solidFill>
              </a:rPr>
              <a:t>) </a:t>
            </a:r>
            <a:r>
              <a:rPr lang="en-US" sz="1800" i="1" dirty="0"/>
              <a:t>Maintenance or repairs performed either alongside, or within the perimeter of, a roadway maintenance machine or coupled equipment on the occupied track. </a:t>
            </a:r>
            <a:endParaRPr lang="en-US" sz="1800" i="1" dirty="0" smtClean="0"/>
          </a:p>
          <a:p>
            <a:pPr marL="0" indent="-914400">
              <a:spcBef>
                <a:spcPts val="0"/>
              </a:spcBef>
              <a:buNone/>
            </a:pPr>
            <a:r>
              <a:rPr lang="en-US" b="1" dirty="0"/>
              <a:t>No Adjacent Track Protection is needed when</a:t>
            </a:r>
            <a:r>
              <a:rPr lang="en-US" b="1" dirty="0" smtClean="0"/>
              <a:t>:</a:t>
            </a:r>
          </a:p>
          <a:p>
            <a:pPr marL="0" indent="-914400">
              <a:spcBef>
                <a:spcPts val="0"/>
              </a:spcBef>
              <a:buNone/>
            </a:pPr>
            <a:endParaRPr lang="en-US" b="1" dirty="0"/>
          </a:p>
          <a:p>
            <a:pPr>
              <a:spcBef>
                <a:spcPts val="0"/>
              </a:spcBef>
              <a:buAutoNum type="romanLcParenBoth"/>
            </a:pPr>
            <a:r>
              <a:rPr lang="en-US" dirty="0" smtClean="0"/>
              <a:t>Roadway worker(s) perform </a:t>
            </a:r>
            <a:r>
              <a:rPr lang="en-US" dirty="0"/>
              <a:t>maintenance or repairs </a:t>
            </a:r>
            <a:r>
              <a:rPr lang="en-US" b="1" dirty="0"/>
              <a:t>alongside</a:t>
            </a:r>
            <a:r>
              <a:rPr lang="en-US" dirty="0"/>
              <a:t> </a:t>
            </a:r>
            <a:r>
              <a:rPr lang="en-US" dirty="0" smtClean="0"/>
              <a:t>an RMM or </a:t>
            </a:r>
            <a:r>
              <a:rPr lang="en-US" dirty="0"/>
              <a:t>coupled equipment, provided that such machine or equipment would effectively prevent the worker from fouling the adjacent controlled track on the other side of such equipment, and that such maintenance or repairs are performed while positioned on a side of the occupied track as described in paragraph (e)(1</a:t>
            </a:r>
            <a:r>
              <a:rPr lang="en-US" dirty="0" smtClean="0"/>
              <a:t>)</a:t>
            </a:r>
            <a:endParaRPr lang="en-US" i="1" dirty="0" smtClean="0"/>
          </a:p>
        </p:txBody>
      </p:sp>
      <p:sp>
        <p:nvSpPr>
          <p:cNvPr id="7" name="TextBox 6"/>
          <p:cNvSpPr txBox="1"/>
          <p:nvPr/>
        </p:nvSpPr>
        <p:spPr>
          <a:xfrm>
            <a:off x="7086600" y="6312932"/>
            <a:ext cx="1524000" cy="369332"/>
          </a:xfrm>
          <a:prstGeom prst="rect">
            <a:avLst/>
          </a:prstGeom>
          <a:noFill/>
        </p:spPr>
        <p:txBody>
          <a:bodyPr wrap="square" rtlCol="0">
            <a:spAutoFit/>
          </a:bodyPr>
          <a:lstStyle/>
          <a:p>
            <a:r>
              <a:rPr lang="en-US" i="1" dirty="0" smtClean="0"/>
              <a:t>(summarized)</a:t>
            </a:r>
            <a:endParaRPr lang="en-US" i="1" dirty="0"/>
          </a:p>
        </p:txBody>
      </p:sp>
    </p:spTree>
    <p:extLst>
      <p:ext uri="{BB962C8B-B14F-4D97-AF65-F5344CB8AC3E}">
        <p14:creationId xmlns:p14="http://schemas.microsoft.com/office/powerpoint/2010/main" val="3030513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500"/>
                                        <p:tgtEl>
                                          <p:spTgt spid="6">
                                            <p:txEl>
                                              <p:pRg st="1" end="1"/>
                                            </p:txEl>
                                          </p:spTgt>
                                        </p:tgtEl>
                                      </p:cBhvr>
                                    </p:animEffect>
                                  </p:childTnLst>
                                </p:cTn>
                              </p:par>
                            </p:childTnLst>
                          </p:cTn>
                        </p:par>
                        <p:par>
                          <p:cTn id="11" fill="hold">
                            <p:stCondLst>
                              <p:cond delay="500"/>
                            </p:stCondLst>
                            <p:childTnLst>
                              <p:par>
                                <p:cTn id="12" presetID="10" presetClass="entr" presetSubtype="0" fill="hold" nodeType="afterEffect">
                                  <p:stCondLst>
                                    <p:cond delay="500"/>
                                  </p:stCondLst>
                                  <p:childTnLst>
                                    <p:set>
                                      <p:cBhvr>
                                        <p:cTn id="13" dur="1" fill="hold">
                                          <p:stCondLst>
                                            <p:cond delay="0"/>
                                          </p:stCondLst>
                                        </p:cTn>
                                        <p:tgtEl>
                                          <p:spTgt spid="6">
                                            <p:txEl>
                                              <p:pRg st="3" end="3"/>
                                            </p:txEl>
                                          </p:spTgt>
                                        </p:tgtEl>
                                        <p:attrNameLst>
                                          <p:attrName>style.visibility</p:attrName>
                                        </p:attrNameLst>
                                      </p:cBhvr>
                                      <p:to>
                                        <p:strVal val="visible"/>
                                      </p:to>
                                    </p:set>
                                    <p:animEffect transition="in" filter="fade">
                                      <p:cBhvr>
                                        <p:cTn id="14"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214.336(e) </a:t>
            </a:r>
            <a:r>
              <a:rPr lang="en-US" dirty="0" smtClean="0"/>
              <a:t>Exceptions</a:t>
            </a:r>
            <a:br>
              <a:rPr lang="en-US" dirty="0" smtClean="0"/>
            </a:br>
            <a:r>
              <a:rPr lang="en-US" dirty="0" smtClean="0"/>
              <a:t>(e)(2)</a:t>
            </a:r>
            <a:endParaRPr lang="en-US" dirty="0"/>
          </a:p>
        </p:txBody>
      </p:sp>
      <p:sp>
        <p:nvSpPr>
          <p:cNvPr id="4" name="Footer Placeholder 3"/>
          <p:cNvSpPr>
            <a:spLocks noGrp="1"/>
          </p:cNvSpPr>
          <p:nvPr>
            <p:ph type="ftr" sz="quarter" idx="4294967295"/>
          </p:nvPr>
        </p:nvSpPr>
        <p:spPr>
          <a:xfrm>
            <a:off x="457200" y="6356350"/>
            <a:ext cx="8229600" cy="365125"/>
          </a:xfrm>
          <a:prstGeom prst="rect">
            <a:avLst/>
          </a:prstGeom>
        </p:spPr>
        <p:txBody>
          <a:bodyPr/>
          <a:lstStyle/>
          <a:p>
            <a:r>
              <a:rPr lang="en-US" dirty="0" smtClean="0"/>
              <a:t>FRA Technical Training Material is Intended for Internal Instructional Purposes Only. </a:t>
            </a:r>
          </a:p>
          <a:p>
            <a:r>
              <a:rPr lang="en-US" dirty="0" smtClean="0"/>
              <a:t>Do not distribute outside FRA or State Agency pursuant to 49 CFR Part 212.</a:t>
            </a:r>
            <a:endParaRPr lang="en-US" dirty="0"/>
          </a:p>
        </p:txBody>
      </p:sp>
      <p:sp>
        <p:nvSpPr>
          <p:cNvPr id="5" name="Slide Number Placeholder 4"/>
          <p:cNvSpPr>
            <a:spLocks noGrp="1"/>
          </p:cNvSpPr>
          <p:nvPr>
            <p:ph type="sldNum" sz="quarter" idx="11"/>
          </p:nvPr>
        </p:nvSpPr>
        <p:spPr/>
        <p:txBody>
          <a:bodyPr/>
          <a:lstStyle/>
          <a:p>
            <a:fld id="{3081FB63-11FE-4616-A19A-6EFA4D5058BD}" type="slidenum">
              <a:rPr lang="en-US" smtClean="0"/>
              <a:t>28</a:t>
            </a:fld>
            <a:endParaRPr lang="en-US" dirty="0"/>
          </a:p>
        </p:txBody>
      </p:sp>
      <p:sp>
        <p:nvSpPr>
          <p:cNvPr id="6" name="Content Placeholder 2"/>
          <p:cNvSpPr>
            <a:spLocks noGrp="1"/>
          </p:cNvSpPr>
          <p:nvPr>
            <p:ph idx="1"/>
          </p:nvPr>
        </p:nvSpPr>
        <p:spPr>
          <a:xfrm>
            <a:off x="457200" y="1600200"/>
            <a:ext cx="8229600" cy="4525963"/>
          </a:xfrm>
        </p:spPr>
        <p:txBody>
          <a:bodyPr/>
          <a:lstStyle/>
          <a:p>
            <a:pPr marL="0" indent="-914400">
              <a:spcBef>
                <a:spcPts val="0"/>
              </a:spcBef>
              <a:buNone/>
            </a:pPr>
            <a:r>
              <a:rPr lang="en-US" sz="1800" dirty="0" smtClean="0">
                <a:solidFill>
                  <a:srgbClr val="C00000"/>
                </a:solidFill>
              </a:rPr>
              <a:t>(e</a:t>
            </a:r>
            <a:r>
              <a:rPr lang="en-US" sz="1800" dirty="0">
                <a:solidFill>
                  <a:srgbClr val="C00000"/>
                </a:solidFill>
              </a:rPr>
              <a:t>) (2) </a:t>
            </a:r>
            <a:r>
              <a:rPr lang="en-US" sz="1800" i="1" dirty="0"/>
              <a:t>Maintenance or repairs performed either alongside, or within the perimeter of, a roadway maintenance machine or coupled equipment on the occupied track. </a:t>
            </a:r>
          </a:p>
          <a:p>
            <a:pPr marL="0" indent="-914400">
              <a:spcBef>
                <a:spcPts val="0"/>
              </a:spcBef>
              <a:buNone/>
            </a:pPr>
            <a:r>
              <a:rPr lang="en-US" b="1" dirty="0" smtClean="0"/>
              <a:t>No </a:t>
            </a:r>
            <a:r>
              <a:rPr lang="en-US" b="1" dirty="0"/>
              <a:t>Adjacent Track Protection is needed when</a:t>
            </a:r>
            <a:r>
              <a:rPr lang="en-US" b="1" dirty="0" smtClean="0"/>
              <a:t>:</a:t>
            </a:r>
          </a:p>
          <a:p>
            <a:pPr marL="0" indent="-914400">
              <a:spcBef>
                <a:spcPts val="0"/>
              </a:spcBef>
              <a:buNone/>
            </a:pPr>
            <a:endParaRPr lang="en-US" b="1" dirty="0"/>
          </a:p>
          <a:p>
            <a:pPr>
              <a:spcBef>
                <a:spcPts val="0"/>
              </a:spcBef>
              <a:buFont typeface="Wingdings" panose="05000000000000000000" pitchFamily="2" charset="2"/>
              <a:buAutoNum type="romanLcParenBoth" startAt="2"/>
            </a:pPr>
            <a:r>
              <a:rPr lang="en-US" dirty="0"/>
              <a:t>R</a:t>
            </a:r>
            <a:r>
              <a:rPr lang="en-US" dirty="0" smtClean="0"/>
              <a:t>oadway worker(s) </a:t>
            </a:r>
            <a:r>
              <a:rPr lang="en-US" b="1" dirty="0"/>
              <a:t>on or under </a:t>
            </a:r>
            <a:r>
              <a:rPr lang="en-US" dirty="0" smtClean="0"/>
              <a:t>an RMM </a:t>
            </a:r>
            <a:r>
              <a:rPr lang="en-US" dirty="0"/>
              <a:t>or coupled equipment </a:t>
            </a:r>
            <a:r>
              <a:rPr lang="en-US" dirty="0" smtClean="0"/>
              <a:t>perform </a:t>
            </a:r>
            <a:r>
              <a:rPr lang="en-US" dirty="0"/>
              <a:t>maintenance or repairs </a:t>
            </a:r>
            <a:r>
              <a:rPr lang="en-US" b="1" dirty="0"/>
              <a:t>within the perimeter</a:t>
            </a:r>
            <a:r>
              <a:rPr lang="en-US" dirty="0"/>
              <a:t> of the machine or equipment, provided that no part of their person breaks the plane of the rail of the occupied track except when toward one of the sides of the occupied track as described in paragraph (e</a:t>
            </a:r>
            <a:r>
              <a:rPr lang="en-US" dirty="0" smtClean="0"/>
              <a:t>)(1). A </a:t>
            </a:r>
            <a:r>
              <a:rPr lang="en-US" dirty="0"/>
              <a:t>boom or other equipment extending beyond the body of </a:t>
            </a:r>
            <a:r>
              <a:rPr lang="en-US" dirty="0" smtClean="0"/>
              <a:t>an RMM or </a:t>
            </a:r>
            <a:r>
              <a:rPr lang="en-US" dirty="0"/>
              <a:t>coupled equipment toward an adjacent controlled track is not considered to be within the perimeter of the </a:t>
            </a:r>
            <a:r>
              <a:rPr lang="en-US" dirty="0" smtClean="0"/>
              <a:t>machine.</a:t>
            </a:r>
            <a:endParaRPr lang="en-US" dirty="0"/>
          </a:p>
        </p:txBody>
      </p:sp>
      <p:sp>
        <p:nvSpPr>
          <p:cNvPr id="7" name="TextBox 6"/>
          <p:cNvSpPr txBox="1"/>
          <p:nvPr/>
        </p:nvSpPr>
        <p:spPr>
          <a:xfrm>
            <a:off x="7086600" y="6312932"/>
            <a:ext cx="1524000" cy="369332"/>
          </a:xfrm>
          <a:prstGeom prst="rect">
            <a:avLst/>
          </a:prstGeom>
          <a:noFill/>
        </p:spPr>
        <p:txBody>
          <a:bodyPr wrap="square" rtlCol="0">
            <a:spAutoFit/>
          </a:bodyPr>
          <a:lstStyle/>
          <a:p>
            <a:r>
              <a:rPr lang="en-US" i="1" dirty="0" smtClean="0"/>
              <a:t>(summarized)</a:t>
            </a:r>
            <a:endParaRPr lang="en-US" i="1" dirty="0"/>
          </a:p>
        </p:txBody>
      </p:sp>
    </p:spTree>
    <p:extLst>
      <p:ext uri="{BB962C8B-B14F-4D97-AF65-F5344CB8AC3E}">
        <p14:creationId xmlns:p14="http://schemas.microsoft.com/office/powerpoint/2010/main" val="1091622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500"/>
                                        <p:tgtEl>
                                          <p:spTgt spid="6">
                                            <p:txEl>
                                              <p:pRg st="1" end="1"/>
                                            </p:txEl>
                                          </p:spTgt>
                                        </p:tgtEl>
                                      </p:cBhvr>
                                    </p:animEffect>
                                  </p:childTnLst>
                                </p:cTn>
                              </p:par>
                            </p:childTnLst>
                          </p:cTn>
                        </p:par>
                        <p:par>
                          <p:cTn id="11" fill="hold">
                            <p:stCondLst>
                              <p:cond delay="500"/>
                            </p:stCondLst>
                            <p:childTnLst>
                              <p:par>
                                <p:cTn id="12" presetID="10" presetClass="entr" presetSubtype="0" fill="hold" grpId="0" nodeType="afterEffect">
                                  <p:stCondLst>
                                    <p:cond delay="500"/>
                                  </p:stCondLst>
                                  <p:childTnLst>
                                    <p:set>
                                      <p:cBhvr>
                                        <p:cTn id="13" dur="1" fill="hold">
                                          <p:stCondLst>
                                            <p:cond delay="0"/>
                                          </p:stCondLst>
                                        </p:cTn>
                                        <p:tgtEl>
                                          <p:spTgt spid="6">
                                            <p:txEl>
                                              <p:pRg st="3" end="3"/>
                                            </p:txEl>
                                          </p:spTgt>
                                        </p:tgtEl>
                                        <p:attrNameLst>
                                          <p:attrName>style.visibility</p:attrName>
                                        </p:attrNameLst>
                                      </p:cBhvr>
                                      <p:to>
                                        <p:strVal val="visible"/>
                                      </p:to>
                                    </p:set>
                                    <p:animEffect transition="in" filter="fade">
                                      <p:cBhvr>
                                        <p:cTn id="14"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214.336(e) Exceptions</a:t>
            </a:r>
            <a:br>
              <a:rPr lang="en-US" dirty="0"/>
            </a:br>
            <a:r>
              <a:rPr lang="en-US" dirty="0"/>
              <a:t>(e)(2</a:t>
            </a:r>
            <a:r>
              <a:rPr lang="en-US" dirty="0" smtClean="0"/>
              <a:t>)(</a:t>
            </a:r>
            <a:r>
              <a:rPr lang="en-US" dirty="0" err="1" smtClean="0"/>
              <a:t>i</a:t>
            </a:r>
            <a:r>
              <a:rPr lang="en-US" dirty="0" smtClean="0"/>
              <a:t>)&amp;(ii)</a:t>
            </a:r>
            <a:endParaRPr lang="en-US" dirty="0"/>
          </a:p>
        </p:txBody>
      </p:sp>
      <p:sp>
        <p:nvSpPr>
          <p:cNvPr id="3" name="Content Placeholder 2"/>
          <p:cNvSpPr>
            <a:spLocks noGrp="1"/>
          </p:cNvSpPr>
          <p:nvPr>
            <p:ph idx="1"/>
          </p:nvPr>
        </p:nvSpPr>
        <p:spPr/>
        <p:txBody>
          <a:bodyPr/>
          <a:lstStyle/>
          <a:p>
            <a:r>
              <a:rPr lang="en-US" b="1" dirty="0"/>
              <a:t>No adjacent track protection is </a:t>
            </a:r>
            <a:r>
              <a:rPr lang="en-US" b="1" dirty="0" smtClean="0"/>
              <a:t>needed for mechanic:</a:t>
            </a:r>
          </a:p>
          <a:p>
            <a:pPr lvl="1"/>
            <a:r>
              <a:rPr lang="en-US" b="1" dirty="0" smtClean="0"/>
              <a:t>Alongside machine (with machine between them and adjacent track)</a:t>
            </a:r>
          </a:p>
          <a:p>
            <a:pPr lvl="1"/>
            <a:r>
              <a:rPr lang="en-US" b="1" dirty="0" smtClean="0"/>
              <a:t>Under or on machine if they don’t</a:t>
            </a:r>
          </a:p>
          <a:p>
            <a:pPr marL="457200" lvl="1" indent="0">
              <a:buNone/>
            </a:pPr>
            <a:r>
              <a:rPr lang="en-US" b="1" dirty="0"/>
              <a:t>	</a:t>
            </a:r>
            <a:r>
              <a:rPr lang="en-US" b="1" dirty="0" smtClean="0"/>
              <a:t>break the plane of the rail on the</a:t>
            </a:r>
          </a:p>
          <a:p>
            <a:pPr marL="457200" lvl="1" indent="0">
              <a:buNone/>
            </a:pPr>
            <a:r>
              <a:rPr lang="en-US" b="1" dirty="0"/>
              <a:t>	</a:t>
            </a:r>
            <a:r>
              <a:rPr lang="en-US" b="1" dirty="0" smtClean="0"/>
              <a:t>live track side</a:t>
            </a:r>
          </a:p>
          <a:p>
            <a:pPr marL="457200" lvl="1" indent="0">
              <a:buNone/>
            </a:pPr>
            <a:endParaRPr lang="en-US" b="1" dirty="0"/>
          </a:p>
          <a:p>
            <a:pPr marL="457200" lvl="1" indent="0">
              <a:buNone/>
            </a:pPr>
            <a:endParaRPr lang="en-US" b="1" dirty="0"/>
          </a:p>
          <a:p>
            <a:endParaRPr lang="en-US" dirty="0"/>
          </a:p>
        </p:txBody>
      </p:sp>
      <p:sp>
        <p:nvSpPr>
          <p:cNvPr id="4" name="Footer Placeholder 3"/>
          <p:cNvSpPr>
            <a:spLocks noGrp="1"/>
          </p:cNvSpPr>
          <p:nvPr>
            <p:ph type="ftr" sz="quarter" idx="4294967295"/>
          </p:nvPr>
        </p:nvSpPr>
        <p:spPr>
          <a:xfrm>
            <a:off x="457200" y="6356350"/>
            <a:ext cx="8229600" cy="365125"/>
          </a:xfrm>
          <a:prstGeom prst="rect">
            <a:avLst/>
          </a:prstGeom>
        </p:spPr>
        <p:txBody>
          <a:bodyPr/>
          <a:lstStyle/>
          <a:p>
            <a:r>
              <a:rPr lang="en-US" smtClean="0"/>
              <a:t>FRA Technical Training Material is Intended for Internal Instructional Purposes Only. </a:t>
            </a:r>
          </a:p>
          <a:p>
            <a:r>
              <a:rPr lang="en-US" smtClean="0"/>
              <a:t>Do not distribute outside FRA or State Agency pursuant to 49 CFR Part 212.</a:t>
            </a:r>
            <a:endParaRPr lang="en-US" dirty="0"/>
          </a:p>
        </p:txBody>
      </p:sp>
      <p:sp>
        <p:nvSpPr>
          <p:cNvPr id="5" name="Slide Number Placeholder 4"/>
          <p:cNvSpPr>
            <a:spLocks noGrp="1"/>
          </p:cNvSpPr>
          <p:nvPr>
            <p:ph type="sldNum" sz="quarter" idx="11"/>
          </p:nvPr>
        </p:nvSpPr>
        <p:spPr/>
        <p:txBody>
          <a:bodyPr/>
          <a:lstStyle/>
          <a:p>
            <a:fld id="{3081FB63-11FE-4616-A19A-6EFA4D5058BD}" type="slidenum">
              <a:rPr lang="en-US" smtClean="0"/>
              <a:t>29</a:t>
            </a:fld>
            <a:endParaRPr lang="en-US" dirty="0"/>
          </a:p>
        </p:txBody>
      </p:sp>
      <p:grpSp>
        <p:nvGrpSpPr>
          <p:cNvPr id="6" name="Group 5"/>
          <p:cNvGrpSpPr/>
          <p:nvPr/>
        </p:nvGrpSpPr>
        <p:grpSpPr>
          <a:xfrm>
            <a:off x="30231" y="5076825"/>
            <a:ext cx="9104012" cy="361950"/>
            <a:chOff x="30231" y="3248025"/>
            <a:chExt cx="9104012" cy="361950"/>
          </a:xfrm>
        </p:grpSpPr>
        <p:pic>
          <p:nvPicPr>
            <p:cNvPr id="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231" y="3274103"/>
              <a:ext cx="3286125"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9439" y="3276600"/>
              <a:ext cx="3286125"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16"/>
            <p:cNvPicPr>
              <a:picLocks noChangeAspect="1" noChangeArrowheads="1"/>
            </p:cNvPicPr>
            <p:nvPr/>
          </p:nvPicPr>
          <p:blipFill rotWithShape="1">
            <a:blip r:embed="rId2">
              <a:extLst>
                <a:ext uri="{28A0092B-C50C-407E-A947-70E740481C1C}">
                  <a14:useLocalDpi xmlns:a14="http://schemas.microsoft.com/office/drawing/2010/main" val="0"/>
                </a:ext>
              </a:extLst>
            </a:blip>
            <a:srcRect l="20224" t="-8571" b="-1"/>
            <a:stretch/>
          </p:blipFill>
          <p:spPr bwMode="auto">
            <a:xfrm>
              <a:off x="6512712" y="3248025"/>
              <a:ext cx="2621531"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0" name="Group 9"/>
          <p:cNvGrpSpPr/>
          <p:nvPr/>
        </p:nvGrpSpPr>
        <p:grpSpPr>
          <a:xfrm>
            <a:off x="0" y="5962650"/>
            <a:ext cx="9104012" cy="361950"/>
            <a:chOff x="30231" y="3248025"/>
            <a:chExt cx="9104012" cy="361950"/>
          </a:xfrm>
        </p:grpSpPr>
        <p:pic>
          <p:nvPicPr>
            <p:cNvPr id="1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231" y="3274103"/>
              <a:ext cx="3286125"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9439" y="3276600"/>
              <a:ext cx="3286125"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16"/>
            <p:cNvPicPr>
              <a:picLocks noChangeAspect="1" noChangeArrowheads="1"/>
            </p:cNvPicPr>
            <p:nvPr/>
          </p:nvPicPr>
          <p:blipFill rotWithShape="1">
            <a:blip r:embed="rId2">
              <a:extLst>
                <a:ext uri="{28A0092B-C50C-407E-A947-70E740481C1C}">
                  <a14:useLocalDpi xmlns:a14="http://schemas.microsoft.com/office/drawing/2010/main" val="0"/>
                </a:ext>
              </a:extLst>
            </a:blip>
            <a:srcRect l="20224" t="-8571" b="-1"/>
            <a:stretch/>
          </p:blipFill>
          <p:spPr bwMode="auto">
            <a:xfrm>
              <a:off x="6512712" y="3248025"/>
              <a:ext cx="2621531"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4"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7078" y="5080677"/>
            <a:ext cx="854075" cy="37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6840" y="4781915"/>
            <a:ext cx="207963"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2011362" y="5059246"/>
            <a:ext cx="207963"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Oval 14"/>
          <p:cNvSpPr/>
          <p:nvPr/>
        </p:nvSpPr>
        <p:spPr>
          <a:xfrm>
            <a:off x="2223427" y="5196510"/>
            <a:ext cx="121376" cy="144016"/>
          </a:xfrm>
          <a:prstGeom prst="ellipse">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3074" name="Picture 2" descr="Work Equipment Mechani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24500" y="2733674"/>
            <a:ext cx="3238500" cy="221932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3076" name="Picture 4" descr="CPR (Canadian Pacific Railway) workers for tie gang which operates all over British Columbia, seasonal jobs in Canada. This man Stock Photo"/>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303" r="-1" b="7633"/>
          <a:stretch/>
        </p:blipFill>
        <p:spPr bwMode="auto">
          <a:xfrm>
            <a:off x="5715000" y="2502490"/>
            <a:ext cx="2811566" cy="414271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5367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00"/>
                                        <p:tgtEl>
                                          <p:spTgt spid="3074"/>
                                        </p:tgtEl>
                                      </p:cBhvr>
                                    </p:animEffect>
                                    <p:set>
                                      <p:cBhvr>
                                        <p:cTn id="7" dur="1" fill="hold">
                                          <p:stCondLst>
                                            <p:cond delay="999"/>
                                          </p:stCondLst>
                                        </p:cTn>
                                        <p:tgtEl>
                                          <p:spTgt spid="3074"/>
                                        </p:tgtEl>
                                        <p:attrNameLst>
                                          <p:attrName>style.visibility</p:attrName>
                                        </p:attrNameLst>
                                      </p:cBhvr>
                                      <p:to>
                                        <p:strVal val="hidden"/>
                                      </p:to>
                                    </p:set>
                                  </p:childTnLst>
                                </p:cTn>
                              </p:par>
                              <p:par>
                                <p:cTn id="8" presetID="10" presetClass="entr" presetSubtype="0" fill="hold" nodeType="withEffect">
                                  <p:stCondLst>
                                    <p:cond delay="500"/>
                                  </p:stCondLst>
                                  <p:childTnLst>
                                    <p:set>
                                      <p:cBhvr>
                                        <p:cTn id="9" dur="1" fill="hold">
                                          <p:stCondLst>
                                            <p:cond delay="0"/>
                                          </p:stCondLst>
                                        </p:cTn>
                                        <p:tgtEl>
                                          <p:spTgt spid="3076"/>
                                        </p:tgtEl>
                                        <p:attrNameLst>
                                          <p:attrName>style.visibility</p:attrName>
                                        </p:attrNameLst>
                                      </p:cBhvr>
                                      <p:to>
                                        <p:strVal val="visible"/>
                                      </p:to>
                                    </p:set>
                                    <p:animEffect transition="in" filter="fade">
                                      <p:cBhvr>
                                        <p:cTn id="10" dur="10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Adjacent Track Protection</a:t>
            </a:r>
            <a:br>
              <a:rPr lang="en-US" dirty="0" smtClean="0"/>
            </a:br>
            <a:r>
              <a:rPr lang="en-US" dirty="0" smtClean="0"/>
              <a:t>214.336</a:t>
            </a:r>
            <a:endParaRPr lang="en-US" dirty="0"/>
          </a:p>
        </p:txBody>
      </p:sp>
      <p:sp>
        <p:nvSpPr>
          <p:cNvPr id="7" name="Text Placeholder 6"/>
          <p:cNvSpPr>
            <a:spLocks noGrp="1"/>
          </p:cNvSpPr>
          <p:nvPr>
            <p:ph type="body" idx="4294967295"/>
          </p:nvPr>
        </p:nvSpPr>
        <p:spPr>
          <a:xfrm>
            <a:off x="685800" y="4137025"/>
            <a:ext cx="7772400" cy="520700"/>
          </a:xfrm>
          <a:prstGeom prst="rect">
            <a:avLst/>
          </a:prstGeom>
        </p:spPr>
        <p:txBody>
          <a:bodyPr/>
          <a:lstStyle/>
          <a:p>
            <a:r>
              <a:rPr lang="en-US" dirty="0" smtClean="0"/>
              <a:t>Track Recurrency 2016</a:t>
            </a:r>
            <a:endParaRPr lang="en-US" dirty="0"/>
          </a:p>
        </p:txBody>
      </p:sp>
      <p:pic>
        <p:nvPicPr>
          <p:cNvPr id="10" name="Picture Placeholder 9"/>
          <p:cNvPicPr>
            <a:picLocks noGrp="1" noChangeAspect="1"/>
          </p:cNvPicPr>
          <p:nvPr>
            <p:ph type="pic" sz="quarter" idx="4294967295"/>
          </p:nvPr>
        </p:nvPicPr>
        <p:blipFill>
          <a:blip r:embed="rId2">
            <a:extLst>
              <a:ext uri="{28A0092B-C50C-407E-A947-70E740481C1C}">
                <a14:useLocalDpi xmlns:a14="http://schemas.microsoft.com/office/drawing/2010/main" val="0"/>
              </a:ext>
            </a:extLst>
          </a:blip>
          <a:srcRect t="30142" b="30142"/>
          <a:stretch>
            <a:fillRect/>
          </a:stretch>
        </p:blipFill>
        <p:spPr>
          <a:xfrm>
            <a:off x="685800" y="1676400"/>
            <a:ext cx="7772400" cy="2286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 name="Footer Placeholder 3"/>
          <p:cNvSpPr>
            <a:spLocks noGrp="1"/>
          </p:cNvSpPr>
          <p:nvPr>
            <p:ph type="ftr" sz="quarter" idx="4294967295"/>
          </p:nvPr>
        </p:nvSpPr>
        <p:spPr>
          <a:xfrm>
            <a:off x="457200" y="6356350"/>
            <a:ext cx="8229600" cy="365125"/>
          </a:xfrm>
          <a:prstGeom prst="rect">
            <a:avLst/>
          </a:prstGeom>
        </p:spPr>
        <p:txBody>
          <a:bodyPr/>
          <a:lstStyle/>
          <a:p>
            <a:r>
              <a:rPr lang="en-US" dirty="0" smtClean="0"/>
              <a:t>FRA Technical Training Material is Intended for Internal Instructional Purposes Only. </a:t>
            </a:r>
          </a:p>
          <a:p>
            <a:r>
              <a:rPr lang="en-US" dirty="0" smtClean="0"/>
              <a:t>Do not distribute outside FRA or State Agency pursuant to 49 CFR Part 212.</a:t>
            </a:r>
            <a:endParaRPr lang="en-US" dirty="0"/>
          </a:p>
        </p:txBody>
      </p:sp>
      <p:sp>
        <p:nvSpPr>
          <p:cNvPr id="5" name="Slide Number Placeholder 4"/>
          <p:cNvSpPr>
            <a:spLocks noGrp="1"/>
          </p:cNvSpPr>
          <p:nvPr>
            <p:ph type="sldNum" sz="quarter" idx="4294967295"/>
          </p:nvPr>
        </p:nvSpPr>
        <p:spPr>
          <a:xfrm>
            <a:off x="8610600" y="6400800"/>
            <a:ext cx="501316" cy="365125"/>
          </a:xfrm>
        </p:spPr>
        <p:txBody>
          <a:bodyPr/>
          <a:lstStyle/>
          <a:p>
            <a:fld id="{3081FB63-11FE-4616-A19A-6EFA4D5058BD}" type="slidenum">
              <a:rPr lang="en-US" smtClean="0"/>
              <a:t>3</a:t>
            </a:fld>
            <a:endParaRPr lang="en-US" dirty="0"/>
          </a:p>
        </p:txBody>
      </p:sp>
    </p:spTree>
    <p:extLst>
      <p:ext uri="{BB962C8B-B14F-4D97-AF65-F5344CB8AC3E}">
        <p14:creationId xmlns:p14="http://schemas.microsoft.com/office/powerpoint/2010/main" val="3100040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214.336(e) Exceptions</a:t>
            </a:r>
            <a:endParaRPr lang="en-US" dirty="0"/>
          </a:p>
        </p:txBody>
      </p:sp>
      <p:sp>
        <p:nvSpPr>
          <p:cNvPr id="3" name="Content Placeholder 2"/>
          <p:cNvSpPr>
            <a:spLocks noGrp="1"/>
          </p:cNvSpPr>
          <p:nvPr>
            <p:ph idx="1"/>
          </p:nvPr>
        </p:nvSpPr>
        <p:spPr/>
        <p:txBody>
          <a:bodyPr/>
          <a:lstStyle/>
          <a:p>
            <a:pPr>
              <a:buFont typeface="Wingdings" panose="05000000000000000000" pitchFamily="2" charset="2"/>
              <a:buAutoNum type="alphaLcParenBoth" startAt="5"/>
            </a:pPr>
            <a:r>
              <a:rPr lang="en-US" b="1" dirty="0"/>
              <a:t>Exceptions to the </a:t>
            </a:r>
            <a:r>
              <a:rPr lang="en-US" b="1" dirty="0" smtClean="0"/>
              <a:t>rules</a:t>
            </a:r>
            <a:endParaRPr lang="en-US" dirty="0"/>
          </a:p>
          <a:p>
            <a:pPr marL="0" indent="0">
              <a:buNone/>
            </a:pPr>
            <a:r>
              <a:rPr lang="en-US" dirty="0"/>
              <a:t> </a:t>
            </a:r>
            <a:r>
              <a:rPr lang="en-US" dirty="0" smtClean="0"/>
              <a:t>      </a:t>
            </a:r>
            <a:r>
              <a:rPr lang="en-US" b="1" dirty="0" smtClean="0"/>
              <a:t>No Adjacent Track Protection is needed when:</a:t>
            </a:r>
          </a:p>
          <a:p>
            <a:pPr lvl="1"/>
            <a:r>
              <a:rPr lang="en-US" dirty="0"/>
              <a:t>On-ground work performed on a side of the occupied track meeting specified condition(s). </a:t>
            </a:r>
            <a:endParaRPr lang="en-US" dirty="0" smtClean="0"/>
          </a:p>
          <a:p>
            <a:pPr marL="1257300" lvl="2" indent="-342900">
              <a:buFont typeface="Wingdings" panose="05000000000000000000" pitchFamily="2" charset="2"/>
              <a:buChar char="Ø"/>
            </a:pPr>
            <a:r>
              <a:rPr lang="en-US" dirty="0" smtClean="0"/>
              <a:t>Working on the side of track away from the move or with an inter-track barrier</a:t>
            </a:r>
          </a:p>
          <a:p>
            <a:pPr lvl="1"/>
            <a:r>
              <a:rPr lang="en-US" dirty="0"/>
              <a:t>Maintenance or repairs performed either alongside, or within the perimeter of, a roadway maintenance machine or coupled equipment on the occupied track</a:t>
            </a:r>
            <a:r>
              <a:rPr lang="en-US" dirty="0" smtClean="0"/>
              <a:t>.</a:t>
            </a:r>
          </a:p>
          <a:p>
            <a:pPr lvl="2">
              <a:buFont typeface="Wingdings" panose="05000000000000000000" pitchFamily="2" charset="2"/>
              <a:buChar char="Ø"/>
            </a:pPr>
            <a:r>
              <a:rPr lang="en-US" dirty="0" smtClean="0"/>
              <a:t>The machine physically limits you from getting to the other track</a:t>
            </a:r>
            <a:endParaRPr lang="en-US" dirty="0"/>
          </a:p>
          <a:p>
            <a:pPr lvl="1"/>
            <a:r>
              <a:rPr lang="en-US" dirty="0"/>
              <a:t>Work activities involving </a:t>
            </a:r>
            <a:r>
              <a:rPr lang="en-US" dirty="0" smtClean="0"/>
              <a:t>certain equipment </a:t>
            </a:r>
            <a:r>
              <a:rPr lang="en-US" dirty="0"/>
              <a:t>and purposes</a:t>
            </a:r>
            <a:r>
              <a:rPr lang="en-US" dirty="0" smtClean="0"/>
              <a:t>.</a:t>
            </a:r>
          </a:p>
          <a:p>
            <a:pPr lvl="2">
              <a:buFont typeface="Wingdings" panose="05000000000000000000" pitchFamily="2" charset="2"/>
              <a:buChar char="Ø"/>
            </a:pPr>
            <a:r>
              <a:rPr lang="en-US" dirty="0" err="1" smtClean="0"/>
              <a:t>Hirails</a:t>
            </a:r>
            <a:r>
              <a:rPr lang="en-US" dirty="0" smtClean="0"/>
              <a:t> and inspection/ minor repair; ATIP; catenary tower cars</a:t>
            </a:r>
          </a:p>
          <a:p>
            <a:pPr lvl="1"/>
            <a:endParaRPr lang="en-US" dirty="0" smtClean="0"/>
          </a:p>
          <a:p>
            <a:pPr>
              <a:buAutoNum type="alphaLcParenBoth" startAt="5"/>
            </a:pPr>
            <a:endParaRPr lang="en-US" dirty="0"/>
          </a:p>
        </p:txBody>
      </p:sp>
      <p:sp>
        <p:nvSpPr>
          <p:cNvPr id="4" name="Footer Placeholder 3"/>
          <p:cNvSpPr>
            <a:spLocks noGrp="1"/>
          </p:cNvSpPr>
          <p:nvPr>
            <p:ph type="ftr" sz="quarter" idx="4294967295"/>
          </p:nvPr>
        </p:nvSpPr>
        <p:spPr>
          <a:xfrm>
            <a:off x="457200" y="6356350"/>
            <a:ext cx="8229600" cy="365125"/>
          </a:xfrm>
          <a:prstGeom prst="rect">
            <a:avLst/>
          </a:prstGeom>
        </p:spPr>
        <p:txBody>
          <a:bodyPr/>
          <a:lstStyle/>
          <a:p>
            <a:r>
              <a:rPr lang="en-US" dirty="0" smtClean="0"/>
              <a:t>FRA Technical Training Material is Intended for Internal Instructional Purposes Only. </a:t>
            </a:r>
          </a:p>
          <a:p>
            <a:r>
              <a:rPr lang="en-US" dirty="0" smtClean="0"/>
              <a:t>Do not distribute outside FRA or State Agency pursuant to 49 CFR Part 212.</a:t>
            </a:r>
            <a:endParaRPr lang="en-US" dirty="0"/>
          </a:p>
        </p:txBody>
      </p:sp>
      <p:sp>
        <p:nvSpPr>
          <p:cNvPr id="5" name="Slide Number Placeholder 4"/>
          <p:cNvSpPr>
            <a:spLocks noGrp="1"/>
          </p:cNvSpPr>
          <p:nvPr>
            <p:ph type="sldNum" sz="quarter" idx="11"/>
          </p:nvPr>
        </p:nvSpPr>
        <p:spPr/>
        <p:txBody>
          <a:bodyPr/>
          <a:lstStyle/>
          <a:p>
            <a:fld id="{3081FB63-11FE-4616-A19A-6EFA4D5058BD}" type="slidenum">
              <a:rPr lang="en-US" smtClean="0"/>
              <a:t>30</a:t>
            </a:fld>
            <a:endParaRPr lang="en-US" dirty="0"/>
          </a:p>
        </p:txBody>
      </p:sp>
      <p:sp>
        <p:nvSpPr>
          <p:cNvPr id="6" name="Rounded Rectangle 5"/>
          <p:cNvSpPr/>
          <p:nvPr/>
        </p:nvSpPr>
        <p:spPr>
          <a:xfrm>
            <a:off x="838200" y="3962400"/>
            <a:ext cx="7772400" cy="1371600"/>
          </a:xfrm>
          <a:prstGeom prst="roundRect">
            <a:avLst/>
          </a:prstGeom>
          <a:solidFill>
            <a:srgbClr val="B32C16">
              <a:alpha val="7843"/>
            </a:srgbClr>
          </a:solidFill>
          <a:ln>
            <a:solidFill>
              <a:srgbClr val="FF000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 name="TextBox 6"/>
          <p:cNvSpPr txBox="1"/>
          <p:nvPr/>
        </p:nvSpPr>
        <p:spPr>
          <a:xfrm>
            <a:off x="7086600" y="6312932"/>
            <a:ext cx="1524000" cy="369332"/>
          </a:xfrm>
          <a:prstGeom prst="rect">
            <a:avLst/>
          </a:prstGeom>
          <a:noFill/>
        </p:spPr>
        <p:txBody>
          <a:bodyPr wrap="square" rtlCol="0">
            <a:spAutoFit/>
          </a:bodyPr>
          <a:lstStyle/>
          <a:p>
            <a:r>
              <a:rPr lang="en-US" i="1" dirty="0" smtClean="0"/>
              <a:t>(summarized)</a:t>
            </a:r>
            <a:endParaRPr lang="en-US" i="1" dirty="0"/>
          </a:p>
        </p:txBody>
      </p:sp>
    </p:spTree>
    <p:extLst>
      <p:ext uri="{BB962C8B-B14F-4D97-AF65-F5344CB8AC3E}">
        <p14:creationId xmlns:p14="http://schemas.microsoft.com/office/powerpoint/2010/main" val="770527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3.33333E-6 2.5746E-6 L 3.33333E-6 0.19986 " pathEditMode="relative" rAng="0" ptsTypes="AA">
                                      <p:cBhvr>
                                        <p:cTn id="6" dur="2000" fill="hold"/>
                                        <p:tgtEl>
                                          <p:spTgt spid="6"/>
                                        </p:tgtEl>
                                        <p:attrNameLst>
                                          <p:attrName>ppt_x</p:attrName>
                                          <p:attrName>ppt_y</p:attrName>
                                        </p:attrNameLst>
                                      </p:cBhvr>
                                      <p:rCtr x="0" y="999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214.336(e) Exceptions</a:t>
            </a:r>
            <a:br>
              <a:rPr lang="en-US" dirty="0"/>
            </a:br>
            <a:r>
              <a:rPr lang="en-US" dirty="0"/>
              <a:t>(e</a:t>
            </a:r>
            <a:r>
              <a:rPr lang="en-US" dirty="0" smtClean="0"/>
              <a:t>)(3)</a:t>
            </a:r>
            <a:endParaRPr lang="en-US" dirty="0"/>
          </a:p>
        </p:txBody>
      </p:sp>
      <p:sp>
        <p:nvSpPr>
          <p:cNvPr id="3" name="Content Placeholder 2"/>
          <p:cNvSpPr>
            <a:spLocks noGrp="1"/>
          </p:cNvSpPr>
          <p:nvPr>
            <p:ph idx="1"/>
          </p:nvPr>
        </p:nvSpPr>
        <p:spPr/>
        <p:txBody>
          <a:bodyPr/>
          <a:lstStyle/>
          <a:p>
            <a:pPr marL="0" indent="0">
              <a:buNone/>
            </a:pPr>
            <a:r>
              <a:rPr lang="en-US" sz="1800" b="1" i="1" dirty="0" smtClean="0">
                <a:solidFill>
                  <a:srgbClr val="C00000"/>
                </a:solidFill>
              </a:rPr>
              <a:t>(e) (3</a:t>
            </a:r>
            <a:r>
              <a:rPr lang="en-US" sz="1800" b="1" i="1" dirty="0">
                <a:solidFill>
                  <a:srgbClr val="C00000"/>
                </a:solidFill>
              </a:rPr>
              <a:t>) </a:t>
            </a:r>
            <a:r>
              <a:rPr lang="en-US" sz="1800" i="1" dirty="0"/>
              <a:t>Work activities involving certain equipment and purposes</a:t>
            </a:r>
            <a:r>
              <a:rPr lang="en-US" sz="1800" i="1" dirty="0" smtClean="0"/>
              <a:t>.</a:t>
            </a:r>
          </a:p>
          <a:p>
            <a:pPr marL="0" lvl="0" indent="-914400">
              <a:spcBef>
                <a:spcPts val="0"/>
              </a:spcBef>
              <a:buNone/>
            </a:pPr>
            <a:r>
              <a:rPr lang="en-US" b="1" dirty="0">
                <a:solidFill>
                  <a:prstClr val="black"/>
                </a:solidFill>
              </a:rPr>
              <a:t>No Adjacent Track Protection is needed when</a:t>
            </a:r>
            <a:r>
              <a:rPr lang="en-US" b="1" dirty="0" smtClean="0">
                <a:solidFill>
                  <a:prstClr val="black"/>
                </a:solidFill>
              </a:rPr>
              <a:t>:</a:t>
            </a:r>
          </a:p>
          <a:p>
            <a:pPr marL="0" lvl="0" indent="-914400">
              <a:spcBef>
                <a:spcPts val="0"/>
              </a:spcBef>
              <a:buNone/>
            </a:pPr>
            <a:endParaRPr lang="en-US" dirty="0">
              <a:solidFill>
                <a:prstClr val="black"/>
              </a:solidFill>
            </a:endParaRPr>
          </a:p>
          <a:p>
            <a:r>
              <a:rPr lang="en-US" dirty="0" smtClean="0"/>
              <a:t>On-ground </a:t>
            </a:r>
            <a:r>
              <a:rPr lang="en-US" dirty="0"/>
              <a:t>roadway </a:t>
            </a:r>
            <a:r>
              <a:rPr lang="en-US" dirty="0" smtClean="0"/>
              <a:t>worker(s) </a:t>
            </a:r>
            <a:r>
              <a:rPr lang="en-US" dirty="0"/>
              <a:t>engaged in </a:t>
            </a:r>
            <a:r>
              <a:rPr lang="en-US" dirty="0" smtClean="0"/>
              <a:t>a </a:t>
            </a:r>
            <a:r>
              <a:rPr lang="en-US" dirty="0"/>
              <a:t>common task on an occupied track with on-track, self-propelled equipment or coupled equipment consisting </a:t>
            </a:r>
            <a:r>
              <a:rPr lang="en-US" dirty="0" smtClean="0"/>
              <a:t>exclusively of the following:</a:t>
            </a:r>
          </a:p>
          <a:p>
            <a:pPr marL="971550" lvl="1" indent="-514350">
              <a:buAutoNum type="romanLcParenBoth"/>
            </a:pPr>
            <a:r>
              <a:rPr lang="en-US" dirty="0" smtClean="0"/>
              <a:t>A </a:t>
            </a:r>
            <a:r>
              <a:rPr lang="en-US" dirty="0" err="1" smtClean="0"/>
              <a:t>hirail</a:t>
            </a:r>
            <a:r>
              <a:rPr lang="en-US" dirty="0" smtClean="0"/>
              <a:t> or other </a:t>
            </a:r>
            <a:r>
              <a:rPr lang="en-US" dirty="0" err="1" smtClean="0"/>
              <a:t>railbound</a:t>
            </a:r>
            <a:r>
              <a:rPr lang="en-US" dirty="0" smtClean="0"/>
              <a:t> vehicle being used for </a:t>
            </a:r>
            <a:r>
              <a:rPr lang="en-US" b="1" dirty="0" smtClean="0"/>
              <a:t>inspection or minor correction.  </a:t>
            </a:r>
          </a:p>
          <a:p>
            <a:pPr marL="914400" lvl="2" indent="0">
              <a:buNone/>
            </a:pPr>
            <a:r>
              <a:rPr lang="en-US" dirty="0" smtClean="0">
                <a:solidFill>
                  <a:srgbClr val="FF0000"/>
                </a:solidFill>
              </a:rPr>
              <a:t>‣</a:t>
            </a:r>
            <a:r>
              <a:rPr lang="en-US" dirty="0" smtClean="0"/>
              <a:t>  No coupled equipment   </a:t>
            </a:r>
            <a:r>
              <a:rPr lang="en-US" dirty="0" smtClean="0">
                <a:solidFill>
                  <a:srgbClr val="FF0000"/>
                </a:solidFill>
              </a:rPr>
              <a:t>‣ </a:t>
            </a:r>
            <a:r>
              <a:rPr lang="en-US" dirty="0" smtClean="0"/>
              <a:t>Multiple vehicles must have job briefing</a:t>
            </a:r>
          </a:p>
          <a:p>
            <a:pPr marL="971550" lvl="1" indent="-514350">
              <a:buAutoNum type="romanLcParenBoth"/>
            </a:pPr>
            <a:r>
              <a:rPr lang="en-US" dirty="0" smtClean="0"/>
              <a:t>An automated inspection vehicle</a:t>
            </a:r>
          </a:p>
          <a:p>
            <a:pPr marL="971550" lvl="1" indent="-514350">
              <a:buAutoNum type="romanLcParenBoth"/>
            </a:pPr>
            <a:r>
              <a:rPr lang="en-US" dirty="0" smtClean="0"/>
              <a:t>A catenary maintenance tower car when on the on-ground workers are between the rails and solely there to apply and remove grounds.</a:t>
            </a:r>
          </a:p>
          <a:p>
            <a:pPr marL="0" indent="0">
              <a:buNone/>
            </a:pPr>
            <a:endParaRPr lang="en-US" dirty="0"/>
          </a:p>
        </p:txBody>
      </p:sp>
      <p:sp>
        <p:nvSpPr>
          <p:cNvPr id="4" name="Footer Placeholder 3"/>
          <p:cNvSpPr>
            <a:spLocks noGrp="1"/>
          </p:cNvSpPr>
          <p:nvPr>
            <p:ph type="ftr" sz="quarter" idx="4294967295"/>
          </p:nvPr>
        </p:nvSpPr>
        <p:spPr>
          <a:xfrm>
            <a:off x="457200" y="6356350"/>
            <a:ext cx="8229600" cy="365125"/>
          </a:xfrm>
          <a:prstGeom prst="rect">
            <a:avLst/>
          </a:prstGeom>
        </p:spPr>
        <p:txBody>
          <a:bodyPr/>
          <a:lstStyle/>
          <a:p>
            <a:r>
              <a:rPr lang="en-US" dirty="0" smtClean="0"/>
              <a:t>FRA Technical Training Material is Intended for Internal Instructional Purposes Only. </a:t>
            </a:r>
          </a:p>
          <a:p>
            <a:r>
              <a:rPr lang="en-US" dirty="0" smtClean="0"/>
              <a:t>Do not distribute outside FRA or State Agency pursuant to 49 CFR Part 212.</a:t>
            </a:r>
            <a:endParaRPr lang="en-US" dirty="0"/>
          </a:p>
        </p:txBody>
      </p:sp>
      <p:sp>
        <p:nvSpPr>
          <p:cNvPr id="5" name="Slide Number Placeholder 4"/>
          <p:cNvSpPr>
            <a:spLocks noGrp="1"/>
          </p:cNvSpPr>
          <p:nvPr>
            <p:ph type="sldNum" sz="quarter" idx="11"/>
          </p:nvPr>
        </p:nvSpPr>
        <p:spPr/>
        <p:txBody>
          <a:bodyPr/>
          <a:lstStyle/>
          <a:p>
            <a:fld id="{3081FB63-11FE-4616-A19A-6EFA4D5058BD}" type="slidenum">
              <a:rPr lang="en-US" smtClean="0"/>
              <a:t>31</a:t>
            </a:fld>
            <a:endParaRPr lang="en-US" dirty="0"/>
          </a:p>
        </p:txBody>
      </p:sp>
      <p:sp>
        <p:nvSpPr>
          <p:cNvPr id="6" name="TextBox 5"/>
          <p:cNvSpPr txBox="1"/>
          <p:nvPr/>
        </p:nvSpPr>
        <p:spPr>
          <a:xfrm>
            <a:off x="7086600" y="6312932"/>
            <a:ext cx="1524000" cy="369332"/>
          </a:xfrm>
          <a:prstGeom prst="rect">
            <a:avLst/>
          </a:prstGeom>
          <a:noFill/>
        </p:spPr>
        <p:txBody>
          <a:bodyPr wrap="square" rtlCol="0">
            <a:spAutoFit/>
          </a:bodyPr>
          <a:lstStyle/>
          <a:p>
            <a:r>
              <a:rPr lang="en-US" i="1" dirty="0" smtClean="0"/>
              <a:t>(summarized)</a:t>
            </a:r>
            <a:endParaRPr lang="en-US" i="1" dirty="0"/>
          </a:p>
        </p:txBody>
      </p:sp>
    </p:spTree>
    <p:extLst>
      <p:ext uri="{BB962C8B-B14F-4D97-AF65-F5344CB8AC3E}">
        <p14:creationId xmlns:p14="http://schemas.microsoft.com/office/powerpoint/2010/main" val="2090840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500"/>
                                        <p:tgtEl>
                                          <p:spTgt spid="3">
                                            <p:txEl>
                                              <p:pRg st="6" end="6"/>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Effect transition="in" filter="fade">
                                      <p:cBhvr>
                                        <p:cTn id="29"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Adj. </a:t>
            </a:r>
            <a:r>
              <a:rPr lang="en-US" dirty="0" err="1"/>
              <a:t>Trk</a:t>
            </a:r>
            <a:r>
              <a:rPr lang="en-US" dirty="0"/>
              <a:t>. Protection</a:t>
            </a:r>
            <a:br>
              <a:rPr lang="en-US" dirty="0"/>
            </a:br>
            <a:r>
              <a:rPr lang="en-US" dirty="0"/>
              <a:t>Definitions</a:t>
            </a:r>
          </a:p>
        </p:txBody>
      </p:sp>
      <p:sp>
        <p:nvSpPr>
          <p:cNvPr id="3" name="Footer Placeholder 2"/>
          <p:cNvSpPr>
            <a:spLocks noGrp="1"/>
          </p:cNvSpPr>
          <p:nvPr>
            <p:ph type="ftr" sz="quarter" idx="4294967295"/>
          </p:nvPr>
        </p:nvSpPr>
        <p:spPr>
          <a:xfrm>
            <a:off x="457200" y="6356350"/>
            <a:ext cx="8229600" cy="365125"/>
          </a:xfrm>
          <a:prstGeom prst="rect">
            <a:avLst/>
          </a:prstGeom>
        </p:spPr>
        <p:txBody>
          <a:bodyPr/>
          <a:lstStyle/>
          <a:p>
            <a:r>
              <a:rPr lang="en-US" smtClean="0"/>
              <a:t>FRA Technical Training Material is Intended for Internal Instructional Purposes Only. </a:t>
            </a:r>
          </a:p>
          <a:p>
            <a:r>
              <a:rPr lang="en-US" smtClean="0"/>
              <a:t>Do not distribute outside FRA or State Agency pursuant to 49 CFR Part 212.</a:t>
            </a:r>
            <a:endParaRPr lang="en-US" dirty="0"/>
          </a:p>
        </p:txBody>
      </p:sp>
      <p:sp>
        <p:nvSpPr>
          <p:cNvPr id="4" name="Slide Number Placeholder 3"/>
          <p:cNvSpPr>
            <a:spLocks noGrp="1"/>
          </p:cNvSpPr>
          <p:nvPr>
            <p:ph type="sldNum" sz="quarter" idx="11"/>
          </p:nvPr>
        </p:nvSpPr>
        <p:spPr/>
        <p:txBody>
          <a:bodyPr/>
          <a:lstStyle/>
          <a:p>
            <a:fld id="{3081FB63-11FE-4616-A19A-6EFA4D5058BD}" type="slidenum">
              <a:rPr lang="en-US" smtClean="0"/>
              <a:t>32</a:t>
            </a:fld>
            <a:endParaRPr lang="en-US" dirty="0"/>
          </a:p>
        </p:txBody>
      </p:sp>
      <p:sp>
        <p:nvSpPr>
          <p:cNvPr id="5" name="Content Placeholder 2"/>
          <p:cNvSpPr txBox="1">
            <a:spLocks/>
          </p:cNvSpPr>
          <p:nvPr/>
        </p:nvSpPr>
        <p:spPr>
          <a:xfrm>
            <a:off x="467544" y="1516105"/>
            <a:ext cx="8229600" cy="4353347"/>
          </a:xfrm>
          <a:prstGeom prst="rect">
            <a:avLst/>
          </a:prstGeom>
        </p:spPr>
        <p:txBody>
          <a:bodyPr>
            <a:normAutofit/>
          </a:bodyPr>
          <a:lstStyle>
            <a:lvl1pPr marL="342900" indent="-342900" algn="l" defTabSz="914400" rtl="0" eaLnBrk="1" latinLnBrk="0" hangingPunct="1">
              <a:spcBef>
                <a:spcPct val="20000"/>
              </a:spcBef>
              <a:buClr>
                <a:srgbClr val="C00000"/>
              </a:buClr>
              <a:buFont typeface="Wingdings" panose="05000000000000000000" pitchFamily="2" charset="2"/>
              <a:buChar char="Ø"/>
              <a:defRPr sz="2400" kern="1200">
                <a:solidFill>
                  <a:schemeClr val="tx1"/>
                </a:solidFill>
                <a:latin typeface="+mn-lt"/>
                <a:ea typeface="+mn-ea"/>
                <a:cs typeface="+mn-cs"/>
              </a:defRPr>
            </a:lvl1pPr>
            <a:lvl2pPr marL="742950" indent="-285750" algn="l" defTabSz="914400" rtl="0" eaLnBrk="1" latinLnBrk="0" hangingPunct="1">
              <a:spcBef>
                <a:spcPct val="20000"/>
              </a:spcBef>
              <a:buClr>
                <a:srgbClr val="C00000"/>
              </a:buClr>
              <a:buFont typeface="Wingdings" panose="05000000000000000000" pitchFamily="2" charset="2"/>
              <a:buChar char="Ø"/>
              <a:defRPr sz="2200" kern="1200">
                <a:solidFill>
                  <a:schemeClr val="tx1"/>
                </a:solidFill>
                <a:latin typeface="+mn-lt"/>
                <a:ea typeface="+mn-ea"/>
                <a:cs typeface="+mn-cs"/>
              </a:defRPr>
            </a:lvl2pPr>
            <a:lvl3pPr marL="1143000" indent="-228600" algn="l" defTabSz="914400" rtl="0" eaLnBrk="1" latinLnBrk="0" hangingPunct="1">
              <a:spcBef>
                <a:spcPct val="20000"/>
              </a:spcBef>
              <a:buClr>
                <a:srgbClr val="C00000"/>
              </a:buClr>
              <a:buFont typeface="Wingdings" panose="05000000000000000000" pitchFamily="2" charset="2"/>
              <a:buChar char="Ø"/>
              <a:defRPr sz="2000" kern="1200">
                <a:solidFill>
                  <a:schemeClr val="tx1"/>
                </a:solidFill>
                <a:latin typeface="+mn-lt"/>
                <a:ea typeface="+mn-ea"/>
                <a:cs typeface="+mn-cs"/>
              </a:defRPr>
            </a:lvl3pPr>
            <a:lvl4pPr marL="1600200" indent="-228600" algn="l" defTabSz="914400" rtl="0" eaLnBrk="1" latinLnBrk="0" hangingPunct="1">
              <a:spcBef>
                <a:spcPct val="20000"/>
              </a:spcBef>
              <a:buClr>
                <a:srgbClr val="C00000"/>
              </a:buClr>
              <a:buFont typeface="Wingdings" panose="05000000000000000000" pitchFamily="2" charset="2"/>
              <a:buChar char="Ø"/>
              <a:defRPr sz="1800" kern="1200">
                <a:solidFill>
                  <a:schemeClr val="tx1"/>
                </a:solidFill>
                <a:latin typeface="+mn-lt"/>
                <a:ea typeface="+mn-ea"/>
                <a:cs typeface="+mn-cs"/>
              </a:defRPr>
            </a:lvl4pPr>
            <a:lvl5pPr marL="2057400" indent="-228600" algn="l" defTabSz="914400" rtl="0" eaLnBrk="1" latinLnBrk="0" hangingPunct="1">
              <a:spcBef>
                <a:spcPct val="20000"/>
              </a:spcBef>
              <a:buClr>
                <a:srgbClr val="C00000"/>
              </a:buClr>
              <a:buFont typeface="Wingdings" panose="05000000000000000000" pitchFamily="2" charset="2"/>
              <a:buChar char="Ø"/>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CA" dirty="0"/>
              <a:t>From</a:t>
            </a:r>
            <a:r>
              <a:rPr lang="en-CA" b="1" dirty="0"/>
              <a:t> </a:t>
            </a:r>
            <a:r>
              <a:rPr lang="en-CA" b="1" dirty="0">
                <a:solidFill>
                  <a:srgbClr val="FF0000"/>
                </a:solidFill>
              </a:rPr>
              <a:t>214.336(a)(3)</a:t>
            </a:r>
          </a:p>
          <a:p>
            <a:endParaRPr lang="en-CA" b="1" u="sng" dirty="0" smtClean="0"/>
          </a:p>
          <a:p>
            <a:r>
              <a:rPr lang="en-CA" b="1" u="sng" dirty="0" smtClean="0"/>
              <a:t>Minor correction </a:t>
            </a:r>
            <a:r>
              <a:rPr lang="en-CA" dirty="0" smtClean="0"/>
              <a:t>means one or more repairs of a minor nature, including, but not limited to, welding, spiking, anchoring, hand tamping, and joint bolt replacement, that are accomplished with hand tools or handheld, hand supported, or hand-guided power tools. The term does not include machine spiking, machine tamping, or any similarly distracting repair.</a:t>
            </a:r>
            <a:endParaRPr lang="en-CA" dirty="0"/>
          </a:p>
        </p:txBody>
      </p:sp>
      <p:pic>
        <p:nvPicPr>
          <p:cNvPr id="6" name="Picture 2" descr="C:\Users\Kendall.Christ\AppData\Local\Microsoft\Windows\Temporary Internet Files\Content.IE5\W1GK38JE\MC900338048[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249" y="4742438"/>
            <a:ext cx="1225499" cy="165836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C:\Users\Kendall.Christ\AppData\Local\Microsoft\Windows\Temporary Internet Files\Content.IE5\UL0R5LYA\MC900213129[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10200" y="4825618"/>
            <a:ext cx="1440160" cy="142278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C:\Users\Kendall.Christ\AppData\Local\Microsoft\Windows\Temporary Internet Files\Content.IE5\7P2PBNTQ\MC900217676[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06742" y="4642164"/>
            <a:ext cx="793658" cy="16264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0662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214.336(e) Exceptions</a:t>
            </a:r>
            <a:br>
              <a:rPr lang="en-US" dirty="0"/>
            </a:br>
            <a:r>
              <a:rPr lang="en-US" dirty="0"/>
              <a:t>(e)(3)</a:t>
            </a:r>
          </a:p>
        </p:txBody>
      </p:sp>
      <p:sp>
        <p:nvSpPr>
          <p:cNvPr id="3" name="Content Placeholder 2"/>
          <p:cNvSpPr>
            <a:spLocks noGrp="1"/>
          </p:cNvSpPr>
          <p:nvPr>
            <p:ph idx="1"/>
          </p:nvPr>
        </p:nvSpPr>
        <p:spPr/>
        <p:txBody>
          <a:bodyPr/>
          <a:lstStyle/>
          <a:p>
            <a:pPr marL="0" indent="0">
              <a:buNone/>
            </a:pPr>
            <a:r>
              <a:rPr lang="en-US" dirty="0" smtClean="0">
                <a:solidFill>
                  <a:srgbClr val="C00000"/>
                </a:solidFill>
              </a:rPr>
              <a:t>(e)(3) (continued) </a:t>
            </a:r>
          </a:p>
          <a:p>
            <a:pPr marL="0" indent="0">
              <a:buNone/>
            </a:pPr>
            <a:endParaRPr lang="en-US" dirty="0">
              <a:solidFill>
                <a:srgbClr val="C00000"/>
              </a:solidFill>
            </a:endParaRPr>
          </a:p>
          <a:p>
            <a:pPr marL="0" indent="0">
              <a:buNone/>
            </a:pPr>
            <a:r>
              <a:rPr lang="en-CA" dirty="0" smtClean="0"/>
              <a:t>… If </a:t>
            </a:r>
            <a:r>
              <a:rPr lang="en-CA" dirty="0"/>
              <a:t>such a roadway work group (‘‘excepted group’’) is authorized </a:t>
            </a:r>
            <a:r>
              <a:rPr lang="en-CA" dirty="0" smtClean="0"/>
              <a:t>to </a:t>
            </a:r>
            <a:r>
              <a:rPr lang="en-CA" dirty="0"/>
              <a:t>operate on the same occupied track and within the working limits of a separate roadway work group performing work that is subject to the requirements of this section (‘‘non-excepted group’’) or vice </a:t>
            </a:r>
            <a:r>
              <a:rPr lang="en-CA" dirty="0" smtClean="0"/>
              <a:t>versa, the </a:t>
            </a:r>
            <a:r>
              <a:rPr lang="en-CA" dirty="0"/>
              <a:t>groups must conduct an on-track safety job briefing to determine if adjacent-controlled-track on-track safety is necessary for the excepted group. </a:t>
            </a:r>
            <a:endParaRPr lang="en-CA" dirty="0" smtClean="0"/>
          </a:p>
          <a:p>
            <a:pPr marL="0" indent="0">
              <a:buNone/>
            </a:pPr>
            <a:endParaRPr lang="en-CA" dirty="0"/>
          </a:p>
          <a:p>
            <a:pPr marL="0" indent="0">
              <a:buNone/>
            </a:pPr>
            <a:endParaRPr lang="en-CA" dirty="0"/>
          </a:p>
          <a:p>
            <a:pPr marL="0" indent="0">
              <a:buNone/>
            </a:pPr>
            <a:endParaRPr lang="en-US" dirty="0">
              <a:solidFill>
                <a:srgbClr val="C00000"/>
              </a:solidFill>
            </a:endParaRPr>
          </a:p>
        </p:txBody>
      </p:sp>
      <p:sp>
        <p:nvSpPr>
          <p:cNvPr id="4" name="Footer Placeholder 3"/>
          <p:cNvSpPr>
            <a:spLocks noGrp="1"/>
          </p:cNvSpPr>
          <p:nvPr>
            <p:ph type="ftr" sz="quarter" idx="4294967295"/>
          </p:nvPr>
        </p:nvSpPr>
        <p:spPr>
          <a:xfrm>
            <a:off x="457200" y="6356350"/>
            <a:ext cx="8229600" cy="365125"/>
          </a:xfrm>
          <a:prstGeom prst="rect">
            <a:avLst/>
          </a:prstGeom>
        </p:spPr>
        <p:txBody>
          <a:bodyPr/>
          <a:lstStyle/>
          <a:p>
            <a:r>
              <a:rPr lang="en-US" smtClean="0"/>
              <a:t>FRA Technical Training Material is Intended for Internal Instructional Purposes Only. </a:t>
            </a:r>
          </a:p>
          <a:p>
            <a:r>
              <a:rPr lang="en-US" smtClean="0"/>
              <a:t>Do not distribute outside FRA or State Agency pursuant to 49 CFR Part 212.</a:t>
            </a:r>
            <a:endParaRPr lang="en-US" dirty="0"/>
          </a:p>
        </p:txBody>
      </p:sp>
      <p:sp>
        <p:nvSpPr>
          <p:cNvPr id="5" name="Slide Number Placeholder 4"/>
          <p:cNvSpPr>
            <a:spLocks noGrp="1"/>
          </p:cNvSpPr>
          <p:nvPr>
            <p:ph type="sldNum" sz="quarter" idx="11"/>
          </p:nvPr>
        </p:nvSpPr>
        <p:spPr/>
        <p:txBody>
          <a:bodyPr/>
          <a:lstStyle/>
          <a:p>
            <a:fld id="{3081FB63-11FE-4616-A19A-6EFA4D5058BD}" type="slidenum">
              <a:rPr lang="en-US" smtClean="0"/>
              <a:t>33</a:t>
            </a:fld>
            <a:endParaRPr lang="en-US" dirty="0"/>
          </a:p>
        </p:txBody>
      </p:sp>
      <p:sp>
        <p:nvSpPr>
          <p:cNvPr id="6" name="Rounded Rectangle 5"/>
          <p:cNvSpPr/>
          <p:nvPr/>
        </p:nvSpPr>
        <p:spPr>
          <a:xfrm>
            <a:off x="590550" y="5189697"/>
            <a:ext cx="7962900" cy="1055608"/>
          </a:xfrm>
          <a:prstGeom prst="roundRect">
            <a:avLst/>
          </a:prstGeom>
          <a:solidFill>
            <a:srgbClr val="B32C16">
              <a:alpha val="7843"/>
            </a:srgbClr>
          </a:solidFill>
          <a:ln>
            <a:solidFill>
              <a:srgbClr val="FF0000"/>
            </a:solidFill>
          </a:ln>
        </p:spPr>
        <p:style>
          <a:lnRef idx="2">
            <a:schemeClr val="accent3">
              <a:shade val="50000"/>
            </a:schemeClr>
          </a:lnRef>
          <a:fillRef idx="1">
            <a:schemeClr val="accent3"/>
          </a:fillRef>
          <a:effectRef idx="0">
            <a:schemeClr val="accent3"/>
          </a:effectRef>
          <a:fontRef idx="minor">
            <a:schemeClr val="lt1"/>
          </a:fontRef>
        </p:style>
        <p:txBody>
          <a:bodyPr wrap="square" rtlCol="0" anchor="ctr">
            <a:spAutoFit/>
          </a:bodyPr>
          <a:lstStyle/>
          <a:p>
            <a:r>
              <a:rPr lang="en-US" sz="2800" dirty="0" smtClean="0">
                <a:solidFill>
                  <a:schemeClr val="tx1"/>
                </a:solidFill>
              </a:rPr>
              <a:t>If an excepted work group and non-excepted work group occupy the same limits </a:t>
            </a:r>
            <a:r>
              <a:rPr lang="en-US" sz="2800" b="1" dirty="0" smtClean="0">
                <a:solidFill>
                  <a:schemeClr val="tx1"/>
                </a:solidFill>
                <a:sym typeface="Wingdings" panose="05000000000000000000" pitchFamily="2" charset="2"/>
              </a:rPr>
              <a:t> Have a job briefing.</a:t>
            </a:r>
            <a:endParaRPr lang="en-US" sz="2800" b="1" dirty="0">
              <a:solidFill>
                <a:schemeClr val="tx1"/>
              </a:solidFill>
            </a:endParaRPr>
          </a:p>
        </p:txBody>
      </p:sp>
      <p:sp>
        <p:nvSpPr>
          <p:cNvPr id="7" name="TextBox 6"/>
          <p:cNvSpPr txBox="1"/>
          <p:nvPr/>
        </p:nvSpPr>
        <p:spPr>
          <a:xfrm>
            <a:off x="7086600" y="6312932"/>
            <a:ext cx="1524000" cy="369332"/>
          </a:xfrm>
          <a:prstGeom prst="rect">
            <a:avLst/>
          </a:prstGeom>
          <a:noFill/>
        </p:spPr>
        <p:txBody>
          <a:bodyPr wrap="square" rtlCol="0">
            <a:spAutoFit/>
          </a:bodyPr>
          <a:lstStyle/>
          <a:p>
            <a:r>
              <a:rPr lang="en-US" i="1" dirty="0" smtClean="0"/>
              <a:t>(summarized)</a:t>
            </a:r>
            <a:endParaRPr lang="en-US" i="1" dirty="0"/>
          </a:p>
        </p:txBody>
      </p:sp>
    </p:spTree>
    <p:extLst>
      <p:ext uri="{BB962C8B-B14F-4D97-AF65-F5344CB8AC3E}">
        <p14:creationId xmlns:p14="http://schemas.microsoft.com/office/powerpoint/2010/main" val="2971844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fade">
                                      <p:cBhvr>
                                        <p:cTn id="11"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214.336(e) Exceptions</a:t>
            </a:r>
            <a:br>
              <a:rPr lang="en-US" dirty="0"/>
            </a:br>
            <a:r>
              <a:rPr lang="en-US" dirty="0"/>
              <a:t>(e)(3)</a:t>
            </a:r>
          </a:p>
        </p:txBody>
      </p:sp>
      <p:sp>
        <p:nvSpPr>
          <p:cNvPr id="3" name="Content Placeholder 2"/>
          <p:cNvSpPr>
            <a:spLocks noGrp="1"/>
          </p:cNvSpPr>
          <p:nvPr>
            <p:ph idx="1"/>
          </p:nvPr>
        </p:nvSpPr>
        <p:spPr/>
        <p:txBody>
          <a:bodyPr/>
          <a:lstStyle/>
          <a:p>
            <a:pPr marL="0" indent="0">
              <a:buNone/>
            </a:pPr>
            <a:r>
              <a:rPr lang="en-US" dirty="0" smtClean="0">
                <a:solidFill>
                  <a:srgbClr val="C00000"/>
                </a:solidFill>
              </a:rPr>
              <a:t>(e)(3) (continued) </a:t>
            </a:r>
          </a:p>
          <a:p>
            <a:pPr marL="0" indent="0">
              <a:buNone/>
            </a:pPr>
            <a:endParaRPr lang="en-US" dirty="0">
              <a:solidFill>
                <a:srgbClr val="C00000"/>
              </a:solidFill>
            </a:endParaRPr>
          </a:p>
          <a:p>
            <a:r>
              <a:rPr lang="en-CA" dirty="0"/>
              <a:t>Such determination shall be made by the </a:t>
            </a:r>
            <a:r>
              <a:rPr lang="en-CA" dirty="0" smtClean="0"/>
              <a:t>RWIC </a:t>
            </a:r>
            <a:r>
              <a:rPr lang="en-CA" dirty="0"/>
              <a:t>of the working limits; </a:t>
            </a:r>
            <a:endParaRPr lang="en-CA" dirty="0" smtClean="0"/>
          </a:p>
          <a:p>
            <a:r>
              <a:rPr lang="en-CA" dirty="0" smtClean="0"/>
              <a:t>if </a:t>
            </a:r>
            <a:r>
              <a:rPr lang="en-CA" dirty="0"/>
              <a:t>the groups are in such proximity where the ability of the roadway workers in the excepted group to hear or see approaching trains and other on-track equipment is impaired by background noise, lights, sight obstructions or any other physical conditions caused by </a:t>
            </a:r>
            <a:r>
              <a:rPr lang="en-CA" dirty="0" smtClean="0"/>
              <a:t>equipment</a:t>
            </a:r>
            <a:r>
              <a:rPr lang="en-CA" dirty="0"/>
              <a:t>, </a:t>
            </a:r>
            <a:endParaRPr lang="en-CA" dirty="0" smtClean="0"/>
          </a:p>
          <a:p>
            <a:pPr lvl="1"/>
            <a:r>
              <a:rPr lang="en-CA" sz="2400" b="1" dirty="0" smtClean="0"/>
              <a:t>then </a:t>
            </a:r>
            <a:r>
              <a:rPr lang="en-CA" sz="2400" b="1" dirty="0"/>
              <a:t>this exception does not apply</a:t>
            </a:r>
            <a:r>
              <a:rPr lang="en-CA" sz="2400" dirty="0"/>
              <a:t>, and </a:t>
            </a:r>
            <a:r>
              <a:rPr lang="en-CA" sz="2400" dirty="0" smtClean="0"/>
              <a:t>adjacent track protection </a:t>
            </a:r>
            <a:r>
              <a:rPr lang="en-CA" sz="2400" b="1" dirty="0" smtClean="0"/>
              <a:t>must</a:t>
            </a:r>
            <a:r>
              <a:rPr lang="en-CA" sz="2400" dirty="0" smtClean="0"/>
              <a:t> </a:t>
            </a:r>
            <a:r>
              <a:rPr lang="en-CA" sz="2400" dirty="0"/>
              <a:t>be provided to </a:t>
            </a:r>
            <a:r>
              <a:rPr lang="en-CA" sz="2400" b="1" dirty="0"/>
              <a:t>both</a:t>
            </a:r>
            <a:r>
              <a:rPr lang="en-CA" sz="2400" dirty="0"/>
              <a:t> groups.</a:t>
            </a:r>
            <a:endParaRPr lang="en-CA" sz="2400" dirty="0" smtClean="0"/>
          </a:p>
          <a:p>
            <a:pPr marL="0" indent="0">
              <a:buNone/>
            </a:pPr>
            <a:endParaRPr lang="en-CA" dirty="0"/>
          </a:p>
          <a:p>
            <a:pPr marL="0" indent="0">
              <a:buNone/>
            </a:pPr>
            <a:endParaRPr lang="en-US" dirty="0">
              <a:solidFill>
                <a:srgbClr val="C00000"/>
              </a:solidFill>
            </a:endParaRPr>
          </a:p>
        </p:txBody>
      </p:sp>
      <p:sp>
        <p:nvSpPr>
          <p:cNvPr id="4" name="Footer Placeholder 3"/>
          <p:cNvSpPr>
            <a:spLocks noGrp="1"/>
          </p:cNvSpPr>
          <p:nvPr>
            <p:ph type="ftr" sz="quarter" idx="4294967295"/>
          </p:nvPr>
        </p:nvSpPr>
        <p:spPr>
          <a:xfrm>
            <a:off x="457200" y="6356350"/>
            <a:ext cx="8229600" cy="365125"/>
          </a:xfrm>
          <a:prstGeom prst="rect">
            <a:avLst/>
          </a:prstGeom>
        </p:spPr>
        <p:txBody>
          <a:bodyPr/>
          <a:lstStyle/>
          <a:p>
            <a:r>
              <a:rPr lang="en-US" smtClean="0"/>
              <a:t>FRA Technical Training Material is Intended for Internal Instructional Purposes Only. </a:t>
            </a:r>
          </a:p>
          <a:p>
            <a:r>
              <a:rPr lang="en-US" smtClean="0"/>
              <a:t>Do not distribute outside FRA or State Agency pursuant to 49 CFR Part 212.</a:t>
            </a:r>
            <a:endParaRPr lang="en-US" dirty="0"/>
          </a:p>
        </p:txBody>
      </p:sp>
      <p:sp>
        <p:nvSpPr>
          <p:cNvPr id="5" name="Slide Number Placeholder 4"/>
          <p:cNvSpPr>
            <a:spLocks noGrp="1"/>
          </p:cNvSpPr>
          <p:nvPr>
            <p:ph type="sldNum" sz="quarter" idx="11"/>
          </p:nvPr>
        </p:nvSpPr>
        <p:spPr/>
        <p:txBody>
          <a:bodyPr/>
          <a:lstStyle/>
          <a:p>
            <a:fld id="{3081FB63-11FE-4616-A19A-6EFA4D5058BD}" type="slidenum">
              <a:rPr lang="en-US" smtClean="0"/>
              <a:t>34</a:t>
            </a:fld>
            <a:endParaRPr lang="en-US" dirty="0"/>
          </a:p>
        </p:txBody>
      </p:sp>
      <p:sp>
        <p:nvSpPr>
          <p:cNvPr id="6" name="TextBox 5"/>
          <p:cNvSpPr txBox="1"/>
          <p:nvPr/>
        </p:nvSpPr>
        <p:spPr>
          <a:xfrm>
            <a:off x="7086600" y="6312932"/>
            <a:ext cx="1524000" cy="369332"/>
          </a:xfrm>
          <a:prstGeom prst="rect">
            <a:avLst/>
          </a:prstGeom>
          <a:noFill/>
        </p:spPr>
        <p:txBody>
          <a:bodyPr wrap="square" rtlCol="0">
            <a:spAutoFit/>
          </a:bodyPr>
          <a:lstStyle/>
          <a:p>
            <a:r>
              <a:rPr lang="en-US" i="1" dirty="0" smtClean="0"/>
              <a:t>(summarized)</a:t>
            </a:r>
            <a:endParaRPr lang="en-US" i="1" dirty="0"/>
          </a:p>
        </p:txBody>
      </p:sp>
    </p:spTree>
    <p:extLst>
      <p:ext uri="{BB962C8B-B14F-4D97-AF65-F5344CB8AC3E}">
        <p14:creationId xmlns:p14="http://schemas.microsoft.com/office/powerpoint/2010/main" val="553849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214.336(e) Exceptions</a:t>
            </a:r>
            <a:br>
              <a:rPr lang="en-US" dirty="0"/>
            </a:br>
            <a:r>
              <a:rPr lang="en-US" dirty="0"/>
              <a:t>(e)(3)</a:t>
            </a:r>
          </a:p>
        </p:txBody>
      </p:sp>
      <p:sp>
        <p:nvSpPr>
          <p:cNvPr id="3" name="Content Placeholder 2"/>
          <p:cNvSpPr>
            <a:spLocks noGrp="1"/>
          </p:cNvSpPr>
          <p:nvPr>
            <p:ph idx="1"/>
          </p:nvPr>
        </p:nvSpPr>
        <p:spPr/>
        <p:txBody>
          <a:bodyPr/>
          <a:lstStyle/>
          <a:p>
            <a:pPr marL="0" lvl="0" indent="-914400">
              <a:spcBef>
                <a:spcPts val="0"/>
              </a:spcBef>
              <a:buNone/>
            </a:pPr>
            <a:r>
              <a:rPr lang="en-US" b="1" dirty="0">
                <a:solidFill>
                  <a:prstClr val="black"/>
                </a:solidFill>
              </a:rPr>
              <a:t>No </a:t>
            </a:r>
            <a:r>
              <a:rPr lang="en-US" b="1" dirty="0" smtClean="0">
                <a:solidFill>
                  <a:prstClr val="black"/>
                </a:solidFill>
              </a:rPr>
              <a:t>Adjacent </a:t>
            </a:r>
            <a:r>
              <a:rPr lang="en-US" b="1" dirty="0">
                <a:solidFill>
                  <a:prstClr val="black"/>
                </a:solidFill>
              </a:rPr>
              <a:t>Track Protection is needed </a:t>
            </a:r>
            <a:r>
              <a:rPr lang="en-US" b="1" dirty="0" smtClean="0">
                <a:solidFill>
                  <a:prstClr val="black"/>
                </a:solidFill>
              </a:rPr>
              <a:t>for: </a:t>
            </a:r>
            <a:r>
              <a:rPr lang="en-US" sz="1800" i="1" dirty="0" smtClean="0">
                <a:solidFill>
                  <a:srgbClr val="C00000"/>
                </a:solidFill>
              </a:rPr>
              <a:t>(with lots of fine print)</a:t>
            </a:r>
            <a:endParaRPr lang="en-US" sz="1800" i="1" dirty="0">
              <a:solidFill>
                <a:srgbClr val="C00000"/>
              </a:solidFill>
            </a:endParaRPr>
          </a:p>
        </p:txBody>
      </p:sp>
      <p:sp>
        <p:nvSpPr>
          <p:cNvPr id="4" name="Footer Placeholder 3"/>
          <p:cNvSpPr>
            <a:spLocks noGrp="1"/>
          </p:cNvSpPr>
          <p:nvPr>
            <p:ph type="ftr" sz="quarter" idx="4294967295"/>
          </p:nvPr>
        </p:nvSpPr>
        <p:spPr>
          <a:xfrm>
            <a:off x="457200" y="6356350"/>
            <a:ext cx="8229600" cy="365125"/>
          </a:xfrm>
          <a:prstGeom prst="rect">
            <a:avLst/>
          </a:prstGeom>
        </p:spPr>
        <p:txBody>
          <a:bodyPr/>
          <a:lstStyle/>
          <a:p>
            <a:r>
              <a:rPr lang="en-US" smtClean="0"/>
              <a:t>FRA Technical Training Material is Intended for Internal Instructional Purposes Only. </a:t>
            </a:r>
          </a:p>
          <a:p>
            <a:r>
              <a:rPr lang="en-US" smtClean="0"/>
              <a:t>Do not distribute outside FRA or State Agency pursuant to 49 CFR Part 212.</a:t>
            </a:r>
            <a:endParaRPr lang="en-US" dirty="0"/>
          </a:p>
        </p:txBody>
      </p:sp>
      <p:sp>
        <p:nvSpPr>
          <p:cNvPr id="5" name="Slide Number Placeholder 4"/>
          <p:cNvSpPr>
            <a:spLocks noGrp="1"/>
          </p:cNvSpPr>
          <p:nvPr>
            <p:ph type="sldNum" sz="quarter" idx="11"/>
          </p:nvPr>
        </p:nvSpPr>
        <p:spPr/>
        <p:txBody>
          <a:bodyPr/>
          <a:lstStyle/>
          <a:p>
            <a:fld id="{3081FB63-11FE-4616-A19A-6EFA4D5058BD}" type="slidenum">
              <a:rPr lang="en-US" smtClean="0"/>
              <a:t>35</a:t>
            </a:fld>
            <a:endParaRPr lang="en-US" dirty="0"/>
          </a:p>
        </p:txBody>
      </p:sp>
      <p:sp>
        <p:nvSpPr>
          <p:cNvPr id="6" name="TextBox 5"/>
          <p:cNvSpPr txBox="1"/>
          <p:nvPr/>
        </p:nvSpPr>
        <p:spPr>
          <a:xfrm>
            <a:off x="7086600" y="6312932"/>
            <a:ext cx="1524000" cy="369332"/>
          </a:xfrm>
          <a:prstGeom prst="rect">
            <a:avLst/>
          </a:prstGeom>
          <a:noFill/>
        </p:spPr>
        <p:txBody>
          <a:bodyPr wrap="square" rtlCol="0">
            <a:spAutoFit/>
          </a:bodyPr>
          <a:lstStyle/>
          <a:p>
            <a:r>
              <a:rPr lang="en-US" i="1" dirty="0" smtClean="0"/>
              <a:t>(summarized)</a:t>
            </a:r>
            <a:endParaRPr lang="en-US" i="1" dirty="0"/>
          </a:p>
        </p:txBody>
      </p:sp>
      <p:pic>
        <p:nvPicPr>
          <p:cNvPr id="5126" name="Picture 6" descr="https://www.plassertheurer.com/pics/maschinen-systeme/740/oberleitungszugoebb-1.jpg"/>
          <p:cNvPicPr>
            <a:picLocks noChangeAspect="1" noChangeArrowheads="1"/>
          </p:cNvPicPr>
          <p:nvPr/>
        </p:nvPicPr>
        <p:blipFill rotWithShape="1">
          <a:blip r:embed="rId2">
            <a:extLst>
              <a:ext uri="{28A0092B-C50C-407E-A947-70E740481C1C}">
                <a14:useLocalDpi xmlns:a14="http://schemas.microsoft.com/office/drawing/2010/main" val="0"/>
              </a:ext>
            </a:extLst>
          </a:blip>
          <a:srcRect t="4590" b="22272"/>
          <a:stretch/>
        </p:blipFill>
        <p:spPr bwMode="auto">
          <a:xfrm>
            <a:off x="218439" y="2133600"/>
            <a:ext cx="5506721" cy="265057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5124" name="Picture 4" descr="http://www.geocities.ws/perkins8/testcars/others/t16tehachapee.jpg"/>
          <p:cNvPicPr>
            <a:picLocks noChangeAspect="1" noChangeArrowheads="1"/>
          </p:cNvPicPr>
          <p:nvPr/>
        </p:nvPicPr>
        <p:blipFill rotWithShape="1">
          <a:blip r:embed="rId3">
            <a:extLst>
              <a:ext uri="{28A0092B-C50C-407E-A947-70E740481C1C}">
                <a14:useLocalDpi xmlns:a14="http://schemas.microsoft.com/office/drawing/2010/main" val="0"/>
              </a:ext>
            </a:extLst>
          </a:blip>
          <a:srcRect l="15226"/>
          <a:stretch/>
        </p:blipFill>
        <p:spPr bwMode="auto">
          <a:xfrm>
            <a:off x="2659626" y="2819400"/>
            <a:ext cx="4216095" cy="28956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5122" name="Picture 2" descr="https://i.ytimg.com/vi/dm16LUhBPMI/hqdefault.jpg"/>
          <p:cNvPicPr>
            <a:picLocks noChangeAspect="1" noChangeArrowheads="1"/>
          </p:cNvPicPr>
          <p:nvPr/>
        </p:nvPicPr>
        <p:blipFill rotWithShape="1">
          <a:blip r:embed="rId4">
            <a:extLst>
              <a:ext uri="{28A0092B-C50C-407E-A947-70E740481C1C}">
                <a14:useLocalDpi xmlns:a14="http://schemas.microsoft.com/office/drawing/2010/main" val="0"/>
              </a:ext>
            </a:extLst>
          </a:blip>
          <a:srcRect t="29482" r="21533"/>
          <a:stretch/>
        </p:blipFill>
        <p:spPr bwMode="auto">
          <a:xfrm>
            <a:off x="5292839" y="3733800"/>
            <a:ext cx="3587522" cy="241807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1897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26"/>
                                        </p:tgtEl>
                                        <p:attrNameLst>
                                          <p:attrName>style.visibility</p:attrName>
                                        </p:attrNameLst>
                                      </p:cBhvr>
                                      <p:to>
                                        <p:strVal val="visible"/>
                                      </p:to>
                                    </p:set>
                                    <p:animEffect transition="in" filter="fade">
                                      <p:cBhvr>
                                        <p:cTn id="7" dur="500"/>
                                        <p:tgtEl>
                                          <p:spTgt spid="51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124"/>
                                        </p:tgtEl>
                                        <p:attrNameLst>
                                          <p:attrName>style.visibility</p:attrName>
                                        </p:attrNameLst>
                                      </p:cBhvr>
                                      <p:to>
                                        <p:strVal val="visible"/>
                                      </p:to>
                                    </p:set>
                                    <p:animEffect transition="in" filter="fade">
                                      <p:cBhvr>
                                        <p:cTn id="12" dur="500"/>
                                        <p:tgtEl>
                                          <p:spTgt spid="512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122"/>
                                        </p:tgtEl>
                                        <p:attrNameLst>
                                          <p:attrName>style.visibility</p:attrName>
                                        </p:attrNameLst>
                                      </p:cBhvr>
                                      <p:to>
                                        <p:strVal val="visible"/>
                                      </p:to>
                                    </p:set>
                                    <p:animEffect transition="in" filter="fade">
                                      <p:cBhvr>
                                        <p:cTn id="17"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 Adjacent Track Protection Required?</a:t>
            </a:r>
            <a:endParaRPr lang="en-US" dirty="0"/>
          </a:p>
        </p:txBody>
      </p:sp>
      <p:sp>
        <p:nvSpPr>
          <p:cNvPr id="6" name="Content Placeholder 5"/>
          <p:cNvSpPr>
            <a:spLocks noGrp="1"/>
          </p:cNvSpPr>
          <p:nvPr>
            <p:ph sz="half" idx="1"/>
          </p:nvPr>
        </p:nvSpPr>
        <p:spPr/>
        <p:txBody>
          <a:bodyPr/>
          <a:lstStyle/>
          <a:p>
            <a:r>
              <a:rPr lang="en-US" sz="3200" dirty="0" smtClean="0"/>
              <a:t>Ask first: Is Adjacent track protection required?</a:t>
            </a:r>
          </a:p>
          <a:p>
            <a:endParaRPr lang="en-US" sz="3200" dirty="0" smtClean="0"/>
          </a:p>
          <a:p>
            <a:r>
              <a:rPr lang="en-US" sz="3200" dirty="0" smtClean="0"/>
              <a:t>Then: What procedures must be followed?</a:t>
            </a:r>
            <a:endParaRPr lang="en-US" sz="3200" dirty="0"/>
          </a:p>
        </p:txBody>
      </p:sp>
      <p:pic>
        <p:nvPicPr>
          <p:cNvPr id="8" name="Content Placeholder 7"/>
          <p:cNvPicPr>
            <a:picLocks noGrp="1" noChangeAspect="1"/>
          </p:cNvPicPr>
          <p:nvPr>
            <p:ph sz="half" idx="2"/>
          </p:nvPr>
        </p:nvPicPr>
        <p:blipFill rotWithShape="1">
          <a:blip r:embed="rId2" cstate="print">
            <a:extLst>
              <a:ext uri="{28A0092B-C50C-407E-A947-70E740481C1C}">
                <a14:useLocalDpi xmlns:a14="http://schemas.microsoft.com/office/drawing/2010/main" val="0"/>
              </a:ext>
            </a:extLst>
          </a:blip>
          <a:srcRect l="13938" r="19841"/>
          <a:stretch/>
        </p:blipFill>
        <p:spPr>
          <a:xfrm>
            <a:off x="4648200" y="1784350"/>
            <a:ext cx="3886200" cy="432736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 name="Footer Placeholder 3"/>
          <p:cNvSpPr>
            <a:spLocks noGrp="1"/>
          </p:cNvSpPr>
          <p:nvPr>
            <p:ph type="ftr" sz="quarter" idx="4294967295"/>
          </p:nvPr>
        </p:nvSpPr>
        <p:spPr>
          <a:xfrm>
            <a:off x="457200" y="6356350"/>
            <a:ext cx="8229600" cy="365125"/>
          </a:xfrm>
          <a:prstGeom prst="rect">
            <a:avLst/>
          </a:prstGeom>
        </p:spPr>
        <p:txBody>
          <a:bodyPr/>
          <a:lstStyle/>
          <a:p>
            <a:r>
              <a:rPr lang="en-US" smtClean="0"/>
              <a:t>FRA Technical Training Material is Intended for Internal Instructional Purposes Only. </a:t>
            </a:r>
          </a:p>
          <a:p>
            <a:r>
              <a:rPr lang="en-US" smtClean="0"/>
              <a:t>Do not distribute outside FRA or State Agency pursuant to 49 CFR Part 212.</a:t>
            </a:r>
            <a:endParaRPr lang="en-US" dirty="0"/>
          </a:p>
        </p:txBody>
      </p:sp>
      <p:sp>
        <p:nvSpPr>
          <p:cNvPr id="5" name="Slide Number Placeholder 4"/>
          <p:cNvSpPr>
            <a:spLocks noGrp="1"/>
          </p:cNvSpPr>
          <p:nvPr>
            <p:ph type="sldNum" sz="quarter" idx="11"/>
          </p:nvPr>
        </p:nvSpPr>
        <p:spPr/>
        <p:txBody>
          <a:bodyPr/>
          <a:lstStyle/>
          <a:p>
            <a:fld id="{3081FB63-11FE-4616-A19A-6EFA4D5058BD}" type="slidenum">
              <a:rPr lang="en-US" smtClean="0"/>
              <a:pPr/>
              <a:t>36</a:t>
            </a:fld>
            <a:endParaRPr lang="en-US" dirty="0"/>
          </a:p>
        </p:txBody>
      </p:sp>
      <p:sp>
        <p:nvSpPr>
          <p:cNvPr id="19" name="Rounded Rectangle 18"/>
          <p:cNvSpPr/>
          <p:nvPr/>
        </p:nvSpPr>
        <p:spPr>
          <a:xfrm>
            <a:off x="457200" y="1600200"/>
            <a:ext cx="3962400" cy="1676400"/>
          </a:xfrm>
          <a:prstGeom prst="roundRect">
            <a:avLst/>
          </a:prstGeom>
          <a:solidFill>
            <a:srgbClr val="B32C16">
              <a:alpha val="7843"/>
            </a:srgbClr>
          </a:solidFill>
          <a:ln>
            <a:solidFill>
              <a:srgbClr val="FF000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3173724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par>
                          <p:cTn id="8" fill="hold">
                            <p:stCondLst>
                              <p:cond delay="500"/>
                            </p:stCondLst>
                            <p:childTnLst>
                              <p:par>
                                <p:cTn id="9" presetID="26" presetClass="emph" presetSubtype="0" fill="hold" grpId="1" nodeType="afterEffect">
                                  <p:stCondLst>
                                    <p:cond delay="0"/>
                                  </p:stCondLst>
                                  <p:childTnLst>
                                    <p:animEffect transition="out" filter="fade">
                                      <p:cBhvr>
                                        <p:cTn id="10" dur="1000" tmFilter="0, 0; .2, .5; .8, .5; 1, 0"/>
                                        <p:tgtEl>
                                          <p:spTgt spid="19"/>
                                        </p:tgtEl>
                                      </p:cBhvr>
                                    </p:animEffect>
                                    <p:animScale>
                                      <p:cBhvr>
                                        <p:cTn id="11" dur="500" autoRev="1" fill="hold"/>
                                        <p:tgtEl>
                                          <p:spTgt spid="19"/>
                                        </p:tgtEl>
                                      </p:cBhvr>
                                      <p:by x="105000" y="105000"/>
                                    </p:animScale>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grpId="2" nodeType="clickEffect">
                                  <p:stCondLst>
                                    <p:cond delay="0"/>
                                  </p:stCondLst>
                                  <p:childTnLst>
                                    <p:animEffect transition="out" filter="fade">
                                      <p:cBhvr>
                                        <p:cTn id="15" dur="500"/>
                                        <p:tgtEl>
                                          <p:spTgt spid="19"/>
                                        </p:tgtEl>
                                      </p:cBhvr>
                                    </p:animEffect>
                                    <p:set>
                                      <p:cBhvr>
                                        <p:cTn id="16" dur="1" fill="hold">
                                          <p:stCondLst>
                                            <p:cond delay="499"/>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9" grpId="1" animBg="1"/>
      <p:bldP spid="19" grpId="2"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214.336 (B) Procedures For Passing Speeds </a:t>
            </a:r>
            <a:r>
              <a:rPr lang="en-US" cap="none"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Over </a:t>
            </a:r>
            <a:r>
              <a:rPr lang="en-US" cap="none"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25F/40P</a:t>
            </a:r>
            <a:endParaRPr lang="en-US" cap="none"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
        <p:nvSpPr>
          <p:cNvPr id="6" name="Content Placeholder 5"/>
          <p:cNvSpPr>
            <a:spLocks noGrp="1"/>
          </p:cNvSpPr>
          <p:nvPr>
            <p:ph idx="1"/>
          </p:nvPr>
        </p:nvSpPr>
        <p:spPr/>
        <p:txBody>
          <a:bodyPr/>
          <a:lstStyle/>
          <a:p>
            <a:pPr>
              <a:buFont typeface="Wingdings" panose="05000000000000000000" pitchFamily="2" charset="2"/>
              <a:buAutoNum type="alphaLcParenBoth" startAt="2"/>
            </a:pPr>
            <a:r>
              <a:rPr lang="en-US" b="1" dirty="0"/>
              <a:t>Procedures for moves over 25F/40P </a:t>
            </a:r>
          </a:p>
          <a:p>
            <a:pPr marL="457200" lvl="1" indent="0">
              <a:buNone/>
            </a:pPr>
            <a:endParaRPr lang="en-US" dirty="0" smtClean="0"/>
          </a:p>
          <a:p>
            <a:pPr marL="457200" lvl="1" indent="0">
              <a:buNone/>
            </a:pPr>
            <a:r>
              <a:rPr lang="en-CA" dirty="0"/>
              <a:t>If a train or other on-track equipment is authorized to move on an adjacent controlled track at a speed greater than 25 mph, or at a speed greater than 40 mph for a passenger train or other passenger on-track equipment movement, each roadway worker in the roadway work group that is affected by such movement must comply with the following procedures:</a:t>
            </a:r>
          </a:p>
          <a:p>
            <a:pPr marL="457200" lvl="1" indent="0">
              <a:buNone/>
            </a:pPr>
            <a:endParaRPr lang="en-US" dirty="0"/>
          </a:p>
          <a:p>
            <a:pPr marL="457200" lvl="1" indent="0">
              <a:buNone/>
            </a:pPr>
            <a:endParaRPr lang="en-US" dirty="0"/>
          </a:p>
        </p:txBody>
      </p:sp>
      <p:sp>
        <p:nvSpPr>
          <p:cNvPr id="4" name="Footer Placeholder 3"/>
          <p:cNvSpPr>
            <a:spLocks noGrp="1"/>
          </p:cNvSpPr>
          <p:nvPr>
            <p:ph type="ftr" sz="quarter" idx="4294967295"/>
          </p:nvPr>
        </p:nvSpPr>
        <p:spPr>
          <a:xfrm>
            <a:off x="457200" y="6356350"/>
            <a:ext cx="8229600" cy="365125"/>
          </a:xfrm>
          <a:prstGeom prst="rect">
            <a:avLst/>
          </a:prstGeom>
        </p:spPr>
        <p:txBody>
          <a:bodyPr/>
          <a:lstStyle/>
          <a:p>
            <a:r>
              <a:rPr lang="en-US" smtClean="0"/>
              <a:t>FRA Technical Training Material is Intended for Internal Instructional Purposes Only. </a:t>
            </a:r>
          </a:p>
          <a:p>
            <a:r>
              <a:rPr lang="en-US" smtClean="0"/>
              <a:t>Do not distribute outside FRA or State Agency pursuant to 49 CFR Part 212.</a:t>
            </a:r>
            <a:endParaRPr lang="en-US" dirty="0"/>
          </a:p>
        </p:txBody>
      </p:sp>
      <p:sp>
        <p:nvSpPr>
          <p:cNvPr id="5" name="Slide Number Placeholder 4"/>
          <p:cNvSpPr>
            <a:spLocks noGrp="1"/>
          </p:cNvSpPr>
          <p:nvPr>
            <p:ph type="sldNum" sz="quarter" idx="11"/>
          </p:nvPr>
        </p:nvSpPr>
        <p:spPr/>
        <p:txBody>
          <a:bodyPr/>
          <a:lstStyle/>
          <a:p>
            <a:fld id="{3081FB63-11FE-4616-A19A-6EFA4D5058BD}" type="slidenum">
              <a:rPr lang="en-US" smtClean="0"/>
              <a:t>37</a:t>
            </a:fld>
            <a:endParaRPr lang="en-US" dirty="0"/>
          </a:p>
        </p:txBody>
      </p:sp>
      <p:sp>
        <p:nvSpPr>
          <p:cNvPr id="7" name="Rounded Rectangle 6"/>
          <p:cNvSpPr/>
          <p:nvPr/>
        </p:nvSpPr>
        <p:spPr>
          <a:xfrm>
            <a:off x="4343400" y="2819400"/>
            <a:ext cx="3143250" cy="342900"/>
          </a:xfrm>
          <a:prstGeom prst="roundRect">
            <a:avLst/>
          </a:prstGeom>
          <a:solidFill>
            <a:srgbClr val="B32C16">
              <a:alpha val="7843"/>
            </a:srgbClr>
          </a:solidFill>
          <a:ln>
            <a:solidFill>
              <a:srgbClr val="FF000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0" name="Rounded Rectangle 9"/>
          <p:cNvSpPr/>
          <p:nvPr/>
        </p:nvSpPr>
        <p:spPr>
          <a:xfrm>
            <a:off x="990600" y="3162300"/>
            <a:ext cx="5486400" cy="342900"/>
          </a:xfrm>
          <a:prstGeom prst="roundRect">
            <a:avLst/>
          </a:prstGeom>
          <a:solidFill>
            <a:srgbClr val="B32C16">
              <a:alpha val="7843"/>
            </a:srgbClr>
          </a:solidFill>
          <a:ln>
            <a:solidFill>
              <a:srgbClr val="FF000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44204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fade">
                                      <p:cBhvr>
                                        <p:cTn id="7" dur="500"/>
                                        <p:tgtEl>
                                          <p:spTgt spid="6">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par>
                          <p:cTn id="16" fill="hold">
                            <p:stCondLst>
                              <p:cond delay="500"/>
                            </p:stCondLst>
                            <p:childTnLst>
                              <p:par>
                                <p:cTn id="17" presetID="26" presetClass="emph" presetSubtype="0" fill="hold" grpId="1" nodeType="afterEffect">
                                  <p:stCondLst>
                                    <p:cond delay="0"/>
                                  </p:stCondLst>
                                  <p:childTnLst>
                                    <p:animEffect transition="out" filter="fade">
                                      <p:cBhvr>
                                        <p:cTn id="18" dur="1000" tmFilter="0, 0; .2, .5; .8, .5; 1, 0"/>
                                        <p:tgtEl>
                                          <p:spTgt spid="7"/>
                                        </p:tgtEl>
                                      </p:cBhvr>
                                    </p:animEffect>
                                    <p:animScale>
                                      <p:cBhvr>
                                        <p:cTn id="19" dur="500" autoRev="1" fill="hold"/>
                                        <p:tgtEl>
                                          <p:spTgt spid="7"/>
                                        </p:tgtEl>
                                      </p:cBhvr>
                                      <p:by x="105000" y="105000"/>
                                    </p:animScale>
                                  </p:childTnLst>
                                </p:cTn>
                              </p:par>
                              <p:par>
                                <p:cTn id="20" presetID="26" presetClass="emph" presetSubtype="0" fill="hold" grpId="1" nodeType="withEffect">
                                  <p:stCondLst>
                                    <p:cond delay="0"/>
                                  </p:stCondLst>
                                  <p:childTnLst>
                                    <p:animEffect transition="out" filter="fade">
                                      <p:cBhvr>
                                        <p:cTn id="21" dur="1000" tmFilter="0, 0; .2, .5; .8, .5; 1, 0"/>
                                        <p:tgtEl>
                                          <p:spTgt spid="10"/>
                                        </p:tgtEl>
                                      </p:cBhvr>
                                    </p:animEffect>
                                    <p:animScale>
                                      <p:cBhvr>
                                        <p:cTn id="22" dur="500" autoRev="1" fill="hold"/>
                                        <p:tgtEl>
                                          <p:spTgt spid="1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10" grpId="0" animBg="1"/>
      <p:bldP spid="10" grpId="1"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214.336 (B) Procedures For Passing Speeds </a:t>
            </a:r>
            <a:r>
              <a:rPr lang="en-US" cap="none"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Over </a:t>
            </a:r>
            <a:r>
              <a:rPr lang="en-US" cap="none"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25F/40P</a:t>
            </a:r>
            <a:endParaRPr lang="en-US" dirty="0"/>
          </a:p>
        </p:txBody>
      </p:sp>
      <p:sp>
        <p:nvSpPr>
          <p:cNvPr id="6" name="Content Placeholder 5"/>
          <p:cNvSpPr>
            <a:spLocks noGrp="1"/>
          </p:cNvSpPr>
          <p:nvPr>
            <p:ph idx="1"/>
          </p:nvPr>
        </p:nvSpPr>
        <p:spPr/>
        <p:txBody>
          <a:bodyPr/>
          <a:lstStyle/>
          <a:p>
            <a:pPr>
              <a:buFont typeface="Wingdings" panose="05000000000000000000" pitchFamily="2" charset="2"/>
              <a:buAutoNum type="alphaLcParenBoth" startAt="2"/>
            </a:pPr>
            <a:r>
              <a:rPr lang="en-US" b="1" dirty="0"/>
              <a:t>Procedures for moves over 25F/40P </a:t>
            </a:r>
          </a:p>
          <a:p>
            <a:pPr lvl="1"/>
            <a:r>
              <a:rPr lang="en-US" b="1" u="sng" dirty="0" smtClean="0"/>
              <a:t>Ceasing Work</a:t>
            </a:r>
          </a:p>
          <a:p>
            <a:pPr lvl="1"/>
            <a:endParaRPr lang="en-US" b="1" dirty="0"/>
          </a:p>
          <a:p>
            <a:pPr marL="914400" lvl="2" indent="0">
              <a:buNone/>
            </a:pPr>
            <a:r>
              <a:rPr lang="en-US" dirty="0"/>
              <a:t>Except for the work activities as described in paragraph (e) of this section, each affected roadway worker shall as described in Table 1:</a:t>
            </a:r>
          </a:p>
          <a:p>
            <a:pPr marL="1257300" lvl="2" indent="-342900">
              <a:buFont typeface="Wingdings" panose="05000000000000000000" pitchFamily="2" charset="2"/>
              <a:buChar char="Ø"/>
            </a:pPr>
            <a:r>
              <a:rPr lang="en-US" dirty="0"/>
              <a:t>Cease all on-ground work and equipment movement on or between the rails of the occupied track or on one or both sides of the occupied track</a:t>
            </a:r>
          </a:p>
          <a:p>
            <a:pPr marL="1257300" lvl="2" indent="-342900">
              <a:buFont typeface="Wingdings" panose="05000000000000000000" pitchFamily="2" charset="2"/>
              <a:buChar char="Ø"/>
            </a:pPr>
            <a:r>
              <a:rPr lang="en-US" dirty="0"/>
              <a:t>Occupy a predetermined place of safety upon notification or warning of movement on the adjacent controlled track.</a:t>
            </a:r>
          </a:p>
          <a:p>
            <a:pPr marL="914400" lvl="2" indent="0">
              <a:buNone/>
            </a:pPr>
            <a:endParaRPr lang="en-US" dirty="0" smtClean="0"/>
          </a:p>
          <a:p>
            <a:pPr lvl="1"/>
            <a:endParaRPr lang="en-US" dirty="0" smtClean="0"/>
          </a:p>
          <a:p>
            <a:pPr marL="457200" lvl="1" indent="0">
              <a:buNone/>
            </a:pPr>
            <a:endParaRPr lang="en-US" dirty="0" smtClean="0"/>
          </a:p>
          <a:p>
            <a:pPr lvl="1"/>
            <a:endParaRPr lang="en-US" dirty="0"/>
          </a:p>
        </p:txBody>
      </p:sp>
      <p:sp>
        <p:nvSpPr>
          <p:cNvPr id="4" name="Footer Placeholder 3"/>
          <p:cNvSpPr>
            <a:spLocks noGrp="1"/>
          </p:cNvSpPr>
          <p:nvPr>
            <p:ph type="ftr" sz="quarter" idx="4294967295"/>
          </p:nvPr>
        </p:nvSpPr>
        <p:spPr>
          <a:xfrm>
            <a:off x="457200" y="6356350"/>
            <a:ext cx="8229600" cy="365125"/>
          </a:xfrm>
          <a:prstGeom prst="rect">
            <a:avLst/>
          </a:prstGeom>
        </p:spPr>
        <p:txBody>
          <a:bodyPr/>
          <a:lstStyle/>
          <a:p>
            <a:r>
              <a:rPr lang="en-US" dirty="0" smtClean="0"/>
              <a:t>FRA Technical Training Material is Intended for Internal Instructional Purposes Only. </a:t>
            </a:r>
          </a:p>
          <a:p>
            <a:r>
              <a:rPr lang="en-US" dirty="0" smtClean="0"/>
              <a:t>Do not distribute outside FRA or State Agency pursuant to 49 CFR Part 212.</a:t>
            </a:r>
            <a:endParaRPr lang="en-US" dirty="0"/>
          </a:p>
        </p:txBody>
      </p:sp>
      <p:sp>
        <p:nvSpPr>
          <p:cNvPr id="5" name="Slide Number Placeholder 4"/>
          <p:cNvSpPr>
            <a:spLocks noGrp="1"/>
          </p:cNvSpPr>
          <p:nvPr>
            <p:ph type="sldNum" sz="quarter" idx="11"/>
          </p:nvPr>
        </p:nvSpPr>
        <p:spPr/>
        <p:txBody>
          <a:bodyPr/>
          <a:lstStyle/>
          <a:p>
            <a:fld id="{3081FB63-11FE-4616-A19A-6EFA4D5058BD}" type="slidenum">
              <a:rPr lang="en-US" smtClean="0"/>
              <a:pPr/>
              <a:t>38</a:t>
            </a:fld>
            <a:endParaRPr lang="en-US" dirty="0"/>
          </a:p>
        </p:txBody>
      </p:sp>
      <p:sp>
        <p:nvSpPr>
          <p:cNvPr id="7" name="Rounded Rectangle 6"/>
          <p:cNvSpPr/>
          <p:nvPr/>
        </p:nvSpPr>
        <p:spPr>
          <a:xfrm>
            <a:off x="1752600" y="4495800"/>
            <a:ext cx="4191000" cy="342900"/>
          </a:xfrm>
          <a:prstGeom prst="roundRect">
            <a:avLst/>
          </a:prstGeom>
          <a:solidFill>
            <a:srgbClr val="B32C16">
              <a:alpha val="7843"/>
            </a:srgbClr>
          </a:solidFill>
          <a:ln>
            <a:solidFill>
              <a:srgbClr val="FF000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0" name="Rounded Rectangle 9"/>
          <p:cNvSpPr/>
          <p:nvPr/>
        </p:nvSpPr>
        <p:spPr>
          <a:xfrm>
            <a:off x="1752600" y="3505200"/>
            <a:ext cx="5562600" cy="342900"/>
          </a:xfrm>
          <a:prstGeom prst="roundRect">
            <a:avLst/>
          </a:prstGeom>
          <a:solidFill>
            <a:srgbClr val="B32C16">
              <a:alpha val="7843"/>
            </a:srgbClr>
          </a:solidFill>
          <a:ln>
            <a:solidFill>
              <a:srgbClr val="FF000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2" name="TextBox 11"/>
          <p:cNvSpPr txBox="1"/>
          <p:nvPr/>
        </p:nvSpPr>
        <p:spPr>
          <a:xfrm>
            <a:off x="7086600" y="6312932"/>
            <a:ext cx="1524000" cy="369332"/>
          </a:xfrm>
          <a:prstGeom prst="rect">
            <a:avLst/>
          </a:prstGeom>
          <a:noFill/>
        </p:spPr>
        <p:txBody>
          <a:bodyPr wrap="square" rtlCol="0">
            <a:spAutoFit/>
          </a:bodyPr>
          <a:lstStyle/>
          <a:p>
            <a:r>
              <a:rPr lang="en-US" i="1" dirty="0" smtClean="0"/>
              <a:t>(summarized)</a:t>
            </a:r>
            <a:endParaRPr lang="en-US" i="1" dirty="0"/>
          </a:p>
        </p:txBody>
      </p:sp>
    </p:spTree>
    <p:extLst>
      <p:ext uri="{BB962C8B-B14F-4D97-AF65-F5344CB8AC3E}">
        <p14:creationId xmlns:p14="http://schemas.microsoft.com/office/powerpoint/2010/main" val="3219973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fade">
                                      <p:cBhvr>
                                        <p:cTn id="11" dur="500"/>
                                        <p:tgtEl>
                                          <p:spTgt spid="6">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6">
                                            <p:txEl>
                                              <p:pRg st="3" end="3"/>
                                            </p:txEl>
                                          </p:spTgt>
                                        </p:tgtEl>
                                        <p:attrNameLst>
                                          <p:attrName>style.visibility</p:attrName>
                                        </p:attrNameLst>
                                      </p:cBhvr>
                                      <p:to>
                                        <p:strVal val="visible"/>
                                      </p:to>
                                    </p:set>
                                    <p:animEffect transition="in" filter="fade">
                                      <p:cBhvr>
                                        <p:cTn id="16" dur="500"/>
                                        <p:tgtEl>
                                          <p:spTgt spid="6">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Effect transition="in" filter="fade">
                                      <p:cBhvr>
                                        <p:cTn id="19" dur="500"/>
                                        <p:tgtEl>
                                          <p:spTgt spid="6">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6">
                                            <p:txEl>
                                              <p:pRg st="5" end="5"/>
                                            </p:txEl>
                                          </p:spTgt>
                                        </p:tgtEl>
                                        <p:attrNameLst>
                                          <p:attrName>style.visibility</p:attrName>
                                        </p:attrNameLst>
                                      </p:cBhvr>
                                      <p:to>
                                        <p:strVal val="visible"/>
                                      </p:to>
                                    </p:set>
                                    <p:animEffect transition="in" filter="fade">
                                      <p:cBhvr>
                                        <p:cTn id="22" dur="500"/>
                                        <p:tgtEl>
                                          <p:spTgt spid="6">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par>
                                <p:cTn id="28" presetID="26" presetClass="emph" presetSubtype="0" fill="hold" grpId="1" nodeType="withEffect">
                                  <p:stCondLst>
                                    <p:cond delay="0"/>
                                  </p:stCondLst>
                                  <p:childTnLst>
                                    <p:animEffect transition="out" filter="fade">
                                      <p:cBhvr>
                                        <p:cTn id="29" dur="1000" tmFilter="0, 0; .2, .5; .8, .5; 1, 0"/>
                                        <p:tgtEl>
                                          <p:spTgt spid="10"/>
                                        </p:tgtEl>
                                      </p:cBhvr>
                                    </p:animEffect>
                                    <p:animScale>
                                      <p:cBhvr>
                                        <p:cTn id="30" dur="500" autoRev="1" fill="hold"/>
                                        <p:tgtEl>
                                          <p:spTgt spid="10"/>
                                        </p:tgtEl>
                                      </p:cBhvr>
                                      <p:by x="105000" y="105000"/>
                                    </p:animScale>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500"/>
                                        <p:tgtEl>
                                          <p:spTgt spid="7"/>
                                        </p:tgtEl>
                                      </p:cBhvr>
                                    </p:animEffect>
                                  </p:childTnLst>
                                </p:cTn>
                              </p:par>
                            </p:childTnLst>
                          </p:cTn>
                        </p:par>
                        <p:par>
                          <p:cTn id="36" fill="hold">
                            <p:stCondLst>
                              <p:cond delay="500"/>
                            </p:stCondLst>
                            <p:childTnLst>
                              <p:par>
                                <p:cTn id="37" presetID="26" presetClass="emph" presetSubtype="0" fill="hold" grpId="1" nodeType="afterEffect">
                                  <p:stCondLst>
                                    <p:cond delay="0"/>
                                  </p:stCondLst>
                                  <p:childTnLst>
                                    <p:animEffect transition="out" filter="fade">
                                      <p:cBhvr>
                                        <p:cTn id="38" dur="1000" tmFilter="0, 0; .2, .5; .8, .5; 1, 0"/>
                                        <p:tgtEl>
                                          <p:spTgt spid="7"/>
                                        </p:tgtEl>
                                      </p:cBhvr>
                                    </p:animEffect>
                                    <p:animScale>
                                      <p:cBhvr>
                                        <p:cTn id="39" dur="50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10" grpId="0" animBg="1"/>
      <p:bldP spid="10" grpId="1"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214.336 (B) Procedures For Passing Speeds </a:t>
            </a:r>
            <a:r>
              <a:rPr lang="en-US" cap="none"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Over 25F/40P</a:t>
            </a:r>
            <a:endParaRPr lang="en-US" dirty="0"/>
          </a:p>
        </p:txBody>
      </p:sp>
      <p:sp>
        <p:nvSpPr>
          <p:cNvPr id="6" name="Content Placeholder 5"/>
          <p:cNvSpPr>
            <a:spLocks noGrp="1"/>
          </p:cNvSpPr>
          <p:nvPr>
            <p:ph idx="1"/>
          </p:nvPr>
        </p:nvSpPr>
        <p:spPr/>
        <p:txBody>
          <a:bodyPr/>
          <a:lstStyle/>
          <a:p>
            <a:pPr>
              <a:buFont typeface="Wingdings" panose="05000000000000000000" pitchFamily="2" charset="2"/>
              <a:buAutoNum type="alphaLcParenBoth" startAt="2"/>
            </a:pPr>
            <a:r>
              <a:rPr lang="en-US" b="1" dirty="0" smtClean="0"/>
              <a:t>Procedures for moves over 25F/40P </a:t>
            </a:r>
          </a:p>
          <a:p>
            <a:pPr lvl="1">
              <a:buFont typeface="Wingdings" panose="05000000000000000000" pitchFamily="2" charset="2"/>
              <a:buAutoNum type="arabicParenBoth" startAt="2"/>
            </a:pPr>
            <a:r>
              <a:rPr lang="en-US" b="1" u="sng" dirty="0" smtClean="0"/>
              <a:t>Resuming Work</a:t>
            </a:r>
          </a:p>
          <a:p>
            <a:pPr lvl="2">
              <a:buAutoNum type="romanLcParenBoth"/>
            </a:pPr>
            <a:r>
              <a:rPr lang="en-US" dirty="0" smtClean="0"/>
              <a:t>Work </a:t>
            </a:r>
            <a:r>
              <a:rPr lang="en-US" dirty="0"/>
              <a:t>may be resumed </a:t>
            </a:r>
            <a:r>
              <a:rPr lang="en-US" dirty="0" smtClean="0"/>
              <a:t>after the </a:t>
            </a:r>
            <a:r>
              <a:rPr lang="en-US" dirty="0"/>
              <a:t>trailing-end of all trains or other on-track equipment has passed and remains ahead of the roadway </a:t>
            </a:r>
            <a:r>
              <a:rPr lang="en-US" dirty="0" smtClean="0"/>
              <a:t>worker</a:t>
            </a:r>
          </a:p>
          <a:p>
            <a:pPr lvl="2">
              <a:buAutoNum type="romanLcParenBoth"/>
            </a:pPr>
            <a:r>
              <a:rPr lang="en-US" dirty="0"/>
              <a:t>If the train or other on-track equipment stops before its trailing-end passes the roadway worker, work may resume only</a:t>
            </a:r>
            <a:r>
              <a:rPr lang="en-US" dirty="0" smtClean="0"/>
              <a:t>:</a:t>
            </a:r>
          </a:p>
          <a:p>
            <a:pPr lvl="3">
              <a:buAutoNum type="alphaUcParenBoth"/>
            </a:pPr>
            <a:r>
              <a:rPr lang="en-US" dirty="0"/>
              <a:t>train approach warning has been </a:t>
            </a:r>
            <a:r>
              <a:rPr lang="en-US" dirty="0" smtClean="0"/>
              <a:t>established </a:t>
            </a:r>
            <a:r>
              <a:rPr lang="en-US" dirty="0"/>
              <a:t>on the adjacent controlled track, </a:t>
            </a:r>
            <a:r>
              <a:rPr lang="en-US" dirty="0" smtClean="0"/>
              <a:t>or</a:t>
            </a:r>
          </a:p>
          <a:p>
            <a:pPr lvl="3">
              <a:buAutoNum type="alphaUcParenBoth"/>
            </a:pPr>
            <a:r>
              <a:rPr lang="en-US" dirty="0"/>
              <a:t>The RWIC has established </a:t>
            </a:r>
            <a:r>
              <a:rPr lang="en-US" dirty="0" smtClean="0"/>
              <a:t>that further movements shall be made only as permitted </a:t>
            </a:r>
            <a:r>
              <a:rPr lang="en-US" dirty="0"/>
              <a:t>by the RWIC</a:t>
            </a:r>
            <a:endParaRPr lang="en-US" dirty="0" smtClean="0"/>
          </a:p>
          <a:p>
            <a:pPr lvl="3">
              <a:buAutoNum type="alphaUcParenBoth"/>
            </a:pPr>
            <a:endParaRPr lang="en-US" dirty="0"/>
          </a:p>
          <a:p>
            <a:pPr lvl="2">
              <a:buAutoNum type="romanLcParenBoth"/>
            </a:pPr>
            <a:endParaRPr lang="en-US" dirty="0" smtClean="0"/>
          </a:p>
          <a:p>
            <a:pPr marL="914400" lvl="2" indent="0">
              <a:buNone/>
            </a:pPr>
            <a:endParaRPr lang="en-US" dirty="0" smtClean="0"/>
          </a:p>
          <a:p>
            <a:pPr lvl="2"/>
            <a:endParaRPr lang="en-US" dirty="0" smtClean="0"/>
          </a:p>
          <a:p>
            <a:pPr lvl="2"/>
            <a:endParaRPr lang="en-US" dirty="0" smtClean="0"/>
          </a:p>
          <a:p>
            <a:pPr lvl="1">
              <a:buAutoNum type="arabicParenBoth" startAt="2"/>
            </a:pPr>
            <a:endParaRPr lang="en-US" dirty="0" smtClean="0"/>
          </a:p>
          <a:p>
            <a:pPr lvl="1">
              <a:buAutoNum type="arabicParenBoth" startAt="2"/>
            </a:pPr>
            <a:endParaRPr lang="en-US" dirty="0" smtClean="0"/>
          </a:p>
          <a:p>
            <a:pPr lvl="1">
              <a:buAutoNum type="arabicParenBoth" startAt="2"/>
            </a:pPr>
            <a:endParaRPr lang="en-US" dirty="0"/>
          </a:p>
        </p:txBody>
      </p:sp>
      <p:sp>
        <p:nvSpPr>
          <p:cNvPr id="4" name="Footer Placeholder 3"/>
          <p:cNvSpPr>
            <a:spLocks noGrp="1"/>
          </p:cNvSpPr>
          <p:nvPr>
            <p:ph type="ftr" sz="quarter" idx="4294967295"/>
          </p:nvPr>
        </p:nvSpPr>
        <p:spPr>
          <a:xfrm>
            <a:off x="457200" y="6356350"/>
            <a:ext cx="8229600" cy="365125"/>
          </a:xfrm>
          <a:prstGeom prst="rect">
            <a:avLst/>
          </a:prstGeom>
        </p:spPr>
        <p:txBody>
          <a:bodyPr/>
          <a:lstStyle/>
          <a:p>
            <a:r>
              <a:rPr lang="en-US" smtClean="0"/>
              <a:t>FRA Technical Training Material is Intended for Internal Instructional Purposes Only. </a:t>
            </a:r>
          </a:p>
          <a:p>
            <a:r>
              <a:rPr lang="en-US" smtClean="0"/>
              <a:t>Do not distribute outside FRA or State Agency pursuant to 49 CFR Part 212.</a:t>
            </a:r>
            <a:endParaRPr lang="en-US" dirty="0"/>
          </a:p>
        </p:txBody>
      </p:sp>
      <p:sp>
        <p:nvSpPr>
          <p:cNvPr id="5" name="Slide Number Placeholder 4"/>
          <p:cNvSpPr>
            <a:spLocks noGrp="1"/>
          </p:cNvSpPr>
          <p:nvPr>
            <p:ph type="sldNum" sz="quarter" idx="11"/>
          </p:nvPr>
        </p:nvSpPr>
        <p:spPr/>
        <p:txBody>
          <a:bodyPr/>
          <a:lstStyle/>
          <a:p>
            <a:fld id="{3081FB63-11FE-4616-A19A-6EFA4D5058BD}" type="slidenum">
              <a:rPr lang="en-US" smtClean="0"/>
              <a:pPr/>
              <a:t>39</a:t>
            </a:fld>
            <a:endParaRPr lang="en-US" dirty="0"/>
          </a:p>
        </p:txBody>
      </p:sp>
      <p:sp>
        <p:nvSpPr>
          <p:cNvPr id="10" name="Rounded Rectangle 9"/>
          <p:cNvSpPr/>
          <p:nvPr/>
        </p:nvSpPr>
        <p:spPr>
          <a:xfrm>
            <a:off x="4267200" y="2476500"/>
            <a:ext cx="3429000" cy="342900"/>
          </a:xfrm>
          <a:prstGeom prst="roundRect">
            <a:avLst/>
          </a:prstGeom>
          <a:solidFill>
            <a:srgbClr val="B32C16">
              <a:alpha val="7843"/>
            </a:srgbClr>
          </a:solidFill>
          <a:ln>
            <a:solidFill>
              <a:srgbClr val="FF000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2" name="TextBox 11"/>
          <p:cNvSpPr txBox="1"/>
          <p:nvPr/>
        </p:nvSpPr>
        <p:spPr>
          <a:xfrm>
            <a:off x="7086600" y="6312932"/>
            <a:ext cx="1524000" cy="369332"/>
          </a:xfrm>
          <a:prstGeom prst="rect">
            <a:avLst/>
          </a:prstGeom>
          <a:noFill/>
        </p:spPr>
        <p:txBody>
          <a:bodyPr wrap="square" rtlCol="0">
            <a:spAutoFit/>
          </a:bodyPr>
          <a:lstStyle/>
          <a:p>
            <a:r>
              <a:rPr lang="en-US" i="1" dirty="0" smtClean="0"/>
              <a:t>(summarized)</a:t>
            </a:r>
            <a:endParaRPr lang="en-US" i="1" dirty="0"/>
          </a:p>
        </p:txBody>
      </p:sp>
    </p:spTree>
    <p:extLst>
      <p:ext uri="{BB962C8B-B14F-4D97-AF65-F5344CB8AC3E}">
        <p14:creationId xmlns:p14="http://schemas.microsoft.com/office/powerpoint/2010/main" val="2937884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fade">
                                      <p:cBhvr>
                                        <p:cTn id="11" dur="500"/>
                                        <p:tgtEl>
                                          <p:spTgt spid="6">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fade">
                                      <p:cBhvr>
                                        <p:cTn id="15" dur="500"/>
                                        <p:tgtEl>
                                          <p:spTgt spid="6">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par>
                                <p:cTn id="21" presetID="26" presetClass="emph" presetSubtype="0" fill="hold" grpId="1" nodeType="withEffect">
                                  <p:stCondLst>
                                    <p:cond delay="0"/>
                                  </p:stCondLst>
                                  <p:childTnLst>
                                    <p:animEffect transition="out" filter="fade">
                                      <p:cBhvr>
                                        <p:cTn id="22" dur="1000" tmFilter="0, 0; .2, .5; .8, .5; 1, 0"/>
                                        <p:tgtEl>
                                          <p:spTgt spid="10"/>
                                        </p:tgtEl>
                                      </p:cBhvr>
                                    </p:animEffect>
                                    <p:animScale>
                                      <p:cBhvr>
                                        <p:cTn id="23" dur="500" autoRev="1" fill="hold"/>
                                        <p:tgtEl>
                                          <p:spTgt spid="10"/>
                                        </p:tgtEl>
                                      </p:cBhvr>
                                      <p:by x="105000" y="105000"/>
                                    </p:animScale>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6">
                                            <p:txEl>
                                              <p:pRg st="3" end="3"/>
                                            </p:txEl>
                                          </p:spTgt>
                                        </p:tgtEl>
                                        <p:attrNameLst>
                                          <p:attrName>style.visibility</p:attrName>
                                        </p:attrNameLst>
                                      </p:cBhvr>
                                      <p:to>
                                        <p:strVal val="visible"/>
                                      </p:to>
                                    </p:set>
                                    <p:animEffect transition="in" filter="fade">
                                      <p:cBhvr>
                                        <p:cTn id="28" dur="500"/>
                                        <p:tgtEl>
                                          <p:spTgt spid="6">
                                            <p:txEl>
                                              <p:pRg st="3" end="3"/>
                                            </p:txEl>
                                          </p:spTgt>
                                        </p:tgtEl>
                                      </p:cBhvr>
                                    </p:animEffect>
                                  </p:childTnLst>
                                </p:cTn>
                              </p:par>
                            </p:childTnLst>
                          </p:cTn>
                        </p:par>
                        <p:par>
                          <p:cTn id="29" fill="hold">
                            <p:stCondLst>
                              <p:cond delay="500"/>
                            </p:stCondLst>
                            <p:childTnLst>
                              <p:par>
                                <p:cTn id="30" presetID="10" presetClass="entr" presetSubtype="0" fill="hold" nodeType="afterEffect">
                                  <p:stCondLst>
                                    <p:cond delay="0"/>
                                  </p:stCondLst>
                                  <p:childTnLst>
                                    <p:set>
                                      <p:cBhvr>
                                        <p:cTn id="31" dur="1" fill="hold">
                                          <p:stCondLst>
                                            <p:cond delay="0"/>
                                          </p:stCondLst>
                                        </p:cTn>
                                        <p:tgtEl>
                                          <p:spTgt spid="6">
                                            <p:txEl>
                                              <p:pRg st="4" end="4"/>
                                            </p:txEl>
                                          </p:spTgt>
                                        </p:tgtEl>
                                        <p:attrNameLst>
                                          <p:attrName>style.visibility</p:attrName>
                                        </p:attrNameLst>
                                      </p:cBhvr>
                                      <p:to>
                                        <p:strVal val="visible"/>
                                      </p:to>
                                    </p:set>
                                    <p:animEffect transition="in" filter="fade">
                                      <p:cBhvr>
                                        <p:cTn id="32" dur="500"/>
                                        <p:tgtEl>
                                          <p:spTgt spid="6">
                                            <p:txEl>
                                              <p:pRg st="4" end="4"/>
                                            </p:txEl>
                                          </p:spTgt>
                                        </p:tgtEl>
                                      </p:cBhvr>
                                    </p:animEffect>
                                  </p:childTnLst>
                                </p:cTn>
                              </p:par>
                            </p:childTnLst>
                          </p:cTn>
                        </p:par>
                        <p:par>
                          <p:cTn id="33" fill="hold">
                            <p:stCondLst>
                              <p:cond delay="1000"/>
                            </p:stCondLst>
                            <p:childTnLst>
                              <p:par>
                                <p:cTn id="34" presetID="10" presetClass="entr" presetSubtype="0" fill="hold" nodeType="afterEffect">
                                  <p:stCondLst>
                                    <p:cond delay="0"/>
                                  </p:stCondLst>
                                  <p:childTnLst>
                                    <p:set>
                                      <p:cBhvr>
                                        <p:cTn id="35" dur="1" fill="hold">
                                          <p:stCondLst>
                                            <p:cond delay="0"/>
                                          </p:stCondLst>
                                        </p:cTn>
                                        <p:tgtEl>
                                          <p:spTgt spid="6">
                                            <p:txEl>
                                              <p:pRg st="5" end="5"/>
                                            </p:txEl>
                                          </p:spTgt>
                                        </p:tgtEl>
                                        <p:attrNameLst>
                                          <p:attrName>style.visibility</p:attrName>
                                        </p:attrNameLst>
                                      </p:cBhvr>
                                      <p:to>
                                        <p:strVal val="visible"/>
                                      </p:to>
                                    </p:set>
                                    <p:animEffect transition="in" filter="fade">
                                      <p:cBhvr>
                                        <p:cTn id="36"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What Happened?</a:t>
            </a:r>
          </a:p>
        </p:txBody>
      </p:sp>
      <p:sp>
        <p:nvSpPr>
          <p:cNvPr id="8" name="Content Placeholder 7"/>
          <p:cNvSpPr>
            <a:spLocks noGrp="1"/>
          </p:cNvSpPr>
          <p:nvPr>
            <p:ph idx="1"/>
          </p:nvPr>
        </p:nvSpPr>
        <p:spPr/>
        <p:txBody>
          <a:bodyPr/>
          <a:lstStyle/>
          <a:p>
            <a:r>
              <a:rPr lang="en-US" dirty="0"/>
              <a:t>As a result of this rule, changes were made to three existing Subparts of the Roadway Workplace Safety Regulation; 214.7, 214.315 and 214.335 and a new rule, 214.336 was added.</a:t>
            </a:r>
          </a:p>
          <a:p>
            <a:r>
              <a:rPr lang="en-US" dirty="0" smtClean="0"/>
              <a:t>214.7 </a:t>
            </a:r>
            <a:r>
              <a:rPr lang="en-US" dirty="0"/>
              <a:t>was amended by adding introductory text.</a:t>
            </a:r>
          </a:p>
          <a:p>
            <a:r>
              <a:rPr lang="en-US" dirty="0" smtClean="0"/>
              <a:t>214.315(a</a:t>
            </a:r>
            <a:r>
              <a:rPr lang="en-US" dirty="0"/>
              <a:t>) changed to provide additional information in the job briefing.  The subsection was re-written to include adjacent track discussion in the job briefing.</a:t>
            </a:r>
          </a:p>
          <a:p>
            <a:r>
              <a:rPr lang="en-US" dirty="0" smtClean="0"/>
              <a:t>214.335 </a:t>
            </a:r>
            <a:r>
              <a:rPr lang="en-US" dirty="0"/>
              <a:t>changed the heading and paragraph (c) was removed. </a:t>
            </a:r>
          </a:p>
          <a:p>
            <a:pPr marL="0" indent="0">
              <a:buNone/>
            </a:pPr>
            <a:endParaRPr lang="en-US" dirty="0"/>
          </a:p>
          <a:p>
            <a:pPr marL="0" indent="0">
              <a:buNone/>
            </a:pPr>
            <a:endParaRPr lang="en-US" dirty="0"/>
          </a:p>
          <a:p>
            <a:pPr marL="0" indent="0">
              <a:buNone/>
            </a:pPr>
            <a:endParaRPr lang="en-CA" dirty="0"/>
          </a:p>
          <a:p>
            <a:endParaRPr lang="en-US" dirty="0"/>
          </a:p>
        </p:txBody>
      </p:sp>
      <p:sp>
        <p:nvSpPr>
          <p:cNvPr id="5" name="Footer Placeholder 4"/>
          <p:cNvSpPr>
            <a:spLocks noGrp="1"/>
          </p:cNvSpPr>
          <p:nvPr>
            <p:ph type="ftr" sz="quarter" idx="4294967295"/>
          </p:nvPr>
        </p:nvSpPr>
        <p:spPr>
          <a:xfrm>
            <a:off x="457200" y="6356350"/>
            <a:ext cx="8229600" cy="365125"/>
          </a:xfrm>
          <a:prstGeom prst="rect">
            <a:avLst/>
          </a:prstGeom>
        </p:spPr>
        <p:txBody>
          <a:bodyPr/>
          <a:lstStyle/>
          <a:p>
            <a:r>
              <a:rPr lang="en-US" smtClean="0"/>
              <a:t>FRA Technical Training Material is Intended for Internal Instructional Purposes Only. </a:t>
            </a:r>
          </a:p>
          <a:p>
            <a:r>
              <a:rPr lang="en-US" smtClean="0"/>
              <a:t>Do not distribute outside FRA or State Agency pursuant to 49 CFR Part 212.</a:t>
            </a:r>
            <a:endParaRPr lang="en-US" dirty="0"/>
          </a:p>
        </p:txBody>
      </p:sp>
      <p:sp>
        <p:nvSpPr>
          <p:cNvPr id="6" name="Slide Number Placeholder 5"/>
          <p:cNvSpPr>
            <a:spLocks noGrp="1"/>
          </p:cNvSpPr>
          <p:nvPr>
            <p:ph type="sldNum" sz="quarter" idx="11"/>
          </p:nvPr>
        </p:nvSpPr>
        <p:spPr/>
        <p:txBody>
          <a:bodyPr/>
          <a:lstStyle/>
          <a:p>
            <a:fld id="{3081FB63-11FE-4616-A19A-6EFA4D5058BD}" type="slidenum">
              <a:rPr lang="en-US" smtClean="0"/>
              <a:t>4</a:t>
            </a:fld>
            <a:endParaRPr lang="en-US" dirty="0"/>
          </a:p>
        </p:txBody>
      </p:sp>
    </p:spTree>
    <p:extLst>
      <p:ext uri="{BB962C8B-B14F-4D97-AF65-F5344CB8AC3E}">
        <p14:creationId xmlns:p14="http://schemas.microsoft.com/office/powerpoint/2010/main" val="1758072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fade">
                                      <p:cBhvr>
                                        <p:cTn id="22"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214.336 (B) Procedures For Passing Speeds </a:t>
            </a:r>
            <a:r>
              <a:rPr lang="en-US" cap="none"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Over </a:t>
            </a:r>
            <a:r>
              <a:rPr lang="en-US" cap="none"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25F/40P</a:t>
            </a:r>
            <a:endParaRPr lang="en-US" dirty="0"/>
          </a:p>
        </p:txBody>
      </p:sp>
      <p:sp>
        <p:nvSpPr>
          <p:cNvPr id="4" name="Footer Placeholder 3"/>
          <p:cNvSpPr>
            <a:spLocks noGrp="1"/>
          </p:cNvSpPr>
          <p:nvPr>
            <p:ph type="ftr" sz="quarter" idx="4294967295"/>
          </p:nvPr>
        </p:nvSpPr>
        <p:spPr>
          <a:xfrm>
            <a:off x="457200" y="6356350"/>
            <a:ext cx="8229600" cy="365125"/>
          </a:xfrm>
          <a:prstGeom prst="rect">
            <a:avLst/>
          </a:prstGeom>
        </p:spPr>
        <p:txBody>
          <a:bodyPr/>
          <a:lstStyle/>
          <a:p>
            <a:r>
              <a:rPr lang="en-US" smtClean="0"/>
              <a:t>FRA Technical Training Material is Intended for Internal Instructional Purposes Only. </a:t>
            </a:r>
          </a:p>
          <a:p>
            <a:r>
              <a:rPr lang="en-US" smtClean="0"/>
              <a:t>Do not distribute outside FRA or State Agency pursuant to 49 CFR Part 212.</a:t>
            </a:r>
            <a:endParaRPr lang="en-US" dirty="0"/>
          </a:p>
        </p:txBody>
      </p:sp>
      <p:sp>
        <p:nvSpPr>
          <p:cNvPr id="5" name="Slide Number Placeholder 4"/>
          <p:cNvSpPr>
            <a:spLocks noGrp="1"/>
          </p:cNvSpPr>
          <p:nvPr>
            <p:ph type="sldNum" sz="quarter" idx="11"/>
          </p:nvPr>
        </p:nvSpPr>
        <p:spPr/>
        <p:txBody>
          <a:bodyPr/>
          <a:lstStyle/>
          <a:p>
            <a:fld id="{3081FB63-11FE-4616-A19A-6EFA4D5058BD}" type="slidenum">
              <a:rPr lang="en-US" smtClean="0"/>
              <a:t>40</a:t>
            </a:fld>
            <a:endParaRPr lang="en-US" dirty="0"/>
          </a:p>
        </p:txBody>
      </p:sp>
      <p:sp>
        <p:nvSpPr>
          <p:cNvPr id="38" name="Rectangle 37"/>
          <p:cNvSpPr/>
          <p:nvPr/>
        </p:nvSpPr>
        <p:spPr>
          <a:xfrm>
            <a:off x="1950502" y="1660021"/>
            <a:ext cx="5349113" cy="625979"/>
          </a:xfrm>
          <a:prstGeom prst="rect">
            <a:avLst/>
          </a:prstGeom>
          <a:solidFill>
            <a:srgbClr val="92D05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CA" dirty="0">
                <a:solidFill>
                  <a:prstClr val="black"/>
                </a:solidFill>
              </a:rPr>
              <a:t>Upon movement notification or warning for </a:t>
            </a:r>
            <a:r>
              <a:rPr lang="en-CA" dirty="0" smtClean="0">
                <a:solidFill>
                  <a:prstClr val="black"/>
                </a:solidFill>
              </a:rPr>
              <a:t>Track 1 </a:t>
            </a:r>
          </a:p>
          <a:p>
            <a:pPr lvl="0" algn="ctr"/>
            <a:r>
              <a:rPr lang="en-CA" dirty="0" smtClean="0">
                <a:solidFill>
                  <a:prstClr val="black"/>
                </a:solidFill>
              </a:rPr>
              <a:t>at </a:t>
            </a:r>
            <a:r>
              <a:rPr lang="en-CA" b="1" dirty="0" smtClean="0">
                <a:solidFill>
                  <a:prstClr val="black"/>
                </a:solidFill>
              </a:rPr>
              <a:t>speeds greater than 25F/40P</a:t>
            </a:r>
            <a:r>
              <a:rPr lang="en-CA" dirty="0" smtClean="0">
                <a:solidFill>
                  <a:prstClr val="black"/>
                </a:solidFill>
              </a:rPr>
              <a:t>, </a:t>
            </a:r>
          </a:p>
        </p:txBody>
      </p:sp>
      <p:pic>
        <p:nvPicPr>
          <p:cNvPr id="39"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9474"/>
          <a:stretch/>
        </p:blipFill>
        <p:spPr bwMode="auto">
          <a:xfrm>
            <a:off x="6444977" y="4196347"/>
            <a:ext cx="2646171"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44" y="4197158"/>
            <a:ext cx="3286125"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6344" y="4197157"/>
            <a:ext cx="3286125"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64" y="5132784"/>
            <a:ext cx="3286125"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6344" y="5135281"/>
            <a:ext cx="3286125"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4" name="Rectangle 43"/>
          <p:cNvSpPr/>
          <p:nvPr/>
        </p:nvSpPr>
        <p:spPr>
          <a:xfrm>
            <a:off x="107504" y="4052664"/>
            <a:ext cx="8983644" cy="603165"/>
          </a:xfrm>
          <a:prstGeom prst="rect">
            <a:avLst/>
          </a:prstGeom>
          <a:solidFill>
            <a:srgbClr val="92D05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46"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95936" y="4559354"/>
            <a:ext cx="207454" cy="418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04048" y="4559353"/>
            <a:ext cx="207454" cy="418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26296" y="4187720"/>
            <a:ext cx="796206" cy="352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9"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99076" y="4180126"/>
            <a:ext cx="855234" cy="378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45689" y="4174123"/>
            <a:ext cx="854075" cy="37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 name="Oval 50"/>
          <p:cNvSpPr/>
          <p:nvPr/>
        </p:nvSpPr>
        <p:spPr>
          <a:xfrm flipH="1">
            <a:off x="1857915" y="4296571"/>
            <a:ext cx="115471" cy="145471"/>
          </a:xfrm>
          <a:prstGeom prst="ellipse">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2" name="Oval 51"/>
          <p:cNvSpPr/>
          <p:nvPr/>
        </p:nvSpPr>
        <p:spPr>
          <a:xfrm>
            <a:off x="4427984" y="4296571"/>
            <a:ext cx="96415" cy="139199"/>
          </a:xfrm>
          <a:prstGeom prst="ellipse">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3" name="Oval 52"/>
          <p:cNvSpPr/>
          <p:nvPr/>
        </p:nvSpPr>
        <p:spPr>
          <a:xfrm>
            <a:off x="7388009" y="4291026"/>
            <a:ext cx="136319" cy="144743"/>
          </a:xfrm>
          <a:prstGeom prst="ellipse">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60" name="Picture 16"/>
          <p:cNvPicPr>
            <a:picLocks noChangeAspect="1" noChangeArrowheads="1"/>
          </p:cNvPicPr>
          <p:nvPr/>
        </p:nvPicPr>
        <p:blipFill rotWithShape="1">
          <a:blip r:embed="rId2">
            <a:extLst>
              <a:ext uri="{28A0092B-C50C-407E-A947-70E740481C1C}">
                <a14:useLocalDpi xmlns:a14="http://schemas.microsoft.com/office/drawing/2010/main" val="0"/>
              </a:ext>
            </a:extLst>
          </a:blip>
          <a:srcRect l="20224" t="-8571" b="-1"/>
          <a:stretch/>
        </p:blipFill>
        <p:spPr bwMode="auto">
          <a:xfrm>
            <a:off x="6469617" y="5106706"/>
            <a:ext cx="2621531"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 name="Picture 1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5400000">
            <a:off x="8367248" y="4742258"/>
            <a:ext cx="361950" cy="108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2" name="TextBox 61"/>
          <p:cNvSpPr txBox="1"/>
          <p:nvPr/>
        </p:nvSpPr>
        <p:spPr>
          <a:xfrm>
            <a:off x="745174" y="4655829"/>
            <a:ext cx="1090646" cy="338554"/>
          </a:xfrm>
          <a:prstGeom prst="rect">
            <a:avLst/>
          </a:prstGeom>
          <a:noFill/>
        </p:spPr>
        <p:txBody>
          <a:bodyPr wrap="square" rtlCol="0">
            <a:spAutoFit/>
          </a:bodyPr>
          <a:lstStyle/>
          <a:p>
            <a:r>
              <a:rPr lang="en-US" sz="1600" dirty="0" smtClean="0"/>
              <a:t>Side “A”</a:t>
            </a:r>
            <a:endParaRPr lang="en-CA" sz="1600" dirty="0"/>
          </a:p>
        </p:txBody>
      </p:sp>
      <p:sp>
        <p:nvSpPr>
          <p:cNvPr id="63" name="TextBox 62"/>
          <p:cNvSpPr txBox="1"/>
          <p:nvPr/>
        </p:nvSpPr>
        <p:spPr>
          <a:xfrm>
            <a:off x="43434" y="3640940"/>
            <a:ext cx="1883259" cy="338554"/>
          </a:xfrm>
          <a:prstGeom prst="rect">
            <a:avLst/>
          </a:prstGeom>
          <a:noFill/>
        </p:spPr>
        <p:txBody>
          <a:bodyPr wrap="square" rtlCol="0">
            <a:spAutoFit/>
          </a:bodyPr>
          <a:lstStyle/>
          <a:p>
            <a:r>
              <a:rPr lang="en-US" sz="1600" dirty="0" smtClean="0"/>
              <a:t>Track 2 - Side “B”</a:t>
            </a:r>
            <a:endParaRPr lang="en-CA" sz="1600" dirty="0"/>
          </a:p>
        </p:txBody>
      </p:sp>
      <p:sp>
        <p:nvSpPr>
          <p:cNvPr id="64" name="TextBox 63"/>
          <p:cNvSpPr txBox="1"/>
          <p:nvPr/>
        </p:nvSpPr>
        <p:spPr>
          <a:xfrm>
            <a:off x="89857" y="5473525"/>
            <a:ext cx="5017918" cy="584775"/>
          </a:xfrm>
          <a:prstGeom prst="rect">
            <a:avLst/>
          </a:prstGeom>
          <a:noFill/>
        </p:spPr>
        <p:txBody>
          <a:bodyPr wrap="square" rtlCol="0">
            <a:spAutoFit/>
          </a:bodyPr>
          <a:lstStyle/>
          <a:p>
            <a:r>
              <a:rPr lang="en-US" sz="1600" dirty="0" smtClean="0"/>
              <a:t>Track 1 - Working limits or Train Approach Warning</a:t>
            </a:r>
          </a:p>
          <a:p>
            <a:r>
              <a:rPr lang="en-US" sz="1600" dirty="0" smtClean="0"/>
              <a:t> </a:t>
            </a:r>
            <a:endParaRPr lang="en-CA" sz="1600" dirty="0"/>
          </a:p>
        </p:txBody>
      </p:sp>
      <p:sp>
        <p:nvSpPr>
          <p:cNvPr id="68" name="Rounded Rectangle 67"/>
          <p:cNvSpPr/>
          <p:nvPr/>
        </p:nvSpPr>
        <p:spPr>
          <a:xfrm>
            <a:off x="2834766" y="2559464"/>
            <a:ext cx="3474469" cy="717135"/>
          </a:xfrm>
          <a:prstGeom prst="roundRect">
            <a:avLst/>
          </a:prstGeom>
          <a:solidFill>
            <a:srgbClr val="B32C16">
              <a:alpha val="7843"/>
            </a:srgbClr>
          </a:solidFill>
          <a:ln>
            <a:solidFill>
              <a:srgbClr val="FF000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b="1" dirty="0" smtClean="0">
                <a:solidFill>
                  <a:schemeClr val="tx1"/>
                </a:solidFill>
              </a:rPr>
              <a:t>Cease ALL work and movements; Occupy a PPOS</a:t>
            </a:r>
            <a:endParaRPr lang="en-US" b="1" dirty="0">
              <a:solidFill>
                <a:schemeClr val="tx1"/>
              </a:solidFill>
            </a:endParaRPr>
          </a:p>
        </p:txBody>
      </p:sp>
      <p:sp>
        <p:nvSpPr>
          <p:cNvPr id="70" name="Rounded Rectangle 69"/>
          <p:cNvSpPr/>
          <p:nvPr/>
        </p:nvSpPr>
        <p:spPr>
          <a:xfrm>
            <a:off x="1434546" y="4196347"/>
            <a:ext cx="962208" cy="328231"/>
          </a:xfrm>
          <a:prstGeom prst="roundRect">
            <a:avLst/>
          </a:prstGeom>
          <a:solidFill>
            <a:srgbClr val="B32C16">
              <a:alpha val="7843"/>
            </a:srgb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100" b="1" dirty="0" smtClean="0">
                <a:solidFill>
                  <a:schemeClr val="tx1"/>
                </a:solidFill>
              </a:rPr>
              <a:t>ALL MOVES STOPS</a:t>
            </a:r>
            <a:endParaRPr lang="en-US" sz="1100" b="1" dirty="0">
              <a:solidFill>
                <a:schemeClr val="tx1"/>
              </a:solidFill>
            </a:endParaRPr>
          </a:p>
        </p:txBody>
      </p:sp>
      <p:sp>
        <p:nvSpPr>
          <p:cNvPr id="71" name="Rounded Rectangle 70"/>
          <p:cNvSpPr/>
          <p:nvPr/>
        </p:nvSpPr>
        <p:spPr>
          <a:xfrm>
            <a:off x="4041840" y="4195285"/>
            <a:ext cx="962208" cy="328231"/>
          </a:xfrm>
          <a:prstGeom prst="roundRect">
            <a:avLst/>
          </a:prstGeom>
          <a:solidFill>
            <a:srgbClr val="B32C16">
              <a:alpha val="7843"/>
            </a:srgb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100" b="1" dirty="0" smtClean="0">
                <a:solidFill>
                  <a:schemeClr val="tx1"/>
                </a:solidFill>
              </a:rPr>
              <a:t>ALL MOVES STOPS</a:t>
            </a:r>
            <a:endParaRPr lang="en-US" sz="1100" b="1" dirty="0">
              <a:solidFill>
                <a:schemeClr val="tx1"/>
              </a:solidFill>
            </a:endParaRPr>
          </a:p>
        </p:txBody>
      </p:sp>
      <p:sp>
        <p:nvSpPr>
          <p:cNvPr id="72" name="Rounded Rectangle 71"/>
          <p:cNvSpPr/>
          <p:nvPr/>
        </p:nvSpPr>
        <p:spPr>
          <a:xfrm>
            <a:off x="6975064" y="4195284"/>
            <a:ext cx="962208" cy="328231"/>
          </a:xfrm>
          <a:prstGeom prst="roundRect">
            <a:avLst/>
          </a:prstGeom>
          <a:solidFill>
            <a:srgbClr val="B32C16">
              <a:alpha val="7843"/>
            </a:srgb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100" b="1" dirty="0" smtClean="0">
                <a:solidFill>
                  <a:schemeClr val="tx1"/>
                </a:solidFill>
              </a:rPr>
              <a:t>ALL MOVES STOPS</a:t>
            </a:r>
            <a:endParaRPr lang="en-US" sz="1100" b="1" dirty="0">
              <a:solidFill>
                <a:schemeClr val="tx1"/>
              </a:solidFill>
            </a:endParaRPr>
          </a:p>
        </p:txBody>
      </p:sp>
      <p:sp>
        <p:nvSpPr>
          <p:cNvPr id="74" name="Rounded Rectangle 73"/>
          <p:cNvSpPr/>
          <p:nvPr/>
        </p:nvSpPr>
        <p:spPr>
          <a:xfrm>
            <a:off x="8128940" y="4167569"/>
            <a:ext cx="962208" cy="328231"/>
          </a:xfrm>
          <a:prstGeom prst="roundRect">
            <a:avLst/>
          </a:prstGeom>
          <a:solidFill>
            <a:srgbClr val="B32C16">
              <a:alpha val="50196"/>
            </a:srgbClr>
          </a:solidFill>
          <a:ln>
            <a:solidFill>
              <a:srgbClr val="FF000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100" b="1" dirty="0" smtClean="0">
                <a:solidFill>
                  <a:schemeClr val="tx1"/>
                </a:solidFill>
              </a:rPr>
              <a:t>ALL WORK STOPS</a:t>
            </a:r>
            <a:endParaRPr lang="en-US" sz="1100" b="1" dirty="0">
              <a:solidFill>
                <a:schemeClr val="tx1"/>
              </a:solidFill>
            </a:endParaRPr>
          </a:p>
        </p:txBody>
      </p:sp>
      <p:sp>
        <p:nvSpPr>
          <p:cNvPr id="75" name="Rounded Rectangle 74"/>
          <p:cNvSpPr/>
          <p:nvPr/>
        </p:nvSpPr>
        <p:spPr>
          <a:xfrm>
            <a:off x="114473" y="4167569"/>
            <a:ext cx="962208" cy="328231"/>
          </a:xfrm>
          <a:prstGeom prst="roundRect">
            <a:avLst/>
          </a:prstGeom>
          <a:solidFill>
            <a:srgbClr val="B32C16">
              <a:alpha val="50196"/>
            </a:srgbClr>
          </a:solidFill>
          <a:ln>
            <a:solidFill>
              <a:srgbClr val="FF000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100" b="1" dirty="0" smtClean="0">
                <a:solidFill>
                  <a:schemeClr val="tx1"/>
                </a:solidFill>
              </a:rPr>
              <a:t>ALL WORK STOPS</a:t>
            </a:r>
            <a:endParaRPr lang="en-US" sz="1100" b="1" dirty="0">
              <a:solidFill>
                <a:schemeClr val="tx1"/>
              </a:solidFill>
            </a:endParaRPr>
          </a:p>
        </p:txBody>
      </p:sp>
    </p:spTree>
    <p:extLst>
      <p:ext uri="{BB962C8B-B14F-4D97-AF65-F5344CB8AC3E}">
        <p14:creationId xmlns:p14="http://schemas.microsoft.com/office/powerpoint/2010/main" val="296140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repeatCount="indefinite" fill="remove" grpId="0" nodeType="withEffect">
                                  <p:stCondLst>
                                    <p:cond delay="0"/>
                                  </p:stCondLst>
                                  <p:childTnLst>
                                    <p:animClr clrSpc="rgb" dir="cw">
                                      <p:cBhvr override="childStyle">
                                        <p:cTn id="6" dur="250" autoRev="1" fill="remove"/>
                                        <p:tgtEl>
                                          <p:spTgt spid="51"/>
                                        </p:tgtEl>
                                        <p:attrNameLst>
                                          <p:attrName>style.color</p:attrName>
                                        </p:attrNameLst>
                                      </p:cBhvr>
                                      <p:to>
                                        <a:schemeClr val="bg1"/>
                                      </p:to>
                                    </p:animClr>
                                    <p:animClr clrSpc="rgb" dir="cw">
                                      <p:cBhvr>
                                        <p:cTn id="7" dur="250" autoRev="1" fill="remove"/>
                                        <p:tgtEl>
                                          <p:spTgt spid="51"/>
                                        </p:tgtEl>
                                        <p:attrNameLst>
                                          <p:attrName>fillcolor</p:attrName>
                                        </p:attrNameLst>
                                      </p:cBhvr>
                                      <p:to>
                                        <a:schemeClr val="bg1"/>
                                      </p:to>
                                    </p:animClr>
                                    <p:set>
                                      <p:cBhvr>
                                        <p:cTn id="8" dur="250" autoRev="1" fill="remove"/>
                                        <p:tgtEl>
                                          <p:spTgt spid="51"/>
                                        </p:tgtEl>
                                        <p:attrNameLst>
                                          <p:attrName>fill.type</p:attrName>
                                        </p:attrNameLst>
                                      </p:cBhvr>
                                      <p:to>
                                        <p:strVal val="solid"/>
                                      </p:to>
                                    </p:set>
                                    <p:set>
                                      <p:cBhvr>
                                        <p:cTn id="9" dur="250" autoRev="1" fill="remove"/>
                                        <p:tgtEl>
                                          <p:spTgt spid="51"/>
                                        </p:tgtEl>
                                        <p:attrNameLst>
                                          <p:attrName>fill.on</p:attrName>
                                        </p:attrNameLst>
                                      </p:cBhvr>
                                      <p:to>
                                        <p:strVal val="true"/>
                                      </p:to>
                                    </p:set>
                                  </p:childTnLst>
                                </p:cTn>
                              </p:par>
                              <p:par>
                                <p:cTn id="10" presetID="27" presetClass="emph" presetSubtype="0" repeatCount="indefinite" fill="remove" grpId="0" nodeType="withEffect">
                                  <p:stCondLst>
                                    <p:cond delay="0"/>
                                  </p:stCondLst>
                                  <p:childTnLst>
                                    <p:animClr clrSpc="rgb" dir="cw">
                                      <p:cBhvr override="childStyle">
                                        <p:cTn id="11" dur="500" autoRev="1" fill="remove"/>
                                        <p:tgtEl>
                                          <p:spTgt spid="52"/>
                                        </p:tgtEl>
                                        <p:attrNameLst>
                                          <p:attrName>style.color</p:attrName>
                                        </p:attrNameLst>
                                      </p:cBhvr>
                                      <p:to>
                                        <a:schemeClr val="bg1"/>
                                      </p:to>
                                    </p:animClr>
                                    <p:animClr clrSpc="rgb" dir="cw">
                                      <p:cBhvr>
                                        <p:cTn id="12" dur="500" autoRev="1" fill="remove"/>
                                        <p:tgtEl>
                                          <p:spTgt spid="52"/>
                                        </p:tgtEl>
                                        <p:attrNameLst>
                                          <p:attrName>fillcolor</p:attrName>
                                        </p:attrNameLst>
                                      </p:cBhvr>
                                      <p:to>
                                        <a:schemeClr val="bg1"/>
                                      </p:to>
                                    </p:animClr>
                                    <p:set>
                                      <p:cBhvr>
                                        <p:cTn id="13" dur="500" autoRev="1" fill="remove"/>
                                        <p:tgtEl>
                                          <p:spTgt spid="52"/>
                                        </p:tgtEl>
                                        <p:attrNameLst>
                                          <p:attrName>fill.type</p:attrName>
                                        </p:attrNameLst>
                                      </p:cBhvr>
                                      <p:to>
                                        <p:strVal val="solid"/>
                                      </p:to>
                                    </p:set>
                                    <p:set>
                                      <p:cBhvr>
                                        <p:cTn id="14" dur="500" autoRev="1" fill="remove"/>
                                        <p:tgtEl>
                                          <p:spTgt spid="52"/>
                                        </p:tgtEl>
                                        <p:attrNameLst>
                                          <p:attrName>fill.on</p:attrName>
                                        </p:attrNameLst>
                                      </p:cBhvr>
                                      <p:to>
                                        <p:strVal val="true"/>
                                      </p:to>
                                    </p:set>
                                  </p:childTnLst>
                                </p:cTn>
                              </p:par>
                              <p:par>
                                <p:cTn id="15" presetID="27" presetClass="emph" presetSubtype="0" repeatCount="indefinite" fill="remove" grpId="0" nodeType="withEffect">
                                  <p:stCondLst>
                                    <p:cond delay="0"/>
                                  </p:stCondLst>
                                  <p:childTnLst>
                                    <p:animClr clrSpc="rgb" dir="cw">
                                      <p:cBhvr override="childStyle">
                                        <p:cTn id="16" dur="500" autoRev="1" fill="remove"/>
                                        <p:tgtEl>
                                          <p:spTgt spid="53"/>
                                        </p:tgtEl>
                                        <p:attrNameLst>
                                          <p:attrName>style.color</p:attrName>
                                        </p:attrNameLst>
                                      </p:cBhvr>
                                      <p:to>
                                        <a:schemeClr val="bg1"/>
                                      </p:to>
                                    </p:animClr>
                                    <p:animClr clrSpc="rgb" dir="cw">
                                      <p:cBhvr>
                                        <p:cTn id="17" dur="500" autoRev="1" fill="remove"/>
                                        <p:tgtEl>
                                          <p:spTgt spid="53"/>
                                        </p:tgtEl>
                                        <p:attrNameLst>
                                          <p:attrName>fillcolor</p:attrName>
                                        </p:attrNameLst>
                                      </p:cBhvr>
                                      <p:to>
                                        <a:schemeClr val="bg1"/>
                                      </p:to>
                                    </p:animClr>
                                    <p:set>
                                      <p:cBhvr>
                                        <p:cTn id="18" dur="500" autoRev="1" fill="remove"/>
                                        <p:tgtEl>
                                          <p:spTgt spid="53"/>
                                        </p:tgtEl>
                                        <p:attrNameLst>
                                          <p:attrName>fill.type</p:attrName>
                                        </p:attrNameLst>
                                      </p:cBhvr>
                                      <p:to>
                                        <p:strVal val="solid"/>
                                      </p:to>
                                    </p:set>
                                    <p:set>
                                      <p:cBhvr>
                                        <p:cTn id="19" dur="500" autoRev="1" fill="remove"/>
                                        <p:tgtEl>
                                          <p:spTgt spid="53"/>
                                        </p:tgtEl>
                                        <p:attrNameLst>
                                          <p:attrName>fill.on</p:attrName>
                                        </p:attrNameLst>
                                      </p:cBhvr>
                                      <p:to>
                                        <p:strVal val="true"/>
                                      </p:to>
                                    </p:se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68"/>
                                        </p:tgtEl>
                                        <p:attrNameLst>
                                          <p:attrName>style.visibility</p:attrName>
                                        </p:attrNameLst>
                                      </p:cBhvr>
                                      <p:to>
                                        <p:strVal val="visible"/>
                                      </p:to>
                                    </p:set>
                                    <p:animEffect transition="in" filter="fade">
                                      <p:cBhvr>
                                        <p:cTn id="24" dur="500"/>
                                        <p:tgtEl>
                                          <p:spTgt spid="68"/>
                                        </p:tgtEl>
                                      </p:cBhvr>
                                    </p:animEffect>
                                  </p:childTnLst>
                                </p:cTn>
                              </p:par>
                            </p:childTnLst>
                          </p:cTn>
                        </p:par>
                      </p:childTnLst>
                    </p:cTn>
                  </p:par>
                  <p:par>
                    <p:cTn id="25" fill="hold">
                      <p:stCondLst>
                        <p:cond delay="indefinite"/>
                      </p:stCondLst>
                      <p:childTnLst>
                        <p:par>
                          <p:cTn id="26" fill="hold">
                            <p:stCondLst>
                              <p:cond delay="0"/>
                            </p:stCondLst>
                            <p:childTnLst>
                              <p:par>
                                <p:cTn id="27" presetID="64" presetClass="path" presetSubtype="0" accel="50000" decel="50000" fill="hold" nodeType="clickEffect">
                                  <p:stCondLst>
                                    <p:cond delay="0"/>
                                  </p:stCondLst>
                                  <p:childTnLst>
                                    <p:animMotion origin="layout" path="M -3.88889E-6 3.53921E-7 L -0.08993 -0.08351 " pathEditMode="relative" rAng="0" ptsTypes="AA">
                                      <p:cBhvr>
                                        <p:cTn id="28" dur="2000" fill="hold"/>
                                        <p:tgtEl>
                                          <p:spTgt spid="46"/>
                                        </p:tgtEl>
                                        <p:attrNameLst>
                                          <p:attrName>ppt_x</p:attrName>
                                          <p:attrName>ppt_y</p:attrName>
                                        </p:attrNameLst>
                                      </p:cBhvr>
                                      <p:rCtr x="-4497" y="-4187"/>
                                    </p:animMotion>
                                  </p:childTnLst>
                                </p:cTn>
                              </p:par>
                              <p:par>
                                <p:cTn id="29" presetID="64" presetClass="path" presetSubtype="0" accel="50000" decel="50000" fill="hold" nodeType="withEffect">
                                  <p:stCondLst>
                                    <p:cond delay="0"/>
                                  </p:stCondLst>
                                  <p:childTnLst>
                                    <p:animMotion origin="layout" path="M -0.0033 0 L 0.08784 -0.08356 " pathEditMode="relative" rAng="0" ptsTypes="AA">
                                      <p:cBhvr>
                                        <p:cTn id="30" dur="2000" fill="hold"/>
                                        <p:tgtEl>
                                          <p:spTgt spid="47"/>
                                        </p:tgtEl>
                                        <p:attrNameLst>
                                          <p:attrName>ppt_x</p:attrName>
                                          <p:attrName>ppt_y</p:attrName>
                                        </p:attrNameLst>
                                      </p:cBhvr>
                                      <p:rCtr x="4549" y="-4190"/>
                                    </p:animMotion>
                                  </p:childTnLst>
                                </p:cTn>
                              </p:par>
                              <p:par>
                                <p:cTn id="31" presetID="64" presetClass="path" presetSubtype="0" accel="50000" decel="50000" fill="hold" grpId="0" nodeType="withEffect">
                                  <p:stCondLst>
                                    <p:cond delay="0"/>
                                  </p:stCondLst>
                                  <p:childTnLst>
                                    <p:animMotion origin="layout" path="M -2.5E-6 3.33333E-6 L -2.5E-6 -0.02523 " pathEditMode="relative" rAng="0" ptsTypes="AA">
                                      <p:cBhvr>
                                        <p:cTn id="32" dur="2000" fill="hold"/>
                                        <p:tgtEl>
                                          <p:spTgt spid="44"/>
                                        </p:tgtEl>
                                        <p:attrNameLst>
                                          <p:attrName>ppt_x</p:attrName>
                                          <p:attrName>ppt_y</p:attrName>
                                        </p:attrNameLst>
                                      </p:cBhvr>
                                      <p:rCtr x="0" y="-1273"/>
                                    </p:animMotion>
                                  </p:childTnLst>
                                </p:cTn>
                              </p:par>
                            </p:childTnLst>
                          </p:cTn>
                        </p:par>
                        <p:par>
                          <p:cTn id="33" fill="hold">
                            <p:stCondLst>
                              <p:cond delay="2000"/>
                            </p:stCondLst>
                            <p:childTnLst>
                              <p:par>
                                <p:cTn id="34" presetID="10" presetClass="entr" presetSubtype="0"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Effect transition="in" filter="fade">
                                      <p:cBhvr>
                                        <p:cTn id="36" dur="500"/>
                                        <p:tgtEl>
                                          <p:spTgt spid="70"/>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71"/>
                                        </p:tgtEl>
                                        <p:attrNameLst>
                                          <p:attrName>style.visibility</p:attrName>
                                        </p:attrNameLst>
                                      </p:cBhvr>
                                      <p:to>
                                        <p:strVal val="visible"/>
                                      </p:to>
                                    </p:set>
                                    <p:animEffect transition="in" filter="fade">
                                      <p:cBhvr>
                                        <p:cTn id="39" dur="500"/>
                                        <p:tgtEl>
                                          <p:spTgt spid="71"/>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72"/>
                                        </p:tgtEl>
                                        <p:attrNameLst>
                                          <p:attrName>style.visibility</p:attrName>
                                        </p:attrNameLst>
                                      </p:cBhvr>
                                      <p:to>
                                        <p:strVal val="visible"/>
                                      </p:to>
                                    </p:set>
                                    <p:animEffect transition="in" filter="fade">
                                      <p:cBhvr>
                                        <p:cTn id="42" dur="500"/>
                                        <p:tgtEl>
                                          <p:spTgt spid="72"/>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500"/>
                                        <p:tgtEl>
                                          <p:spTgt spid="74"/>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75"/>
                                        </p:tgtEl>
                                        <p:attrNameLst>
                                          <p:attrName>style.visibility</p:attrName>
                                        </p:attrNameLst>
                                      </p:cBhvr>
                                      <p:to>
                                        <p:strVal val="visible"/>
                                      </p:to>
                                    </p:set>
                                    <p:animEffect transition="in" filter="fade">
                                      <p:cBhvr>
                                        <p:cTn id="48" dur="500"/>
                                        <p:tgtEl>
                                          <p:spTgt spid="75"/>
                                        </p:tgtEl>
                                      </p:cBhvr>
                                    </p:animEffect>
                                  </p:childTnLst>
                                </p:cTn>
                              </p:par>
                            </p:childTnLst>
                          </p:cTn>
                        </p:par>
                        <p:par>
                          <p:cTn id="49" fill="hold">
                            <p:stCondLst>
                              <p:cond delay="2500"/>
                            </p:stCondLst>
                            <p:childTnLst>
                              <p:par>
                                <p:cTn id="50" presetID="35" presetClass="path" presetSubtype="0" accel="50000" decel="50000" fill="hold" nodeType="afterEffect">
                                  <p:stCondLst>
                                    <p:cond delay="0"/>
                                  </p:stCondLst>
                                  <p:childTnLst>
                                    <p:animMotion origin="layout" path="M 0.0651 -0.00116 L -0.9349 -0.00116 " pathEditMode="relative" rAng="0" ptsTypes="AA">
                                      <p:cBhvr>
                                        <p:cTn id="51" dur="5000" fill="hold"/>
                                        <p:tgtEl>
                                          <p:spTgt spid="61"/>
                                        </p:tgtEl>
                                        <p:attrNameLst>
                                          <p:attrName>ppt_x</p:attrName>
                                          <p:attrName>ppt_y</p:attrName>
                                        </p:attrNameLst>
                                      </p:cBhvr>
                                      <p:rCtr x="-50000" y="0"/>
                                    </p:animMotion>
                                  </p:childTnLst>
                                  <p:subTnLst>
                                    <p:set>
                                      <p:cBhvr override="childStyle">
                                        <p:cTn dur="1" fill="hold" display="0" masterRel="sameClick" afterEffect="1">
                                          <p:stCondLst>
                                            <p:cond evt="end" delay="0">
                                              <p:tn val="50"/>
                                            </p:cond>
                                          </p:stCondLst>
                                        </p:cTn>
                                        <p:tgtEl>
                                          <p:spTgt spid="61"/>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51" grpId="0" animBg="1"/>
      <p:bldP spid="52" grpId="0" animBg="1"/>
      <p:bldP spid="53" grpId="0" animBg="1"/>
      <p:bldP spid="68" grpId="0" animBg="1"/>
      <p:bldP spid="70" grpId="0" animBg="1"/>
      <p:bldP spid="71" grpId="0" animBg="1"/>
      <p:bldP spid="72" grpId="0" animBg="1"/>
      <p:bldP spid="74" grpId="0" animBg="1"/>
      <p:bldP spid="7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214.336(c) </a:t>
            </a:r>
            <a:r>
              <a:rPr lang="en-US" dirty="0"/>
              <a:t>Procedures For Passing Speeds </a:t>
            </a:r>
            <a:r>
              <a:rPr lang="en-US" cap="none"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25F/40P or Less</a:t>
            </a:r>
            <a:endParaRPr lang="en-US" dirty="0"/>
          </a:p>
        </p:txBody>
      </p:sp>
      <p:sp>
        <p:nvSpPr>
          <p:cNvPr id="6" name="Content Placeholder 5"/>
          <p:cNvSpPr>
            <a:spLocks noGrp="1"/>
          </p:cNvSpPr>
          <p:nvPr>
            <p:ph idx="1"/>
          </p:nvPr>
        </p:nvSpPr>
        <p:spPr/>
        <p:txBody>
          <a:bodyPr/>
          <a:lstStyle/>
          <a:p>
            <a:pPr>
              <a:buFont typeface="Wingdings" panose="05000000000000000000" pitchFamily="2" charset="2"/>
              <a:buAutoNum type="alphaLcParenBoth" startAt="3"/>
            </a:pPr>
            <a:r>
              <a:rPr lang="en-US" b="1" dirty="0" smtClean="0"/>
              <a:t>Procedures for 25F/40P or less</a:t>
            </a:r>
          </a:p>
          <a:p>
            <a:pPr marL="457200" lvl="1" indent="0">
              <a:buNone/>
            </a:pPr>
            <a:r>
              <a:rPr lang="en-US" dirty="0"/>
              <a:t>If </a:t>
            </a:r>
            <a:r>
              <a:rPr lang="en-US" dirty="0" smtClean="0"/>
              <a:t>a movement </a:t>
            </a:r>
            <a:r>
              <a:rPr lang="en-US" dirty="0"/>
              <a:t>is authorized </a:t>
            </a:r>
            <a:r>
              <a:rPr lang="en-US" dirty="0" smtClean="0"/>
              <a:t>on </a:t>
            </a:r>
            <a:r>
              <a:rPr lang="en-US" dirty="0"/>
              <a:t>adjacent controlled track at 25F/40P or less, each roadway worker of the roadway work group affected by the movement </a:t>
            </a:r>
            <a:r>
              <a:rPr lang="en-US" b="1" dirty="0"/>
              <a:t>must comply with paragraph (b) </a:t>
            </a:r>
            <a:r>
              <a:rPr lang="en-US" dirty="0"/>
              <a:t>of this section </a:t>
            </a:r>
            <a:r>
              <a:rPr lang="en-US" b="1" dirty="0"/>
              <a:t>except</a:t>
            </a:r>
            <a:r>
              <a:rPr lang="en-US" dirty="0"/>
              <a:t>:</a:t>
            </a:r>
          </a:p>
          <a:p>
            <a:pPr lvl="1">
              <a:buFont typeface="Wingdings" panose="05000000000000000000" pitchFamily="2" charset="2"/>
              <a:buChar char="Ø"/>
            </a:pPr>
            <a:r>
              <a:rPr lang="en-US" dirty="0"/>
              <a:t>Equipment movement may continue on the occupied track</a:t>
            </a:r>
          </a:p>
          <a:p>
            <a:pPr lvl="1">
              <a:buFont typeface="Wingdings" panose="05000000000000000000" pitchFamily="2" charset="2"/>
              <a:buChar char="Ø"/>
            </a:pPr>
            <a:r>
              <a:rPr lang="en-US" dirty="0"/>
              <a:t>On-ground work  may continue between the rails </a:t>
            </a:r>
            <a:r>
              <a:rPr lang="en-US" dirty="0" smtClean="0"/>
              <a:t>(doesn’t break the plane) of </a:t>
            </a:r>
            <a:r>
              <a:rPr lang="en-US" dirty="0"/>
              <a:t>the occupied </a:t>
            </a:r>
            <a:r>
              <a:rPr lang="en-US" dirty="0" smtClean="0"/>
              <a:t>track when not within 25</a:t>
            </a:r>
            <a:r>
              <a:rPr lang="en-US" dirty="0"/>
              <a:t>’ </a:t>
            </a:r>
            <a:r>
              <a:rPr lang="en-US" dirty="0" smtClean="0"/>
              <a:t>(ahead </a:t>
            </a:r>
            <a:r>
              <a:rPr lang="en-US" dirty="0"/>
              <a:t>or </a:t>
            </a:r>
            <a:r>
              <a:rPr lang="en-US" dirty="0" smtClean="0"/>
              <a:t>behind) </a:t>
            </a:r>
            <a:r>
              <a:rPr lang="en-US" dirty="0"/>
              <a:t>of on-track, self-propelled equipment or coupled equipment on the occupied track </a:t>
            </a:r>
            <a:endParaRPr lang="en-CA" dirty="0"/>
          </a:p>
          <a:p>
            <a:pPr marL="457200" lvl="1" indent="0">
              <a:buNone/>
            </a:pPr>
            <a:endParaRPr lang="en-US" dirty="0"/>
          </a:p>
        </p:txBody>
      </p:sp>
      <p:sp>
        <p:nvSpPr>
          <p:cNvPr id="4" name="Footer Placeholder 3"/>
          <p:cNvSpPr>
            <a:spLocks noGrp="1"/>
          </p:cNvSpPr>
          <p:nvPr>
            <p:ph type="ftr" sz="quarter" idx="4294967295"/>
          </p:nvPr>
        </p:nvSpPr>
        <p:spPr>
          <a:xfrm>
            <a:off x="457200" y="6356350"/>
            <a:ext cx="8229600" cy="365125"/>
          </a:xfrm>
          <a:prstGeom prst="rect">
            <a:avLst/>
          </a:prstGeom>
        </p:spPr>
        <p:txBody>
          <a:bodyPr/>
          <a:lstStyle/>
          <a:p>
            <a:r>
              <a:rPr lang="en-US" dirty="0" smtClean="0"/>
              <a:t>FRA Technical Training Material is Intended for Internal Instructional Purposes Only. </a:t>
            </a:r>
          </a:p>
          <a:p>
            <a:r>
              <a:rPr lang="en-US" dirty="0" smtClean="0"/>
              <a:t>Do not distribute outside FRA or State Agency pursuant to 49 CFR Part 212.</a:t>
            </a:r>
            <a:endParaRPr lang="en-US" dirty="0"/>
          </a:p>
        </p:txBody>
      </p:sp>
      <p:sp>
        <p:nvSpPr>
          <p:cNvPr id="5" name="Slide Number Placeholder 4"/>
          <p:cNvSpPr>
            <a:spLocks noGrp="1"/>
          </p:cNvSpPr>
          <p:nvPr>
            <p:ph type="sldNum" sz="quarter" idx="11"/>
          </p:nvPr>
        </p:nvSpPr>
        <p:spPr/>
        <p:txBody>
          <a:bodyPr/>
          <a:lstStyle/>
          <a:p>
            <a:fld id="{3081FB63-11FE-4616-A19A-6EFA4D5058BD}" type="slidenum">
              <a:rPr lang="en-US" smtClean="0"/>
              <a:pPr/>
              <a:t>41</a:t>
            </a:fld>
            <a:endParaRPr lang="en-US" dirty="0"/>
          </a:p>
        </p:txBody>
      </p:sp>
      <p:sp>
        <p:nvSpPr>
          <p:cNvPr id="11" name="TextBox 10"/>
          <p:cNvSpPr txBox="1"/>
          <p:nvPr/>
        </p:nvSpPr>
        <p:spPr>
          <a:xfrm>
            <a:off x="7086600" y="6312932"/>
            <a:ext cx="1524000" cy="369332"/>
          </a:xfrm>
          <a:prstGeom prst="rect">
            <a:avLst/>
          </a:prstGeom>
          <a:noFill/>
        </p:spPr>
        <p:txBody>
          <a:bodyPr wrap="square" rtlCol="0">
            <a:spAutoFit/>
          </a:bodyPr>
          <a:lstStyle/>
          <a:p>
            <a:r>
              <a:rPr lang="en-US" i="1" dirty="0" smtClean="0"/>
              <a:t>(summarized)</a:t>
            </a:r>
            <a:endParaRPr lang="en-US" i="1" dirty="0"/>
          </a:p>
        </p:txBody>
      </p:sp>
      <p:sp>
        <p:nvSpPr>
          <p:cNvPr id="12" name="Rounded Rectangle 11"/>
          <p:cNvSpPr/>
          <p:nvPr/>
        </p:nvSpPr>
        <p:spPr>
          <a:xfrm>
            <a:off x="762000" y="3505200"/>
            <a:ext cx="7848600" cy="1752600"/>
          </a:xfrm>
          <a:prstGeom prst="roundRect">
            <a:avLst/>
          </a:prstGeom>
          <a:solidFill>
            <a:srgbClr val="B32C16">
              <a:alpha val="7843"/>
            </a:srgbClr>
          </a:solidFill>
          <a:ln>
            <a:solidFill>
              <a:srgbClr val="FF000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3" name="Rounded Rectangle 12"/>
          <p:cNvSpPr/>
          <p:nvPr/>
        </p:nvSpPr>
        <p:spPr>
          <a:xfrm>
            <a:off x="762000" y="5445890"/>
            <a:ext cx="7848600" cy="876300"/>
          </a:xfrm>
          <a:prstGeom prst="roundRect">
            <a:avLst/>
          </a:prstGeom>
          <a:solidFill>
            <a:srgbClr val="B32C16">
              <a:alpha val="7843"/>
            </a:srgbClr>
          </a:solidFill>
          <a:ln>
            <a:solidFill>
              <a:srgbClr val="FF000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800" b="1" dirty="0" smtClean="0">
                <a:solidFill>
                  <a:schemeClr val="tx1"/>
                </a:solidFill>
              </a:rPr>
              <a:t>The only change in procedures when moves </a:t>
            </a:r>
          </a:p>
          <a:p>
            <a:pPr algn="ctr"/>
            <a:r>
              <a:rPr lang="en-US" sz="2800" b="1" dirty="0" smtClean="0">
                <a:solidFill>
                  <a:schemeClr val="tx1"/>
                </a:solidFill>
              </a:rPr>
              <a:t>are above or below the speed threshold.</a:t>
            </a:r>
            <a:endParaRPr lang="en-US" sz="2800" b="1" dirty="0">
              <a:solidFill>
                <a:schemeClr val="tx1"/>
              </a:solidFill>
            </a:endParaRPr>
          </a:p>
        </p:txBody>
      </p:sp>
      <p:cxnSp>
        <p:nvCxnSpPr>
          <p:cNvPr id="18" name="Elbow Connector 17"/>
          <p:cNvCxnSpPr>
            <a:stCxn id="13" idx="1"/>
            <a:endCxn id="12" idx="1"/>
          </p:cNvCxnSpPr>
          <p:nvPr/>
        </p:nvCxnSpPr>
        <p:spPr>
          <a:xfrm rot="10800000">
            <a:off x="762000" y="4381500"/>
            <a:ext cx="12700" cy="1502540"/>
          </a:xfrm>
          <a:prstGeom prst="bentConnector3">
            <a:avLst>
              <a:gd name="adj1" fmla="val 4542850"/>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3" name="Elbow Connector 32"/>
          <p:cNvCxnSpPr/>
          <p:nvPr/>
        </p:nvCxnSpPr>
        <p:spPr>
          <a:xfrm rot="10800000" flipH="1">
            <a:off x="8597900" y="4346666"/>
            <a:ext cx="12700" cy="1502540"/>
          </a:xfrm>
          <a:prstGeom prst="bentConnector3">
            <a:avLst>
              <a:gd name="adj1" fmla="val 3514276"/>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8989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6">
                                            <p:txEl>
                                              <p:pRg st="3" end="3"/>
                                            </p:txEl>
                                          </p:spTgt>
                                        </p:tgtEl>
                                        <p:attrNameLst>
                                          <p:attrName>style.visibility</p:attrName>
                                        </p:attrNameLst>
                                      </p:cBhvr>
                                      <p:to>
                                        <p:strVal val="visible"/>
                                      </p:to>
                                    </p:set>
                                    <p:animEffect transition="in" filter="fade">
                                      <p:cBhvr>
                                        <p:cTn id="20" dur="500"/>
                                        <p:tgtEl>
                                          <p:spTgt spid="6">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par>
                                <p:cTn id="29" presetID="10" presetClass="entr" presetSubtype="0" fill="hold" nodeType="with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fade">
                                      <p:cBhvr>
                                        <p:cTn id="31" dur="500"/>
                                        <p:tgtEl>
                                          <p:spTgt spid="33"/>
                                        </p:tgtEl>
                                      </p:cBhvr>
                                    </p:animEffect>
                                  </p:childTnLst>
                                </p:cTn>
                              </p:par>
                              <p:par>
                                <p:cTn id="32" presetID="10" presetClass="entr" presetSubtype="0" fill="hold" nodeType="with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500"/>
                                        <p:tgtEl>
                                          <p:spTgt spid="18"/>
                                        </p:tgtEl>
                                      </p:cBhvr>
                                    </p:animEffect>
                                  </p:childTnLst>
                                </p:cTn>
                              </p:par>
                              <p:par>
                                <p:cTn id="35" presetID="26" presetClass="emph" presetSubtype="0" fill="hold" grpId="1" nodeType="withEffect">
                                  <p:stCondLst>
                                    <p:cond delay="1000"/>
                                  </p:stCondLst>
                                  <p:childTnLst>
                                    <p:animEffect transition="out" filter="fade">
                                      <p:cBhvr>
                                        <p:cTn id="36" dur="1000" tmFilter="0, 0; .2, .5; .8, .5; 1, 0"/>
                                        <p:tgtEl>
                                          <p:spTgt spid="13"/>
                                        </p:tgtEl>
                                      </p:cBhvr>
                                    </p:animEffect>
                                    <p:animScale>
                                      <p:cBhvr>
                                        <p:cTn id="37" dur="500" autoRev="1" fill="hold"/>
                                        <p:tgtEl>
                                          <p:spTgt spid="13"/>
                                        </p:tgtEl>
                                      </p:cBhvr>
                                      <p:by x="105000" y="105000"/>
                                    </p:animScale>
                                  </p:childTnLst>
                                </p:cTn>
                              </p:par>
                              <p:par>
                                <p:cTn id="38" presetID="26" presetClass="emph" presetSubtype="0" fill="hold" nodeType="withEffect">
                                  <p:stCondLst>
                                    <p:cond delay="1000"/>
                                  </p:stCondLst>
                                  <p:childTnLst>
                                    <p:animEffect transition="out" filter="fade">
                                      <p:cBhvr>
                                        <p:cTn id="39" dur="1000" tmFilter="0, 0; .2, .5; .8, .5; 1, 0"/>
                                        <p:tgtEl>
                                          <p:spTgt spid="33"/>
                                        </p:tgtEl>
                                      </p:cBhvr>
                                    </p:animEffect>
                                    <p:animScale>
                                      <p:cBhvr>
                                        <p:cTn id="40" dur="500" autoRev="1" fill="hold"/>
                                        <p:tgtEl>
                                          <p:spTgt spid="33"/>
                                        </p:tgtEl>
                                      </p:cBhvr>
                                      <p:by x="105000" y="105000"/>
                                    </p:animScale>
                                  </p:childTnLst>
                                </p:cTn>
                              </p:par>
                              <p:par>
                                <p:cTn id="41" presetID="26" presetClass="emph" presetSubtype="0" fill="hold" nodeType="withEffect">
                                  <p:stCondLst>
                                    <p:cond delay="1000"/>
                                  </p:stCondLst>
                                  <p:childTnLst>
                                    <p:animEffect transition="out" filter="fade">
                                      <p:cBhvr>
                                        <p:cTn id="42" dur="1000" tmFilter="0, 0; .2, .5; .8, .5; 1, 0"/>
                                        <p:tgtEl>
                                          <p:spTgt spid="18"/>
                                        </p:tgtEl>
                                      </p:cBhvr>
                                    </p:animEffect>
                                    <p:animScale>
                                      <p:cBhvr>
                                        <p:cTn id="43" dur="500" autoRev="1" fill="hold"/>
                                        <p:tgtEl>
                                          <p:spTgt spid="18"/>
                                        </p:tgtEl>
                                      </p:cBhvr>
                                      <p:by x="105000" y="105000"/>
                                    </p:animScale>
                                  </p:childTnLst>
                                </p:cTn>
                              </p:par>
                            </p:childTnLst>
                          </p:cTn>
                        </p:par>
                        <p:par>
                          <p:cTn id="44" fill="hold">
                            <p:stCondLst>
                              <p:cond delay="2000"/>
                            </p:stCondLst>
                            <p:childTnLst>
                              <p:par>
                                <p:cTn id="45" presetID="26" presetClass="emph" presetSubtype="0" fill="hold" grpId="1" nodeType="afterEffect">
                                  <p:stCondLst>
                                    <p:cond delay="750"/>
                                  </p:stCondLst>
                                  <p:childTnLst>
                                    <p:animEffect transition="out" filter="fade">
                                      <p:cBhvr>
                                        <p:cTn id="46" dur="1000" tmFilter="0, 0; .2, .5; .8, .5; 1, 0"/>
                                        <p:tgtEl>
                                          <p:spTgt spid="12"/>
                                        </p:tgtEl>
                                      </p:cBhvr>
                                    </p:animEffect>
                                    <p:animScale>
                                      <p:cBhvr>
                                        <p:cTn id="47" dur="500" autoRev="1" fill="hold"/>
                                        <p:tgtEl>
                                          <p:spTgt spid="1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3" grpId="0" animBg="1"/>
      <p:bldP spid="13" grpId="1"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3"/>
          <p:cNvSpPr>
            <a:spLocks noGrp="1"/>
          </p:cNvSpPr>
          <p:nvPr>
            <p:ph type="title"/>
          </p:nvPr>
        </p:nvSpPr>
        <p:spPr/>
        <p:txBody>
          <a:bodyPr/>
          <a:lstStyle/>
          <a:p>
            <a:r>
              <a:rPr lang="en-US" dirty="0"/>
              <a:t>214.336(c) Procedures For Passing Speeds </a:t>
            </a:r>
            <a:r>
              <a:rPr lang="en-US" cap="none"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25F/40P or Less</a:t>
            </a:r>
            <a:endParaRPr lang="en-US" dirty="0"/>
          </a:p>
        </p:txBody>
      </p:sp>
      <p:sp>
        <p:nvSpPr>
          <p:cNvPr id="2" name="Footer Placeholder 1"/>
          <p:cNvSpPr>
            <a:spLocks noGrp="1"/>
          </p:cNvSpPr>
          <p:nvPr>
            <p:ph type="ftr" sz="quarter" idx="4294967295"/>
          </p:nvPr>
        </p:nvSpPr>
        <p:spPr>
          <a:xfrm>
            <a:off x="457200" y="6356350"/>
            <a:ext cx="8229600" cy="365125"/>
          </a:xfrm>
          <a:prstGeom prst="rect">
            <a:avLst/>
          </a:prstGeom>
        </p:spPr>
        <p:txBody>
          <a:bodyPr/>
          <a:lstStyle/>
          <a:p>
            <a:r>
              <a:rPr lang="en-US" dirty="0" smtClean="0"/>
              <a:t>FRA Technical Training Material is Intended for Internal Instructional Purposes Only. </a:t>
            </a:r>
          </a:p>
          <a:p>
            <a:r>
              <a:rPr lang="en-US" dirty="0" smtClean="0"/>
              <a:t>Do not distribute outside FRA or State Agency pursuant to 49 CFR Part 212.</a:t>
            </a:r>
            <a:endParaRPr lang="en-US" dirty="0"/>
          </a:p>
        </p:txBody>
      </p:sp>
      <p:sp>
        <p:nvSpPr>
          <p:cNvPr id="3" name="Slide Number Placeholder 2"/>
          <p:cNvSpPr>
            <a:spLocks noGrp="1"/>
          </p:cNvSpPr>
          <p:nvPr>
            <p:ph type="sldNum" sz="quarter" idx="11"/>
          </p:nvPr>
        </p:nvSpPr>
        <p:spPr/>
        <p:txBody>
          <a:bodyPr/>
          <a:lstStyle/>
          <a:p>
            <a:fld id="{3081FB63-11FE-4616-A19A-6EFA4D5058BD}" type="slidenum">
              <a:rPr lang="en-US" smtClean="0"/>
              <a:t>42</a:t>
            </a:fld>
            <a:endParaRPr lang="en-US" dirty="0"/>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9474"/>
          <a:stretch/>
        </p:blipFill>
        <p:spPr bwMode="auto">
          <a:xfrm>
            <a:off x="6444977" y="3425944"/>
            <a:ext cx="2646171"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44" y="3426755"/>
            <a:ext cx="3286125"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6344" y="3426754"/>
            <a:ext cx="3286125"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64" y="4362381"/>
            <a:ext cx="3286125"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6344" y="4364878"/>
            <a:ext cx="3286125"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107504" y="3282261"/>
            <a:ext cx="8983644" cy="603165"/>
          </a:xfrm>
          <a:prstGeom prst="rect">
            <a:avLst/>
          </a:prstGeom>
          <a:solidFill>
            <a:srgbClr val="92D05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Rectangle 10"/>
          <p:cNvSpPr/>
          <p:nvPr/>
        </p:nvSpPr>
        <p:spPr>
          <a:xfrm>
            <a:off x="1835819" y="1712893"/>
            <a:ext cx="5472359" cy="523220"/>
          </a:xfrm>
          <a:prstGeom prst="rect">
            <a:avLst/>
          </a:prstGeom>
          <a:solidFill>
            <a:srgbClr val="92D050">
              <a:alpha val="34902"/>
            </a:srgbClr>
          </a:solidFill>
        </p:spPr>
        <p:txBody>
          <a:bodyPr wrap="square">
            <a:spAutoFit/>
          </a:bodyPr>
          <a:lstStyle/>
          <a:p>
            <a:pPr lvl="0"/>
            <a:r>
              <a:rPr lang="en-CA" sz="1400" dirty="0">
                <a:solidFill>
                  <a:prstClr val="black"/>
                </a:solidFill>
              </a:rPr>
              <a:t>Upon </a:t>
            </a:r>
            <a:r>
              <a:rPr lang="en-CA" sz="1400" dirty="0" smtClean="0">
                <a:solidFill>
                  <a:prstClr val="black"/>
                </a:solidFill>
              </a:rPr>
              <a:t>movement notification or </a:t>
            </a:r>
            <a:r>
              <a:rPr lang="en-CA" sz="1400" dirty="0">
                <a:solidFill>
                  <a:prstClr val="black"/>
                </a:solidFill>
              </a:rPr>
              <a:t>warning for No. </a:t>
            </a:r>
            <a:r>
              <a:rPr lang="en-CA" sz="1400" dirty="0" smtClean="0">
                <a:solidFill>
                  <a:prstClr val="black"/>
                </a:solidFill>
              </a:rPr>
              <a:t>1 </a:t>
            </a:r>
            <a:r>
              <a:rPr lang="en-CA" sz="1400" b="1" dirty="0" smtClean="0">
                <a:solidFill>
                  <a:prstClr val="black"/>
                </a:solidFill>
              </a:rPr>
              <a:t>less than 25F/40P, </a:t>
            </a:r>
          </a:p>
          <a:p>
            <a:pPr marL="285750" lvl="0" indent="-285750">
              <a:buFont typeface="Wingdings" panose="05000000000000000000" pitchFamily="2" charset="2"/>
              <a:buChar char="Ø"/>
            </a:pPr>
            <a:r>
              <a:rPr lang="en-CA" sz="1400" dirty="0" smtClean="0">
                <a:solidFill>
                  <a:prstClr val="black"/>
                </a:solidFill>
              </a:rPr>
              <a:t>Cease Work &amp; Occupy a PPOS (with 2 exceptions)</a:t>
            </a:r>
          </a:p>
        </p:txBody>
      </p:sp>
      <p:pic>
        <p:nvPicPr>
          <p:cNvPr id="12"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95936" y="3788951"/>
            <a:ext cx="207454" cy="418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04048" y="3788950"/>
            <a:ext cx="207454" cy="418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26296" y="3417317"/>
            <a:ext cx="796206" cy="352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3409723"/>
            <a:ext cx="855234" cy="378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45689" y="3403720"/>
            <a:ext cx="854075" cy="37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Oval 16"/>
          <p:cNvSpPr/>
          <p:nvPr/>
        </p:nvSpPr>
        <p:spPr>
          <a:xfrm flipH="1">
            <a:off x="968439" y="3526168"/>
            <a:ext cx="115471" cy="145471"/>
          </a:xfrm>
          <a:prstGeom prst="ellipse">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Oval 17"/>
          <p:cNvSpPr/>
          <p:nvPr/>
        </p:nvSpPr>
        <p:spPr>
          <a:xfrm>
            <a:off x="4427984" y="3526168"/>
            <a:ext cx="96415" cy="139199"/>
          </a:xfrm>
          <a:prstGeom prst="ellipse">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9" name="Oval 18"/>
          <p:cNvSpPr/>
          <p:nvPr/>
        </p:nvSpPr>
        <p:spPr>
          <a:xfrm>
            <a:off x="7388009" y="3520623"/>
            <a:ext cx="136319" cy="144743"/>
          </a:xfrm>
          <a:prstGeom prst="ellipse">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20" name="Straight Arrow Connector 19"/>
          <p:cNvCxnSpPr/>
          <p:nvPr/>
        </p:nvCxnSpPr>
        <p:spPr>
          <a:xfrm flipH="1">
            <a:off x="1500086" y="3358729"/>
            <a:ext cx="633514"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435009" y="3362854"/>
            <a:ext cx="679791"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2133600" y="2590800"/>
            <a:ext cx="1405457" cy="461665"/>
          </a:xfrm>
          <a:prstGeom prst="rect">
            <a:avLst/>
          </a:prstGeom>
          <a:noFill/>
        </p:spPr>
        <p:txBody>
          <a:bodyPr wrap="square" rtlCol="0">
            <a:spAutoFit/>
          </a:bodyPr>
          <a:lstStyle/>
          <a:p>
            <a:r>
              <a:rPr lang="en-US" sz="1200" dirty="0" smtClean="0"/>
              <a:t>Not less than 25’</a:t>
            </a:r>
          </a:p>
          <a:p>
            <a:r>
              <a:rPr lang="en-US" sz="1200" dirty="0" smtClean="0"/>
              <a:t>25F/40P or less</a:t>
            </a:r>
            <a:endParaRPr lang="en-CA" sz="1200" dirty="0"/>
          </a:p>
        </p:txBody>
      </p:sp>
      <p:cxnSp>
        <p:nvCxnSpPr>
          <p:cNvPr id="23" name="Straight Arrow Connector 22"/>
          <p:cNvCxnSpPr/>
          <p:nvPr/>
        </p:nvCxnSpPr>
        <p:spPr>
          <a:xfrm flipH="1">
            <a:off x="4922502" y="3343718"/>
            <a:ext cx="657610"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25" name="Picture 16"/>
          <p:cNvPicPr>
            <a:picLocks noChangeAspect="1" noChangeArrowheads="1"/>
          </p:cNvPicPr>
          <p:nvPr/>
        </p:nvPicPr>
        <p:blipFill rotWithShape="1">
          <a:blip r:embed="rId2">
            <a:extLst>
              <a:ext uri="{28A0092B-C50C-407E-A947-70E740481C1C}">
                <a14:useLocalDpi xmlns:a14="http://schemas.microsoft.com/office/drawing/2010/main" val="0"/>
              </a:ext>
            </a:extLst>
          </a:blip>
          <a:srcRect l="20224" t="-8571" b="-1"/>
          <a:stretch/>
        </p:blipFill>
        <p:spPr bwMode="auto">
          <a:xfrm>
            <a:off x="6469617" y="4336303"/>
            <a:ext cx="2621531"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1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5400000">
            <a:off x="8367248" y="3971855"/>
            <a:ext cx="361950" cy="108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TextBox 26"/>
          <p:cNvSpPr txBox="1"/>
          <p:nvPr/>
        </p:nvSpPr>
        <p:spPr>
          <a:xfrm>
            <a:off x="745174" y="3885426"/>
            <a:ext cx="1090646" cy="338554"/>
          </a:xfrm>
          <a:prstGeom prst="rect">
            <a:avLst/>
          </a:prstGeom>
          <a:noFill/>
        </p:spPr>
        <p:txBody>
          <a:bodyPr wrap="square" rtlCol="0">
            <a:spAutoFit/>
          </a:bodyPr>
          <a:lstStyle/>
          <a:p>
            <a:r>
              <a:rPr lang="en-US" sz="1600" dirty="0" smtClean="0"/>
              <a:t>Side “A”</a:t>
            </a:r>
            <a:endParaRPr lang="en-CA" sz="1600" dirty="0"/>
          </a:p>
        </p:txBody>
      </p:sp>
      <p:sp>
        <p:nvSpPr>
          <p:cNvPr id="28" name="TextBox 27"/>
          <p:cNvSpPr txBox="1"/>
          <p:nvPr/>
        </p:nvSpPr>
        <p:spPr>
          <a:xfrm>
            <a:off x="43434" y="2590800"/>
            <a:ext cx="1883259" cy="338554"/>
          </a:xfrm>
          <a:prstGeom prst="rect">
            <a:avLst/>
          </a:prstGeom>
          <a:noFill/>
        </p:spPr>
        <p:txBody>
          <a:bodyPr wrap="square" rtlCol="0">
            <a:spAutoFit/>
          </a:bodyPr>
          <a:lstStyle/>
          <a:p>
            <a:r>
              <a:rPr lang="en-US" sz="1600" dirty="0" smtClean="0"/>
              <a:t>Track 2 - Side “B”</a:t>
            </a:r>
            <a:endParaRPr lang="en-CA" sz="1600" dirty="0"/>
          </a:p>
        </p:txBody>
      </p:sp>
      <p:sp>
        <p:nvSpPr>
          <p:cNvPr id="29" name="TextBox 28"/>
          <p:cNvSpPr txBox="1"/>
          <p:nvPr/>
        </p:nvSpPr>
        <p:spPr>
          <a:xfrm>
            <a:off x="89857" y="4703122"/>
            <a:ext cx="5017918" cy="584775"/>
          </a:xfrm>
          <a:prstGeom prst="rect">
            <a:avLst/>
          </a:prstGeom>
          <a:noFill/>
        </p:spPr>
        <p:txBody>
          <a:bodyPr wrap="square" rtlCol="0">
            <a:spAutoFit/>
          </a:bodyPr>
          <a:lstStyle/>
          <a:p>
            <a:r>
              <a:rPr lang="en-US" sz="1600" dirty="0" smtClean="0"/>
              <a:t>Track 1 - Working limits or Train Approach Warning</a:t>
            </a:r>
          </a:p>
          <a:p>
            <a:r>
              <a:rPr lang="en-US" sz="1600" dirty="0" smtClean="0"/>
              <a:t> </a:t>
            </a:r>
            <a:endParaRPr lang="en-CA" sz="1600" dirty="0"/>
          </a:p>
        </p:txBody>
      </p:sp>
      <p:sp>
        <p:nvSpPr>
          <p:cNvPr id="30" name="TextBox 29"/>
          <p:cNvSpPr txBox="1"/>
          <p:nvPr/>
        </p:nvSpPr>
        <p:spPr>
          <a:xfrm>
            <a:off x="4724400" y="5274539"/>
            <a:ext cx="4237387" cy="954107"/>
          </a:xfrm>
          <a:prstGeom prst="rect">
            <a:avLst/>
          </a:prstGeom>
          <a:noFill/>
          <a:ln w="22225">
            <a:solidFill>
              <a:srgbClr val="FF0000"/>
            </a:solidFill>
          </a:ln>
        </p:spPr>
        <p:txBody>
          <a:bodyPr wrap="square" rtlCol="0">
            <a:spAutoFit/>
          </a:bodyPr>
          <a:lstStyle/>
          <a:p>
            <a:r>
              <a:rPr lang="en-CA" sz="1400" dirty="0" smtClean="0"/>
              <a:t>On-ground work performed exclusively between the rails of the may continue, provided that no on-ground work is performed within the areas 25’ in front of or behind any on-track equipment.</a:t>
            </a:r>
            <a:endParaRPr lang="en-CA" sz="1400" dirty="0"/>
          </a:p>
        </p:txBody>
      </p:sp>
      <p:sp>
        <p:nvSpPr>
          <p:cNvPr id="33" name="TextBox 32"/>
          <p:cNvSpPr txBox="1"/>
          <p:nvPr/>
        </p:nvSpPr>
        <p:spPr>
          <a:xfrm>
            <a:off x="5300143" y="2590800"/>
            <a:ext cx="1405457" cy="461665"/>
          </a:xfrm>
          <a:prstGeom prst="rect">
            <a:avLst/>
          </a:prstGeom>
          <a:noFill/>
        </p:spPr>
        <p:txBody>
          <a:bodyPr wrap="square" rtlCol="0">
            <a:spAutoFit/>
          </a:bodyPr>
          <a:lstStyle/>
          <a:p>
            <a:r>
              <a:rPr lang="en-US" sz="1200" dirty="0" smtClean="0"/>
              <a:t>Not less than 25’</a:t>
            </a:r>
          </a:p>
          <a:p>
            <a:r>
              <a:rPr lang="en-US" sz="1200" dirty="0" smtClean="0"/>
              <a:t>25F/40P or less</a:t>
            </a:r>
            <a:endParaRPr lang="en-CA" sz="1200" dirty="0"/>
          </a:p>
        </p:txBody>
      </p:sp>
      <p:cxnSp>
        <p:nvCxnSpPr>
          <p:cNvPr id="34" name="Straight Arrow Connector 33"/>
          <p:cNvCxnSpPr/>
          <p:nvPr/>
        </p:nvCxnSpPr>
        <p:spPr>
          <a:xfrm>
            <a:off x="6428990" y="3352800"/>
            <a:ext cx="657610"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789593" y="5522640"/>
            <a:ext cx="2895599" cy="523220"/>
          </a:xfrm>
          <a:prstGeom prst="rect">
            <a:avLst/>
          </a:prstGeom>
          <a:noFill/>
          <a:ln w="22225">
            <a:solidFill>
              <a:srgbClr val="FF0000"/>
            </a:solidFill>
          </a:ln>
        </p:spPr>
        <p:txBody>
          <a:bodyPr wrap="square" rtlCol="0">
            <a:spAutoFit/>
          </a:bodyPr>
          <a:lstStyle/>
          <a:p>
            <a:r>
              <a:rPr lang="en-CA" sz="1400" dirty="0" smtClean="0"/>
              <a:t>Equipment movements on the rails of the occupied track may continue</a:t>
            </a:r>
            <a:endParaRPr lang="en-CA" sz="1400" dirty="0"/>
          </a:p>
        </p:txBody>
      </p:sp>
    </p:spTree>
    <p:extLst>
      <p:ext uri="{BB962C8B-B14F-4D97-AF65-F5344CB8AC3E}">
        <p14:creationId xmlns:p14="http://schemas.microsoft.com/office/powerpoint/2010/main" val="2930539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repeatCount="indefinite" fill="remove" grpId="0" nodeType="withEffect">
                                  <p:stCondLst>
                                    <p:cond delay="0"/>
                                  </p:stCondLst>
                                  <p:childTnLst>
                                    <p:animClr clrSpc="rgb" dir="cw">
                                      <p:cBhvr override="childStyle">
                                        <p:cTn id="6" dur="250" autoRev="1" fill="remove"/>
                                        <p:tgtEl>
                                          <p:spTgt spid="17"/>
                                        </p:tgtEl>
                                        <p:attrNameLst>
                                          <p:attrName>style.color</p:attrName>
                                        </p:attrNameLst>
                                      </p:cBhvr>
                                      <p:to>
                                        <a:schemeClr val="bg1"/>
                                      </p:to>
                                    </p:animClr>
                                    <p:animClr clrSpc="rgb" dir="cw">
                                      <p:cBhvr>
                                        <p:cTn id="7" dur="250" autoRev="1" fill="remove"/>
                                        <p:tgtEl>
                                          <p:spTgt spid="17"/>
                                        </p:tgtEl>
                                        <p:attrNameLst>
                                          <p:attrName>fillcolor</p:attrName>
                                        </p:attrNameLst>
                                      </p:cBhvr>
                                      <p:to>
                                        <a:schemeClr val="bg1"/>
                                      </p:to>
                                    </p:animClr>
                                    <p:set>
                                      <p:cBhvr>
                                        <p:cTn id="8" dur="250" autoRev="1" fill="remove"/>
                                        <p:tgtEl>
                                          <p:spTgt spid="17"/>
                                        </p:tgtEl>
                                        <p:attrNameLst>
                                          <p:attrName>fill.type</p:attrName>
                                        </p:attrNameLst>
                                      </p:cBhvr>
                                      <p:to>
                                        <p:strVal val="solid"/>
                                      </p:to>
                                    </p:set>
                                    <p:set>
                                      <p:cBhvr>
                                        <p:cTn id="9" dur="250" autoRev="1" fill="remove"/>
                                        <p:tgtEl>
                                          <p:spTgt spid="17"/>
                                        </p:tgtEl>
                                        <p:attrNameLst>
                                          <p:attrName>fill.on</p:attrName>
                                        </p:attrNameLst>
                                      </p:cBhvr>
                                      <p:to>
                                        <p:strVal val="true"/>
                                      </p:to>
                                    </p:set>
                                  </p:childTnLst>
                                </p:cTn>
                              </p:par>
                              <p:par>
                                <p:cTn id="10" presetID="27" presetClass="emph" presetSubtype="0" repeatCount="indefinite" fill="remove" grpId="0" nodeType="withEffect">
                                  <p:stCondLst>
                                    <p:cond delay="0"/>
                                  </p:stCondLst>
                                  <p:childTnLst>
                                    <p:animClr clrSpc="rgb" dir="cw">
                                      <p:cBhvr override="childStyle">
                                        <p:cTn id="11" dur="500" autoRev="1" fill="remove"/>
                                        <p:tgtEl>
                                          <p:spTgt spid="18"/>
                                        </p:tgtEl>
                                        <p:attrNameLst>
                                          <p:attrName>style.color</p:attrName>
                                        </p:attrNameLst>
                                      </p:cBhvr>
                                      <p:to>
                                        <a:schemeClr val="bg1"/>
                                      </p:to>
                                    </p:animClr>
                                    <p:animClr clrSpc="rgb" dir="cw">
                                      <p:cBhvr>
                                        <p:cTn id="12" dur="500" autoRev="1" fill="remove"/>
                                        <p:tgtEl>
                                          <p:spTgt spid="18"/>
                                        </p:tgtEl>
                                        <p:attrNameLst>
                                          <p:attrName>fillcolor</p:attrName>
                                        </p:attrNameLst>
                                      </p:cBhvr>
                                      <p:to>
                                        <a:schemeClr val="bg1"/>
                                      </p:to>
                                    </p:animClr>
                                    <p:set>
                                      <p:cBhvr>
                                        <p:cTn id="13" dur="500" autoRev="1" fill="remove"/>
                                        <p:tgtEl>
                                          <p:spTgt spid="18"/>
                                        </p:tgtEl>
                                        <p:attrNameLst>
                                          <p:attrName>fill.type</p:attrName>
                                        </p:attrNameLst>
                                      </p:cBhvr>
                                      <p:to>
                                        <p:strVal val="solid"/>
                                      </p:to>
                                    </p:set>
                                    <p:set>
                                      <p:cBhvr>
                                        <p:cTn id="14" dur="500" autoRev="1" fill="remove"/>
                                        <p:tgtEl>
                                          <p:spTgt spid="18"/>
                                        </p:tgtEl>
                                        <p:attrNameLst>
                                          <p:attrName>fill.on</p:attrName>
                                        </p:attrNameLst>
                                      </p:cBhvr>
                                      <p:to>
                                        <p:strVal val="true"/>
                                      </p:to>
                                    </p:set>
                                  </p:childTnLst>
                                </p:cTn>
                              </p:par>
                              <p:par>
                                <p:cTn id="15" presetID="27" presetClass="emph" presetSubtype="0" repeatCount="indefinite" fill="remove" grpId="0" nodeType="withEffect">
                                  <p:stCondLst>
                                    <p:cond delay="0"/>
                                  </p:stCondLst>
                                  <p:childTnLst>
                                    <p:animClr clrSpc="rgb" dir="cw">
                                      <p:cBhvr override="childStyle">
                                        <p:cTn id="16" dur="500" autoRev="1" fill="remove"/>
                                        <p:tgtEl>
                                          <p:spTgt spid="19"/>
                                        </p:tgtEl>
                                        <p:attrNameLst>
                                          <p:attrName>style.color</p:attrName>
                                        </p:attrNameLst>
                                      </p:cBhvr>
                                      <p:to>
                                        <a:schemeClr val="bg1"/>
                                      </p:to>
                                    </p:animClr>
                                    <p:animClr clrSpc="rgb" dir="cw">
                                      <p:cBhvr>
                                        <p:cTn id="17" dur="500" autoRev="1" fill="remove"/>
                                        <p:tgtEl>
                                          <p:spTgt spid="19"/>
                                        </p:tgtEl>
                                        <p:attrNameLst>
                                          <p:attrName>fillcolor</p:attrName>
                                        </p:attrNameLst>
                                      </p:cBhvr>
                                      <p:to>
                                        <a:schemeClr val="bg1"/>
                                      </p:to>
                                    </p:animClr>
                                    <p:set>
                                      <p:cBhvr>
                                        <p:cTn id="18" dur="500" autoRev="1" fill="remove"/>
                                        <p:tgtEl>
                                          <p:spTgt spid="19"/>
                                        </p:tgtEl>
                                        <p:attrNameLst>
                                          <p:attrName>fill.type</p:attrName>
                                        </p:attrNameLst>
                                      </p:cBhvr>
                                      <p:to>
                                        <p:strVal val="solid"/>
                                      </p:to>
                                    </p:set>
                                    <p:set>
                                      <p:cBhvr>
                                        <p:cTn id="19" dur="500" autoRev="1" fill="remove"/>
                                        <p:tgtEl>
                                          <p:spTgt spid="19"/>
                                        </p:tgtEl>
                                        <p:attrNameLst>
                                          <p:attrName>fill.on</p:attrName>
                                        </p:attrNameLst>
                                      </p:cBhvr>
                                      <p:to>
                                        <p:strVal val="true"/>
                                      </p:to>
                                    </p:set>
                                  </p:childTnLst>
                                </p:cTn>
                              </p:par>
                              <p:par>
                                <p:cTn id="20" presetID="10" presetClass="entr" presetSubtype="0" fill="hold" nodeType="withEffect">
                                  <p:stCondLst>
                                    <p:cond delay="0"/>
                                  </p:stCondLst>
                                  <p:childTnLst>
                                    <p:set>
                                      <p:cBhvr>
                                        <p:cTn id="21" dur="1" fill="hold">
                                          <p:stCondLst>
                                            <p:cond delay="0"/>
                                          </p:stCondLst>
                                        </p:cTn>
                                        <p:tgtEl>
                                          <p:spTgt spid="11">
                                            <p:txEl>
                                              <p:pRg st="0" end="0"/>
                                            </p:txEl>
                                          </p:spTgt>
                                        </p:tgtEl>
                                        <p:attrNameLst>
                                          <p:attrName>style.visibility</p:attrName>
                                        </p:attrNameLst>
                                      </p:cBhvr>
                                      <p:to>
                                        <p:strVal val="visible"/>
                                      </p:to>
                                    </p:set>
                                    <p:animEffect transition="in" filter="fade">
                                      <p:cBhvr>
                                        <p:cTn id="22" dur="500"/>
                                        <p:tgtEl>
                                          <p:spTgt spid="11">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
                                            <p:txEl>
                                              <p:pRg st="1" end="1"/>
                                            </p:txEl>
                                          </p:spTgt>
                                        </p:tgtEl>
                                        <p:attrNameLst>
                                          <p:attrName>style.visibility</p:attrName>
                                        </p:attrNameLst>
                                      </p:cBhvr>
                                      <p:to>
                                        <p:strVal val="visible"/>
                                      </p:to>
                                    </p:set>
                                    <p:animEffect transition="in" filter="fade">
                                      <p:cBhvr>
                                        <p:cTn id="27" dur="500"/>
                                        <p:tgtEl>
                                          <p:spTgt spid="11">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4" presetClass="path" presetSubtype="0" accel="50000" decel="50000" fill="hold" nodeType="clickEffect">
                                  <p:stCondLst>
                                    <p:cond delay="0"/>
                                  </p:stCondLst>
                                  <p:childTnLst>
                                    <p:animMotion origin="layout" path="M 2.77778E-6 2.79898E-6 L -0.12327 -0.08305 " pathEditMode="relative" rAng="0" ptsTypes="AA">
                                      <p:cBhvr>
                                        <p:cTn id="31" dur="2000" fill="hold"/>
                                        <p:tgtEl>
                                          <p:spTgt spid="12"/>
                                        </p:tgtEl>
                                        <p:attrNameLst>
                                          <p:attrName>ppt_x</p:attrName>
                                          <p:attrName>ppt_y</p:attrName>
                                        </p:attrNameLst>
                                      </p:cBhvr>
                                      <p:rCtr x="-6163" y="-4164"/>
                                    </p:animMotion>
                                  </p:childTnLst>
                                </p:cTn>
                              </p:par>
                              <p:par>
                                <p:cTn id="32" presetID="64" presetClass="path" presetSubtype="0" accel="50000" decel="50000" fill="hold" nodeType="withEffect">
                                  <p:stCondLst>
                                    <p:cond delay="0"/>
                                  </p:stCondLst>
                                  <p:childTnLst>
                                    <p:animMotion origin="layout" path="M 1.66667E-6 2.79898E-6 L 0.11979 -0.08305 " pathEditMode="relative" rAng="0" ptsTypes="AA">
                                      <p:cBhvr>
                                        <p:cTn id="33" dur="2000" fill="hold"/>
                                        <p:tgtEl>
                                          <p:spTgt spid="13"/>
                                        </p:tgtEl>
                                        <p:attrNameLst>
                                          <p:attrName>ppt_x</p:attrName>
                                          <p:attrName>ppt_y</p:attrName>
                                        </p:attrNameLst>
                                      </p:cBhvr>
                                      <p:rCtr x="5990" y="-4164"/>
                                    </p:animMotion>
                                  </p:childTnLst>
                                </p:cTn>
                              </p:par>
                              <p:par>
                                <p:cTn id="34" presetID="64" presetClass="path" presetSubtype="0" accel="50000" decel="50000" fill="hold" grpId="0" nodeType="withEffect">
                                  <p:stCondLst>
                                    <p:cond delay="0"/>
                                  </p:stCondLst>
                                  <p:childTnLst>
                                    <p:animMotion origin="layout" path="M -2.5E-6 3.33333E-6 L -2.5E-6 -0.02523 " pathEditMode="relative" rAng="0" ptsTypes="AA">
                                      <p:cBhvr>
                                        <p:cTn id="35" dur="2000" fill="hold"/>
                                        <p:tgtEl>
                                          <p:spTgt spid="10"/>
                                        </p:tgtEl>
                                        <p:attrNameLst>
                                          <p:attrName>ppt_x</p:attrName>
                                          <p:attrName>ppt_y</p:attrName>
                                        </p:attrNameLst>
                                      </p:cBhvr>
                                      <p:rCtr x="0" y="-1273"/>
                                    </p:animMotion>
                                  </p:childTnLst>
                                </p:cTn>
                              </p:par>
                            </p:childTnLst>
                          </p:cTn>
                        </p:par>
                      </p:childTnLst>
                    </p:cTn>
                  </p:par>
                  <p:par>
                    <p:cTn id="36" fill="hold">
                      <p:stCondLst>
                        <p:cond delay="indefinite"/>
                      </p:stCondLst>
                      <p:childTnLst>
                        <p:par>
                          <p:cTn id="37" fill="hold">
                            <p:stCondLst>
                              <p:cond delay="0"/>
                            </p:stCondLst>
                            <p:childTnLst>
                              <p:par>
                                <p:cTn id="38" presetID="35" presetClass="path" presetSubtype="0" repeatCount="indefinite" accel="50000" decel="50000" autoRev="1" fill="hold" nodeType="clickEffect">
                                  <p:stCondLst>
                                    <p:cond delay="0"/>
                                  </p:stCondLst>
                                  <p:childTnLst>
                                    <p:animMotion origin="layout" path="M 0.0651 -0.00116 L -0.9349 -0.00116 " pathEditMode="relative" rAng="0" ptsTypes="AA">
                                      <p:cBhvr>
                                        <p:cTn id="39" dur="5000" fill="hold"/>
                                        <p:tgtEl>
                                          <p:spTgt spid="26"/>
                                        </p:tgtEl>
                                        <p:attrNameLst>
                                          <p:attrName>ppt_x</p:attrName>
                                          <p:attrName>ppt_y</p:attrName>
                                        </p:attrNameLst>
                                      </p:cBhvr>
                                      <p:rCtr x="-50000" y="0"/>
                                    </p:animMotion>
                                  </p:childTnLst>
                                  <p:subTnLst>
                                    <p:set>
                                      <p:cBhvr override="childStyle">
                                        <p:cTn dur="1" fill="hold" display="0" masterRel="sameClick" afterEffect="1">
                                          <p:stCondLst>
                                            <p:cond evt="end" delay="0">
                                              <p:tn val="38"/>
                                            </p:cond>
                                          </p:stCondLst>
                                        </p:cTn>
                                        <p:tgtEl>
                                          <p:spTgt spid="26"/>
                                        </p:tgtEl>
                                        <p:attrNameLst>
                                          <p:attrName>style.visibility</p:attrName>
                                        </p:attrNameLst>
                                      </p:cBhvr>
                                      <p:to>
                                        <p:strVal val="hidden"/>
                                      </p:to>
                                    </p:set>
                                  </p:subTnLst>
                                </p:cTn>
                              </p:par>
                              <p:par>
                                <p:cTn id="40" presetID="10" presetClass="entr" presetSubtype="0" fill="hold" grpId="0" nodeType="with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fade">
                                      <p:cBhvr>
                                        <p:cTn id="42" dur="500"/>
                                        <p:tgtEl>
                                          <p:spTgt spid="35"/>
                                        </p:tgtEl>
                                      </p:cBhvr>
                                    </p:animEffect>
                                  </p:childTnLst>
                                </p:cTn>
                              </p:par>
                              <p:par>
                                <p:cTn id="43" presetID="42" presetClass="path" presetSubtype="0" repeatCount="indefinite" accel="50000" decel="50000" autoRev="1" fill="hold" grpId="1" nodeType="withEffect">
                                  <p:stCondLst>
                                    <p:cond delay="0"/>
                                  </p:stCondLst>
                                  <p:childTnLst>
                                    <p:animMotion origin="layout" path="M -2.77778E-6 -4.34883E-6 L -0.07048 -0.00254 " pathEditMode="relative" rAng="0" ptsTypes="AA">
                                      <p:cBhvr>
                                        <p:cTn id="44" dur="2000" fill="hold"/>
                                        <p:tgtEl>
                                          <p:spTgt spid="17"/>
                                        </p:tgtEl>
                                        <p:attrNameLst>
                                          <p:attrName>ppt_x</p:attrName>
                                          <p:attrName>ppt_y</p:attrName>
                                        </p:attrNameLst>
                                      </p:cBhvr>
                                      <p:rCtr x="-3524" y="-139"/>
                                    </p:animMotion>
                                  </p:childTnLst>
                                </p:cTn>
                              </p:par>
                              <p:par>
                                <p:cTn id="45" presetID="42" presetClass="path" presetSubtype="0" repeatCount="indefinite" accel="50000" decel="50000" autoRev="1" fill="hold" nodeType="withEffect">
                                  <p:stCondLst>
                                    <p:cond delay="0"/>
                                  </p:stCondLst>
                                  <p:childTnLst>
                                    <p:animMotion origin="layout" path="M 1.94444E-6 -4.34883E-6 L -0.0717 -0.00254 " pathEditMode="relative" rAng="0" ptsTypes="AA">
                                      <p:cBhvr>
                                        <p:cTn id="46" dur="2000" fill="hold"/>
                                        <p:tgtEl>
                                          <p:spTgt spid="15"/>
                                        </p:tgtEl>
                                        <p:attrNameLst>
                                          <p:attrName>ppt_x</p:attrName>
                                          <p:attrName>ppt_y</p:attrName>
                                        </p:attrNameLst>
                                      </p:cBhvr>
                                      <p:rCtr x="-3594" y="-139"/>
                                    </p:animMotion>
                                  </p:childTnLst>
                                </p:cTn>
                              </p:par>
                              <p:par>
                                <p:cTn id="47" presetID="10" presetClass="entr" presetSubtype="0" fill="hold" grpId="0" nodeType="with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fade">
                                      <p:cBhvr>
                                        <p:cTn id="49" dur="500"/>
                                        <p:tgtEl>
                                          <p:spTgt spid="30"/>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fade">
                                      <p:cBhvr>
                                        <p:cTn id="52" dur="500"/>
                                        <p:tgtEl>
                                          <p:spTgt spid="22"/>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fade">
                                      <p:cBhvr>
                                        <p:cTn id="55" dur="500"/>
                                        <p:tgtEl>
                                          <p:spTgt spid="33"/>
                                        </p:tgtEl>
                                      </p:cBhvr>
                                    </p:animEffect>
                                  </p:childTnLst>
                                </p:cTn>
                              </p:par>
                              <p:par>
                                <p:cTn id="56" presetID="10" presetClass="entr" presetSubtype="0" fill="hold" nodeType="withEffect">
                                  <p:stCondLst>
                                    <p:cond delay="0"/>
                                  </p:stCondLst>
                                  <p:childTnLst>
                                    <p:set>
                                      <p:cBhvr>
                                        <p:cTn id="57" dur="1" fill="hold">
                                          <p:stCondLst>
                                            <p:cond delay="0"/>
                                          </p:stCondLst>
                                        </p:cTn>
                                        <p:tgtEl>
                                          <p:spTgt spid="20"/>
                                        </p:tgtEl>
                                        <p:attrNameLst>
                                          <p:attrName>style.visibility</p:attrName>
                                        </p:attrNameLst>
                                      </p:cBhvr>
                                      <p:to>
                                        <p:strVal val="visible"/>
                                      </p:to>
                                    </p:set>
                                    <p:animEffect transition="in" filter="fade">
                                      <p:cBhvr>
                                        <p:cTn id="58" dur="500"/>
                                        <p:tgtEl>
                                          <p:spTgt spid="20"/>
                                        </p:tgtEl>
                                      </p:cBhvr>
                                    </p:animEffect>
                                  </p:childTnLst>
                                </p:cTn>
                              </p:par>
                              <p:par>
                                <p:cTn id="59" presetID="10" presetClass="entr" presetSubtype="0" fill="hold" nodeType="with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500"/>
                                        <p:tgtEl>
                                          <p:spTgt spid="21"/>
                                        </p:tgtEl>
                                      </p:cBhvr>
                                    </p:animEffect>
                                  </p:childTnLst>
                                </p:cTn>
                              </p:par>
                              <p:par>
                                <p:cTn id="62" presetID="10" presetClass="entr" presetSubtype="0" fill="hold" nodeType="withEffect">
                                  <p:stCondLst>
                                    <p:cond delay="0"/>
                                  </p:stCondLst>
                                  <p:childTnLst>
                                    <p:set>
                                      <p:cBhvr>
                                        <p:cTn id="63" dur="1" fill="hold">
                                          <p:stCondLst>
                                            <p:cond delay="0"/>
                                          </p:stCondLst>
                                        </p:cTn>
                                        <p:tgtEl>
                                          <p:spTgt spid="23"/>
                                        </p:tgtEl>
                                        <p:attrNameLst>
                                          <p:attrName>style.visibility</p:attrName>
                                        </p:attrNameLst>
                                      </p:cBhvr>
                                      <p:to>
                                        <p:strVal val="visible"/>
                                      </p:to>
                                    </p:set>
                                    <p:animEffect transition="in" filter="fade">
                                      <p:cBhvr>
                                        <p:cTn id="64" dur="500"/>
                                        <p:tgtEl>
                                          <p:spTgt spid="23"/>
                                        </p:tgtEl>
                                      </p:cBhvr>
                                    </p:animEffect>
                                  </p:childTnLst>
                                </p:cTn>
                              </p:par>
                              <p:par>
                                <p:cTn id="65" presetID="10" presetClass="entr" presetSubtype="0" fill="hold" nodeType="with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fade">
                                      <p:cBhvr>
                                        <p:cTn id="67" dur="500"/>
                                        <p:tgtEl>
                                          <p:spTgt spid="34"/>
                                        </p:tgtEl>
                                      </p:cBhvr>
                                    </p:animEffect>
                                  </p:childTnLst>
                                </p:cTn>
                              </p:par>
                            </p:childTnLst>
                          </p:cTn>
                        </p:par>
                      </p:childTnLst>
                    </p:cTn>
                  </p:par>
                  <p:par>
                    <p:cTn id="68" fill="hold">
                      <p:stCondLst>
                        <p:cond delay="indefinite"/>
                      </p:stCondLst>
                      <p:childTnLst>
                        <p:par>
                          <p:cTn id="69" fill="hold">
                            <p:stCondLst>
                              <p:cond delay="0"/>
                            </p:stCondLst>
                            <p:childTnLst>
                              <p:par>
                                <p:cTn id="70" presetID="26" presetClass="path" presetSubtype="0" accel="50000" decel="50000" fill="hold" nodeType="clickEffect">
                                  <p:stCondLst>
                                    <p:cond delay="3000"/>
                                  </p:stCondLst>
                                  <p:childTnLst>
                                    <p:animMotion origin="layout" path="M -0.12326 -0.08305 C -0.12326 -0.08004 -0.12986 -0.0775 -0.13732 -0.0775 C -0.14652 -0.0775 -0.14965 -0.08027 -0.15121 -0.08189 L -0.1526 -0.0842 C -0.15416 -0.08582 -0.15746 -0.08837 -0.16788 -0.08837 C -0.17448 -0.08837 -0.18159 -0.08605 -0.18159 -0.08305 C -0.18159 -0.08004 -0.17448 -0.0775 -0.16788 -0.0775 C -0.15746 -0.0775 -0.15416 -0.08027 -0.1526 -0.08189 L -0.15121 -0.0842 C -0.14965 -0.08582 -0.14652 -0.08837 -0.13732 -0.08837 C -0.12986 -0.08837 -0.12326 -0.08605 -0.12326 -0.08305 Z " pathEditMode="relative" rAng="0" ptsTypes="ffFffffFfff">
                                      <p:cBhvr>
                                        <p:cTn id="71" dur="5000" fill="hold"/>
                                        <p:tgtEl>
                                          <p:spTgt spid="12"/>
                                        </p:tgtEl>
                                        <p:attrNameLst>
                                          <p:attrName>ppt_x</p:attrName>
                                          <p:attrName>ppt_y</p:attrName>
                                        </p:attrNameLst>
                                      </p:cBhvr>
                                      <p:rCtr x="-2917" y="0"/>
                                    </p:animMotion>
                                  </p:childTnLst>
                                </p:cTn>
                              </p:par>
                              <p:par>
                                <p:cTn id="72" presetID="26" presetClass="path" presetSubtype="0" accel="50000" decel="50000" fill="hold" nodeType="withEffect">
                                  <p:stCondLst>
                                    <p:cond delay="3000"/>
                                  </p:stCondLst>
                                  <p:childTnLst>
                                    <p:animMotion origin="layout" path="M 0.11979 -0.08305 C 0.11979 -0.08004 0.11458 -0.0775 0.10885 -0.0775 C 0.10173 -0.0775 0.0993 -0.08027 0.09826 -0.08189 L 0.09705 -0.0842 C 0.096 -0.08582 0.0934 -0.08837 0.08541 -0.08837 C 0.08038 -0.08837 0.07482 -0.08605 0.07482 -0.08305 C 0.07482 -0.08004 0.08038 -0.0775 0.08541 -0.0775 C 0.0934 -0.0775 0.096 -0.08027 0.09705 -0.08189 L 0.09826 -0.0842 C 0.0993 -0.08582 0.10173 -0.08837 0.10885 -0.08837 C 0.11458 -0.08837 0.11979 -0.08605 0.11979 -0.08305 Z " pathEditMode="relative" rAng="0" ptsTypes="ffFffffFfff">
                                      <p:cBhvr>
                                        <p:cTn id="73" dur="5000" fill="hold"/>
                                        <p:tgtEl>
                                          <p:spTgt spid="13"/>
                                        </p:tgtEl>
                                        <p:attrNameLst>
                                          <p:attrName>ppt_x</p:attrName>
                                          <p:attrName>ppt_y</p:attrName>
                                        </p:attrNameLst>
                                      </p:cBhvr>
                                      <p:rCtr x="-2257"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17" grpId="1" animBg="1"/>
      <p:bldP spid="18" grpId="0" animBg="1"/>
      <p:bldP spid="19" grpId="0" animBg="1"/>
      <p:bldP spid="22" grpId="0"/>
      <p:bldP spid="30" grpId="0" animBg="1"/>
      <p:bldP spid="33" grpId="0"/>
      <p:bldP spid="3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214.336 Adjacent Track Protection</a:t>
            </a:r>
            <a:endParaRPr lang="en-US" dirty="0"/>
          </a:p>
        </p:txBody>
      </p:sp>
      <p:sp>
        <p:nvSpPr>
          <p:cNvPr id="6" name="Content Placeholder 5"/>
          <p:cNvSpPr>
            <a:spLocks noGrp="1"/>
          </p:cNvSpPr>
          <p:nvPr>
            <p:ph idx="1"/>
          </p:nvPr>
        </p:nvSpPr>
        <p:spPr/>
        <p:txBody>
          <a:bodyPr/>
          <a:lstStyle/>
          <a:p>
            <a:pPr marL="0" indent="0">
              <a:buNone/>
            </a:pPr>
            <a:r>
              <a:rPr lang="en-US" sz="32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Congratulations!!!!     </a:t>
            </a:r>
            <a:r>
              <a:rPr lang="en-US" dirty="0" smtClean="0"/>
              <a:t>You now know the bulk of the rule.</a:t>
            </a:r>
          </a:p>
          <a:p>
            <a:endParaRPr lang="en-US" dirty="0"/>
          </a:p>
          <a:p>
            <a:r>
              <a:rPr lang="en-US" dirty="0" smtClean="0"/>
              <a:t>Moves over 25F/40P      </a:t>
            </a:r>
            <a:r>
              <a:rPr lang="en-US" dirty="0" smtClean="0">
                <a:sym typeface="Wingdings" panose="05000000000000000000" pitchFamily="2" charset="2"/>
              </a:rPr>
              <a:t></a:t>
            </a:r>
          </a:p>
          <a:p>
            <a:endParaRPr lang="en-US" dirty="0" smtClean="0">
              <a:sym typeface="Wingdings" panose="05000000000000000000" pitchFamily="2" charset="2"/>
            </a:endParaRPr>
          </a:p>
          <a:p>
            <a:endParaRPr lang="en-US" dirty="0" smtClean="0">
              <a:sym typeface="Wingdings" panose="05000000000000000000" pitchFamily="2" charset="2"/>
            </a:endParaRPr>
          </a:p>
          <a:p>
            <a:endParaRPr lang="en-US" dirty="0">
              <a:sym typeface="Wingdings" panose="05000000000000000000" pitchFamily="2" charset="2"/>
            </a:endParaRPr>
          </a:p>
          <a:p>
            <a:r>
              <a:rPr lang="en-US" dirty="0" smtClean="0"/>
              <a:t>Moves 25F/40P or less   </a:t>
            </a:r>
            <a:r>
              <a:rPr lang="en-US" dirty="0" smtClean="0">
                <a:sym typeface="Wingdings" panose="05000000000000000000" pitchFamily="2" charset="2"/>
              </a:rPr>
              <a:t></a:t>
            </a:r>
          </a:p>
          <a:p>
            <a:endParaRPr lang="en-US" dirty="0">
              <a:sym typeface="Wingdings" panose="05000000000000000000" pitchFamily="2" charset="2"/>
            </a:endParaRPr>
          </a:p>
          <a:p>
            <a:endParaRPr lang="en-US" dirty="0" smtClean="0">
              <a:sym typeface="Wingdings" panose="05000000000000000000" pitchFamily="2" charset="2"/>
            </a:endParaRPr>
          </a:p>
          <a:p>
            <a:r>
              <a:rPr lang="en-US" dirty="0" smtClean="0">
                <a:sym typeface="Wingdings" panose="05000000000000000000" pitchFamily="2" charset="2"/>
              </a:rPr>
              <a:t>Additional rules for 3+ tracks </a:t>
            </a:r>
            <a:r>
              <a:rPr lang="en-US" i="1" dirty="0" smtClean="0">
                <a:sym typeface="Wingdings" panose="05000000000000000000" pitchFamily="2" charset="2"/>
              </a:rPr>
              <a:t>(don’t worry, we’ll get there!)</a:t>
            </a:r>
            <a:endParaRPr lang="en-US" i="1" dirty="0" smtClean="0"/>
          </a:p>
        </p:txBody>
      </p:sp>
      <p:sp>
        <p:nvSpPr>
          <p:cNvPr id="4" name="Footer Placeholder 3"/>
          <p:cNvSpPr>
            <a:spLocks noGrp="1"/>
          </p:cNvSpPr>
          <p:nvPr>
            <p:ph type="ftr" sz="quarter" idx="4294967295"/>
          </p:nvPr>
        </p:nvSpPr>
        <p:spPr>
          <a:xfrm>
            <a:off x="457200" y="6356350"/>
            <a:ext cx="8229600" cy="365125"/>
          </a:xfrm>
          <a:prstGeom prst="rect">
            <a:avLst/>
          </a:prstGeom>
        </p:spPr>
        <p:txBody>
          <a:bodyPr/>
          <a:lstStyle/>
          <a:p>
            <a:r>
              <a:rPr lang="en-US" dirty="0" smtClean="0"/>
              <a:t>FRA Technical Training Material is Intended for Internal Instructional Purposes Only. </a:t>
            </a:r>
          </a:p>
          <a:p>
            <a:r>
              <a:rPr lang="en-US" dirty="0" smtClean="0"/>
              <a:t>Do not distribute outside FRA or State Agency pursuant to 49 CFR Part 212.</a:t>
            </a:r>
            <a:endParaRPr lang="en-US" dirty="0"/>
          </a:p>
        </p:txBody>
      </p:sp>
      <p:sp>
        <p:nvSpPr>
          <p:cNvPr id="5" name="Slide Number Placeholder 4"/>
          <p:cNvSpPr>
            <a:spLocks noGrp="1"/>
          </p:cNvSpPr>
          <p:nvPr>
            <p:ph type="sldNum" sz="quarter" idx="11"/>
          </p:nvPr>
        </p:nvSpPr>
        <p:spPr/>
        <p:txBody>
          <a:bodyPr/>
          <a:lstStyle/>
          <a:p>
            <a:fld id="{3081FB63-11FE-4616-A19A-6EFA4D5058BD}" type="slidenum">
              <a:rPr lang="en-US" smtClean="0"/>
              <a:t>43</a:t>
            </a:fld>
            <a:endParaRPr lang="en-US" dirty="0"/>
          </a:p>
        </p:txBody>
      </p:sp>
      <p:sp>
        <p:nvSpPr>
          <p:cNvPr id="7" name="Rounded Rectangle 6"/>
          <p:cNvSpPr/>
          <p:nvPr/>
        </p:nvSpPr>
        <p:spPr>
          <a:xfrm>
            <a:off x="4876800" y="2332078"/>
            <a:ext cx="3048000" cy="1021556"/>
          </a:xfrm>
          <a:prstGeom prst="roundRect">
            <a:avLst/>
          </a:prstGeom>
          <a:solidFill>
            <a:srgbClr val="B32C16">
              <a:alpha val="7843"/>
            </a:srgbClr>
          </a:solidFill>
          <a:ln>
            <a:solidFill>
              <a:srgbClr val="FF0000"/>
            </a:solidFill>
          </a:ln>
        </p:spPr>
        <p:style>
          <a:lnRef idx="2">
            <a:schemeClr val="accent3">
              <a:shade val="50000"/>
            </a:schemeClr>
          </a:lnRef>
          <a:fillRef idx="1">
            <a:schemeClr val="accent3"/>
          </a:fillRef>
          <a:effectRef idx="0">
            <a:schemeClr val="accent3"/>
          </a:effectRef>
          <a:fontRef idx="minor">
            <a:schemeClr val="lt1"/>
          </a:fontRef>
        </p:style>
        <p:txBody>
          <a:bodyPr rtlCol="0" anchor="ctr">
            <a:spAutoFit/>
          </a:bodyPr>
          <a:lstStyle/>
          <a:p>
            <a:pPr marL="285750" indent="-285750">
              <a:buFont typeface="Wingdings" panose="05000000000000000000" pitchFamily="2" charset="2"/>
              <a:buChar char="Ø"/>
            </a:pPr>
            <a:r>
              <a:rPr lang="en-US" dirty="0" smtClean="0">
                <a:solidFill>
                  <a:schemeClr val="tx1"/>
                </a:solidFill>
              </a:rPr>
              <a:t>Cease all work and moves on occupied track</a:t>
            </a:r>
          </a:p>
          <a:p>
            <a:pPr marL="285750" indent="-285750">
              <a:buFont typeface="Wingdings" panose="05000000000000000000" pitchFamily="2" charset="2"/>
              <a:buChar char="Ø"/>
            </a:pPr>
            <a:r>
              <a:rPr lang="en-US" dirty="0" smtClean="0">
                <a:solidFill>
                  <a:schemeClr val="tx1"/>
                </a:solidFill>
              </a:rPr>
              <a:t>Occupy a PPOS</a:t>
            </a:r>
            <a:endParaRPr lang="en-US" dirty="0">
              <a:solidFill>
                <a:schemeClr val="tx1"/>
              </a:solidFill>
            </a:endParaRPr>
          </a:p>
        </p:txBody>
      </p:sp>
      <p:sp>
        <p:nvSpPr>
          <p:cNvPr id="8" name="Rounded Rectangle 7"/>
          <p:cNvSpPr/>
          <p:nvPr/>
        </p:nvSpPr>
        <p:spPr>
          <a:xfrm>
            <a:off x="4876800" y="3775710"/>
            <a:ext cx="3087880" cy="1634490"/>
          </a:xfrm>
          <a:prstGeom prst="roundRect">
            <a:avLst/>
          </a:prstGeom>
          <a:solidFill>
            <a:srgbClr val="B32C16">
              <a:alpha val="7843"/>
            </a:srgbClr>
          </a:solidFill>
          <a:ln>
            <a:solidFill>
              <a:srgbClr val="FF0000"/>
            </a:solidFill>
          </a:ln>
        </p:spPr>
        <p:style>
          <a:lnRef idx="2">
            <a:schemeClr val="accent3">
              <a:shade val="50000"/>
            </a:schemeClr>
          </a:lnRef>
          <a:fillRef idx="1">
            <a:schemeClr val="accent3"/>
          </a:fillRef>
          <a:effectRef idx="0">
            <a:schemeClr val="accent3"/>
          </a:effectRef>
          <a:fontRef idx="minor">
            <a:schemeClr val="lt1"/>
          </a:fontRef>
        </p:style>
        <p:txBody>
          <a:bodyPr rtlCol="0" anchor="ctr">
            <a:spAutoFit/>
          </a:bodyPr>
          <a:lstStyle/>
          <a:p>
            <a:r>
              <a:rPr lang="en-US" dirty="0" smtClean="0">
                <a:solidFill>
                  <a:schemeClr val="tx1"/>
                </a:solidFill>
              </a:rPr>
              <a:t>Same </a:t>
            </a:r>
            <a:r>
              <a:rPr lang="en-US" b="1" dirty="0" smtClean="0">
                <a:solidFill>
                  <a:schemeClr val="tx1"/>
                </a:solidFill>
              </a:rPr>
              <a:t>Except:</a:t>
            </a:r>
          </a:p>
          <a:p>
            <a:pPr marL="285750" indent="-285750">
              <a:buFont typeface="Wingdings" panose="05000000000000000000" pitchFamily="2" charset="2"/>
              <a:buChar char="Ø"/>
            </a:pPr>
            <a:r>
              <a:rPr lang="en-US" dirty="0" smtClean="0">
                <a:solidFill>
                  <a:schemeClr val="tx1"/>
                </a:solidFill>
              </a:rPr>
              <a:t>Moves may continue</a:t>
            </a:r>
          </a:p>
          <a:p>
            <a:pPr marL="285750" indent="-285750">
              <a:buFont typeface="Wingdings" panose="05000000000000000000" pitchFamily="2" charset="2"/>
              <a:buChar char="Ø"/>
            </a:pPr>
            <a:r>
              <a:rPr lang="en-US" dirty="0" smtClean="0">
                <a:solidFill>
                  <a:schemeClr val="tx1"/>
                </a:solidFill>
              </a:rPr>
              <a:t>On ground work may continue if &gt;25’ from the machines</a:t>
            </a:r>
            <a:endParaRPr lang="en-US" dirty="0">
              <a:solidFill>
                <a:schemeClr val="tx1"/>
              </a:solidFill>
            </a:endParaRPr>
          </a:p>
        </p:txBody>
      </p:sp>
    </p:spTree>
    <p:extLst>
      <p:ext uri="{BB962C8B-B14F-4D97-AF65-F5344CB8AC3E}">
        <p14:creationId xmlns:p14="http://schemas.microsoft.com/office/powerpoint/2010/main" val="386561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7">
                                            <p:txEl>
                                              <p:pRg st="0" end="0"/>
                                            </p:txEl>
                                          </p:spTgt>
                                        </p:tgtEl>
                                        <p:attrNameLst>
                                          <p:attrName>style.visibility</p:attrName>
                                        </p:attrNameLst>
                                      </p:cBhvr>
                                      <p:to>
                                        <p:strVal val="visible"/>
                                      </p:to>
                                    </p:set>
                                    <p:animEffect transition="in" filter="fade">
                                      <p:cBhvr>
                                        <p:cTn id="21" dur="500"/>
                                        <p:tgtEl>
                                          <p:spTgt spid="7">
                                            <p:txEl>
                                              <p:pRg st="0" end="0"/>
                                            </p:txEl>
                                          </p:spTgt>
                                        </p:tgtEl>
                                      </p:cBhvr>
                                    </p:animEffec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7">
                                            <p:txEl>
                                              <p:pRg st="1" end="1"/>
                                            </p:txEl>
                                          </p:spTgt>
                                        </p:tgtEl>
                                        <p:attrNameLst>
                                          <p:attrName>style.visibility</p:attrName>
                                        </p:attrNameLst>
                                      </p:cBhvr>
                                      <p:to>
                                        <p:strVal val="visible"/>
                                      </p:to>
                                    </p:set>
                                    <p:animEffect transition="in" filter="fade">
                                      <p:cBhvr>
                                        <p:cTn id="25" dur="500"/>
                                        <p:tgtEl>
                                          <p:spTgt spid="7">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6">
                                            <p:txEl>
                                              <p:pRg st="6" end="6"/>
                                            </p:txEl>
                                          </p:spTgt>
                                        </p:tgtEl>
                                        <p:attrNameLst>
                                          <p:attrName>style.visibility</p:attrName>
                                        </p:attrNameLst>
                                      </p:cBhvr>
                                      <p:to>
                                        <p:strVal val="visible"/>
                                      </p:to>
                                    </p:set>
                                    <p:animEffect transition="in" filter="fade">
                                      <p:cBhvr>
                                        <p:cTn id="30" dur="500"/>
                                        <p:tgtEl>
                                          <p:spTgt spid="6">
                                            <p:txEl>
                                              <p:pRg st="6" end="6"/>
                                            </p:txEl>
                                          </p:spTgt>
                                        </p:tgtEl>
                                      </p:cBhvr>
                                    </p:animEffect>
                                  </p:childTnLst>
                                </p:cTn>
                              </p:par>
                            </p:childTnLst>
                          </p:cTn>
                        </p:par>
                        <p:par>
                          <p:cTn id="31" fill="hold">
                            <p:stCondLst>
                              <p:cond delay="500"/>
                            </p:stCondLst>
                            <p:childTnLst>
                              <p:par>
                                <p:cTn id="32" presetID="10" presetClass="entr" presetSubtype="0"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500"/>
                                        <p:tgtEl>
                                          <p:spTgt spid="8"/>
                                        </p:tgtEl>
                                      </p:cBhvr>
                                    </p:animEffect>
                                  </p:childTnLst>
                                </p:cTn>
                              </p:par>
                              <p:par>
                                <p:cTn id="35" presetID="10" presetClass="entr" presetSubtype="0" fill="hold" nodeType="withEffect">
                                  <p:stCondLst>
                                    <p:cond delay="0"/>
                                  </p:stCondLst>
                                  <p:childTnLst>
                                    <p:set>
                                      <p:cBhvr>
                                        <p:cTn id="36" dur="1" fill="hold">
                                          <p:stCondLst>
                                            <p:cond delay="0"/>
                                          </p:stCondLst>
                                        </p:cTn>
                                        <p:tgtEl>
                                          <p:spTgt spid="8">
                                            <p:txEl>
                                              <p:pRg st="0" end="0"/>
                                            </p:txEl>
                                          </p:spTgt>
                                        </p:tgtEl>
                                        <p:attrNameLst>
                                          <p:attrName>style.visibility</p:attrName>
                                        </p:attrNameLst>
                                      </p:cBhvr>
                                      <p:to>
                                        <p:strVal val="visible"/>
                                      </p:to>
                                    </p:set>
                                    <p:animEffect transition="in" filter="fade">
                                      <p:cBhvr>
                                        <p:cTn id="37" dur="500"/>
                                        <p:tgtEl>
                                          <p:spTgt spid="8">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8">
                                            <p:txEl>
                                              <p:pRg st="1" end="1"/>
                                            </p:txEl>
                                          </p:spTgt>
                                        </p:tgtEl>
                                        <p:attrNameLst>
                                          <p:attrName>style.visibility</p:attrName>
                                        </p:attrNameLst>
                                      </p:cBhvr>
                                      <p:to>
                                        <p:strVal val="visible"/>
                                      </p:to>
                                    </p:set>
                                    <p:animEffect transition="in" filter="fade">
                                      <p:cBhvr>
                                        <p:cTn id="42" dur="500"/>
                                        <p:tgtEl>
                                          <p:spTgt spid="8">
                                            <p:txEl>
                                              <p:pRg st="1" end="1"/>
                                            </p:txEl>
                                          </p:spTgt>
                                        </p:tgtEl>
                                      </p:cBhvr>
                                    </p:animEffect>
                                  </p:childTnLst>
                                </p:cTn>
                              </p:par>
                            </p:childTnLst>
                          </p:cTn>
                        </p:par>
                        <p:par>
                          <p:cTn id="43" fill="hold">
                            <p:stCondLst>
                              <p:cond delay="500"/>
                            </p:stCondLst>
                            <p:childTnLst>
                              <p:par>
                                <p:cTn id="44" presetID="10" presetClass="entr" presetSubtype="0" fill="hold" nodeType="afterEffect">
                                  <p:stCondLst>
                                    <p:cond delay="0"/>
                                  </p:stCondLst>
                                  <p:childTnLst>
                                    <p:set>
                                      <p:cBhvr>
                                        <p:cTn id="45" dur="1" fill="hold">
                                          <p:stCondLst>
                                            <p:cond delay="0"/>
                                          </p:stCondLst>
                                        </p:cTn>
                                        <p:tgtEl>
                                          <p:spTgt spid="8">
                                            <p:txEl>
                                              <p:pRg st="2" end="2"/>
                                            </p:txEl>
                                          </p:spTgt>
                                        </p:tgtEl>
                                        <p:attrNameLst>
                                          <p:attrName>style.visibility</p:attrName>
                                        </p:attrNameLst>
                                      </p:cBhvr>
                                      <p:to>
                                        <p:strVal val="visible"/>
                                      </p:to>
                                    </p:set>
                                    <p:animEffect transition="in" filter="fade">
                                      <p:cBhvr>
                                        <p:cTn id="46" dur="500"/>
                                        <p:tgtEl>
                                          <p:spTgt spid="8">
                                            <p:txEl>
                                              <p:pRg st="2" end="2"/>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6">
                                            <p:txEl>
                                              <p:pRg st="9" end="9"/>
                                            </p:txEl>
                                          </p:spTgt>
                                        </p:tgtEl>
                                        <p:attrNameLst>
                                          <p:attrName>style.visibility</p:attrName>
                                        </p:attrNameLst>
                                      </p:cBhvr>
                                      <p:to>
                                        <p:strVal val="visible"/>
                                      </p:to>
                                    </p:set>
                                    <p:animEffect transition="in" filter="fade">
                                      <p:cBhvr>
                                        <p:cTn id="51" dur="500"/>
                                        <p:tgtEl>
                                          <p:spTgt spid="6">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214.336(d) Discretion of </a:t>
            </a:r>
            <a:br>
              <a:rPr lang="en-US" dirty="0"/>
            </a:br>
            <a:r>
              <a:rPr lang="en-US" dirty="0"/>
              <a:t>roadway worker in charge</a:t>
            </a:r>
          </a:p>
        </p:txBody>
      </p:sp>
      <p:sp>
        <p:nvSpPr>
          <p:cNvPr id="7" name="Content Placeholder 6"/>
          <p:cNvSpPr>
            <a:spLocks noGrp="1"/>
          </p:cNvSpPr>
          <p:nvPr>
            <p:ph idx="1"/>
          </p:nvPr>
        </p:nvSpPr>
        <p:spPr/>
        <p:txBody>
          <a:bodyPr/>
          <a:lstStyle/>
          <a:p>
            <a:pPr>
              <a:buFont typeface="Wingdings" panose="05000000000000000000" pitchFamily="2" charset="2"/>
              <a:buAutoNum type="alphaLcParenBoth" startAt="4"/>
            </a:pPr>
            <a:r>
              <a:rPr lang="en-US" dirty="0" smtClean="0"/>
              <a:t>Nothing </a:t>
            </a:r>
            <a:r>
              <a:rPr lang="en-US" dirty="0"/>
              <a:t>in this subpart prohibits the roadway worker in charge from establishing on-track safety on one or more </a:t>
            </a:r>
            <a:r>
              <a:rPr lang="en-US" b="1" u="sng" dirty="0"/>
              <a:t>adjacent tracks </a:t>
            </a:r>
            <a:r>
              <a:rPr lang="en-US" dirty="0"/>
              <a:t>as he or she deems necessary consistent with both the purpose and requirements of this subpart.</a:t>
            </a:r>
          </a:p>
          <a:p>
            <a:pPr>
              <a:buAutoNum type="alphaLcParenBoth" startAt="4"/>
            </a:pPr>
            <a:endParaRPr lang="en-US" dirty="0"/>
          </a:p>
        </p:txBody>
      </p:sp>
      <p:sp>
        <p:nvSpPr>
          <p:cNvPr id="4" name="Footer Placeholder 3"/>
          <p:cNvSpPr>
            <a:spLocks noGrp="1"/>
          </p:cNvSpPr>
          <p:nvPr>
            <p:ph type="ftr" sz="quarter" idx="4294967295"/>
          </p:nvPr>
        </p:nvSpPr>
        <p:spPr>
          <a:xfrm>
            <a:off x="457200" y="6356350"/>
            <a:ext cx="8229600" cy="365125"/>
          </a:xfrm>
          <a:prstGeom prst="rect">
            <a:avLst/>
          </a:prstGeom>
        </p:spPr>
        <p:txBody>
          <a:bodyPr/>
          <a:lstStyle/>
          <a:p>
            <a:r>
              <a:rPr lang="en-US" smtClean="0"/>
              <a:t>FRA Technical Training Material is Intended for Internal Instructional Purposes Only. </a:t>
            </a:r>
          </a:p>
          <a:p>
            <a:r>
              <a:rPr lang="en-US" smtClean="0"/>
              <a:t>Do not distribute outside FRA or State Agency pursuant to 49 CFR Part 212.</a:t>
            </a:r>
            <a:endParaRPr lang="en-US" dirty="0"/>
          </a:p>
        </p:txBody>
      </p:sp>
      <p:sp>
        <p:nvSpPr>
          <p:cNvPr id="5" name="Slide Number Placeholder 4"/>
          <p:cNvSpPr>
            <a:spLocks noGrp="1"/>
          </p:cNvSpPr>
          <p:nvPr>
            <p:ph type="sldNum" sz="quarter" idx="11"/>
          </p:nvPr>
        </p:nvSpPr>
        <p:spPr/>
        <p:txBody>
          <a:bodyPr/>
          <a:lstStyle/>
          <a:p>
            <a:fld id="{3081FB63-11FE-4616-A19A-6EFA4D5058BD}" type="slidenum">
              <a:rPr lang="en-US" smtClean="0"/>
              <a:t>44</a:t>
            </a:fld>
            <a:endParaRPr lang="en-US" dirty="0"/>
          </a:p>
        </p:txBody>
      </p:sp>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830" t="16919" r="753" b="5601"/>
          <a:stretch/>
        </p:blipFill>
        <p:spPr>
          <a:xfrm>
            <a:off x="1602725" y="3184633"/>
            <a:ext cx="5938550" cy="317135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162937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214.336(E) </a:t>
            </a:r>
            <a:r>
              <a:rPr lang="en-US" i="1" u="sng" cap="none"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Exceptions!!!!!</a:t>
            </a:r>
            <a:endParaRPr lang="en-US" i="1" u="sng" cap="none"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
        <p:nvSpPr>
          <p:cNvPr id="3" name="Content Placeholder 2"/>
          <p:cNvSpPr>
            <a:spLocks noGrp="1"/>
          </p:cNvSpPr>
          <p:nvPr>
            <p:ph idx="1"/>
          </p:nvPr>
        </p:nvSpPr>
        <p:spPr/>
        <p:txBody>
          <a:bodyPr/>
          <a:lstStyle/>
          <a:p>
            <a:pPr>
              <a:buFont typeface="Wingdings" panose="05000000000000000000" pitchFamily="2" charset="2"/>
              <a:buAutoNum type="alphaLcParenBoth" startAt="5"/>
            </a:pPr>
            <a:r>
              <a:rPr lang="en-US" dirty="0" smtClean="0"/>
              <a:t>Exceptions to the rules:</a:t>
            </a:r>
          </a:p>
          <a:p>
            <a:pPr>
              <a:buFont typeface="Wingdings" panose="05000000000000000000" pitchFamily="2" charset="2"/>
              <a:buAutoNum type="alphaLcParenBoth" startAt="5"/>
            </a:pPr>
            <a:endParaRPr lang="en-US" dirty="0"/>
          </a:p>
          <a:p>
            <a:pPr>
              <a:buFont typeface="Wingdings" panose="05000000000000000000" pitchFamily="2" charset="2"/>
              <a:buChar char="Ø"/>
            </a:pPr>
            <a:r>
              <a:rPr lang="en-US" b="1" dirty="0" smtClean="0"/>
              <a:t>No adjacent track protection </a:t>
            </a:r>
            <a:r>
              <a:rPr lang="en-US" dirty="0" smtClean="0"/>
              <a:t>is needed when a work group is exclusively performing one or more of the following three activities:</a:t>
            </a:r>
            <a:endParaRPr lang="en-US" dirty="0"/>
          </a:p>
        </p:txBody>
      </p:sp>
      <p:sp>
        <p:nvSpPr>
          <p:cNvPr id="4" name="Footer Placeholder 3"/>
          <p:cNvSpPr>
            <a:spLocks noGrp="1"/>
          </p:cNvSpPr>
          <p:nvPr>
            <p:ph type="ftr" sz="quarter" idx="4294967295"/>
          </p:nvPr>
        </p:nvSpPr>
        <p:spPr>
          <a:xfrm>
            <a:off x="457200" y="6356350"/>
            <a:ext cx="8229600" cy="365125"/>
          </a:xfrm>
          <a:prstGeom prst="rect">
            <a:avLst/>
          </a:prstGeom>
        </p:spPr>
        <p:txBody>
          <a:bodyPr/>
          <a:lstStyle/>
          <a:p>
            <a:r>
              <a:rPr lang="en-US" smtClean="0"/>
              <a:t>FRA Technical Training Material is Intended for Internal Instructional Purposes Only. </a:t>
            </a:r>
          </a:p>
          <a:p>
            <a:r>
              <a:rPr lang="en-US" smtClean="0"/>
              <a:t>Do not distribute outside FRA or State Agency pursuant to 49 CFR Part 212.</a:t>
            </a:r>
            <a:endParaRPr lang="en-US" dirty="0"/>
          </a:p>
        </p:txBody>
      </p:sp>
      <p:sp>
        <p:nvSpPr>
          <p:cNvPr id="5" name="Slide Number Placeholder 4"/>
          <p:cNvSpPr>
            <a:spLocks noGrp="1"/>
          </p:cNvSpPr>
          <p:nvPr>
            <p:ph type="sldNum" sz="quarter" idx="11"/>
          </p:nvPr>
        </p:nvSpPr>
        <p:spPr/>
        <p:txBody>
          <a:bodyPr/>
          <a:lstStyle/>
          <a:p>
            <a:fld id="{3081FB63-11FE-4616-A19A-6EFA4D5058BD}" type="slidenum">
              <a:rPr lang="en-US" smtClean="0"/>
              <a:t>45</a:t>
            </a:fld>
            <a:endParaRPr lang="en-US" dirty="0"/>
          </a:p>
        </p:txBody>
      </p:sp>
      <p:sp>
        <p:nvSpPr>
          <p:cNvPr id="6" name="Rounded Rectangle 5"/>
          <p:cNvSpPr/>
          <p:nvPr/>
        </p:nvSpPr>
        <p:spPr>
          <a:xfrm>
            <a:off x="1219200" y="2895600"/>
            <a:ext cx="1387267" cy="381000"/>
          </a:xfrm>
          <a:prstGeom prst="roundRect">
            <a:avLst/>
          </a:prstGeom>
          <a:solidFill>
            <a:srgbClr val="B32C16">
              <a:alpha val="7843"/>
            </a:srgbClr>
          </a:solidFill>
          <a:ln>
            <a:solidFill>
              <a:srgbClr val="FF000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 name="TextBox 6"/>
          <p:cNvSpPr txBox="1"/>
          <p:nvPr/>
        </p:nvSpPr>
        <p:spPr>
          <a:xfrm>
            <a:off x="7086600" y="6312932"/>
            <a:ext cx="1524000" cy="369332"/>
          </a:xfrm>
          <a:prstGeom prst="rect">
            <a:avLst/>
          </a:prstGeom>
          <a:noFill/>
        </p:spPr>
        <p:txBody>
          <a:bodyPr wrap="square" rtlCol="0">
            <a:spAutoFit/>
          </a:bodyPr>
          <a:lstStyle/>
          <a:p>
            <a:r>
              <a:rPr lang="en-US" i="1" dirty="0" smtClean="0"/>
              <a:t>(summarized)</a:t>
            </a:r>
            <a:endParaRPr lang="en-US" i="1" dirty="0"/>
          </a:p>
        </p:txBody>
      </p:sp>
    </p:spTree>
    <p:extLst>
      <p:ext uri="{BB962C8B-B14F-4D97-AF65-F5344CB8AC3E}">
        <p14:creationId xmlns:p14="http://schemas.microsoft.com/office/powerpoint/2010/main" val="348778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26" presetClass="emph" presetSubtype="0" fill="hold" grpId="1" nodeType="afterEffect">
                                  <p:stCondLst>
                                    <p:cond delay="750"/>
                                  </p:stCondLst>
                                  <p:childTnLst>
                                    <p:animEffect transition="out" filter="fade">
                                      <p:cBhvr>
                                        <p:cTn id="10" dur="1000" tmFilter="0, 0; .2, .5; .8, .5; 1, 0"/>
                                        <p:tgtEl>
                                          <p:spTgt spid="6"/>
                                        </p:tgtEl>
                                      </p:cBhvr>
                                    </p:animEffect>
                                    <p:animScale>
                                      <p:cBhvr>
                                        <p:cTn id="11" dur="500"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214.336(e) Exceptions</a:t>
            </a:r>
            <a:endParaRPr lang="en-US" dirty="0"/>
          </a:p>
        </p:txBody>
      </p:sp>
      <p:sp>
        <p:nvSpPr>
          <p:cNvPr id="3" name="Content Placeholder 2"/>
          <p:cNvSpPr>
            <a:spLocks noGrp="1"/>
          </p:cNvSpPr>
          <p:nvPr>
            <p:ph idx="1"/>
          </p:nvPr>
        </p:nvSpPr>
        <p:spPr/>
        <p:txBody>
          <a:bodyPr/>
          <a:lstStyle/>
          <a:p>
            <a:pPr>
              <a:buFont typeface="Wingdings" panose="05000000000000000000" pitchFamily="2" charset="2"/>
              <a:buAutoNum type="alphaLcParenBoth" startAt="5"/>
            </a:pPr>
            <a:r>
              <a:rPr lang="en-US" b="1" dirty="0"/>
              <a:t>Exceptions to the </a:t>
            </a:r>
            <a:r>
              <a:rPr lang="en-US" b="1" dirty="0" smtClean="0"/>
              <a:t>rules</a:t>
            </a:r>
            <a:endParaRPr lang="en-US" dirty="0"/>
          </a:p>
          <a:p>
            <a:pPr marL="0" indent="0">
              <a:buNone/>
            </a:pPr>
            <a:r>
              <a:rPr lang="en-US" dirty="0"/>
              <a:t> </a:t>
            </a:r>
            <a:r>
              <a:rPr lang="en-US" dirty="0" smtClean="0"/>
              <a:t>      </a:t>
            </a:r>
            <a:r>
              <a:rPr lang="en-US" b="1" dirty="0" smtClean="0"/>
              <a:t>No Adjacent Track Protection is needed when:</a:t>
            </a:r>
          </a:p>
          <a:p>
            <a:pPr lvl="1"/>
            <a:r>
              <a:rPr lang="en-US" dirty="0"/>
              <a:t>On-ground work performed on a side of the occupied track meeting specified condition(s). </a:t>
            </a:r>
            <a:endParaRPr lang="en-US" dirty="0" smtClean="0"/>
          </a:p>
          <a:p>
            <a:pPr marL="1257300" lvl="2" indent="-342900">
              <a:buFont typeface="Wingdings" panose="05000000000000000000" pitchFamily="2" charset="2"/>
              <a:buChar char="Ø"/>
            </a:pPr>
            <a:r>
              <a:rPr lang="en-US" dirty="0" smtClean="0"/>
              <a:t>Working on the side of track away from the move or with an inter-track barrier</a:t>
            </a:r>
          </a:p>
          <a:p>
            <a:pPr lvl="1"/>
            <a:r>
              <a:rPr lang="en-US" dirty="0"/>
              <a:t>Maintenance or repairs performed either alongside, or within the perimeter of, a roadway maintenance machine or coupled equipment on the occupied track</a:t>
            </a:r>
            <a:r>
              <a:rPr lang="en-US" dirty="0" smtClean="0"/>
              <a:t>.</a:t>
            </a:r>
          </a:p>
          <a:p>
            <a:pPr lvl="2">
              <a:buFont typeface="Wingdings" panose="05000000000000000000" pitchFamily="2" charset="2"/>
              <a:buChar char="Ø"/>
            </a:pPr>
            <a:r>
              <a:rPr lang="en-US" dirty="0" smtClean="0"/>
              <a:t>The machine physically limits you from getting to the other track</a:t>
            </a:r>
            <a:endParaRPr lang="en-US" dirty="0"/>
          </a:p>
          <a:p>
            <a:pPr lvl="1"/>
            <a:r>
              <a:rPr lang="en-US" dirty="0"/>
              <a:t>Work activities involving </a:t>
            </a:r>
            <a:r>
              <a:rPr lang="en-US" dirty="0" smtClean="0"/>
              <a:t>certain equipment </a:t>
            </a:r>
            <a:r>
              <a:rPr lang="en-US" dirty="0"/>
              <a:t>and purposes</a:t>
            </a:r>
            <a:r>
              <a:rPr lang="en-US" dirty="0" smtClean="0"/>
              <a:t>.</a:t>
            </a:r>
          </a:p>
          <a:p>
            <a:pPr lvl="2">
              <a:buFont typeface="Wingdings" panose="05000000000000000000" pitchFamily="2" charset="2"/>
              <a:buChar char="Ø"/>
            </a:pPr>
            <a:r>
              <a:rPr lang="en-US" dirty="0" smtClean="0"/>
              <a:t>Inspection and minor repair</a:t>
            </a:r>
            <a:endParaRPr lang="en-US" dirty="0"/>
          </a:p>
          <a:p>
            <a:pPr lvl="1"/>
            <a:endParaRPr lang="en-US" dirty="0" smtClean="0"/>
          </a:p>
          <a:p>
            <a:pPr>
              <a:buAutoNum type="alphaLcParenBoth" startAt="5"/>
            </a:pPr>
            <a:endParaRPr lang="en-US" dirty="0"/>
          </a:p>
        </p:txBody>
      </p:sp>
      <p:sp>
        <p:nvSpPr>
          <p:cNvPr id="4" name="Footer Placeholder 3"/>
          <p:cNvSpPr>
            <a:spLocks noGrp="1"/>
          </p:cNvSpPr>
          <p:nvPr>
            <p:ph type="ftr" sz="quarter" idx="4294967295"/>
          </p:nvPr>
        </p:nvSpPr>
        <p:spPr>
          <a:xfrm>
            <a:off x="457200" y="6356350"/>
            <a:ext cx="8229600" cy="365125"/>
          </a:xfrm>
          <a:prstGeom prst="rect">
            <a:avLst/>
          </a:prstGeom>
        </p:spPr>
        <p:txBody>
          <a:bodyPr/>
          <a:lstStyle/>
          <a:p>
            <a:r>
              <a:rPr lang="en-US" dirty="0" smtClean="0"/>
              <a:t>FRA Technical Training Material is Intended for Internal Instructional Purposes Only. </a:t>
            </a:r>
          </a:p>
          <a:p>
            <a:r>
              <a:rPr lang="en-US" dirty="0" smtClean="0"/>
              <a:t>Do not distribute outside FRA or State Agency pursuant to 49 CFR Part 212.</a:t>
            </a:r>
            <a:endParaRPr lang="en-US" dirty="0"/>
          </a:p>
        </p:txBody>
      </p:sp>
      <p:sp>
        <p:nvSpPr>
          <p:cNvPr id="5" name="Slide Number Placeholder 4"/>
          <p:cNvSpPr>
            <a:spLocks noGrp="1"/>
          </p:cNvSpPr>
          <p:nvPr>
            <p:ph type="sldNum" sz="quarter" idx="11"/>
          </p:nvPr>
        </p:nvSpPr>
        <p:spPr/>
        <p:txBody>
          <a:bodyPr/>
          <a:lstStyle/>
          <a:p>
            <a:fld id="{3081FB63-11FE-4616-A19A-6EFA4D5058BD}" type="slidenum">
              <a:rPr lang="en-US" smtClean="0"/>
              <a:t>46</a:t>
            </a:fld>
            <a:endParaRPr lang="en-US" dirty="0"/>
          </a:p>
        </p:txBody>
      </p:sp>
      <p:sp>
        <p:nvSpPr>
          <p:cNvPr id="6" name="Rounded Rectangle 5"/>
          <p:cNvSpPr/>
          <p:nvPr/>
        </p:nvSpPr>
        <p:spPr>
          <a:xfrm>
            <a:off x="838200" y="5334000"/>
            <a:ext cx="7696200" cy="838200"/>
          </a:xfrm>
          <a:prstGeom prst="roundRect">
            <a:avLst/>
          </a:prstGeom>
          <a:solidFill>
            <a:srgbClr val="B32C16">
              <a:alpha val="7843"/>
            </a:srgbClr>
          </a:solidFill>
          <a:ln>
            <a:solidFill>
              <a:srgbClr val="FF000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 name="TextBox 6"/>
          <p:cNvSpPr txBox="1"/>
          <p:nvPr/>
        </p:nvSpPr>
        <p:spPr>
          <a:xfrm>
            <a:off x="7086600" y="6312932"/>
            <a:ext cx="1524000" cy="369332"/>
          </a:xfrm>
          <a:prstGeom prst="rect">
            <a:avLst/>
          </a:prstGeom>
          <a:noFill/>
        </p:spPr>
        <p:txBody>
          <a:bodyPr wrap="square" rtlCol="0">
            <a:spAutoFit/>
          </a:bodyPr>
          <a:lstStyle/>
          <a:p>
            <a:r>
              <a:rPr lang="en-US" i="1" dirty="0" smtClean="0"/>
              <a:t>(summarized)</a:t>
            </a:r>
            <a:endParaRPr lang="en-US" i="1" dirty="0"/>
          </a:p>
        </p:txBody>
      </p:sp>
    </p:spTree>
    <p:extLst>
      <p:ext uri="{BB962C8B-B14F-4D97-AF65-F5344CB8AC3E}">
        <p14:creationId xmlns:p14="http://schemas.microsoft.com/office/powerpoint/2010/main" val="1435692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26" presetClass="emph" presetSubtype="0" fill="hold" grpId="1" nodeType="afterEffect">
                                  <p:stCondLst>
                                    <p:cond delay="750"/>
                                  </p:stCondLst>
                                  <p:childTnLst>
                                    <p:animEffect transition="out" filter="fade">
                                      <p:cBhvr>
                                        <p:cTn id="10" dur="1000" tmFilter="0, 0; .2, .5; .8, .5; 1, 0"/>
                                        <p:tgtEl>
                                          <p:spTgt spid="6"/>
                                        </p:tgtEl>
                                      </p:cBhvr>
                                    </p:animEffect>
                                    <p:animScale>
                                      <p:cBhvr>
                                        <p:cTn id="11" dur="500"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214.336(f) Components of RRMs Fouling Adjacent Tracks</a:t>
            </a:r>
            <a:endParaRPr lang="en-US" dirty="0"/>
          </a:p>
        </p:txBody>
      </p:sp>
      <p:sp>
        <p:nvSpPr>
          <p:cNvPr id="3" name="Content Placeholder 2"/>
          <p:cNvSpPr>
            <a:spLocks noGrp="1"/>
          </p:cNvSpPr>
          <p:nvPr>
            <p:ph idx="1"/>
          </p:nvPr>
        </p:nvSpPr>
        <p:spPr/>
        <p:txBody>
          <a:bodyPr/>
          <a:lstStyle/>
          <a:p>
            <a:r>
              <a:rPr lang="en-US" dirty="0"/>
              <a:t>Except as provided for in </a:t>
            </a:r>
            <a:r>
              <a:rPr lang="en-US" b="1" dirty="0" smtClean="0"/>
              <a:t>214.341(c</a:t>
            </a:r>
            <a:r>
              <a:rPr lang="en-US" b="1" dirty="0"/>
              <a:t>), </a:t>
            </a:r>
            <a:r>
              <a:rPr lang="en-US" dirty="0"/>
              <a:t>a component of </a:t>
            </a:r>
            <a:r>
              <a:rPr lang="en-US" dirty="0" smtClean="0"/>
              <a:t>an RMM shall </a:t>
            </a:r>
            <a:r>
              <a:rPr lang="en-US" dirty="0"/>
              <a:t>not foul an adjacent controlled track unless working limits have been established on the adjacent controlled-track and there are no movements permitted </a:t>
            </a:r>
            <a:r>
              <a:rPr lang="en-US" dirty="0" smtClean="0"/>
              <a:t>by </a:t>
            </a:r>
            <a:r>
              <a:rPr lang="en-US" dirty="0"/>
              <a:t>the </a:t>
            </a:r>
            <a:r>
              <a:rPr lang="en-US" dirty="0" smtClean="0"/>
              <a:t>RWIC that </a:t>
            </a:r>
            <a:r>
              <a:rPr lang="en-US" dirty="0"/>
              <a:t>would affect any of the roadway workers engaged in a common task with such machine.</a:t>
            </a:r>
          </a:p>
          <a:p>
            <a:endParaRPr lang="en-US" dirty="0"/>
          </a:p>
        </p:txBody>
      </p:sp>
      <p:sp>
        <p:nvSpPr>
          <p:cNvPr id="4" name="Footer Placeholder 3"/>
          <p:cNvSpPr>
            <a:spLocks noGrp="1"/>
          </p:cNvSpPr>
          <p:nvPr>
            <p:ph type="ftr" sz="quarter" idx="4294967295"/>
          </p:nvPr>
        </p:nvSpPr>
        <p:spPr>
          <a:xfrm>
            <a:off x="457200" y="6356350"/>
            <a:ext cx="8229600" cy="365125"/>
          </a:xfrm>
          <a:prstGeom prst="rect">
            <a:avLst/>
          </a:prstGeom>
        </p:spPr>
        <p:txBody>
          <a:bodyPr/>
          <a:lstStyle/>
          <a:p>
            <a:r>
              <a:rPr lang="en-US" smtClean="0"/>
              <a:t>FRA Technical Training Material is Intended for Internal Instructional Purposes Only. </a:t>
            </a:r>
          </a:p>
          <a:p>
            <a:r>
              <a:rPr lang="en-US" smtClean="0"/>
              <a:t>Do not distribute outside FRA or State Agency pursuant to 49 CFR Part 212.</a:t>
            </a:r>
            <a:endParaRPr lang="en-US" dirty="0"/>
          </a:p>
        </p:txBody>
      </p:sp>
      <p:sp>
        <p:nvSpPr>
          <p:cNvPr id="5" name="Slide Number Placeholder 4"/>
          <p:cNvSpPr>
            <a:spLocks noGrp="1"/>
          </p:cNvSpPr>
          <p:nvPr>
            <p:ph type="sldNum" sz="quarter" idx="11"/>
          </p:nvPr>
        </p:nvSpPr>
        <p:spPr/>
        <p:txBody>
          <a:bodyPr/>
          <a:lstStyle/>
          <a:p>
            <a:fld id="{3081FB63-11FE-4616-A19A-6EFA4D5058BD}" type="slidenum">
              <a:rPr lang="en-US" smtClean="0"/>
              <a:t>47</a:t>
            </a:fld>
            <a:endParaRPr lang="en-US" dirty="0"/>
          </a:p>
        </p:txBody>
      </p:sp>
      <p:sp>
        <p:nvSpPr>
          <p:cNvPr id="6" name="TextBox 5"/>
          <p:cNvSpPr txBox="1"/>
          <p:nvPr/>
        </p:nvSpPr>
        <p:spPr>
          <a:xfrm>
            <a:off x="7086600" y="6312932"/>
            <a:ext cx="1524000" cy="369332"/>
          </a:xfrm>
          <a:prstGeom prst="rect">
            <a:avLst/>
          </a:prstGeom>
          <a:noFill/>
        </p:spPr>
        <p:txBody>
          <a:bodyPr wrap="square" rtlCol="0">
            <a:spAutoFit/>
          </a:bodyPr>
          <a:lstStyle/>
          <a:p>
            <a:r>
              <a:rPr lang="en-US" i="1" dirty="0" smtClean="0"/>
              <a:t>(summarized)</a:t>
            </a:r>
            <a:endParaRPr lang="en-US" i="1" dirty="0"/>
          </a:p>
        </p:txBody>
      </p:sp>
      <p:sp>
        <p:nvSpPr>
          <p:cNvPr id="7" name="Rounded Rectangle 6"/>
          <p:cNvSpPr/>
          <p:nvPr/>
        </p:nvSpPr>
        <p:spPr>
          <a:xfrm>
            <a:off x="590550" y="4103132"/>
            <a:ext cx="7962900" cy="2145268"/>
          </a:xfrm>
          <a:prstGeom prst="roundRect">
            <a:avLst/>
          </a:prstGeom>
          <a:solidFill>
            <a:srgbClr val="B32C16">
              <a:alpha val="7843"/>
            </a:srgbClr>
          </a:solidFill>
          <a:ln>
            <a:solidFill>
              <a:srgbClr val="FF0000"/>
            </a:solidFill>
          </a:ln>
        </p:spPr>
        <p:style>
          <a:lnRef idx="2">
            <a:schemeClr val="accent3">
              <a:shade val="50000"/>
            </a:schemeClr>
          </a:lnRef>
          <a:fillRef idx="1">
            <a:schemeClr val="accent3"/>
          </a:fillRef>
          <a:effectRef idx="0">
            <a:schemeClr val="accent3"/>
          </a:effectRef>
          <a:fontRef idx="minor">
            <a:schemeClr val="lt1"/>
          </a:fontRef>
        </p:style>
        <p:txBody>
          <a:bodyPr wrap="square" rtlCol="0" anchor="ctr">
            <a:spAutoFit/>
          </a:bodyPr>
          <a:lstStyle/>
          <a:p>
            <a:r>
              <a:rPr lang="en-US" sz="2400" b="1" dirty="0" smtClean="0">
                <a:solidFill>
                  <a:schemeClr val="tx1"/>
                </a:solidFill>
              </a:rPr>
              <a:t>214.341(c) </a:t>
            </a:r>
            <a:r>
              <a:rPr lang="en-US" sz="2400" dirty="0" smtClean="0">
                <a:solidFill>
                  <a:schemeClr val="tx1"/>
                </a:solidFill>
              </a:rPr>
              <a:t>Components of RMMs shall be kept clear of passing trains. Where operating conditions permit RMMs to be &lt; 4’ from an adjacent track, the OTS program of the railroad shall include instructions necessary to provide adequate clearance between the RMM and passing trains.</a:t>
            </a:r>
            <a:endParaRPr lang="en-US" sz="2400" b="1" dirty="0">
              <a:solidFill>
                <a:schemeClr val="tx1"/>
              </a:solidFill>
            </a:endParaRPr>
          </a:p>
        </p:txBody>
      </p:sp>
    </p:spTree>
    <p:extLst>
      <p:ext uri="{BB962C8B-B14F-4D97-AF65-F5344CB8AC3E}">
        <p14:creationId xmlns:p14="http://schemas.microsoft.com/office/powerpoint/2010/main" val="3038456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fade">
                                      <p:cBhvr>
                                        <p:cTn id="11"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a:t>
            </a:r>
            <a:endParaRPr lang="en-US" dirty="0"/>
          </a:p>
        </p:txBody>
      </p:sp>
      <p:sp>
        <p:nvSpPr>
          <p:cNvPr id="4" name="Footer Placeholder 3"/>
          <p:cNvSpPr>
            <a:spLocks noGrp="1"/>
          </p:cNvSpPr>
          <p:nvPr>
            <p:ph type="ftr" sz="quarter" idx="4294967295"/>
          </p:nvPr>
        </p:nvSpPr>
        <p:spPr>
          <a:xfrm>
            <a:off x="457200" y="6356350"/>
            <a:ext cx="8229600" cy="365125"/>
          </a:xfrm>
          <a:prstGeom prst="rect">
            <a:avLst/>
          </a:prstGeom>
        </p:spPr>
        <p:txBody>
          <a:bodyPr/>
          <a:lstStyle/>
          <a:p>
            <a:r>
              <a:rPr lang="en-US" smtClean="0"/>
              <a:t>FRA Technical Training Material is Intended for Internal Instructional Purposes Only. </a:t>
            </a:r>
          </a:p>
          <a:p>
            <a:r>
              <a:rPr lang="en-US" smtClean="0"/>
              <a:t>Do not distribute outside FRA or State Agency pursuant to 49 CFR Part 212.</a:t>
            </a:r>
            <a:endParaRPr lang="en-US" dirty="0"/>
          </a:p>
        </p:txBody>
      </p:sp>
      <p:sp>
        <p:nvSpPr>
          <p:cNvPr id="5" name="Slide Number Placeholder 4"/>
          <p:cNvSpPr>
            <a:spLocks noGrp="1"/>
          </p:cNvSpPr>
          <p:nvPr>
            <p:ph type="sldNum" sz="quarter" idx="11"/>
          </p:nvPr>
        </p:nvSpPr>
        <p:spPr/>
        <p:txBody>
          <a:bodyPr/>
          <a:lstStyle/>
          <a:p>
            <a:fld id="{3081FB63-11FE-4616-A19A-6EFA4D5058BD}" type="slidenum">
              <a:rPr lang="en-US" smtClean="0"/>
              <a:t>48</a:t>
            </a:fld>
            <a:endParaRPr lang="en-US" dirty="0"/>
          </a:p>
        </p:txBody>
      </p:sp>
      <p:pic>
        <p:nvPicPr>
          <p:cNvPr id="6" name="Picture 4" descr="http://media.cagle.com/100/2015/05/21/164197_6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3500" y="1581277"/>
            <a:ext cx="6477000" cy="481457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2081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1</a:t>
            </a:r>
            <a:endParaRPr lang="en-US" dirty="0"/>
          </a:p>
        </p:txBody>
      </p:sp>
      <p:sp>
        <p:nvSpPr>
          <p:cNvPr id="3" name="Footer Placeholder 2"/>
          <p:cNvSpPr>
            <a:spLocks noGrp="1"/>
          </p:cNvSpPr>
          <p:nvPr>
            <p:ph type="ftr" sz="quarter" idx="4294967295"/>
          </p:nvPr>
        </p:nvSpPr>
        <p:spPr>
          <a:xfrm>
            <a:off x="457200" y="6829425"/>
            <a:ext cx="8229600" cy="365125"/>
          </a:xfrm>
          <a:prstGeom prst="rect">
            <a:avLst/>
          </a:prstGeom>
        </p:spPr>
        <p:txBody>
          <a:bodyPr/>
          <a:lstStyle/>
          <a:p>
            <a:r>
              <a:rPr lang="en-US" dirty="0" smtClean="0"/>
              <a:t>FRA Technical Training Material is Intended for Internal Instructional Purposes Only. </a:t>
            </a:r>
          </a:p>
          <a:p>
            <a:r>
              <a:rPr lang="en-US" dirty="0" smtClean="0"/>
              <a:t>Do not distribute outside FRA or State Agency pursuant to 49 CFR Part 212.</a:t>
            </a:r>
            <a:endParaRPr lang="en-US" dirty="0"/>
          </a:p>
        </p:txBody>
      </p:sp>
      <p:sp>
        <p:nvSpPr>
          <p:cNvPr id="4" name="Slide Number Placeholder 3"/>
          <p:cNvSpPr>
            <a:spLocks noGrp="1"/>
          </p:cNvSpPr>
          <p:nvPr>
            <p:ph type="sldNum" sz="quarter" idx="11"/>
          </p:nvPr>
        </p:nvSpPr>
        <p:spPr>
          <a:xfrm>
            <a:off x="8610600" y="6873875"/>
            <a:ext cx="501316" cy="365125"/>
          </a:xfrm>
        </p:spPr>
        <p:txBody>
          <a:bodyPr/>
          <a:lstStyle/>
          <a:p>
            <a:fld id="{3081FB63-11FE-4616-A19A-6EFA4D5058BD}" type="slidenum">
              <a:rPr lang="en-US" smtClean="0"/>
              <a:t>49</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064134626"/>
              </p:ext>
            </p:extLst>
          </p:nvPr>
        </p:nvGraphicFramePr>
        <p:xfrm>
          <a:off x="395536" y="2053911"/>
          <a:ext cx="8352928" cy="3921141"/>
        </p:xfrm>
        <a:graphic>
          <a:graphicData uri="http://schemas.openxmlformats.org/drawingml/2006/table">
            <a:tbl>
              <a:tblPr firstRow="1" bandRow="1">
                <a:tableStyleId>{5C22544A-7EE6-4342-B048-85BDC9FD1C3A}</a:tableStyleId>
              </a:tblPr>
              <a:tblGrid>
                <a:gridCol w="1092906"/>
                <a:gridCol w="1859422"/>
                <a:gridCol w="2520280"/>
                <a:gridCol w="1924392"/>
                <a:gridCol w="955928"/>
              </a:tblGrid>
              <a:tr h="807864">
                <a:tc gridSpan="2">
                  <a:txBody>
                    <a:bodyPr/>
                    <a:lstStyle/>
                    <a:p>
                      <a:r>
                        <a:rPr lang="en-US" sz="1200" dirty="0" smtClean="0">
                          <a:solidFill>
                            <a:schemeClr val="tx1"/>
                          </a:solidFill>
                        </a:rPr>
                        <a:t>“Side</a:t>
                      </a:r>
                      <a:r>
                        <a:rPr lang="en-US" sz="1200" baseline="0" dirty="0" smtClean="0">
                          <a:solidFill>
                            <a:schemeClr val="tx1"/>
                          </a:solidFill>
                        </a:rPr>
                        <a:t> A” of the Occupied Track – the side from the vertical plane of the near running rail of the occupied track extending outward through to the fouling space of the adjacent controlled track (“No. 1” Track)</a:t>
                      </a:r>
                      <a:endParaRPr lang="en-CA" sz="1200" dirty="0">
                        <a:solidFill>
                          <a:schemeClr val="tx1"/>
                        </a:solidFill>
                      </a:endParaRPr>
                    </a:p>
                  </a:txBody>
                  <a:tcPr>
                    <a:solidFill>
                      <a:schemeClr val="bg1">
                        <a:lumMod val="85000"/>
                      </a:schemeClr>
                    </a:solidFill>
                  </a:tcPr>
                </a:tc>
                <a:tc hMerge="1">
                  <a:txBody>
                    <a:bodyPr/>
                    <a:lstStyle/>
                    <a:p>
                      <a:endParaRPr lang="en-CA" dirty="0"/>
                    </a:p>
                  </a:txBody>
                  <a:tcPr/>
                </a:tc>
                <a:tc>
                  <a:txBody>
                    <a:bodyPr/>
                    <a:lstStyle/>
                    <a:p>
                      <a:r>
                        <a:rPr lang="en-US" sz="1200" dirty="0" smtClean="0">
                          <a:solidFill>
                            <a:schemeClr val="tx1"/>
                          </a:solidFill>
                        </a:rPr>
                        <a:t>On or Between</a:t>
                      </a:r>
                      <a:r>
                        <a:rPr lang="en-US" sz="1200" baseline="0" dirty="0" smtClean="0">
                          <a:solidFill>
                            <a:schemeClr val="tx1"/>
                          </a:solidFill>
                        </a:rPr>
                        <a:t> the Rails of the Occupied Track (“No. 2” Track) where On-Track Safety is Established through working Limits</a:t>
                      </a:r>
                      <a:endParaRPr lang="en-CA" sz="1200" dirty="0">
                        <a:solidFill>
                          <a:schemeClr val="tx1"/>
                        </a:solidFill>
                      </a:endParaRPr>
                    </a:p>
                  </a:txBody>
                  <a:tcPr>
                    <a:solidFill>
                      <a:schemeClr val="bg1">
                        <a:lumMod val="85000"/>
                      </a:schemeClr>
                    </a:solidFill>
                  </a:tcPr>
                </a:tc>
                <a:tc gridSpan="2">
                  <a:txBody>
                    <a:bodyPr/>
                    <a:lstStyle/>
                    <a:p>
                      <a:r>
                        <a:rPr lang="en-US" sz="1200" dirty="0" smtClean="0">
                          <a:solidFill>
                            <a:schemeClr val="tx1"/>
                          </a:solidFill>
                        </a:rPr>
                        <a:t>“Side</a:t>
                      </a:r>
                      <a:r>
                        <a:rPr lang="en-US" sz="1200" baseline="0" dirty="0" smtClean="0">
                          <a:solidFill>
                            <a:schemeClr val="tx1"/>
                          </a:solidFill>
                        </a:rPr>
                        <a:t> B” of the Occupied Track – either (1) the side with no adjacent track or (2) the side from the vertical plane of the near running rail of the occupied track extending outward through to the fouling space of the adjacent controlled track (“No. 3” Track)</a:t>
                      </a:r>
                      <a:endParaRPr lang="en-CA" sz="1200" dirty="0">
                        <a:solidFill>
                          <a:schemeClr val="tx1"/>
                        </a:solidFill>
                      </a:endParaRPr>
                    </a:p>
                  </a:txBody>
                  <a:tcPr>
                    <a:solidFill>
                      <a:schemeClr val="bg1">
                        <a:lumMod val="85000"/>
                      </a:schemeClr>
                    </a:solidFill>
                  </a:tcPr>
                </a:tc>
                <a:tc hMerge="1">
                  <a:txBody>
                    <a:bodyPr/>
                    <a:lstStyle/>
                    <a:p>
                      <a:endParaRPr lang="en-CA" dirty="0"/>
                    </a:p>
                  </a:txBody>
                  <a:tcPr/>
                </a:tc>
              </a:tr>
              <a:tr h="1080120">
                <a:tc>
                  <a:txBody>
                    <a:bodyPr/>
                    <a:lstStyle/>
                    <a:p>
                      <a:r>
                        <a:rPr lang="en-US" sz="1200" dirty="0" smtClean="0"/>
                        <a:t>Method of On-Track Safety on Side A</a:t>
                      </a:r>
                      <a:endParaRPr lang="en-CA" sz="1200" dirty="0"/>
                    </a:p>
                  </a:txBody>
                  <a:tcPr/>
                </a:tc>
                <a:tc>
                  <a:txBody>
                    <a:bodyPr/>
                    <a:lstStyle/>
                    <a:p>
                      <a:pPr algn="ctr"/>
                      <a:r>
                        <a:rPr lang="en-US" sz="1200" dirty="0" smtClean="0"/>
                        <a:t>Requirements</a:t>
                      </a:r>
                      <a:endParaRPr lang="en-CA" sz="1200" dirty="0"/>
                    </a:p>
                  </a:txBody>
                  <a:tcPr/>
                </a:tc>
                <a:tc>
                  <a:txBody>
                    <a:bodyPr/>
                    <a:lstStyle/>
                    <a:p>
                      <a:pPr algn="ctr"/>
                      <a:r>
                        <a:rPr lang="en-CA" sz="1200" dirty="0" smtClean="0"/>
                        <a:t>Requirements</a:t>
                      </a:r>
                    </a:p>
                    <a:p>
                      <a:endParaRPr lang="en-CA" dirty="0"/>
                    </a:p>
                  </a:txBody>
                  <a:tcPr/>
                </a:tc>
                <a:tc>
                  <a:txBody>
                    <a:bodyPr/>
                    <a:lstStyle/>
                    <a:p>
                      <a:pPr algn="ctr"/>
                      <a:r>
                        <a:rPr lang="en-CA" sz="1200" dirty="0" smtClean="0"/>
                        <a:t>Requirements</a:t>
                      </a:r>
                    </a:p>
                    <a:p>
                      <a:endParaRPr lang="en-CA" dirty="0"/>
                    </a:p>
                  </a:txBody>
                  <a:tcPr/>
                </a:tc>
                <a:tc>
                  <a:txBody>
                    <a:bodyPr/>
                    <a:lstStyle/>
                    <a:p>
                      <a:r>
                        <a:rPr lang="en-US" sz="1200" dirty="0" smtClean="0"/>
                        <a:t>Method of On-Track Safety on Side B</a:t>
                      </a:r>
                      <a:endParaRPr lang="en-CA" sz="1200" dirty="0"/>
                    </a:p>
                  </a:txBody>
                  <a:tcPr/>
                </a:tc>
              </a:tr>
              <a:tr h="1469421">
                <a:tc>
                  <a:txBody>
                    <a:bodyPr/>
                    <a:lstStyle/>
                    <a:p>
                      <a:r>
                        <a:rPr lang="en-US" sz="1200" dirty="0" smtClean="0"/>
                        <a:t>Working Limits or Train Approach Warning</a:t>
                      </a:r>
                      <a:endParaRPr lang="en-CA" sz="1200" dirty="0"/>
                    </a:p>
                  </a:txBody>
                  <a:tcPr/>
                </a:tc>
                <a:tc>
                  <a:txBody>
                    <a:bodyPr/>
                    <a:lstStyle/>
                    <a:p>
                      <a:r>
                        <a:rPr lang="en-US" sz="1200" dirty="0" smtClean="0"/>
                        <a:t>Upon receiving a notification or warning for movement(s)</a:t>
                      </a:r>
                      <a:r>
                        <a:rPr lang="en-US" sz="1200" baseline="0" dirty="0" smtClean="0"/>
                        <a:t> (“movement notification or warning”) for No. 1, cease work and occupy a predetermined place of safety (“PPOS”)¹.</a:t>
                      </a:r>
                      <a:endParaRPr lang="en-CA" sz="1200" dirty="0"/>
                    </a:p>
                  </a:txBody>
                  <a:tcPr/>
                </a:tc>
                <a:tc>
                  <a:txBody>
                    <a:bodyPr/>
                    <a:lstStyle/>
                    <a:p>
                      <a:r>
                        <a:rPr lang="en-US" sz="1200" dirty="0" smtClean="0"/>
                        <a:t>Upon movement notification</a:t>
                      </a:r>
                      <a:r>
                        <a:rPr lang="en-US" sz="1200" baseline="0" dirty="0" smtClean="0"/>
                        <a:t> or warning for No. 1, cease work and occupy a PPOS, except work may continue during movement(s) on No. 1 </a:t>
                      </a:r>
                      <a:r>
                        <a:rPr lang="en-US" sz="1200" baseline="0" dirty="0" err="1" smtClean="0"/>
                        <a:t>auth’d</a:t>
                      </a:r>
                      <a:r>
                        <a:rPr lang="en-US" sz="1200" baseline="0" dirty="0" smtClean="0"/>
                        <a:t> at 25 mph or less(or 40 mph or less for passenger train movements) if maintain 25’ spacing²</a:t>
                      </a:r>
                      <a:endParaRPr lang="en-CA" sz="1200" dirty="0"/>
                    </a:p>
                  </a:txBody>
                  <a:tcPr/>
                </a:tc>
                <a:tc>
                  <a:txBody>
                    <a:bodyPr/>
                    <a:lstStyle/>
                    <a:p>
                      <a:r>
                        <a:rPr lang="en-US" sz="1200" dirty="0" smtClean="0">
                          <a:solidFill>
                            <a:schemeClr val="tx1"/>
                          </a:solidFill>
                        </a:rPr>
                        <a:t>Work</a:t>
                      </a:r>
                      <a:r>
                        <a:rPr lang="en-US" sz="1200" baseline="0" dirty="0" smtClean="0">
                          <a:solidFill>
                            <a:schemeClr val="tx1"/>
                          </a:solidFill>
                        </a:rPr>
                        <a:t>³</a:t>
                      </a:r>
                      <a:r>
                        <a:rPr lang="en-US" sz="1200" baseline="0" dirty="0" smtClean="0"/>
                        <a:t>  is not required to cease during movements on No. 1</a:t>
                      </a:r>
                      <a:endParaRPr lang="en-CA" sz="1200" dirty="0"/>
                    </a:p>
                  </a:txBody>
                  <a:tcPr/>
                </a:tc>
                <a:tc>
                  <a:txBody>
                    <a:bodyPr/>
                    <a:lstStyle/>
                    <a:p>
                      <a:r>
                        <a:rPr lang="en-US" sz="1200" dirty="0" smtClean="0"/>
                        <a:t>Not Applicable</a:t>
                      </a:r>
                      <a:r>
                        <a:rPr lang="en-US" sz="1200" baseline="0" dirty="0" smtClean="0"/>
                        <a:t> (N/A) because there is no adjacent track</a:t>
                      </a:r>
                      <a:endParaRPr lang="en-CA" sz="1200" dirty="0"/>
                    </a:p>
                  </a:txBody>
                  <a:tcPr/>
                </a:tc>
              </a:tr>
            </a:tbl>
          </a:graphicData>
        </a:graphic>
      </p:graphicFrame>
      <p:sp>
        <p:nvSpPr>
          <p:cNvPr id="6" name="Rectangle 5"/>
          <p:cNvSpPr/>
          <p:nvPr/>
        </p:nvSpPr>
        <p:spPr>
          <a:xfrm>
            <a:off x="3302155" y="1558425"/>
            <a:ext cx="45719" cy="440105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6126" y="1558425"/>
            <a:ext cx="71357" cy="440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3337767" y="1558425"/>
            <a:ext cx="2448250" cy="461665"/>
          </a:xfrm>
          <a:prstGeom prst="rect">
            <a:avLst/>
          </a:prstGeom>
          <a:solidFill>
            <a:srgbClr val="92D050">
              <a:alpha val="35000"/>
            </a:srgbClr>
          </a:solidFill>
        </p:spPr>
        <p:txBody>
          <a:bodyPr wrap="square" rtlCol="0">
            <a:spAutoFit/>
          </a:bodyPr>
          <a:lstStyle/>
          <a:p>
            <a:pPr algn="ctr"/>
            <a:r>
              <a:rPr lang="en-US" sz="2400" b="1" dirty="0" smtClean="0"/>
              <a:t>Occupied Track</a:t>
            </a:r>
            <a:endParaRPr lang="en-CA" sz="2400" b="1" dirty="0"/>
          </a:p>
        </p:txBody>
      </p:sp>
      <p:sp>
        <p:nvSpPr>
          <p:cNvPr id="9" name="TextBox 8"/>
          <p:cNvSpPr txBox="1"/>
          <p:nvPr/>
        </p:nvSpPr>
        <p:spPr>
          <a:xfrm>
            <a:off x="467544" y="1604591"/>
            <a:ext cx="2736304" cy="461665"/>
          </a:xfrm>
          <a:prstGeom prst="rect">
            <a:avLst/>
          </a:prstGeom>
          <a:noFill/>
        </p:spPr>
        <p:txBody>
          <a:bodyPr wrap="square" rtlCol="0">
            <a:spAutoFit/>
          </a:bodyPr>
          <a:lstStyle/>
          <a:p>
            <a:pPr algn="ctr"/>
            <a:r>
              <a:rPr lang="en-US" sz="2400" b="1" dirty="0" smtClean="0"/>
              <a:t>“Side A”</a:t>
            </a:r>
            <a:endParaRPr lang="en-CA" sz="2400" b="1" dirty="0"/>
          </a:p>
        </p:txBody>
      </p:sp>
      <p:sp>
        <p:nvSpPr>
          <p:cNvPr id="10" name="TextBox 9"/>
          <p:cNvSpPr txBox="1"/>
          <p:nvPr/>
        </p:nvSpPr>
        <p:spPr>
          <a:xfrm>
            <a:off x="6012160" y="1558425"/>
            <a:ext cx="2664296" cy="461665"/>
          </a:xfrm>
          <a:prstGeom prst="rect">
            <a:avLst/>
          </a:prstGeom>
          <a:noFill/>
        </p:spPr>
        <p:txBody>
          <a:bodyPr wrap="square" rtlCol="0">
            <a:spAutoFit/>
          </a:bodyPr>
          <a:lstStyle/>
          <a:p>
            <a:pPr algn="ctr"/>
            <a:r>
              <a:rPr lang="en-US" sz="2400" b="1" dirty="0" smtClean="0"/>
              <a:t>“Side B”</a:t>
            </a:r>
            <a:endParaRPr lang="en-CA" sz="2400" b="1" dirty="0"/>
          </a:p>
        </p:txBody>
      </p:sp>
    </p:spTree>
    <p:extLst>
      <p:ext uri="{BB962C8B-B14F-4D97-AF65-F5344CB8AC3E}">
        <p14:creationId xmlns:p14="http://schemas.microsoft.com/office/powerpoint/2010/main" val="3477942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214.7</a:t>
            </a:r>
            <a:endParaRPr lang="en-US" dirty="0"/>
          </a:p>
        </p:txBody>
      </p:sp>
      <p:sp>
        <p:nvSpPr>
          <p:cNvPr id="3" name="Content Placeholder 2"/>
          <p:cNvSpPr>
            <a:spLocks noGrp="1"/>
          </p:cNvSpPr>
          <p:nvPr>
            <p:ph idx="1"/>
          </p:nvPr>
        </p:nvSpPr>
        <p:spPr/>
        <p:txBody>
          <a:bodyPr/>
          <a:lstStyle/>
          <a:p>
            <a:r>
              <a:rPr lang="en-CA" dirty="0" smtClean="0"/>
              <a:t>Intro text: </a:t>
            </a:r>
            <a:r>
              <a:rPr lang="en-CA" dirty="0"/>
              <a:t>‘‘Unless otherwise provided, as used in this </a:t>
            </a:r>
            <a:r>
              <a:rPr lang="en-CA" dirty="0" smtClean="0"/>
              <a:t>part-’’ </a:t>
            </a:r>
            <a:r>
              <a:rPr lang="en-CA" dirty="0"/>
              <a:t>prior to the list of definitions. This change is necessary for two reasons: </a:t>
            </a:r>
          </a:p>
          <a:p>
            <a:pPr lvl="1"/>
            <a:r>
              <a:rPr lang="en-CA" dirty="0"/>
              <a:t>to clarify that the definitions apply to part 214 and not necessarily to other parts of the </a:t>
            </a:r>
            <a:r>
              <a:rPr lang="en-CA" dirty="0" smtClean="0"/>
              <a:t>CFR; </a:t>
            </a:r>
            <a:r>
              <a:rPr lang="en-CA" dirty="0"/>
              <a:t>and </a:t>
            </a:r>
          </a:p>
          <a:p>
            <a:pPr lvl="1"/>
            <a:r>
              <a:rPr lang="en-CA" dirty="0"/>
              <a:t>to ensure that the addition of similar definitions (‘‘adjacent track’’ and ‘‘adjacent controlled track’’) that are applicable only to § 214.336 do not conflict in any way with the same terms in this ‘‘general definitions’’ section. </a:t>
            </a:r>
          </a:p>
          <a:p>
            <a:r>
              <a:rPr lang="en-CA" dirty="0" smtClean="0"/>
              <a:t>Note: the </a:t>
            </a:r>
            <a:r>
              <a:rPr lang="en-CA" dirty="0"/>
              <a:t>definition of ‘‘adjacent tracks’’ still applies to any other sections in Part </a:t>
            </a:r>
            <a:r>
              <a:rPr lang="en-CA" dirty="0" smtClean="0"/>
              <a:t>214, </a:t>
            </a:r>
            <a:r>
              <a:rPr lang="en-CA" dirty="0"/>
              <a:t>unless otherwise provided in </a:t>
            </a:r>
            <a:r>
              <a:rPr lang="en-CA" dirty="0" smtClean="0"/>
              <a:t>the </a:t>
            </a:r>
            <a:r>
              <a:rPr lang="en-CA" dirty="0"/>
              <a:t>section </a:t>
            </a:r>
            <a:r>
              <a:rPr lang="en-CA" dirty="0" smtClean="0"/>
              <a:t>the </a:t>
            </a:r>
            <a:r>
              <a:rPr lang="en-CA" dirty="0"/>
              <a:t>term is used.</a:t>
            </a:r>
          </a:p>
          <a:p>
            <a:endParaRPr lang="en-US" dirty="0"/>
          </a:p>
        </p:txBody>
      </p:sp>
      <p:sp>
        <p:nvSpPr>
          <p:cNvPr id="4" name="Footer Placeholder 3"/>
          <p:cNvSpPr>
            <a:spLocks noGrp="1"/>
          </p:cNvSpPr>
          <p:nvPr>
            <p:ph type="ftr" sz="quarter" idx="4294967295"/>
          </p:nvPr>
        </p:nvSpPr>
        <p:spPr>
          <a:xfrm>
            <a:off x="457200" y="6356350"/>
            <a:ext cx="8229600" cy="365125"/>
          </a:xfrm>
          <a:prstGeom prst="rect">
            <a:avLst/>
          </a:prstGeom>
        </p:spPr>
        <p:txBody>
          <a:bodyPr/>
          <a:lstStyle/>
          <a:p>
            <a:r>
              <a:rPr lang="en-US" dirty="0" smtClean="0"/>
              <a:t>FRA Technical Training Material is Intended for Internal Instructional Purposes Only. </a:t>
            </a:r>
          </a:p>
          <a:p>
            <a:r>
              <a:rPr lang="en-US" dirty="0" smtClean="0"/>
              <a:t>Do not distribute outside FRA or State Agency pursuant to 49 CFR Part 212.</a:t>
            </a:r>
            <a:endParaRPr lang="en-US" dirty="0"/>
          </a:p>
        </p:txBody>
      </p:sp>
      <p:sp>
        <p:nvSpPr>
          <p:cNvPr id="5" name="Slide Number Placeholder 4"/>
          <p:cNvSpPr>
            <a:spLocks noGrp="1"/>
          </p:cNvSpPr>
          <p:nvPr>
            <p:ph type="sldNum" sz="quarter" idx="11"/>
          </p:nvPr>
        </p:nvSpPr>
        <p:spPr/>
        <p:txBody>
          <a:bodyPr/>
          <a:lstStyle/>
          <a:p>
            <a:fld id="{3081FB63-11FE-4616-A19A-6EFA4D5058BD}" type="slidenum">
              <a:rPr lang="en-US" smtClean="0"/>
              <a:t>5</a:t>
            </a:fld>
            <a:endParaRPr lang="en-US" dirty="0"/>
          </a:p>
        </p:txBody>
      </p:sp>
      <p:sp>
        <p:nvSpPr>
          <p:cNvPr id="6" name="Rounded Rectangle 5"/>
          <p:cNvSpPr/>
          <p:nvPr/>
        </p:nvSpPr>
        <p:spPr>
          <a:xfrm>
            <a:off x="5867400" y="1600200"/>
            <a:ext cx="2438400" cy="457200"/>
          </a:xfrm>
          <a:prstGeom prst="roundRect">
            <a:avLst/>
          </a:prstGeom>
          <a:solidFill>
            <a:srgbClr val="B32C16">
              <a:alpha val="7843"/>
            </a:srgbClr>
          </a:solidFill>
          <a:ln>
            <a:solidFill>
              <a:srgbClr val="FF000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 name="Rounded Rectangle 6"/>
          <p:cNvSpPr/>
          <p:nvPr/>
        </p:nvSpPr>
        <p:spPr>
          <a:xfrm>
            <a:off x="2438400" y="1600200"/>
            <a:ext cx="3352800" cy="457200"/>
          </a:xfrm>
          <a:prstGeom prst="roundRect">
            <a:avLst/>
          </a:prstGeom>
          <a:solidFill>
            <a:srgbClr val="B32C16">
              <a:alpha val="7843"/>
            </a:srgbClr>
          </a:solidFill>
          <a:ln>
            <a:solidFill>
              <a:srgbClr val="FF000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69600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par>
                          <p:cTn id="13" fill="hold">
                            <p:stCondLst>
                              <p:cond delay="500"/>
                            </p:stCondLst>
                            <p:childTnLst>
                              <p:par>
                                <p:cTn id="14" presetID="26" presetClass="emph" presetSubtype="0" fill="hold" grpId="1" nodeType="afterEffect">
                                  <p:stCondLst>
                                    <p:cond delay="0"/>
                                  </p:stCondLst>
                                  <p:childTnLst>
                                    <p:animEffect transition="out" filter="fade">
                                      <p:cBhvr>
                                        <p:cTn id="15" dur="1000" tmFilter="0, 0; .2, .5; .8, .5; 1, 0"/>
                                        <p:tgtEl>
                                          <p:spTgt spid="6"/>
                                        </p:tgtEl>
                                      </p:cBhvr>
                                    </p:animEffect>
                                    <p:animScale>
                                      <p:cBhvr>
                                        <p:cTn id="16" dur="500" autoRev="1" fill="hold"/>
                                        <p:tgtEl>
                                          <p:spTgt spid="6"/>
                                        </p:tgtEl>
                                      </p:cBhvr>
                                      <p:by x="105000" y="105000"/>
                                    </p:animScale>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500"/>
                                        <p:tgtEl>
                                          <p:spTgt spid="3">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grpId="2" nodeType="clickEffect">
                                  <p:stCondLst>
                                    <p:cond delay="0"/>
                                  </p:stCondLst>
                                  <p:childTnLst>
                                    <p:animEffect transition="out" filter="fade">
                                      <p:cBhvr>
                                        <p:cTn id="25" dur="500"/>
                                        <p:tgtEl>
                                          <p:spTgt spid="6"/>
                                        </p:tgtEl>
                                      </p:cBhvr>
                                    </p:animEffect>
                                    <p:set>
                                      <p:cBhvr>
                                        <p:cTn id="26" dur="1" fill="hold">
                                          <p:stCondLst>
                                            <p:cond delay="499"/>
                                          </p:stCondLst>
                                        </p:cTn>
                                        <p:tgtEl>
                                          <p:spTgt spid="6"/>
                                        </p:tgtEl>
                                        <p:attrNameLst>
                                          <p:attrName>style.visibility</p:attrName>
                                        </p:attrNameLst>
                                      </p:cBhvr>
                                      <p:to>
                                        <p:strVal val="hidden"/>
                                      </p:to>
                                    </p:set>
                                  </p:childTnLst>
                                </p:cTn>
                              </p:par>
                            </p:childTnLst>
                          </p:cTn>
                        </p:par>
                        <p:par>
                          <p:cTn id="27" fill="hold">
                            <p:stCondLst>
                              <p:cond delay="500"/>
                            </p:stCondLst>
                            <p:childTnLst>
                              <p:par>
                                <p:cTn id="28" presetID="10" presetClass="entr" presetSubtype="0"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par>
                          <p:cTn id="31" fill="hold">
                            <p:stCondLst>
                              <p:cond delay="1000"/>
                            </p:stCondLst>
                            <p:childTnLst>
                              <p:par>
                                <p:cTn id="32" presetID="26" presetClass="emph" presetSubtype="0" fill="hold" grpId="1" nodeType="afterEffect">
                                  <p:stCondLst>
                                    <p:cond delay="0"/>
                                  </p:stCondLst>
                                  <p:childTnLst>
                                    <p:animEffect transition="out" filter="fade">
                                      <p:cBhvr>
                                        <p:cTn id="33" dur="1000" tmFilter="0, 0; .2, .5; .8, .5; 1, 0"/>
                                        <p:tgtEl>
                                          <p:spTgt spid="7"/>
                                        </p:tgtEl>
                                      </p:cBhvr>
                                    </p:animEffect>
                                    <p:animScale>
                                      <p:cBhvr>
                                        <p:cTn id="34" dur="500" autoRev="1" fill="hold"/>
                                        <p:tgtEl>
                                          <p:spTgt spid="7"/>
                                        </p:tgtEl>
                                      </p:cBhvr>
                                      <p:by x="105000" y="105000"/>
                                    </p:animScale>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
                                            <p:txEl>
                                              <p:pRg st="2" end="2"/>
                                            </p:txEl>
                                          </p:spTgt>
                                        </p:tgtEl>
                                        <p:attrNameLst>
                                          <p:attrName>style.visibility</p:attrName>
                                        </p:attrNameLst>
                                      </p:cBhvr>
                                      <p:to>
                                        <p:strVal val="visible"/>
                                      </p:to>
                                    </p:set>
                                    <p:animEffect transition="in" filter="fade">
                                      <p:cBhvr>
                                        <p:cTn id="39" dur="500"/>
                                        <p:tgtEl>
                                          <p:spTgt spid="3">
                                            <p:txEl>
                                              <p:pRg st="2" end="2"/>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
                                            <p:txEl>
                                              <p:pRg st="3" end="3"/>
                                            </p:txEl>
                                          </p:spTgt>
                                        </p:tgtEl>
                                        <p:attrNameLst>
                                          <p:attrName>style.visibility</p:attrName>
                                        </p:attrNameLst>
                                      </p:cBhvr>
                                      <p:to>
                                        <p:strVal val="visible"/>
                                      </p:to>
                                    </p:set>
                                    <p:animEffect transition="in" filter="fade">
                                      <p:cBhvr>
                                        <p:cTn id="44"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animBg="1"/>
      <p:bldP spid="6" grpId="1" animBg="1"/>
      <p:bldP spid="6" grpId="2" animBg="1"/>
      <p:bldP spid="7" grpId="0" animBg="1"/>
      <p:bldP spid="7" grpId="1"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 1 </a:t>
            </a:r>
            <a:r>
              <a:rPr lang="en-US" dirty="0" smtClean="0"/>
              <a:t>–</a:t>
            </a:r>
            <a:br>
              <a:rPr lang="en-US" dirty="0" smtClean="0"/>
            </a:br>
            <a:r>
              <a:rPr lang="en-US" dirty="0" smtClean="0"/>
              <a:t>If passing at </a:t>
            </a:r>
            <a:r>
              <a:rPr lang="en-US" cap="none"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Over 25F/40P</a:t>
            </a:r>
            <a:endParaRPr lang="en-US" dirty="0"/>
          </a:p>
        </p:txBody>
      </p:sp>
      <p:sp>
        <p:nvSpPr>
          <p:cNvPr id="4" name="Footer Placeholder 3"/>
          <p:cNvSpPr>
            <a:spLocks noGrp="1"/>
          </p:cNvSpPr>
          <p:nvPr>
            <p:ph type="ftr" sz="quarter" idx="4294967295"/>
          </p:nvPr>
        </p:nvSpPr>
        <p:spPr>
          <a:xfrm>
            <a:off x="457200" y="6356350"/>
            <a:ext cx="8229600" cy="365125"/>
          </a:xfrm>
          <a:prstGeom prst="rect">
            <a:avLst/>
          </a:prstGeom>
        </p:spPr>
        <p:txBody>
          <a:bodyPr/>
          <a:lstStyle/>
          <a:p>
            <a:r>
              <a:rPr lang="en-US" dirty="0" smtClean="0"/>
              <a:t>FRA Technical Training Material is Intended for Internal Instructional Purposes Only. </a:t>
            </a:r>
          </a:p>
          <a:p>
            <a:r>
              <a:rPr lang="en-US" dirty="0" smtClean="0"/>
              <a:t>Do not distribute outside FRA or State Agency pursuant to 49 CFR Part 212.</a:t>
            </a:r>
            <a:endParaRPr lang="en-US" dirty="0"/>
          </a:p>
        </p:txBody>
      </p:sp>
      <p:sp>
        <p:nvSpPr>
          <p:cNvPr id="5" name="Slide Number Placeholder 4"/>
          <p:cNvSpPr>
            <a:spLocks noGrp="1"/>
          </p:cNvSpPr>
          <p:nvPr>
            <p:ph type="sldNum" sz="quarter" idx="11"/>
          </p:nvPr>
        </p:nvSpPr>
        <p:spPr/>
        <p:txBody>
          <a:bodyPr/>
          <a:lstStyle/>
          <a:p>
            <a:fld id="{3081FB63-11FE-4616-A19A-6EFA4D5058BD}" type="slidenum">
              <a:rPr lang="en-US" smtClean="0"/>
              <a:t>50</a:t>
            </a:fld>
            <a:endParaRPr lang="en-US" dirty="0"/>
          </a:p>
        </p:txBody>
      </p:sp>
      <p:pic>
        <p:nvPicPr>
          <p:cNvPr id="39"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9474"/>
          <a:stretch/>
        </p:blipFill>
        <p:spPr bwMode="auto">
          <a:xfrm>
            <a:off x="6444977" y="3985491"/>
            <a:ext cx="2646171"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44" y="3986302"/>
            <a:ext cx="3286125"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6344" y="3986301"/>
            <a:ext cx="3286125"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64" y="4921928"/>
            <a:ext cx="3286125"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6344" y="4924425"/>
            <a:ext cx="3286125"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4" name="Rectangle 43"/>
          <p:cNvSpPr/>
          <p:nvPr/>
        </p:nvSpPr>
        <p:spPr>
          <a:xfrm>
            <a:off x="107504" y="3841808"/>
            <a:ext cx="8983644" cy="603165"/>
          </a:xfrm>
          <a:prstGeom prst="rect">
            <a:avLst/>
          </a:prstGeom>
          <a:solidFill>
            <a:srgbClr val="92D05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46"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95936" y="4348498"/>
            <a:ext cx="207454" cy="418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04048" y="4348497"/>
            <a:ext cx="207454" cy="418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26296" y="3976864"/>
            <a:ext cx="796206" cy="352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9"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99076" y="3969270"/>
            <a:ext cx="855234" cy="378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45689" y="3963267"/>
            <a:ext cx="854075" cy="37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 name="Oval 50"/>
          <p:cNvSpPr/>
          <p:nvPr/>
        </p:nvSpPr>
        <p:spPr>
          <a:xfrm flipH="1">
            <a:off x="1857915" y="4085715"/>
            <a:ext cx="115471" cy="145471"/>
          </a:xfrm>
          <a:prstGeom prst="ellipse">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2" name="Oval 51"/>
          <p:cNvSpPr/>
          <p:nvPr/>
        </p:nvSpPr>
        <p:spPr>
          <a:xfrm>
            <a:off x="4427984" y="4085715"/>
            <a:ext cx="96415" cy="139199"/>
          </a:xfrm>
          <a:prstGeom prst="ellipse">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3" name="Oval 52"/>
          <p:cNvSpPr/>
          <p:nvPr/>
        </p:nvSpPr>
        <p:spPr>
          <a:xfrm>
            <a:off x="7388009" y="4080170"/>
            <a:ext cx="136319" cy="144743"/>
          </a:xfrm>
          <a:prstGeom prst="ellipse">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60" name="Picture 16"/>
          <p:cNvPicPr>
            <a:picLocks noChangeAspect="1" noChangeArrowheads="1"/>
          </p:cNvPicPr>
          <p:nvPr/>
        </p:nvPicPr>
        <p:blipFill rotWithShape="1">
          <a:blip r:embed="rId2">
            <a:extLst>
              <a:ext uri="{28A0092B-C50C-407E-A947-70E740481C1C}">
                <a14:useLocalDpi xmlns:a14="http://schemas.microsoft.com/office/drawing/2010/main" val="0"/>
              </a:ext>
            </a:extLst>
          </a:blip>
          <a:srcRect l="20224" t="-8571" b="-1"/>
          <a:stretch/>
        </p:blipFill>
        <p:spPr bwMode="auto">
          <a:xfrm>
            <a:off x="6469617" y="4895850"/>
            <a:ext cx="2621531"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 name="Picture 1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5400000">
            <a:off x="8367248" y="4531402"/>
            <a:ext cx="361950" cy="108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2" name="TextBox 61"/>
          <p:cNvSpPr txBox="1"/>
          <p:nvPr/>
        </p:nvSpPr>
        <p:spPr>
          <a:xfrm>
            <a:off x="52354" y="4444973"/>
            <a:ext cx="932709" cy="374571"/>
          </a:xfrm>
          <a:prstGeom prst="roundRect">
            <a:avLst/>
          </a:prstGeom>
          <a:noFill/>
          <a:ln>
            <a:solidFill>
              <a:srgbClr val="FF0000"/>
            </a:solidFill>
          </a:ln>
        </p:spPr>
        <p:txBody>
          <a:bodyPr wrap="square" rtlCol="0">
            <a:spAutoFit/>
          </a:bodyPr>
          <a:lstStyle/>
          <a:p>
            <a:r>
              <a:rPr lang="en-US" sz="1600" b="1" dirty="0" smtClean="0">
                <a:solidFill>
                  <a:srgbClr val="C00000"/>
                </a:solidFill>
              </a:rPr>
              <a:t>“Side A”</a:t>
            </a:r>
            <a:endParaRPr lang="en-CA" sz="1600" b="1" dirty="0">
              <a:solidFill>
                <a:srgbClr val="C00000"/>
              </a:solidFill>
            </a:endParaRPr>
          </a:p>
        </p:txBody>
      </p:sp>
      <p:sp>
        <p:nvSpPr>
          <p:cNvPr id="63" name="TextBox 62"/>
          <p:cNvSpPr txBox="1"/>
          <p:nvPr/>
        </p:nvSpPr>
        <p:spPr>
          <a:xfrm>
            <a:off x="43434" y="3430084"/>
            <a:ext cx="941629" cy="374571"/>
          </a:xfrm>
          <a:prstGeom prst="roundRect">
            <a:avLst/>
          </a:prstGeom>
          <a:noFill/>
          <a:ln>
            <a:solidFill>
              <a:srgbClr val="7030A0"/>
            </a:solidFill>
          </a:ln>
        </p:spPr>
        <p:txBody>
          <a:bodyPr wrap="square" rtlCol="0">
            <a:spAutoFit/>
          </a:bodyPr>
          <a:lstStyle/>
          <a:p>
            <a:r>
              <a:rPr lang="en-US" sz="1600" dirty="0" smtClean="0">
                <a:solidFill>
                  <a:srgbClr val="7030A0"/>
                </a:solidFill>
              </a:rPr>
              <a:t>“</a:t>
            </a:r>
            <a:r>
              <a:rPr lang="en-US" sz="1600" b="1" dirty="0" smtClean="0">
                <a:solidFill>
                  <a:srgbClr val="7030A0"/>
                </a:solidFill>
              </a:rPr>
              <a:t>Side B</a:t>
            </a:r>
            <a:r>
              <a:rPr lang="en-US" sz="1600" dirty="0" smtClean="0">
                <a:solidFill>
                  <a:srgbClr val="7030A0"/>
                </a:solidFill>
              </a:rPr>
              <a:t>”</a:t>
            </a:r>
            <a:endParaRPr lang="en-CA" sz="1600" dirty="0">
              <a:solidFill>
                <a:srgbClr val="7030A0"/>
              </a:solidFill>
            </a:endParaRPr>
          </a:p>
        </p:txBody>
      </p:sp>
      <p:sp>
        <p:nvSpPr>
          <p:cNvPr id="64" name="TextBox 63"/>
          <p:cNvSpPr txBox="1"/>
          <p:nvPr/>
        </p:nvSpPr>
        <p:spPr>
          <a:xfrm>
            <a:off x="89857" y="5206425"/>
            <a:ext cx="5017918" cy="584775"/>
          </a:xfrm>
          <a:prstGeom prst="rect">
            <a:avLst/>
          </a:prstGeom>
          <a:noFill/>
        </p:spPr>
        <p:txBody>
          <a:bodyPr wrap="square" rtlCol="0">
            <a:spAutoFit/>
          </a:bodyPr>
          <a:lstStyle/>
          <a:p>
            <a:r>
              <a:rPr lang="en-US" sz="1600" dirty="0" smtClean="0"/>
              <a:t>Track 1 - Working limits or Train Approach Warning</a:t>
            </a:r>
          </a:p>
          <a:p>
            <a:r>
              <a:rPr lang="en-US" sz="1600" dirty="0" smtClean="0"/>
              <a:t> </a:t>
            </a:r>
            <a:endParaRPr lang="en-CA" sz="1600" dirty="0"/>
          </a:p>
        </p:txBody>
      </p:sp>
      <p:sp>
        <p:nvSpPr>
          <p:cNvPr id="68" name="Rounded Rectangle 67"/>
          <p:cNvSpPr/>
          <p:nvPr/>
        </p:nvSpPr>
        <p:spPr>
          <a:xfrm>
            <a:off x="2827082" y="2438400"/>
            <a:ext cx="3474469" cy="869536"/>
          </a:xfrm>
          <a:prstGeom prst="roundRect">
            <a:avLst/>
          </a:prstGeom>
          <a:solidFill>
            <a:srgbClr val="92D050">
              <a:alpha val="7843"/>
            </a:srgbClr>
          </a:solidFill>
          <a:ln>
            <a:solidFill>
              <a:srgbClr val="92D05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US" b="1" dirty="0" smtClean="0">
                <a:solidFill>
                  <a:schemeClr val="tx1"/>
                </a:solidFill>
              </a:rPr>
              <a:t>Occupied Track: </a:t>
            </a:r>
            <a:r>
              <a:rPr lang="en-US" dirty="0" smtClean="0">
                <a:solidFill>
                  <a:schemeClr val="tx1"/>
                </a:solidFill>
              </a:rPr>
              <a:t>Cease all work and movements; Occupy a PPOS</a:t>
            </a:r>
            <a:endParaRPr lang="en-US" dirty="0">
              <a:solidFill>
                <a:schemeClr val="tx1"/>
              </a:solidFill>
            </a:endParaRPr>
          </a:p>
        </p:txBody>
      </p:sp>
      <p:sp>
        <p:nvSpPr>
          <p:cNvPr id="70" name="Rounded Rectangle 69"/>
          <p:cNvSpPr/>
          <p:nvPr/>
        </p:nvSpPr>
        <p:spPr>
          <a:xfrm>
            <a:off x="1434546" y="3985491"/>
            <a:ext cx="962208" cy="328231"/>
          </a:xfrm>
          <a:prstGeom prst="roundRect">
            <a:avLst/>
          </a:prstGeom>
          <a:solidFill>
            <a:srgbClr val="B32C16">
              <a:alpha val="7843"/>
            </a:srgb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100" b="1" dirty="0" smtClean="0">
                <a:solidFill>
                  <a:schemeClr val="tx1"/>
                </a:solidFill>
              </a:rPr>
              <a:t>ALL MOVES STOPS</a:t>
            </a:r>
            <a:endParaRPr lang="en-US" sz="1100" b="1" dirty="0">
              <a:solidFill>
                <a:schemeClr val="tx1"/>
              </a:solidFill>
            </a:endParaRPr>
          </a:p>
        </p:txBody>
      </p:sp>
      <p:sp>
        <p:nvSpPr>
          <p:cNvPr id="71" name="Rounded Rectangle 70"/>
          <p:cNvSpPr/>
          <p:nvPr/>
        </p:nvSpPr>
        <p:spPr>
          <a:xfrm>
            <a:off x="4041840" y="3984429"/>
            <a:ext cx="962208" cy="328231"/>
          </a:xfrm>
          <a:prstGeom prst="roundRect">
            <a:avLst/>
          </a:prstGeom>
          <a:solidFill>
            <a:srgbClr val="B32C16">
              <a:alpha val="7843"/>
            </a:srgb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100" b="1" dirty="0" smtClean="0">
                <a:solidFill>
                  <a:schemeClr val="tx1"/>
                </a:solidFill>
              </a:rPr>
              <a:t>ALL MOVES STOPS</a:t>
            </a:r>
            <a:endParaRPr lang="en-US" sz="1100" b="1" dirty="0">
              <a:solidFill>
                <a:schemeClr val="tx1"/>
              </a:solidFill>
            </a:endParaRPr>
          </a:p>
        </p:txBody>
      </p:sp>
      <p:sp>
        <p:nvSpPr>
          <p:cNvPr id="72" name="Rounded Rectangle 71"/>
          <p:cNvSpPr/>
          <p:nvPr/>
        </p:nvSpPr>
        <p:spPr>
          <a:xfrm>
            <a:off x="6975064" y="3984428"/>
            <a:ext cx="962208" cy="328231"/>
          </a:xfrm>
          <a:prstGeom prst="roundRect">
            <a:avLst/>
          </a:prstGeom>
          <a:solidFill>
            <a:srgbClr val="B32C16">
              <a:alpha val="7843"/>
            </a:srgb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100" b="1" dirty="0" smtClean="0">
                <a:solidFill>
                  <a:schemeClr val="tx1"/>
                </a:solidFill>
              </a:rPr>
              <a:t>ALL MOVES STOPS</a:t>
            </a:r>
            <a:endParaRPr lang="en-US" sz="1100" b="1" dirty="0">
              <a:solidFill>
                <a:schemeClr val="tx1"/>
              </a:solidFill>
            </a:endParaRPr>
          </a:p>
        </p:txBody>
      </p:sp>
      <p:sp>
        <p:nvSpPr>
          <p:cNvPr id="74" name="Rounded Rectangle 73"/>
          <p:cNvSpPr/>
          <p:nvPr/>
        </p:nvSpPr>
        <p:spPr>
          <a:xfrm>
            <a:off x="8128940" y="3956713"/>
            <a:ext cx="962208" cy="328231"/>
          </a:xfrm>
          <a:prstGeom prst="roundRect">
            <a:avLst/>
          </a:prstGeom>
          <a:solidFill>
            <a:srgbClr val="B32C16">
              <a:alpha val="50196"/>
            </a:srgbClr>
          </a:solidFill>
          <a:ln>
            <a:solidFill>
              <a:srgbClr val="FF000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100" b="1" dirty="0" smtClean="0">
                <a:solidFill>
                  <a:schemeClr val="tx1"/>
                </a:solidFill>
              </a:rPr>
              <a:t>ALL WORK STOPS</a:t>
            </a:r>
            <a:endParaRPr lang="en-US" sz="1100" b="1" dirty="0">
              <a:solidFill>
                <a:schemeClr val="tx1"/>
              </a:solidFill>
            </a:endParaRPr>
          </a:p>
        </p:txBody>
      </p:sp>
      <p:sp>
        <p:nvSpPr>
          <p:cNvPr id="75" name="Rounded Rectangle 74"/>
          <p:cNvSpPr/>
          <p:nvPr/>
        </p:nvSpPr>
        <p:spPr>
          <a:xfrm>
            <a:off x="114473" y="3956713"/>
            <a:ext cx="962208" cy="328231"/>
          </a:xfrm>
          <a:prstGeom prst="roundRect">
            <a:avLst/>
          </a:prstGeom>
          <a:solidFill>
            <a:srgbClr val="B32C16">
              <a:alpha val="50196"/>
            </a:srgbClr>
          </a:solidFill>
          <a:ln>
            <a:solidFill>
              <a:srgbClr val="FF000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100" b="1" dirty="0" smtClean="0">
                <a:solidFill>
                  <a:schemeClr val="tx1"/>
                </a:solidFill>
              </a:rPr>
              <a:t>ALL WORK STOPS</a:t>
            </a:r>
            <a:endParaRPr lang="en-US" sz="1100" b="1" dirty="0">
              <a:solidFill>
                <a:schemeClr val="tx1"/>
              </a:solidFill>
            </a:endParaRPr>
          </a:p>
        </p:txBody>
      </p:sp>
      <p:pic>
        <p:nvPicPr>
          <p:cNvPr id="33"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91444" y="3446744"/>
            <a:ext cx="207454" cy="418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55146" y="3446744"/>
            <a:ext cx="207454" cy="418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 name="Rounded Rectangle 34"/>
          <p:cNvSpPr/>
          <p:nvPr/>
        </p:nvSpPr>
        <p:spPr>
          <a:xfrm>
            <a:off x="61663" y="1524000"/>
            <a:ext cx="2681537" cy="1783936"/>
          </a:xfrm>
          <a:prstGeom prst="roundRect">
            <a:avLst/>
          </a:prstGeom>
          <a:solidFill>
            <a:srgbClr val="0070C0">
              <a:alpha val="7843"/>
            </a:srgbClr>
          </a:solidFill>
          <a:ln>
            <a:solidFill>
              <a:srgbClr val="0070C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US" sz="2000" b="1" dirty="0" smtClean="0">
                <a:solidFill>
                  <a:schemeClr val="tx1"/>
                </a:solidFill>
              </a:rPr>
              <a:t>Notification for movement on Track 1 at </a:t>
            </a:r>
            <a:r>
              <a:rPr lang="en-US" sz="2000" b="1" u="sng" dirty="0" smtClean="0">
                <a:solidFill>
                  <a:schemeClr val="tx1"/>
                </a:solidFill>
              </a:rPr>
              <a:t>greater than 25F/40P</a:t>
            </a:r>
            <a:endParaRPr lang="en-US" sz="2000" u="sng" dirty="0">
              <a:solidFill>
                <a:schemeClr val="tx1"/>
              </a:solidFill>
            </a:endParaRPr>
          </a:p>
        </p:txBody>
      </p:sp>
      <p:sp>
        <p:nvSpPr>
          <p:cNvPr id="36" name="Rounded Rectangle 35"/>
          <p:cNvSpPr/>
          <p:nvPr/>
        </p:nvSpPr>
        <p:spPr>
          <a:xfrm>
            <a:off x="2827082" y="5531264"/>
            <a:ext cx="3474469" cy="869536"/>
          </a:xfrm>
          <a:prstGeom prst="roundRect">
            <a:avLst/>
          </a:prstGeom>
          <a:solidFill>
            <a:srgbClr val="B32C16">
              <a:alpha val="7843"/>
            </a:srgbClr>
          </a:solidFill>
          <a:ln>
            <a:solidFill>
              <a:srgbClr val="FF000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US" b="1" dirty="0" smtClean="0">
                <a:solidFill>
                  <a:schemeClr val="tx1"/>
                </a:solidFill>
              </a:rPr>
              <a:t>“Side A”: </a:t>
            </a:r>
            <a:r>
              <a:rPr lang="en-US" dirty="0" smtClean="0">
                <a:solidFill>
                  <a:schemeClr val="tx1"/>
                </a:solidFill>
              </a:rPr>
              <a:t> Cease all work and movements; Occupy a PPOS</a:t>
            </a:r>
            <a:endParaRPr lang="en-US" dirty="0">
              <a:solidFill>
                <a:schemeClr val="tx1"/>
              </a:solidFill>
            </a:endParaRPr>
          </a:p>
        </p:txBody>
      </p:sp>
      <p:sp>
        <p:nvSpPr>
          <p:cNvPr id="37" name="Rounded Rectangle 36"/>
          <p:cNvSpPr/>
          <p:nvPr/>
        </p:nvSpPr>
        <p:spPr>
          <a:xfrm>
            <a:off x="2827082" y="1539664"/>
            <a:ext cx="3474469" cy="869536"/>
          </a:xfrm>
          <a:prstGeom prst="roundRect">
            <a:avLst/>
          </a:prstGeom>
          <a:solidFill>
            <a:srgbClr val="7030A0">
              <a:alpha val="7843"/>
            </a:srgbClr>
          </a:solidFill>
          <a:ln>
            <a:solidFill>
              <a:srgbClr val="7030A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US" b="1" dirty="0" smtClean="0">
                <a:solidFill>
                  <a:schemeClr val="tx1"/>
                </a:solidFill>
              </a:rPr>
              <a:t>“Side B”: </a:t>
            </a:r>
            <a:r>
              <a:rPr lang="en-US" dirty="0" smtClean="0">
                <a:solidFill>
                  <a:schemeClr val="tx1"/>
                </a:solidFill>
              </a:rPr>
              <a:t>Work may continue</a:t>
            </a:r>
            <a:endParaRPr lang="en-US" dirty="0">
              <a:solidFill>
                <a:schemeClr val="tx1"/>
              </a:solidFill>
            </a:endParaRPr>
          </a:p>
        </p:txBody>
      </p:sp>
    </p:spTree>
    <p:extLst>
      <p:ext uri="{BB962C8B-B14F-4D97-AF65-F5344CB8AC3E}">
        <p14:creationId xmlns:p14="http://schemas.microsoft.com/office/powerpoint/2010/main" val="616041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repeatCount="indefinite" fill="remove" grpId="0" nodeType="withEffect">
                                  <p:stCondLst>
                                    <p:cond delay="0"/>
                                  </p:stCondLst>
                                  <p:childTnLst>
                                    <p:animClr clrSpc="rgb" dir="cw">
                                      <p:cBhvr override="childStyle">
                                        <p:cTn id="6" dur="250" autoRev="1" fill="remove"/>
                                        <p:tgtEl>
                                          <p:spTgt spid="51"/>
                                        </p:tgtEl>
                                        <p:attrNameLst>
                                          <p:attrName>style.color</p:attrName>
                                        </p:attrNameLst>
                                      </p:cBhvr>
                                      <p:to>
                                        <a:schemeClr val="bg1"/>
                                      </p:to>
                                    </p:animClr>
                                    <p:animClr clrSpc="rgb" dir="cw">
                                      <p:cBhvr>
                                        <p:cTn id="7" dur="250" autoRev="1" fill="remove"/>
                                        <p:tgtEl>
                                          <p:spTgt spid="51"/>
                                        </p:tgtEl>
                                        <p:attrNameLst>
                                          <p:attrName>fillcolor</p:attrName>
                                        </p:attrNameLst>
                                      </p:cBhvr>
                                      <p:to>
                                        <a:schemeClr val="bg1"/>
                                      </p:to>
                                    </p:animClr>
                                    <p:set>
                                      <p:cBhvr>
                                        <p:cTn id="8" dur="250" autoRev="1" fill="remove"/>
                                        <p:tgtEl>
                                          <p:spTgt spid="51"/>
                                        </p:tgtEl>
                                        <p:attrNameLst>
                                          <p:attrName>fill.type</p:attrName>
                                        </p:attrNameLst>
                                      </p:cBhvr>
                                      <p:to>
                                        <p:strVal val="solid"/>
                                      </p:to>
                                    </p:set>
                                    <p:set>
                                      <p:cBhvr>
                                        <p:cTn id="9" dur="250" autoRev="1" fill="remove"/>
                                        <p:tgtEl>
                                          <p:spTgt spid="51"/>
                                        </p:tgtEl>
                                        <p:attrNameLst>
                                          <p:attrName>fill.on</p:attrName>
                                        </p:attrNameLst>
                                      </p:cBhvr>
                                      <p:to>
                                        <p:strVal val="true"/>
                                      </p:to>
                                    </p:set>
                                  </p:childTnLst>
                                </p:cTn>
                              </p:par>
                              <p:par>
                                <p:cTn id="10" presetID="27" presetClass="emph" presetSubtype="0" repeatCount="indefinite" fill="remove" grpId="0" nodeType="withEffect">
                                  <p:stCondLst>
                                    <p:cond delay="0"/>
                                  </p:stCondLst>
                                  <p:childTnLst>
                                    <p:animClr clrSpc="rgb" dir="cw">
                                      <p:cBhvr override="childStyle">
                                        <p:cTn id="11" dur="500" autoRev="1" fill="remove"/>
                                        <p:tgtEl>
                                          <p:spTgt spid="52"/>
                                        </p:tgtEl>
                                        <p:attrNameLst>
                                          <p:attrName>style.color</p:attrName>
                                        </p:attrNameLst>
                                      </p:cBhvr>
                                      <p:to>
                                        <a:schemeClr val="bg1"/>
                                      </p:to>
                                    </p:animClr>
                                    <p:animClr clrSpc="rgb" dir="cw">
                                      <p:cBhvr>
                                        <p:cTn id="12" dur="500" autoRev="1" fill="remove"/>
                                        <p:tgtEl>
                                          <p:spTgt spid="52"/>
                                        </p:tgtEl>
                                        <p:attrNameLst>
                                          <p:attrName>fillcolor</p:attrName>
                                        </p:attrNameLst>
                                      </p:cBhvr>
                                      <p:to>
                                        <a:schemeClr val="bg1"/>
                                      </p:to>
                                    </p:animClr>
                                    <p:set>
                                      <p:cBhvr>
                                        <p:cTn id="13" dur="500" autoRev="1" fill="remove"/>
                                        <p:tgtEl>
                                          <p:spTgt spid="52"/>
                                        </p:tgtEl>
                                        <p:attrNameLst>
                                          <p:attrName>fill.type</p:attrName>
                                        </p:attrNameLst>
                                      </p:cBhvr>
                                      <p:to>
                                        <p:strVal val="solid"/>
                                      </p:to>
                                    </p:set>
                                    <p:set>
                                      <p:cBhvr>
                                        <p:cTn id="14" dur="500" autoRev="1" fill="remove"/>
                                        <p:tgtEl>
                                          <p:spTgt spid="52"/>
                                        </p:tgtEl>
                                        <p:attrNameLst>
                                          <p:attrName>fill.on</p:attrName>
                                        </p:attrNameLst>
                                      </p:cBhvr>
                                      <p:to>
                                        <p:strVal val="true"/>
                                      </p:to>
                                    </p:set>
                                  </p:childTnLst>
                                </p:cTn>
                              </p:par>
                              <p:par>
                                <p:cTn id="15" presetID="27" presetClass="emph" presetSubtype="0" repeatCount="indefinite" fill="remove" grpId="0" nodeType="withEffect">
                                  <p:stCondLst>
                                    <p:cond delay="0"/>
                                  </p:stCondLst>
                                  <p:childTnLst>
                                    <p:animClr clrSpc="rgb" dir="cw">
                                      <p:cBhvr override="childStyle">
                                        <p:cTn id="16" dur="500" autoRev="1" fill="remove"/>
                                        <p:tgtEl>
                                          <p:spTgt spid="53"/>
                                        </p:tgtEl>
                                        <p:attrNameLst>
                                          <p:attrName>style.color</p:attrName>
                                        </p:attrNameLst>
                                      </p:cBhvr>
                                      <p:to>
                                        <a:schemeClr val="bg1"/>
                                      </p:to>
                                    </p:animClr>
                                    <p:animClr clrSpc="rgb" dir="cw">
                                      <p:cBhvr>
                                        <p:cTn id="17" dur="500" autoRev="1" fill="remove"/>
                                        <p:tgtEl>
                                          <p:spTgt spid="53"/>
                                        </p:tgtEl>
                                        <p:attrNameLst>
                                          <p:attrName>fillcolor</p:attrName>
                                        </p:attrNameLst>
                                      </p:cBhvr>
                                      <p:to>
                                        <a:schemeClr val="bg1"/>
                                      </p:to>
                                    </p:animClr>
                                    <p:set>
                                      <p:cBhvr>
                                        <p:cTn id="18" dur="500" autoRev="1" fill="remove"/>
                                        <p:tgtEl>
                                          <p:spTgt spid="53"/>
                                        </p:tgtEl>
                                        <p:attrNameLst>
                                          <p:attrName>fill.type</p:attrName>
                                        </p:attrNameLst>
                                      </p:cBhvr>
                                      <p:to>
                                        <p:strVal val="solid"/>
                                      </p:to>
                                    </p:set>
                                    <p:set>
                                      <p:cBhvr>
                                        <p:cTn id="19" dur="500" autoRev="1" fill="remove"/>
                                        <p:tgtEl>
                                          <p:spTgt spid="53"/>
                                        </p:tgtEl>
                                        <p:attrNameLst>
                                          <p:attrName>fill.on</p:attrName>
                                        </p:attrNameLst>
                                      </p:cBhvr>
                                      <p:to>
                                        <p:strVal val="true"/>
                                      </p:to>
                                    </p:se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fade">
                                      <p:cBhvr>
                                        <p:cTn id="24" dur="500"/>
                                        <p:tgtEl>
                                          <p:spTgt spid="3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fade">
                                      <p:cBhvr>
                                        <p:cTn id="29" dur="500"/>
                                        <p:tgtEl>
                                          <p:spTgt spid="37"/>
                                        </p:tgtEl>
                                      </p:cBhvr>
                                    </p:animEffect>
                                  </p:childTnLst>
                                </p:cTn>
                              </p:par>
                            </p:childTnLst>
                          </p:cTn>
                        </p:par>
                        <p:par>
                          <p:cTn id="30" fill="hold">
                            <p:stCondLst>
                              <p:cond delay="500"/>
                            </p:stCondLst>
                            <p:childTnLst>
                              <p:par>
                                <p:cTn id="31" presetID="26" presetClass="path" presetSubtype="0" repeatCount="indefinite" fill="hold" nodeType="afterEffect">
                                  <p:stCondLst>
                                    <p:cond delay="0"/>
                                  </p:stCondLst>
                                  <p:childTnLst>
                                    <p:animMotion origin="layout" path="M 1.94444E-6 3.74971E-6 C 1.94444E-6 0.01064 0.02708 0.01943 0.06007 0.01943 C 0.09896 0.01943 0.11302 0.00971 0.11892 0.0037 L 0.125 -0.00394 C 0.13107 -0.00972 0.14601 -0.0192 0.18993 -0.0192 C 0.21805 -0.0192 0.25 -0.01064 0.25 3.74971E-6 C 0.25 0.01064 0.21805 0.01943 0.18993 0.01943 C 0.14601 0.01943 0.13107 0.00971 0.125 0.0037 L 0.11892 -0.00394 C 0.11302 -0.00972 0.09896 -0.0192 0.06007 -0.0192 C 0.02708 -0.0192 1.94444E-6 -0.01064 1.94444E-6 3.74971E-6 Z " pathEditMode="relative" rAng="0" ptsTypes="ffFffffFfff">
                                      <p:cBhvr>
                                        <p:cTn id="32" dur="3000" fill="hold"/>
                                        <p:tgtEl>
                                          <p:spTgt spid="33"/>
                                        </p:tgtEl>
                                        <p:attrNameLst>
                                          <p:attrName>ppt_x</p:attrName>
                                          <p:attrName>ppt_y</p:attrName>
                                        </p:attrNameLst>
                                      </p:cBhvr>
                                      <p:rCtr x="12500" y="0"/>
                                    </p:animMotion>
                                  </p:childTnLst>
                                </p:cTn>
                              </p:par>
                              <p:par>
                                <p:cTn id="33" presetID="26" presetClass="path" presetSubtype="0" repeatCount="indefinite" fill="hold" nodeType="withEffect">
                                  <p:stCondLst>
                                    <p:cond delay="0"/>
                                  </p:stCondLst>
                                  <p:childTnLst>
                                    <p:animMotion origin="layout" path="M 0 3.74971E-6 C 0 0.01064 0.02708 0.01943 0.06007 0.01943 C 0.09896 0.01943 0.11302 0.00971 0.11892 0.0037 L 0.125 -0.00394 C 0.13108 -0.00972 0.14601 -0.0192 0.18993 -0.0192 C 0.21806 -0.0192 0.25 -0.01064 0.25 3.74971E-6 C 0.25 0.01064 0.21806 0.01943 0.18993 0.01943 C 0.14601 0.01943 0.13108 0.00971 0.125 0.0037 L 0.11892 -0.00394 C 0.11302 -0.00972 0.09896 -0.0192 0.06007 -0.0192 C 0.02708 -0.0192 0 -0.01064 0 3.74971E-6 Z " pathEditMode="relative" rAng="0" ptsTypes="ffFffffFfff">
                                      <p:cBhvr>
                                        <p:cTn id="34" dur="3000" fill="hold"/>
                                        <p:tgtEl>
                                          <p:spTgt spid="34"/>
                                        </p:tgtEl>
                                        <p:attrNameLst>
                                          <p:attrName>ppt_x</p:attrName>
                                          <p:attrName>ppt_y</p:attrName>
                                        </p:attrNameLst>
                                      </p:cBhvr>
                                      <p:rCtr x="12500" y="0"/>
                                    </p:animMotion>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fade">
                                      <p:cBhvr>
                                        <p:cTn id="39" dur="500"/>
                                        <p:tgtEl>
                                          <p:spTgt spid="36"/>
                                        </p:tgtEl>
                                      </p:cBhvr>
                                    </p:animEffect>
                                  </p:childTnLst>
                                </p:cTn>
                              </p:par>
                            </p:childTnLst>
                          </p:cTn>
                        </p:par>
                        <p:par>
                          <p:cTn id="40" fill="hold">
                            <p:stCondLst>
                              <p:cond delay="500"/>
                            </p:stCondLst>
                            <p:childTnLst>
                              <p:par>
                                <p:cTn id="41" presetID="64" presetClass="path" presetSubtype="0" accel="50000" decel="50000" fill="hold" grpId="0" nodeType="afterEffect">
                                  <p:stCondLst>
                                    <p:cond delay="0"/>
                                  </p:stCondLst>
                                  <p:childTnLst>
                                    <p:animMotion origin="layout" path="M -2.5E-6 3.33333E-6 L -2.5E-6 -0.02523 " pathEditMode="relative" rAng="0" ptsTypes="AA">
                                      <p:cBhvr>
                                        <p:cTn id="42" dur="2000" fill="hold"/>
                                        <p:tgtEl>
                                          <p:spTgt spid="44"/>
                                        </p:tgtEl>
                                        <p:attrNameLst>
                                          <p:attrName>ppt_x</p:attrName>
                                          <p:attrName>ppt_y</p:attrName>
                                        </p:attrNameLst>
                                      </p:cBhvr>
                                      <p:rCtr x="0" y="-1273"/>
                                    </p:animMotion>
                                  </p:childTnLst>
                                </p:cTn>
                              </p:par>
                              <p:par>
                                <p:cTn id="43" presetID="64" presetClass="path" presetSubtype="0" accel="50000" decel="50000" fill="hold" nodeType="withEffect">
                                  <p:stCondLst>
                                    <p:cond delay="0"/>
                                  </p:stCondLst>
                                  <p:childTnLst>
                                    <p:animMotion origin="layout" path="M -3.88889E-6 3.53921E-7 L -0.08993 -0.08351 " pathEditMode="relative" rAng="0" ptsTypes="AA">
                                      <p:cBhvr>
                                        <p:cTn id="44" dur="2000" fill="hold"/>
                                        <p:tgtEl>
                                          <p:spTgt spid="46"/>
                                        </p:tgtEl>
                                        <p:attrNameLst>
                                          <p:attrName>ppt_x</p:attrName>
                                          <p:attrName>ppt_y</p:attrName>
                                        </p:attrNameLst>
                                      </p:cBhvr>
                                      <p:rCtr x="-4497" y="-4187"/>
                                    </p:animMotion>
                                  </p:childTnLst>
                                </p:cTn>
                              </p:par>
                              <p:par>
                                <p:cTn id="45" presetID="64" presetClass="path" presetSubtype="0" accel="50000" decel="50000" fill="hold" nodeType="withEffect">
                                  <p:stCondLst>
                                    <p:cond delay="0"/>
                                  </p:stCondLst>
                                  <p:childTnLst>
                                    <p:animMotion origin="layout" path="M -0.0033 0 L 0.08784 -0.08356 " pathEditMode="relative" rAng="0" ptsTypes="AA">
                                      <p:cBhvr>
                                        <p:cTn id="46" dur="2000" fill="hold"/>
                                        <p:tgtEl>
                                          <p:spTgt spid="47"/>
                                        </p:tgtEl>
                                        <p:attrNameLst>
                                          <p:attrName>ppt_x</p:attrName>
                                          <p:attrName>ppt_y</p:attrName>
                                        </p:attrNameLst>
                                      </p:cBhvr>
                                      <p:rCtr x="4549" y="-4190"/>
                                    </p:animMotion>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68"/>
                                        </p:tgtEl>
                                        <p:attrNameLst>
                                          <p:attrName>style.visibility</p:attrName>
                                        </p:attrNameLst>
                                      </p:cBhvr>
                                      <p:to>
                                        <p:strVal val="visible"/>
                                      </p:to>
                                    </p:set>
                                    <p:animEffect transition="in" filter="fade">
                                      <p:cBhvr>
                                        <p:cTn id="51" dur="500"/>
                                        <p:tgtEl>
                                          <p:spTgt spid="68"/>
                                        </p:tgtEl>
                                      </p:cBhvr>
                                    </p:animEffect>
                                  </p:childTnLst>
                                </p:cTn>
                              </p:par>
                            </p:childTnLst>
                          </p:cTn>
                        </p:par>
                        <p:par>
                          <p:cTn id="52" fill="hold">
                            <p:stCondLst>
                              <p:cond delay="2000"/>
                            </p:stCondLst>
                            <p:childTnLst>
                              <p:par>
                                <p:cTn id="53" presetID="10" presetClass="entr" presetSubtype="0" fill="hold" grpId="0" nodeType="afterEffect">
                                  <p:stCondLst>
                                    <p:cond delay="0"/>
                                  </p:stCondLst>
                                  <p:childTnLst>
                                    <p:set>
                                      <p:cBhvr>
                                        <p:cTn id="54" dur="1" fill="hold">
                                          <p:stCondLst>
                                            <p:cond delay="0"/>
                                          </p:stCondLst>
                                        </p:cTn>
                                        <p:tgtEl>
                                          <p:spTgt spid="70"/>
                                        </p:tgtEl>
                                        <p:attrNameLst>
                                          <p:attrName>style.visibility</p:attrName>
                                        </p:attrNameLst>
                                      </p:cBhvr>
                                      <p:to>
                                        <p:strVal val="visible"/>
                                      </p:to>
                                    </p:set>
                                    <p:animEffect transition="in" filter="fade">
                                      <p:cBhvr>
                                        <p:cTn id="55" dur="500"/>
                                        <p:tgtEl>
                                          <p:spTgt spid="70"/>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71"/>
                                        </p:tgtEl>
                                        <p:attrNameLst>
                                          <p:attrName>style.visibility</p:attrName>
                                        </p:attrNameLst>
                                      </p:cBhvr>
                                      <p:to>
                                        <p:strVal val="visible"/>
                                      </p:to>
                                    </p:set>
                                    <p:animEffect transition="in" filter="fade">
                                      <p:cBhvr>
                                        <p:cTn id="58" dur="500"/>
                                        <p:tgtEl>
                                          <p:spTgt spid="71"/>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72"/>
                                        </p:tgtEl>
                                        <p:attrNameLst>
                                          <p:attrName>style.visibility</p:attrName>
                                        </p:attrNameLst>
                                      </p:cBhvr>
                                      <p:to>
                                        <p:strVal val="visible"/>
                                      </p:to>
                                    </p:set>
                                    <p:animEffect transition="in" filter="fade">
                                      <p:cBhvr>
                                        <p:cTn id="61" dur="500"/>
                                        <p:tgtEl>
                                          <p:spTgt spid="72"/>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74"/>
                                        </p:tgtEl>
                                        <p:attrNameLst>
                                          <p:attrName>style.visibility</p:attrName>
                                        </p:attrNameLst>
                                      </p:cBhvr>
                                      <p:to>
                                        <p:strVal val="visible"/>
                                      </p:to>
                                    </p:set>
                                    <p:animEffect transition="in" filter="fade">
                                      <p:cBhvr>
                                        <p:cTn id="64" dur="500"/>
                                        <p:tgtEl>
                                          <p:spTgt spid="74"/>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75"/>
                                        </p:tgtEl>
                                        <p:attrNameLst>
                                          <p:attrName>style.visibility</p:attrName>
                                        </p:attrNameLst>
                                      </p:cBhvr>
                                      <p:to>
                                        <p:strVal val="visible"/>
                                      </p:to>
                                    </p:set>
                                    <p:animEffect transition="in" filter="fade">
                                      <p:cBhvr>
                                        <p:cTn id="67" dur="500"/>
                                        <p:tgtEl>
                                          <p:spTgt spid="75"/>
                                        </p:tgtEl>
                                      </p:cBhvr>
                                    </p:animEffect>
                                  </p:childTnLst>
                                </p:cTn>
                              </p:par>
                            </p:childTnLst>
                          </p:cTn>
                        </p:par>
                      </p:childTnLst>
                    </p:cTn>
                  </p:par>
                  <p:par>
                    <p:cTn id="68" fill="hold">
                      <p:stCondLst>
                        <p:cond delay="indefinite"/>
                      </p:stCondLst>
                      <p:childTnLst>
                        <p:par>
                          <p:cTn id="69" fill="hold">
                            <p:stCondLst>
                              <p:cond delay="0"/>
                            </p:stCondLst>
                            <p:childTnLst>
                              <p:par>
                                <p:cTn id="70" presetID="35" presetClass="path" presetSubtype="0" repeatCount="indefinite" accel="20000" decel="20000" autoRev="1" fill="hold" nodeType="clickEffect">
                                  <p:stCondLst>
                                    <p:cond delay="0"/>
                                  </p:stCondLst>
                                  <p:childTnLst>
                                    <p:animMotion origin="layout" path="M 0.0651 -0.00116 L -0.9349 -0.00116 " pathEditMode="relative" rAng="0" ptsTypes="AA">
                                      <p:cBhvr>
                                        <p:cTn id="71" dur="5000" fill="hold"/>
                                        <p:tgtEl>
                                          <p:spTgt spid="61"/>
                                        </p:tgtEl>
                                        <p:attrNameLst>
                                          <p:attrName>ppt_x</p:attrName>
                                          <p:attrName>ppt_y</p:attrName>
                                        </p:attrNameLst>
                                      </p:cBhvr>
                                      <p:rCtr x="-50000" y="0"/>
                                    </p:animMotion>
                                  </p:childTnLst>
                                  <p:subTnLst>
                                    <p:set>
                                      <p:cBhvr override="childStyle">
                                        <p:cTn dur="1" fill="hold" display="0" masterRel="sameClick" afterEffect="1">
                                          <p:stCondLst>
                                            <p:cond evt="end" delay="0">
                                              <p:tn val="70"/>
                                            </p:cond>
                                          </p:stCondLst>
                                        </p:cTn>
                                        <p:tgtEl>
                                          <p:spTgt spid="61"/>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51" grpId="0" animBg="1"/>
      <p:bldP spid="52" grpId="0" animBg="1"/>
      <p:bldP spid="53" grpId="0" animBg="1"/>
      <p:bldP spid="68" grpId="0" animBg="1"/>
      <p:bldP spid="70" grpId="0" animBg="1"/>
      <p:bldP spid="71" grpId="0" animBg="1"/>
      <p:bldP spid="72" grpId="0" animBg="1"/>
      <p:bldP spid="74" grpId="0" animBg="1"/>
      <p:bldP spid="75" grpId="0" animBg="1"/>
      <p:bldP spid="35" grpId="0" animBg="1"/>
      <p:bldP spid="36" grpId="0" animBg="1"/>
      <p:bldP spid="37"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 1 </a:t>
            </a:r>
            <a:r>
              <a:rPr lang="en-US" dirty="0" smtClean="0"/>
              <a:t>–</a:t>
            </a:r>
            <a:br>
              <a:rPr lang="en-US" dirty="0" smtClean="0"/>
            </a:br>
            <a:r>
              <a:rPr lang="en-US" dirty="0" smtClean="0"/>
              <a:t>If passing at </a:t>
            </a:r>
            <a:r>
              <a:rPr lang="en-US" cap="none"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25F/40P or Less</a:t>
            </a:r>
            <a:endParaRPr lang="en-US" dirty="0"/>
          </a:p>
        </p:txBody>
      </p:sp>
      <p:sp>
        <p:nvSpPr>
          <p:cNvPr id="4" name="Footer Placeholder 3"/>
          <p:cNvSpPr>
            <a:spLocks noGrp="1"/>
          </p:cNvSpPr>
          <p:nvPr>
            <p:ph type="ftr" sz="quarter" idx="4294967295"/>
          </p:nvPr>
        </p:nvSpPr>
        <p:spPr>
          <a:xfrm>
            <a:off x="457200" y="6356350"/>
            <a:ext cx="8229600" cy="365125"/>
          </a:xfrm>
          <a:prstGeom prst="rect">
            <a:avLst/>
          </a:prstGeom>
        </p:spPr>
        <p:txBody>
          <a:bodyPr/>
          <a:lstStyle/>
          <a:p>
            <a:r>
              <a:rPr lang="en-US" smtClean="0"/>
              <a:t>FRA Technical Training Material is Intended for Internal Instructional Purposes Only. </a:t>
            </a:r>
          </a:p>
          <a:p>
            <a:r>
              <a:rPr lang="en-US" smtClean="0"/>
              <a:t>Do not distribute outside FRA or State Agency pursuant to 49 CFR Part 212.</a:t>
            </a:r>
            <a:endParaRPr lang="en-US" dirty="0"/>
          </a:p>
        </p:txBody>
      </p:sp>
      <p:sp>
        <p:nvSpPr>
          <p:cNvPr id="5" name="Slide Number Placeholder 4"/>
          <p:cNvSpPr>
            <a:spLocks noGrp="1"/>
          </p:cNvSpPr>
          <p:nvPr>
            <p:ph type="sldNum" sz="quarter" idx="11"/>
          </p:nvPr>
        </p:nvSpPr>
        <p:spPr/>
        <p:txBody>
          <a:bodyPr/>
          <a:lstStyle/>
          <a:p>
            <a:fld id="{3081FB63-11FE-4616-A19A-6EFA4D5058BD}" type="slidenum">
              <a:rPr lang="en-US" smtClean="0"/>
              <a:t>51</a:t>
            </a:fld>
            <a:endParaRPr lang="en-US" dirty="0"/>
          </a:p>
        </p:txBody>
      </p:sp>
      <p:sp>
        <p:nvSpPr>
          <p:cNvPr id="64" name="TextBox 63"/>
          <p:cNvSpPr txBox="1"/>
          <p:nvPr/>
        </p:nvSpPr>
        <p:spPr>
          <a:xfrm>
            <a:off x="89857" y="5206425"/>
            <a:ext cx="5017918" cy="584775"/>
          </a:xfrm>
          <a:prstGeom prst="rect">
            <a:avLst/>
          </a:prstGeom>
          <a:noFill/>
        </p:spPr>
        <p:txBody>
          <a:bodyPr wrap="square" rtlCol="0">
            <a:spAutoFit/>
          </a:bodyPr>
          <a:lstStyle/>
          <a:p>
            <a:r>
              <a:rPr lang="en-US" sz="1600" dirty="0" smtClean="0"/>
              <a:t>Track 1 - Working limits or Train Approach Warning</a:t>
            </a:r>
          </a:p>
          <a:p>
            <a:r>
              <a:rPr lang="en-US" sz="1600" dirty="0" smtClean="0"/>
              <a:t> </a:t>
            </a:r>
            <a:endParaRPr lang="en-CA" sz="1600" dirty="0"/>
          </a:p>
        </p:txBody>
      </p:sp>
      <p:sp>
        <p:nvSpPr>
          <p:cNvPr id="68" name="Rounded Rectangle 67"/>
          <p:cNvSpPr/>
          <p:nvPr/>
        </p:nvSpPr>
        <p:spPr>
          <a:xfrm>
            <a:off x="2827082" y="2438400"/>
            <a:ext cx="5935918" cy="869536"/>
          </a:xfrm>
          <a:prstGeom prst="roundRect">
            <a:avLst/>
          </a:prstGeom>
          <a:solidFill>
            <a:srgbClr val="92D050">
              <a:alpha val="7843"/>
            </a:srgbClr>
          </a:solidFill>
          <a:ln>
            <a:solidFill>
              <a:srgbClr val="92D05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US" b="1" dirty="0" smtClean="0">
                <a:solidFill>
                  <a:schemeClr val="tx1"/>
                </a:solidFill>
              </a:rPr>
              <a:t>Occupied Track: </a:t>
            </a:r>
            <a:r>
              <a:rPr lang="en-US" dirty="0" smtClean="0">
                <a:solidFill>
                  <a:schemeClr val="tx1"/>
                </a:solidFill>
              </a:rPr>
              <a:t>Cease work &amp; Occupy a PPOS; </a:t>
            </a:r>
            <a:r>
              <a:rPr lang="en-US" b="1" dirty="0" smtClean="0">
                <a:solidFill>
                  <a:schemeClr val="tx1"/>
                </a:solidFill>
              </a:rPr>
              <a:t>except</a:t>
            </a:r>
            <a:endParaRPr lang="en-US" dirty="0" smtClean="0">
              <a:solidFill>
                <a:schemeClr val="tx1"/>
              </a:solidFill>
            </a:endParaRPr>
          </a:p>
          <a:p>
            <a:r>
              <a:rPr lang="en-US" dirty="0">
                <a:solidFill>
                  <a:schemeClr val="tx1"/>
                </a:solidFill>
              </a:rPr>
              <a:t> </a:t>
            </a:r>
            <a:r>
              <a:rPr lang="en-US" dirty="0" smtClean="0">
                <a:solidFill>
                  <a:schemeClr val="tx1"/>
                </a:solidFill>
              </a:rPr>
              <a:t>                            Moves may continue; </a:t>
            </a:r>
          </a:p>
          <a:p>
            <a:r>
              <a:rPr lang="en-US" dirty="0" smtClean="0">
                <a:solidFill>
                  <a:schemeClr val="tx1"/>
                </a:solidFill>
              </a:rPr>
              <a:t>                             Work may continue if &gt;25’ from equipment;</a:t>
            </a:r>
            <a:endParaRPr lang="en-US" dirty="0">
              <a:solidFill>
                <a:schemeClr val="tx1"/>
              </a:solidFill>
            </a:endParaRPr>
          </a:p>
        </p:txBody>
      </p:sp>
      <p:pic>
        <p:nvPicPr>
          <p:cNvPr id="33"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07146" y="3315033"/>
            <a:ext cx="207454" cy="418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55146" y="3315033"/>
            <a:ext cx="207454" cy="418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 name="Rounded Rectangle 34"/>
          <p:cNvSpPr/>
          <p:nvPr/>
        </p:nvSpPr>
        <p:spPr>
          <a:xfrm>
            <a:off x="61663" y="1524000"/>
            <a:ext cx="2681537" cy="1783936"/>
          </a:xfrm>
          <a:prstGeom prst="roundRect">
            <a:avLst/>
          </a:prstGeom>
          <a:solidFill>
            <a:srgbClr val="0070C0">
              <a:alpha val="7843"/>
            </a:srgbClr>
          </a:solidFill>
          <a:ln>
            <a:solidFill>
              <a:srgbClr val="0070C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US" sz="2000" b="1" dirty="0" smtClean="0">
                <a:solidFill>
                  <a:schemeClr val="tx1"/>
                </a:solidFill>
              </a:rPr>
              <a:t>Notification for movement on Track 1 at </a:t>
            </a:r>
            <a:r>
              <a:rPr lang="en-US" sz="2000" b="1" u="sng" dirty="0" smtClean="0">
                <a:solidFill>
                  <a:schemeClr val="tx1"/>
                </a:solidFill>
              </a:rPr>
              <a:t>25F/40P or less</a:t>
            </a:r>
            <a:endParaRPr lang="en-US" sz="2000" u="sng" dirty="0">
              <a:solidFill>
                <a:schemeClr val="tx1"/>
              </a:solidFill>
            </a:endParaRPr>
          </a:p>
        </p:txBody>
      </p:sp>
      <p:sp>
        <p:nvSpPr>
          <p:cNvPr id="36" name="Rounded Rectangle 35"/>
          <p:cNvSpPr/>
          <p:nvPr/>
        </p:nvSpPr>
        <p:spPr>
          <a:xfrm>
            <a:off x="2827082" y="5531264"/>
            <a:ext cx="3474469" cy="869536"/>
          </a:xfrm>
          <a:prstGeom prst="roundRect">
            <a:avLst/>
          </a:prstGeom>
          <a:solidFill>
            <a:srgbClr val="B32C16">
              <a:alpha val="7843"/>
            </a:srgbClr>
          </a:solidFill>
          <a:ln>
            <a:solidFill>
              <a:srgbClr val="FF000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US" b="1" dirty="0" smtClean="0">
                <a:solidFill>
                  <a:schemeClr val="tx1"/>
                </a:solidFill>
              </a:rPr>
              <a:t>“Side A”: </a:t>
            </a:r>
            <a:r>
              <a:rPr lang="en-US" dirty="0" smtClean="0">
                <a:solidFill>
                  <a:schemeClr val="tx1"/>
                </a:solidFill>
              </a:rPr>
              <a:t> Cease work;</a:t>
            </a:r>
          </a:p>
          <a:p>
            <a:r>
              <a:rPr lang="en-US" dirty="0">
                <a:solidFill>
                  <a:schemeClr val="tx1"/>
                </a:solidFill>
              </a:rPr>
              <a:t> </a:t>
            </a:r>
            <a:r>
              <a:rPr lang="en-US" dirty="0" smtClean="0">
                <a:solidFill>
                  <a:schemeClr val="tx1"/>
                </a:solidFill>
              </a:rPr>
              <a:t>                 Occupy a PPOS</a:t>
            </a:r>
            <a:endParaRPr lang="en-US" dirty="0">
              <a:solidFill>
                <a:schemeClr val="tx1"/>
              </a:solidFill>
            </a:endParaRPr>
          </a:p>
        </p:txBody>
      </p:sp>
      <p:sp>
        <p:nvSpPr>
          <p:cNvPr id="37" name="Rounded Rectangle 36"/>
          <p:cNvSpPr/>
          <p:nvPr/>
        </p:nvSpPr>
        <p:spPr>
          <a:xfrm>
            <a:off x="2827082" y="1539664"/>
            <a:ext cx="3474469" cy="869536"/>
          </a:xfrm>
          <a:prstGeom prst="roundRect">
            <a:avLst/>
          </a:prstGeom>
          <a:solidFill>
            <a:srgbClr val="7030A0">
              <a:alpha val="7843"/>
            </a:srgbClr>
          </a:solidFill>
          <a:ln>
            <a:solidFill>
              <a:srgbClr val="7030A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US" b="1" dirty="0" smtClean="0">
                <a:solidFill>
                  <a:schemeClr val="tx1"/>
                </a:solidFill>
              </a:rPr>
              <a:t>“Side B”: </a:t>
            </a:r>
            <a:r>
              <a:rPr lang="en-US" dirty="0" smtClean="0">
                <a:solidFill>
                  <a:schemeClr val="tx1"/>
                </a:solidFill>
              </a:rPr>
              <a:t>Work may continue</a:t>
            </a:r>
            <a:endParaRPr lang="en-US" dirty="0">
              <a:solidFill>
                <a:schemeClr val="tx1"/>
              </a:solidFill>
            </a:endParaRPr>
          </a:p>
        </p:txBody>
      </p:sp>
      <p:pic>
        <p:nvPicPr>
          <p:cNvPr id="3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9474"/>
          <a:stretch/>
        </p:blipFill>
        <p:spPr bwMode="auto">
          <a:xfrm>
            <a:off x="6444977" y="3985491"/>
            <a:ext cx="2646171"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44" y="3986302"/>
            <a:ext cx="3286125"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6344" y="3986301"/>
            <a:ext cx="3286125"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64" y="4921928"/>
            <a:ext cx="3286125"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6344" y="4924425"/>
            <a:ext cx="3286125"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7" name="Rectangle 56"/>
          <p:cNvSpPr/>
          <p:nvPr/>
        </p:nvSpPr>
        <p:spPr>
          <a:xfrm>
            <a:off x="107504" y="3841808"/>
            <a:ext cx="8983644" cy="603165"/>
          </a:xfrm>
          <a:prstGeom prst="rect">
            <a:avLst/>
          </a:prstGeom>
          <a:solidFill>
            <a:srgbClr val="92D05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58"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95936" y="4348498"/>
            <a:ext cx="207454" cy="418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9"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04048" y="4348497"/>
            <a:ext cx="207454" cy="418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5"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26296" y="3976864"/>
            <a:ext cx="796206" cy="352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6"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3969270"/>
            <a:ext cx="855234" cy="378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7"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45689" y="3963267"/>
            <a:ext cx="854075" cy="37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9" name="Oval 68"/>
          <p:cNvSpPr/>
          <p:nvPr/>
        </p:nvSpPr>
        <p:spPr>
          <a:xfrm flipH="1">
            <a:off x="968439" y="4085715"/>
            <a:ext cx="115471" cy="145471"/>
          </a:xfrm>
          <a:prstGeom prst="ellipse">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3" name="Oval 72"/>
          <p:cNvSpPr/>
          <p:nvPr/>
        </p:nvSpPr>
        <p:spPr>
          <a:xfrm>
            <a:off x="4427984" y="4085715"/>
            <a:ext cx="96415" cy="139199"/>
          </a:xfrm>
          <a:prstGeom prst="ellipse">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6" name="Oval 75"/>
          <p:cNvSpPr/>
          <p:nvPr/>
        </p:nvSpPr>
        <p:spPr>
          <a:xfrm>
            <a:off x="7388009" y="4080170"/>
            <a:ext cx="136319" cy="144743"/>
          </a:xfrm>
          <a:prstGeom prst="ellipse">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77" name="Straight Arrow Connector 76"/>
          <p:cNvCxnSpPr/>
          <p:nvPr/>
        </p:nvCxnSpPr>
        <p:spPr>
          <a:xfrm flipH="1">
            <a:off x="1500086" y="3918276"/>
            <a:ext cx="633514"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p:nvPr/>
        </p:nvCxnSpPr>
        <p:spPr>
          <a:xfrm>
            <a:off x="3435009" y="3922401"/>
            <a:ext cx="679791"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p:nvPr/>
        </p:nvCxnSpPr>
        <p:spPr>
          <a:xfrm flipH="1">
            <a:off x="4922502" y="3903265"/>
            <a:ext cx="657610"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81" name="Picture 16"/>
          <p:cNvPicPr>
            <a:picLocks noChangeAspect="1" noChangeArrowheads="1"/>
          </p:cNvPicPr>
          <p:nvPr/>
        </p:nvPicPr>
        <p:blipFill rotWithShape="1">
          <a:blip r:embed="rId3">
            <a:extLst>
              <a:ext uri="{28A0092B-C50C-407E-A947-70E740481C1C}">
                <a14:useLocalDpi xmlns:a14="http://schemas.microsoft.com/office/drawing/2010/main" val="0"/>
              </a:ext>
            </a:extLst>
          </a:blip>
          <a:srcRect l="20224" t="-8571" b="-1"/>
          <a:stretch/>
        </p:blipFill>
        <p:spPr bwMode="auto">
          <a:xfrm>
            <a:off x="6469617" y="4895850"/>
            <a:ext cx="2621531"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 name="Picture 1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5400000">
            <a:off x="8367248" y="4531402"/>
            <a:ext cx="361950" cy="108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84" name="Straight Arrow Connector 83"/>
          <p:cNvCxnSpPr/>
          <p:nvPr/>
        </p:nvCxnSpPr>
        <p:spPr>
          <a:xfrm>
            <a:off x="6428990" y="3912347"/>
            <a:ext cx="657610"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5" name="TextBox 84"/>
          <p:cNvSpPr txBox="1"/>
          <p:nvPr/>
        </p:nvSpPr>
        <p:spPr>
          <a:xfrm>
            <a:off x="1402431" y="3657600"/>
            <a:ext cx="939709" cy="276999"/>
          </a:xfrm>
          <a:prstGeom prst="rect">
            <a:avLst/>
          </a:prstGeom>
          <a:noFill/>
        </p:spPr>
        <p:txBody>
          <a:bodyPr wrap="square" rtlCol="0">
            <a:spAutoFit/>
          </a:bodyPr>
          <a:lstStyle/>
          <a:p>
            <a:r>
              <a:rPr lang="en-US" sz="1200" dirty="0" smtClean="0"/>
              <a:t>At Least 25’</a:t>
            </a:r>
            <a:endParaRPr lang="en-CA" sz="1200" dirty="0"/>
          </a:p>
        </p:txBody>
      </p:sp>
      <p:sp>
        <p:nvSpPr>
          <p:cNvPr id="86" name="TextBox 85"/>
          <p:cNvSpPr txBox="1"/>
          <p:nvPr/>
        </p:nvSpPr>
        <p:spPr>
          <a:xfrm>
            <a:off x="3352800" y="3657600"/>
            <a:ext cx="939709" cy="276999"/>
          </a:xfrm>
          <a:prstGeom prst="rect">
            <a:avLst/>
          </a:prstGeom>
          <a:noFill/>
        </p:spPr>
        <p:txBody>
          <a:bodyPr wrap="square" rtlCol="0">
            <a:spAutoFit/>
          </a:bodyPr>
          <a:lstStyle/>
          <a:p>
            <a:r>
              <a:rPr lang="en-US" sz="1200" dirty="0" smtClean="0"/>
              <a:t>At Least 25’</a:t>
            </a:r>
            <a:endParaRPr lang="en-CA" sz="1200" dirty="0"/>
          </a:p>
        </p:txBody>
      </p:sp>
      <p:sp>
        <p:nvSpPr>
          <p:cNvPr id="87" name="TextBox 86"/>
          <p:cNvSpPr txBox="1"/>
          <p:nvPr/>
        </p:nvSpPr>
        <p:spPr>
          <a:xfrm>
            <a:off x="4851491" y="3657600"/>
            <a:ext cx="939709" cy="276999"/>
          </a:xfrm>
          <a:prstGeom prst="rect">
            <a:avLst/>
          </a:prstGeom>
          <a:noFill/>
        </p:spPr>
        <p:txBody>
          <a:bodyPr wrap="square" rtlCol="0">
            <a:spAutoFit/>
          </a:bodyPr>
          <a:lstStyle/>
          <a:p>
            <a:r>
              <a:rPr lang="en-US" sz="1200" dirty="0" smtClean="0"/>
              <a:t>At Least 25’</a:t>
            </a:r>
            <a:endParaRPr lang="en-CA" sz="1200" dirty="0"/>
          </a:p>
        </p:txBody>
      </p:sp>
      <p:sp>
        <p:nvSpPr>
          <p:cNvPr id="88" name="TextBox 87"/>
          <p:cNvSpPr txBox="1"/>
          <p:nvPr/>
        </p:nvSpPr>
        <p:spPr>
          <a:xfrm>
            <a:off x="6299291" y="3657600"/>
            <a:ext cx="939709" cy="276999"/>
          </a:xfrm>
          <a:prstGeom prst="rect">
            <a:avLst/>
          </a:prstGeom>
          <a:noFill/>
        </p:spPr>
        <p:txBody>
          <a:bodyPr wrap="square" rtlCol="0">
            <a:spAutoFit/>
          </a:bodyPr>
          <a:lstStyle/>
          <a:p>
            <a:r>
              <a:rPr lang="en-US" sz="1200" dirty="0" smtClean="0"/>
              <a:t>At Least 25’</a:t>
            </a:r>
            <a:endParaRPr lang="en-CA" sz="1200" dirty="0"/>
          </a:p>
        </p:txBody>
      </p:sp>
      <p:sp>
        <p:nvSpPr>
          <p:cNvPr id="89" name="TextBox 88"/>
          <p:cNvSpPr txBox="1"/>
          <p:nvPr/>
        </p:nvSpPr>
        <p:spPr>
          <a:xfrm>
            <a:off x="52354" y="4444973"/>
            <a:ext cx="932709" cy="374571"/>
          </a:xfrm>
          <a:prstGeom prst="roundRect">
            <a:avLst/>
          </a:prstGeom>
          <a:noFill/>
          <a:ln>
            <a:solidFill>
              <a:srgbClr val="FF0000"/>
            </a:solidFill>
          </a:ln>
        </p:spPr>
        <p:txBody>
          <a:bodyPr wrap="square" rtlCol="0">
            <a:spAutoFit/>
          </a:bodyPr>
          <a:lstStyle/>
          <a:p>
            <a:r>
              <a:rPr lang="en-US" sz="1600" b="1" dirty="0" smtClean="0">
                <a:solidFill>
                  <a:srgbClr val="C00000"/>
                </a:solidFill>
              </a:rPr>
              <a:t>“Side A”</a:t>
            </a:r>
            <a:endParaRPr lang="en-CA" sz="1600" b="1" dirty="0">
              <a:solidFill>
                <a:srgbClr val="C00000"/>
              </a:solidFill>
            </a:endParaRPr>
          </a:p>
        </p:txBody>
      </p:sp>
      <p:sp>
        <p:nvSpPr>
          <p:cNvPr id="90" name="TextBox 89"/>
          <p:cNvSpPr txBox="1"/>
          <p:nvPr/>
        </p:nvSpPr>
        <p:spPr>
          <a:xfrm>
            <a:off x="43434" y="3430084"/>
            <a:ext cx="941629" cy="374571"/>
          </a:xfrm>
          <a:prstGeom prst="roundRect">
            <a:avLst/>
          </a:prstGeom>
          <a:noFill/>
          <a:ln>
            <a:solidFill>
              <a:srgbClr val="7030A0"/>
            </a:solidFill>
          </a:ln>
        </p:spPr>
        <p:txBody>
          <a:bodyPr wrap="square" rtlCol="0">
            <a:spAutoFit/>
          </a:bodyPr>
          <a:lstStyle/>
          <a:p>
            <a:r>
              <a:rPr lang="en-US" sz="1600" dirty="0" smtClean="0">
                <a:solidFill>
                  <a:srgbClr val="7030A0"/>
                </a:solidFill>
              </a:rPr>
              <a:t>“</a:t>
            </a:r>
            <a:r>
              <a:rPr lang="en-US" sz="1600" b="1" dirty="0" smtClean="0">
                <a:solidFill>
                  <a:srgbClr val="7030A0"/>
                </a:solidFill>
              </a:rPr>
              <a:t>Side B</a:t>
            </a:r>
            <a:r>
              <a:rPr lang="en-US" sz="1600" dirty="0" smtClean="0">
                <a:solidFill>
                  <a:srgbClr val="7030A0"/>
                </a:solidFill>
              </a:rPr>
              <a:t>”</a:t>
            </a:r>
            <a:endParaRPr lang="en-CA" sz="1600" dirty="0">
              <a:solidFill>
                <a:srgbClr val="7030A0"/>
              </a:solidFill>
            </a:endParaRPr>
          </a:p>
        </p:txBody>
      </p:sp>
    </p:spTree>
    <p:extLst>
      <p:ext uri="{BB962C8B-B14F-4D97-AF65-F5344CB8AC3E}">
        <p14:creationId xmlns:p14="http://schemas.microsoft.com/office/powerpoint/2010/main" val="327208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repeatCount="indefinite" fill="remove" grpId="0" nodeType="withEffect">
                                  <p:stCondLst>
                                    <p:cond delay="0"/>
                                  </p:stCondLst>
                                  <p:childTnLst>
                                    <p:animClr clrSpc="rgb" dir="cw">
                                      <p:cBhvr override="childStyle">
                                        <p:cTn id="6" dur="250" autoRev="1" fill="remove"/>
                                        <p:tgtEl>
                                          <p:spTgt spid="69"/>
                                        </p:tgtEl>
                                        <p:attrNameLst>
                                          <p:attrName>style.color</p:attrName>
                                        </p:attrNameLst>
                                      </p:cBhvr>
                                      <p:to>
                                        <a:schemeClr val="bg1"/>
                                      </p:to>
                                    </p:animClr>
                                    <p:animClr clrSpc="rgb" dir="cw">
                                      <p:cBhvr>
                                        <p:cTn id="7" dur="250" autoRev="1" fill="remove"/>
                                        <p:tgtEl>
                                          <p:spTgt spid="69"/>
                                        </p:tgtEl>
                                        <p:attrNameLst>
                                          <p:attrName>fillcolor</p:attrName>
                                        </p:attrNameLst>
                                      </p:cBhvr>
                                      <p:to>
                                        <a:schemeClr val="bg1"/>
                                      </p:to>
                                    </p:animClr>
                                    <p:set>
                                      <p:cBhvr>
                                        <p:cTn id="8" dur="250" autoRev="1" fill="remove"/>
                                        <p:tgtEl>
                                          <p:spTgt spid="69"/>
                                        </p:tgtEl>
                                        <p:attrNameLst>
                                          <p:attrName>fill.type</p:attrName>
                                        </p:attrNameLst>
                                      </p:cBhvr>
                                      <p:to>
                                        <p:strVal val="solid"/>
                                      </p:to>
                                    </p:set>
                                    <p:set>
                                      <p:cBhvr>
                                        <p:cTn id="9" dur="250" autoRev="1" fill="remove"/>
                                        <p:tgtEl>
                                          <p:spTgt spid="69"/>
                                        </p:tgtEl>
                                        <p:attrNameLst>
                                          <p:attrName>fill.on</p:attrName>
                                        </p:attrNameLst>
                                      </p:cBhvr>
                                      <p:to>
                                        <p:strVal val="true"/>
                                      </p:to>
                                    </p:set>
                                  </p:childTnLst>
                                </p:cTn>
                              </p:par>
                              <p:par>
                                <p:cTn id="10" presetID="27" presetClass="emph" presetSubtype="0" repeatCount="indefinite" fill="remove" grpId="0" nodeType="withEffect">
                                  <p:stCondLst>
                                    <p:cond delay="0"/>
                                  </p:stCondLst>
                                  <p:childTnLst>
                                    <p:animClr clrSpc="rgb" dir="cw">
                                      <p:cBhvr override="childStyle">
                                        <p:cTn id="11" dur="500" autoRev="1" fill="remove"/>
                                        <p:tgtEl>
                                          <p:spTgt spid="73"/>
                                        </p:tgtEl>
                                        <p:attrNameLst>
                                          <p:attrName>style.color</p:attrName>
                                        </p:attrNameLst>
                                      </p:cBhvr>
                                      <p:to>
                                        <a:schemeClr val="bg1"/>
                                      </p:to>
                                    </p:animClr>
                                    <p:animClr clrSpc="rgb" dir="cw">
                                      <p:cBhvr>
                                        <p:cTn id="12" dur="500" autoRev="1" fill="remove"/>
                                        <p:tgtEl>
                                          <p:spTgt spid="73"/>
                                        </p:tgtEl>
                                        <p:attrNameLst>
                                          <p:attrName>fillcolor</p:attrName>
                                        </p:attrNameLst>
                                      </p:cBhvr>
                                      <p:to>
                                        <a:schemeClr val="bg1"/>
                                      </p:to>
                                    </p:animClr>
                                    <p:set>
                                      <p:cBhvr>
                                        <p:cTn id="13" dur="500" autoRev="1" fill="remove"/>
                                        <p:tgtEl>
                                          <p:spTgt spid="73"/>
                                        </p:tgtEl>
                                        <p:attrNameLst>
                                          <p:attrName>fill.type</p:attrName>
                                        </p:attrNameLst>
                                      </p:cBhvr>
                                      <p:to>
                                        <p:strVal val="solid"/>
                                      </p:to>
                                    </p:set>
                                    <p:set>
                                      <p:cBhvr>
                                        <p:cTn id="14" dur="500" autoRev="1" fill="remove"/>
                                        <p:tgtEl>
                                          <p:spTgt spid="73"/>
                                        </p:tgtEl>
                                        <p:attrNameLst>
                                          <p:attrName>fill.on</p:attrName>
                                        </p:attrNameLst>
                                      </p:cBhvr>
                                      <p:to>
                                        <p:strVal val="true"/>
                                      </p:to>
                                    </p:set>
                                  </p:childTnLst>
                                </p:cTn>
                              </p:par>
                              <p:par>
                                <p:cTn id="15" presetID="27" presetClass="emph" presetSubtype="0" repeatCount="indefinite" fill="remove" grpId="0" nodeType="withEffect">
                                  <p:stCondLst>
                                    <p:cond delay="0"/>
                                  </p:stCondLst>
                                  <p:childTnLst>
                                    <p:animClr clrSpc="rgb" dir="cw">
                                      <p:cBhvr override="childStyle">
                                        <p:cTn id="16" dur="500" autoRev="1" fill="remove"/>
                                        <p:tgtEl>
                                          <p:spTgt spid="76"/>
                                        </p:tgtEl>
                                        <p:attrNameLst>
                                          <p:attrName>style.color</p:attrName>
                                        </p:attrNameLst>
                                      </p:cBhvr>
                                      <p:to>
                                        <a:schemeClr val="bg1"/>
                                      </p:to>
                                    </p:animClr>
                                    <p:animClr clrSpc="rgb" dir="cw">
                                      <p:cBhvr>
                                        <p:cTn id="17" dur="500" autoRev="1" fill="remove"/>
                                        <p:tgtEl>
                                          <p:spTgt spid="76"/>
                                        </p:tgtEl>
                                        <p:attrNameLst>
                                          <p:attrName>fillcolor</p:attrName>
                                        </p:attrNameLst>
                                      </p:cBhvr>
                                      <p:to>
                                        <a:schemeClr val="bg1"/>
                                      </p:to>
                                    </p:animClr>
                                    <p:set>
                                      <p:cBhvr>
                                        <p:cTn id="18" dur="500" autoRev="1" fill="remove"/>
                                        <p:tgtEl>
                                          <p:spTgt spid="76"/>
                                        </p:tgtEl>
                                        <p:attrNameLst>
                                          <p:attrName>fill.type</p:attrName>
                                        </p:attrNameLst>
                                      </p:cBhvr>
                                      <p:to>
                                        <p:strVal val="solid"/>
                                      </p:to>
                                    </p:set>
                                    <p:set>
                                      <p:cBhvr>
                                        <p:cTn id="19" dur="500" autoRev="1" fill="remove"/>
                                        <p:tgtEl>
                                          <p:spTgt spid="76"/>
                                        </p:tgtEl>
                                        <p:attrNameLst>
                                          <p:attrName>fill.on</p:attrName>
                                        </p:attrNameLst>
                                      </p:cBhvr>
                                      <p:to>
                                        <p:strVal val="true"/>
                                      </p:to>
                                    </p:set>
                                  </p:childTnLst>
                                </p:cTn>
                              </p:par>
                            </p:childTnLst>
                          </p:cTn>
                        </p:par>
                        <p:par>
                          <p:cTn id="20" fill="hold">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500"/>
                                        <p:tgtEl>
                                          <p:spTgt spid="3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fade">
                                      <p:cBhvr>
                                        <p:cTn id="28" dur="500"/>
                                        <p:tgtEl>
                                          <p:spTgt spid="37"/>
                                        </p:tgtEl>
                                      </p:cBhvr>
                                    </p:animEffect>
                                  </p:childTnLst>
                                </p:cTn>
                              </p:par>
                            </p:childTnLst>
                          </p:cTn>
                        </p:par>
                        <p:par>
                          <p:cTn id="29" fill="hold">
                            <p:stCondLst>
                              <p:cond delay="500"/>
                            </p:stCondLst>
                            <p:childTnLst>
                              <p:par>
                                <p:cTn id="30" presetID="26" presetClass="path" presetSubtype="0" repeatCount="indefinite" fill="hold" nodeType="afterEffect">
                                  <p:stCondLst>
                                    <p:cond delay="0"/>
                                  </p:stCondLst>
                                  <p:childTnLst>
                                    <p:animMotion origin="layout" path="M 1.94444E-6 3.74971E-6 C 1.94444E-6 0.01064 0.02708 0.01943 0.06007 0.01943 C 0.09896 0.01943 0.11302 0.00971 0.11892 0.0037 L 0.125 -0.00394 C 0.13107 -0.00972 0.14601 -0.0192 0.18993 -0.0192 C 0.21805 -0.0192 0.25 -0.01064 0.25 3.74971E-6 C 0.25 0.01064 0.21805 0.01943 0.18993 0.01943 C 0.14601 0.01943 0.13107 0.00971 0.125 0.0037 L 0.11892 -0.00394 C 0.11302 -0.00972 0.09896 -0.0192 0.06007 -0.0192 C 0.02708 -0.0192 1.94444E-6 -0.01064 1.94444E-6 3.74971E-6 Z " pathEditMode="relative" rAng="0" ptsTypes="ffFffffFfff">
                                      <p:cBhvr>
                                        <p:cTn id="31" dur="3000" fill="hold"/>
                                        <p:tgtEl>
                                          <p:spTgt spid="33"/>
                                        </p:tgtEl>
                                        <p:attrNameLst>
                                          <p:attrName>ppt_x</p:attrName>
                                          <p:attrName>ppt_y</p:attrName>
                                        </p:attrNameLst>
                                      </p:cBhvr>
                                      <p:rCtr x="12500" y="0"/>
                                    </p:animMotion>
                                  </p:childTnLst>
                                </p:cTn>
                              </p:par>
                              <p:par>
                                <p:cTn id="32" presetID="26" presetClass="path" presetSubtype="0" repeatCount="indefinite" fill="hold" nodeType="withEffect">
                                  <p:stCondLst>
                                    <p:cond delay="0"/>
                                  </p:stCondLst>
                                  <p:childTnLst>
                                    <p:animMotion origin="layout" path="M 0 3.74971E-6 C 0 0.01064 0.02708 0.01943 0.06007 0.01943 C 0.09896 0.01943 0.11302 0.00971 0.11892 0.0037 L 0.125 -0.00394 C 0.13108 -0.00972 0.14601 -0.0192 0.18993 -0.0192 C 0.21806 -0.0192 0.25 -0.01064 0.25 3.74971E-6 C 0.25 0.01064 0.21806 0.01943 0.18993 0.01943 C 0.14601 0.01943 0.13108 0.00971 0.125 0.0037 L 0.11892 -0.00394 C 0.11302 -0.00972 0.09896 -0.0192 0.06007 -0.0192 C 0.02708 -0.0192 0 -0.01064 0 3.74971E-6 Z " pathEditMode="relative" rAng="0" ptsTypes="ffFffffFfff">
                                      <p:cBhvr>
                                        <p:cTn id="33" dur="3000" fill="hold"/>
                                        <p:tgtEl>
                                          <p:spTgt spid="34"/>
                                        </p:tgtEl>
                                        <p:attrNameLst>
                                          <p:attrName>ppt_x</p:attrName>
                                          <p:attrName>ppt_y</p:attrName>
                                        </p:attrNameLst>
                                      </p:cBhvr>
                                      <p:rCtr x="12500" y="0"/>
                                    </p:animMotion>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36"/>
                                        </p:tgtEl>
                                        <p:attrNameLst>
                                          <p:attrName>style.visibility</p:attrName>
                                        </p:attrNameLst>
                                      </p:cBhvr>
                                      <p:to>
                                        <p:strVal val="visible"/>
                                      </p:to>
                                    </p:set>
                                    <p:animEffect transition="in" filter="fade">
                                      <p:cBhvr>
                                        <p:cTn id="38" dur="500"/>
                                        <p:tgtEl>
                                          <p:spTgt spid="36"/>
                                        </p:tgtEl>
                                      </p:cBhvr>
                                    </p:animEffect>
                                  </p:childTnLst>
                                </p:cTn>
                              </p:par>
                            </p:childTnLst>
                          </p:cTn>
                        </p:par>
                        <p:par>
                          <p:cTn id="39" fill="hold">
                            <p:stCondLst>
                              <p:cond delay="500"/>
                            </p:stCondLst>
                            <p:childTnLst>
                              <p:par>
                                <p:cTn id="40" presetID="64" presetClass="path" presetSubtype="0" accel="50000" decel="50000" fill="hold" nodeType="afterEffect">
                                  <p:stCondLst>
                                    <p:cond delay="0"/>
                                  </p:stCondLst>
                                  <p:childTnLst>
                                    <p:animMotion origin="layout" path="M 2.77778E-6 2.79898E-6 L -0.12327 -0.08305 " pathEditMode="relative" rAng="0" ptsTypes="AA">
                                      <p:cBhvr>
                                        <p:cTn id="41" dur="2000" fill="hold"/>
                                        <p:tgtEl>
                                          <p:spTgt spid="58"/>
                                        </p:tgtEl>
                                        <p:attrNameLst>
                                          <p:attrName>ppt_x</p:attrName>
                                          <p:attrName>ppt_y</p:attrName>
                                        </p:attrNameLst>
                                      </p:cBhvr>
                                      <p:rCtr x="-6163" y="-4164"/>
                                    </p:animMotion>
                                  </p:childTnLst>
                                </p:cTn>
                              </p:par>
                              <p:par>
                                <p:cTn id="42" presetID="64" presetClass="path" presetSubtype="0" accel="50000" decel="50000" fill="hold" nodeType="withEffect">
                                  <p:stCondLst>
                                    <p:cond delay="0"/>
                                  </p:stCondLst>
                                  <p:childTnLst>
                                    <p:animMotion origin="layout" path="M 1.66667E-6 2.79898E-6 L 0.11979 -0.08305 " pathEditMode="relative" rAng="0" ptsTypes="AA">
                                      <p:cBhvr>
                                        <p:cTn id="43" dur="2000" fill="hold"/>
                                        <p:tgtEl>
                                          <p:spTgt spid="59"/>
                                        </p:tgtEl>
                                        <p:attrNameLst>
                                          <p:attrName>ppt_x</p:attrName>
                                          <p:attrName>ppt_y</p:attrName>
                                        </p:attrNameLst>
                                      </p:cBhvr>
                                      <p:rCtr x="5990" y="-4164"/>
                                    </p:animMotion>
                                  </p:childTnLst>
                                </p:cTn>
                              </p:par>
                              <p:par>
                                <p:cTn id="44" presetID="64" presetClass="path" presetSubtype="0" accel="50000" decel="50000" fill="hold" grpId="0" nodeType="withEffect">
                                  <p:stCondLst>
                                    <p:cond delay="0"/>
                                  </p:stCondLst>
                                  <p:childTnLst>
                                    <p:animMotion origin="layout" path="M -2.5E-6 3.33333E-6 L -2.5E-6 -0.02523 " pathEditMode="relative" rAng="0" ptsTypes="AA">
                                      <p:cBhvr>
                                        <p:cTn id="45" dur="2000" fill="hold"/>
                                        <p:tgtEl>
                                          <p:spTgt spid="57"/>
                                        </p:tgtEl>
                                        <p:attrNameLst>
                                          <p:attrName>ppt_x</p:attrName>
                                          <p:attrName>ppt_y</p:attrName>
                                        </p:attrNameLst>
                                      </p:cBhvr>
                                      <p:rCtr x="0" y="-1273"/>
                                    </p:animMotion>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500"/>
                                        <p:tgtEl>
                                          <p:spTgt spid="68"/>
                                        </p:tgtEl>
                                      </p:cBhvr>
                                    </p:animEffect>
                                  </p:childTnLst>
                                </p:cTn>
                              </p:par>
                              <p:par>
                                <p:cTn id="51" presetID="42" presetClass="path" presetSubtype="0" repeatCount="indefinite" accel="50000" decel="50000" autoRev="1" fill="hold" grpId="1" nodeType="withEffect">
                                  <p:stCondLst>
                                    <p:cond delay="0"/>
                                  </p:stCondLst>
                                  <p:childTnLst>
                                    <p:animMotion origin="layout" path="M -2.77778E-6 -4.34883E-6 L -0.07048 -0.00254 " pathEditMode="relative" rAng="0" ptsTypes="AA">
                                      <p:cBhvr>
                                        <p:cTn id="52" dur="2000" fill="hold"/>
                                        <p:tgtEl>
                                          <p:spTgt spid="69"/>
                                        </p:tgtEl>
                                        <p:attrNameLst>
                                          <p:attrName>ppt_x</p:attrName>
                                          <p:attrName>ppt_y</p:attrName>
                                        </p:attrNameLst>
                                      </p:cBhvr>
                                      <p:rCtr x="-3524" y="-139"/>
                                    </p:animMotion>
                                  </p:childTnLst>
                                </p:cTn>
                              </p:par>
                              <p:par>
                                <p:cTn id="53" presetID="42" presetClass="path" presetSubtype="0" repeatCount="indefinite" accel="50000" decel="50000" autoRev="1" fill="hold" nodeType="withEffect">
                                  <p:stCondLst>
                                    <p:cond delay="0"/>
                                  </p:stCondLst>
                                  <p:childTnLst>
                                    <p:animMotion origin="layout" path="M 1.94444E-6 -4.34883E-6 L -0.0717 -0.00254 " pathEditMode="relative" rAng="0" ptsTypes="AA">
                                      <p:cBhvr>
                                        <p:cTn id="54" dur="2000" fill="hold"/>
                                        <p:tgtEl>
                                          <p:spTgt spid="66"/>
                                        </p:tgtEl>
                                        <p:attrNameLst>
                                          <p:attrName>ppt_x</p:attrName>
                                          <p:attrName>ppt_y</p:attrName>
                                        </p:attrNameLst>
                                      </p:cBhvr>
                                      <p:rCtr x="-3594" y="-139"/>
                                    </p:animMotion>
                                  </p:childTnLst>
                                </p:cTn>
                              </p:par>
                              <p:par>
                                <p:cTn id="55" presetID="10" presetClass="entr" presetSubtype="0" fill="hold" nodeType="withEffect">
                                  <p:stCondLst>
                                    <p:cond delay="0"/>
                                  </p:stCondLst>
                                  <p:childTnLst>
                                    <p:set>
                                      <p:cBhvr>
                                        <p:cTn id="56" dur="1" fill="hold">
                                          <p:stCondLst>
                                            <p:cond delay="0"/>
                                          </p:stCondLst>
                                        </p:cTn>
                                        <p:tgtEl>
                                          <p:spTgt spid="77"/>
                                        </p:tgtEl>
                                        <p:attrNameLst>
                                          <p:attrName>style.visibility</p:attrName>
                                        </p:attrNameLst>
                                      </p:cBhvr>
                                      <p:to>
                                        <p:strVal val="visible"/>
                                      </p:to>
                                    </p:set>
                                    <p:animEffect transition="in" filter="fade">
                                      <p:cBhvr>
                                        <p:cTn id="57" dur="500"/>
                                        <p:tgtEl>
                                          <p:spTgt spid="77"/>
                                        </p:tgtEl>
                                      </p:cBhvr>
                                    </p:animEffect>
                                  </p:childTnLst>
                                </p:cTn>
                              </p:par>
                              <p:par>
                                <p:cTn id="58" presetID="10" presetClass="entr" presetSubtype="0" fill="hold" nodeType="withEffect">
                                  <p:stCondLst>
                                    <p:cond delay="0"/>
                                  </p:stCondLst>
                                  <p:childTnLst>
                                    <p:set>
                                      <p:cBhvr>
                                        <p:cTn id="59" dur="1" fill="hold">
                                          <p:stCondLst>
                                            <p:cond delay="0"/>
                                          </p:stCondLst>
                                        </p:cTn>
                                        <p:tgtEl>
                                          <p:spTgt spid="78"/>
                                        </p:tgtEl>
                                        <p:attrNameLst>
                                          <p:attrName>style.visibility</p:attrName>
                                        </p:attrNameLst>
                                      </p:cBhvr>
                                      <p:to>
                                        <p:strVal val="visible"/>
                                      </p:to>
                                    </p:set>
                                    <p:animEffect transition="in" filter="fade">
                                      <p:cBhvr>
                                        <p:cTn id="60" dur="500"/>
                                        <p:tgtEl>
                                          <p:spTgt spid="78"/>
                                        </p:tgtEl>
                                      </p:cBhvr>
                                    </p:animEffect>
                                  </p:childTnLst>
                                </p:cTn>
                              </p:par>
                              <p:par>
                                <p:cTn id="61" presetID="10" presetClass="entr" presetSubtype="0" fill="hold" nodeType="withEffect">
                                  <p:stCondLst>
                                    <p:cond delay="0"/>
                                  </p:stCondLst>
                                  <p:childTnLst>
                                    <p:set>
                                      <p:cBhvr>
                                        <p:cTn id="62" dur="1" fill="hold">
                                          <p:stCondLst>
                                            <p:cond delay="0"/>
                                          </p:stCondLst>
                                        </p:cTn>
                                        <p:tgtEl>
                                          <p:spTgt spid="80"/>
                                        </p:tgtEl>
                                        <p:attrNameLst>
                                          <p:attrName>style.visibility</p:attrName>
                                        </p:attrNameLst>
                                      </p:cBhvr>
                                      <p:to>
                                        <p:strVal val="visible"/>
                                      </p:to>
                                    </p:set>
                                    <p:animEffect transition="in" filter="fade">
                                      <p:cBhvr>
                                        <p:cTn id="63" dur="500"/>
                                        <p:tgtEl>
                                          <p:spTgt spid="80"/>
                                        </p:tgtEl>
                                      </p:cBhvr>
                                    </p:animEffect>
                                  </p:childTnLst>
                                </p:cTn>
                              </p:par>
                              <p:par>
                                <p:cTn id="64" presetID="10" presetClass="entr" presetSubtype="0" fill="hold" nodeType="withEffect">
                                  <p:stCondLst>
                                    <p:cond delay="0"/>
                                  </p:stCondLst>
                                  <p:childTnLst>
                                    <p:set>
                                      <p:cBhvr>
                                        <p:cTn id="65" dur="1" fill="hold">
                                          <p:stCondLst>
                                            <p:cond delay="0"/>
                                          </p:stCondLst>
                                        </p:cTn>
                                        <p:tgtEl>
                                          <p:spTgt spid="84"/>
                                        </p:tgtEl>
                                        <p:attrNameLst>
                                          <p:attrName>style.visibility</p:attrName>
                                        </p:attrNameLst>
                                      </p:cBhvr>
                                      <p:to>
                                        <p:strVal val="visible"/>
                                      </p:to>
                                    </p:set>
                                    <p:animEffect transition="in" filter="fade">
                                      <p:cBhvr>
                                        <p:cTn id="66" dur="500"/>
                                        <p:tgtEl>
                                          <p:spTgt spid="84"/>
                                        </p:tgtEl>
                                      </p:cBhvr>
                                    </p:animEffect>
                                  </p:childTnLst>
                                </p:cTn>
                              </p:par>
                              <p:par>
                                <p:cTn id="67" presetID="26" presetClass="path" presetSubtype="0" repeatCount="indefinite" fill="hold" nodeType="withEffect">
                                  <p:stCondLst>
                                    <p:cond delay="0"/>
                                  </p:stCondLst>
                                  <p:childTnLst>
                                    <p:animMotion origin="layout" path="M -0.12326 -0.08305 C -0.12326 -0.08004 -0.12986 -0.0775 -0.13732 -0.0775 C -0.14652 -0.0775 -0.14965 -0.08027 -0.15121 -0.08189 L -0.1526 -0.0842 C -0.15416 -0.08582 -0.15746 -0.08837 -0.16788 -0.08837 C -0.17448 -0.08837 -0.18159 -0.08605 -0.18159 -0.08305 C -0.18159 -0.08004 -0.17448 -0.0775 -0.16788 -0.0775 C -0.15746 -0.0775 -0.15416 -0.08027 -0.1526 -0.08189 L -0.15121 -0.0842 C -0.14965 -0.08582 -0.14652 -0.08837 -0.13732 -0.08837 C -0.12986 -0.08837 -0.12326 -0.08605 -0.12326 -0.08305 Z " pathEditMode="relative" rAng="0" ptsTypes="ffFffffFfff">
                                      <p:cBhvr>
                                        <p:cTn id="68" dur="5000" fill="hold"/>
                                        <p:tgtEl>
                                          <p:spTgt spid="58"/>
                                        </p:tgtEl>
                                        <p:attrNameLst>
                                          <p:attrName>ppt_x</p:attrName>
                                          <p:attrName>ppt_y</p:attrName>
                                        </p:attrNameLst>
                                      </p:cBhvr>
                                      <p:rCtr x="-2917" y="0"/>
                                    </p:animMotion>
                                  </p:childTnLst>
                                </p:cTn>
                              </p:par>
                              <p:par>
                                <p:cTn id="69" presetID="26" presetClass="path" presetSubtype="0" repeatCount="indefinite" fill="hold" nodeType="withEffect">
                                  <p:stCondLst>
                                    <p:cond delay="0"/>
                                  </p:stCondLst>
                                  <p:childTnLst>
                                    <p:animMotion origin="layout" path="M 0.11979 -0.08305 C 0.11979 -0.08004 0.11458 -0.0775 0.10885 -0.0775 C 0.10173 -0.0775 0.0993 -0.08027 0.09826 -0.08189 L 0.09705 -0.0842 C 0.096 -0.08582 0.0934 -0.08837 0.08541 -0.08837 C 0.08038 -0.08837 0.07482 -0.08605 0.07482 -0.08305 C 0.07482 -0.08004 0.08038 -0.0775 0.08541 -0.0775 C 0.0934 -0.0775 0.096 -0.08027 0.09705 -0.08189 L 0.09826 -0.0842 C 0.0993 -0.08582 0.10173 -0.08837 0.10885 -0.08837 C 0.11458 -0.08837 0.11979 -0.08605 0.11979 -0.08305 Z " pathEditMode="relative" rAng="0" ptsTypes="ffFffffFfff">
                                      <p:cBhvr>
                                        <p:cTn id="70" dur="5000" fill="hold"/>
                                        <p:tgtEl>
                                          <p:spTgt spid="59"/>
                                        </p:tgtEl>
                                        <p:attrNameLst>
                                          <p:attrName>ppt_x</p:attrName>
                                          <p:attrName>ppt_y</p:attrName>
                                        </p:attrNameLst>
                                      </p:cBhvr>
                                      <p:rCtr x="-2257" y="0"/>
                                    </p:animMotion>
                                  </p:childTnLst>
                                </p:cTn>
                              </p:par>
                              <p:par>
                                <p:cTn id="71" presetID="10" presetClass="entr" presetSubtype="0" fill="hold" grpId="0" nodeType="withEffect">
                                  <p:stCondLst>
                                    <p:cond delay="0"/>
                                  </p:stCondLst>
                                  <p:childTnLst>
                                    <p:set>
                                      <p:cBhvr>
                                        <p:cTn id="72" dur="1" fill="hold">
                                          <p:stCondLst>
                                            <p:cond delay="0"/>
                                          </p:stCondLst>
                                        </p:cTn>
                                        <p:tgtEl>
                                          <p:spTgt spid="85"/>
                                        </p:tgtEl>
                                        <p:attrNameLst>
                                          <p:attrName>style.visibility</p:attrName>
                                        </p:attrNameLst>
                                      </p:cBhvr>
                                      <p:to>
                                        <p:strVal val="visible"/>
                                      </p:to>
                                    </p:set>
                                    <p:animEffect transition="in" filter="fade">
                                      <p:cBhvr>
                                        <p:cTn id="73" dur="500"/>
                                        <p:tgtEl>
                                          <p:spTgt spid="85"/>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86"/>
                                        </p:tgtEl>
                                        <p:attrNameLst>
                                          <p:attrName>style.visibility</p:attrName>
                                        </p:attrNameLst>
                                      </p:cBhvr>
                                      <p:to>
                                        <p:strVal val="visible"/>
                                      </p:to>
                                    </p:set>
                                    <p:animEffect transition="in" filter="fade">
                                      <p:cBhvr>
                                        <p:cTn id="76" dur="500"/>
                                        <p:tgtEl>
                                          <p:spTgt spid="86"/>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500"/>
                                        <p:tgtEl>
                                          <p:spTgt spid="87"/>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88"/>
                                        </p:tgtEl>
                                        <p:attrNameLst>
                                          <p:attrName>style.visibility</p:attrName>
                                        </p:attrNameLst>
                                      </p:cBhvr>
                                      <p:to>
                                        <p:strVal val="visible"/>
                                      </p:to>
                                    </p:set>
                                    <p:animEffect transition="in" filter="fade">
                                      <p:cBhvr>
                                        <p:cTn id="82" dur="500"/>
                                        <p:tgtEl>
                                          <p:spTgt spid="88"/>
                                        </p:tgtEl>
                                      </p:cBhvr>
                                    </p:animEffect>
                                  </p:childTnLst>
                                </p:cTn>
                              </p:par>
                            </p:childTnLst>
                          </p:cTn>
                        </p:par>
                      </p:childTnLst>
                    </p:cTn>
                  </p:par>
                  <p:par>
                    <p:cTn id="83" fill="hold">
                      <p:stCondLst>
                        <p:cond delay="indefinite"/>
                      </p:stCondLst>
                      <p:childTnLst>
                        <p:par>
                          <p:cTn id="84" fill="hold">
                            <p:stCondLst>
                              <p:cond delay="0"/>
                            </p:stCondLst>
                            <p:childTnLst>
                              <p:par>
                                <p:cTn id="85" presetID="35" presetClass="path" presetSubtype="0" repeatCount="indefinite" accel="50000" decel="50000" autoRev="1" fill="hold" nodeType="clickEffect">
                                  <p:stCondLst>
                                    <p:cond delay="0"/>
                                  </p:stCondLst>
                                  <p:childTnLst>
                                    <p:animMotion origin="layout" path="M 0.0651 -0.00116 L -0.9349 -0.00116 " pathEditMode="relative" rAng="0" ptsTypes="AA">
                                      <p:cBhvr>
                                        <p:cTn id="86" dur="5000" fill="hold"/>
                                        <p:tgtEl>
                                          <p:spTgt spid="82"/>
                                        </p:tgtEl>
                                        <p:attrNameLst>
                                          <p:attrName>ppt_x</p:attrName>
                                          <p:attrName>ppt_y</p:attrName>
                                        </p:attrNameLst>
                                      </p:cBhvr>
                                      <p:rCtr x="-50000" y="0"/>
                                    </p:animMotion>
                                  </p:childTnLst>
                                  <p:subTnLst>
                                    <p:set>
                                      <p:cBhvr override="childStyle">
                                        <p:cTn dur="1" fill="hold" display="0" masterRel="sameClick" afterEffect="1">
                                          <p:stCondLst>
                                            <p:cond evt="end" delay="0">
                                              <p:tn val="85"/>
                                            </p:cond>
                                          </p:stCondLst>
                                        </p:cTn>
                                        <p:tgtEl>
                                          <p:spTgt spid="82"/>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35" grpId="0" animBg="1"/>
      <p:bldP spid="36" grpId="0" animBg="1"/>
      <p:bldP spid="37" grpId="0" animBg="1"/>
      <p:bldP spid="57" grpId="0" animBg="1"/>
      <p:bldP spid="69" grpId="0" animBg="1"/>
      <p:bldP spid="69" grpId="1" animBg="1"/>
      <p:bldP spid="73" grpId="0" animBg="1"/>
      <p:bldP spid="76" grpId="0" animBg="1"/>
      <p:bldP spid="85" grpId="0"/>
      <p:bldP spid="86" grpId="0"/>
      <p:bldP spid="87" grpId="0"/>
      <p:bldP spid="88"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Example 2</a:t>
            </a:r>
            <a:endParaRPr lang="en-US" dirty="0"/>
          </a:p>
        </p:txBody>
      </p:sp>
      <p:sp>
        <p:nvSpPr>
          <p:cNvPr id="4" name="Footer Placeholder 3"/>
          <p:cNvSpPr>
            <a:spLocks noGrp="1"/>
          </p:cNvSpPr>
          <p:nvPr>
            <p:ph type="ftr" sz="quarter" idx="4294967295"/>
          </p:nvPr>
        </p:nvSpPr>
        <p:spPr>
          <a:xfrm>
            <a:off x="457200" y="6905625"/>
            <a:ext cx="8229600" cy="365125"/>
          </a:xfrm>
          <a:prstGeom prst="rect">
            <a:avLst/>
          </a:prstGeom>
        </p:spPr>
        <p:txBody>
          <a:bodyPr/>
          <a:lstStyle/>
          <a:p>
            <a:r>
              <a:rPr lang="en-US" dirty="0" smtClean="0"/>
              <a:t>FRA Technical Training Material is Intended for Internal Instructional Purposes Only. </a:t>
            </a:r>
          </a:p>
          <a:p>
            <a:r>
              <a:rPr lang="en-US" dirty="0" smtClean="0"/>
              <a:t>Do not distribute outside FRA or State Agency pursuant to 49 CFR Part 212.</a:t>
            </a:r>
            <a:endParaRPr lang="en-US" dirty="0"/>
          </a:p>
        </p:txBody>
      </p:sp>
      <p:sp>
        <p:nvSpPr>
          <p:cNvPr id="5" name="Slide Number Placeholder 4"/>
          <p:cNvSpPr>
            <a:spLocks noGrp="1"/>
          </p:cNvSpPr>
          <p:nvPr>
            <p:ph type="sldNum" sz="quarter" idx="11"/>
          </p:nvPr>
        </p:nvSpPr>
        <p:spPr>
          <a:xfrm>
            <a:off x="8610600" y="6950075"/>
            <a:ext cx="501316" cy="365125"/>
          </a:xfrm>
        </p:spPr>
        <p:txBody>
          <a:bodyPr/>
          <a:lstStyle/>
          <a:p>
            <a:fld id="{3081FB63-11FE-4616-A19A-6EFA4D5058BD}" type="slidenum">
              <a:rPr lang="en-US" smtClean="0"/>
              <a:t>52</a:t>
            </a:fld>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1573404335"/>
              </p:ext>
            </p:extLst>
          </p:nvPr>
        </p:nvGraphicFramePr>
        <p:xfrm>
          <a:off x="395536" y="2075880"/>
          <a:ext cx="8352928" cy="4006200"/>
        </p:xfrm>
        <a:graphic>
          <a:graphicData uri="http://schemas.openxmlformats.org/drawingml/2006/table">
            <a:tbl>
              <a:tblPr firstRow="1" bandRow="1">
                <a:tableStyleId>{5C22544A-7EE6-4342-B048-85BDC9FD1C3A}</a:tableStyleId>
              </a:tblPr>
              <a:tblGrid>
                <a:gridCol w="1092906"/>
                <a:gridCol w="1859422"/>
                <a:gridCol w="2520280"/>
                <a:gridCol w="1924392"/>
                <a:gridCol w="955928"/>
              </a:tblGrid>
              <a:tr h="807864">
                <a:tc gridSpan="2">
                  <a:txBody>
                    <a:bodyPr/>
                    <a:lstStyle/>
                    <a:p>
                      <a:r>
                        <a:rPr lang="en-US" sz="1200" dirty="0" smtClean="0">
                          <a:solidFill>
                            <a:schemeClr val="tx1"/>
                          </a:solidFill>
                        </a:rPr>
                        <a:t>“Side</a:t>
                      </a:r>
                      <a:r>
                        <a:rPr lang="en-US" sz="1200" baseline="0" dirty="0" smtClean="0">
                          <a:solidFill>
                            <a:schemeClr val="tx1"/>
                          </a:solidFill>
                        </a:rPr>
                        <a:t> A” of the Occupied Track – the side from the vertical plane of the near running rail of the occupied track extending outward through to the fouling space of the adjacent controlled track (“No. 1” Track)</a:t>
                      </a:r>
                      <a:endParaRPr lang="en-CA" sz="1200" dirty="0">
                        <a:solidFill>
                          <a:schemeClr val="tx1"/>
                        </a:solidFill>
                      </a:endParaRPr>
                    </a:p>
                  </a:txBody>
                  <a:tcPr>
                    <a:solidFill>
                      <a:schemeClr val="bg1">
                        <a:lumMod val="85000"/>
                      </a:schemeClr>
                    </a:solidFill>
                  </a:tcPr>
                </a:tc>
                <a:tc hMerge="1">
                  <a:txBody>
                    <a:bodyPr/>
                    <a:lstStyle/>
                    <a:p>
                      <a:endParaRPr lang="en-CA" dirty="0"/>
                    </a:p>
                  </a:txBody>
                  <a:tcPr/>
                </a:tc>
                <a:tc>
                  <a:txBody>
                    <a:bodyPr/>
                    <a:lstStyle/>
                    <a:p>
                      <a:r>
                        <a:rPr lang="en-US" sz="1200" dirty="0" smtClean="0">
                          <a:solidFill>
                            <a:schemeClr val="tx1"/>
                          </a:solidFill>
                        </a:rPr>
                        <a:t>On or Between</a:t>
                      </a:r>
                      <a:r>
                        <a:rPr lang="en-US" sz="1200" baseline="0" dirty="0" smtClean="0">
                          <a:solidFill>
                            <a:schemeClr val="tx1"/>
                          </a:solidFill>
                        </a:rPr>
                        <a:t> the Rails of the Occupied Track (“No. 2” Track) where On-Track Safety is Established through working Limits</a:t>
                      </a:r>
                      <a:endParaRPr lang="en-CA" sz="1200" dirty="0">
                        <a:solidFill>
                          <a:schemeClr val="tx1"/>
                        </a:solidFill>
                      </a:endParaRPr>
                    </a:p>
                  </a:txBody>
                  <a:tcPr>
                    <a:solidFill>
                      <a:schemeClr val="bg1">
                        <a:lumMod val="85000"/>
                      </a:schemeClr>
                    </a:solidFill>
                  </a:tcPr>
                </a:tc>
                <a:tc gridSpan="2">
                  <a:txBody>
                    <a:bodyPr/>
                    <a:lstStyle/>
                    <a:p>
                      <a:r>
                        <a:rPr lang="en-US" sz="1200" dirty="0" smtClean="0">
                          <a:solidFill>
                            <a:schemeClr val="tx1"/>
                          </a:solidFill>
                        </a:rPr>
                        <a:t>“Side</a:t>
                      </a:r>
                      <a:r>
                        <a:rPr lang="en-US" sz="1200" baseline="0" dirty="0" smtClean="0">
                          <a:solidFill>
                            <a:schemeClr val="tx1"/>
                          </a:solidFill>
                        </a:rPr>
                        <a:t> B” of the Occupied Track – either (1) the side with no adjacent track or (2) the side from the vertical plane of the near running rail of the occupied track extending outward through to the fouling space of the adjacent controlled track (“No. 3” Track)</a:t>
                      </a:r>
                      <a:endParaRPr lang="en-CA" sz="1200" dirty="0">
                        <a:solidFill>
                          <a:schemeClr val="tx1"/>
                        </a:solidFill>
                      </a:endParaRPr>
                    </a:p>
                  </a:txBody>
                  <a:tcPr>
                    <a:solidFill>
                      <a:schemeClr val="bg1">
                        <a:lumMod val="85000"/>
                      </a:schemeClr>
                    </a:solidFill>
                  </a:tcPr>
                </a:tc>
                <a:tc hMerge="1">
                  <a:txBody>
                    <a:bodyPr/>
                    <a:lstStyle/>
                    <a:p>
                      <a:endParaRPr lang="en-CA" dirty="0"/>
                    </a:p>
                  </a:txBody>
                  <a:tcPr/>
                </a:tc>
              </a:tr>
              <a:tr h="1080120">
                <a:tc>
                  <a:txBody>
                    <a:bodyPr/>
                    <a:lstStyle/>
                    <a:p>
                      <a:r>
                        <a:rPr lang="en-US" sz="1200" dirty="0" smtClean="0"/>
                        <a:t>Method of On-Track Safety on Side A</a:t>
                      </a:r>
                      <a:endParaRPr lang="en-CA" sz="1200" dirty="0"/>
                    </a:p>
                  </a:txBody>
                  <a:tcPr/>
                </a:tc>
                <a:tc>
                  <a:txBody>
                    <a:bodyPr/>
                    <a:lstStyle/>
                    <a:p>
                      <a:pPr algn="ctr"/>
                      <a:r>
                        <a:rPr lang="en-US" sz="1200" dirty="0" smtClean="0"/>
                        <a:t>Requirements</a:t>
                      </a:r>
                      <a:endParaRPr lang="en-CA" sz="1200" dirty="0"/>
                    </a:p>
                  </a:txBody>
                  <a:tcPr/>
                </a:tc>
                <a:tc>
                  <a:txBody>
                    <a:bodyPr/>
                    <a:lstStyle/>
                    <a:p>
                      <a:pPr algn="ctr"/>
                      <a:r>
                        <a:rPr lang="en-CA" sz="1200" dirty="0" smtClean="0"/>
                        <a:t>Requirements</a:t>
                      </a:r>
                    </a:p>
                    <a:p>
                      <a:endParaRPr lang="en-CA" dirty="0"/>
                    </a:p>
                  </a:txBody>
                  <a:tcPr/>
                </a:tc>
                <a:tc>
                  <a:txBody>
                    <a:bodyPr/>
                    <a:lstStyle/>
                    <a:p>
                      <a:pPr algn="ctr"/>
                      <a:r>
                        <a:rPr lang="en-CA" sz="1200" dirty="0" smtClean="0"/>
                        <a:t>Requirements</a:t>
                      </a:r>
                    </a:p>
                    <a:p>
                      <a:endParaRPr lang="en-CA" dirty="0"/>
                    </a:p>
                  </a:txBody>
                  <a:tcPr/>
                </a:tc>
                <a:tc>
                  <a:txBody>
                    <a:bodyPr/>
                    <a:lstStyle/>
                    <a:p>
                      <a:r>
                        <a:rPr lang="en-US" sz="1200" dirty="0" smtClean="0"/>
                        <a:t>Method of On-Track Safety on Side B</a:t>
                      </a:r>
                      <a:endParaRPr lang="en-CA" sz="1200" dirty="0"/>
                    </a:p>
                  </a:txBody>
                  <a:tcPr/>
                </a:tc>
              </a:tr>
              <a:tr h="1469421">
                <a:tc>
                  <a:txBody>
                    <a:bodyPr/>
                    <a:lstStyle/>
                    <a:p>
                      <a:r>
                        <a:rPr lang="en-US" sz="1200" dirty="0" smtClean="0"/>
                        <a:t>Working Limits</a:t>
                      </a:r>
                      <a:endParaRPr lang="en-CA" sz="1200" dirty="0"/>
                    </a:p>
                  </a:txBody>
                  <a:tcPr/>
                </a:tc>
                <a:tc>
                  <a:txBody>
                    <a:bodyPr/>
                    <a:lstStyle/>
                    <a:p>
                      <a:r>
                        <a:rPr lang="en-CA" sz="1200" dirty="0" smtClean="0"/>
                        <a:t>Upon movement notification for No. 1, cease work and occupy a PPOS. Work³  is not required to cease during movement(s) on No. 3.</a:t>
                      </a:r>
                      <a:endParaRPr lang="en-CA" sz="1200" dirty="0"/>
                    </a:p>
                  </a:txBody>
                  <a:tcPr/>
                </a:tc>
                <a:tc>
                  <a:txBody>
                    <a:bodyPr/>
                    <a:lstStyle/>
                    <a:p>
                      <a:r>
                        <a:rPr lang="en-CA" sz="1200" dirty="0" smtClean="0"/>
                        <a:t>Upon movement notification</a:t>
                      </a:r>
                    </a:p>
                    <a:p>
                      <a:r>
                        <a:rPr lang="en-CA" sz="1200" dirty="0" smtClean="0"/>
                        <a:t>for No. 1 or No. 3, cease work and occupy a PPOS, except work may</a:t>
                      </a:r>
                    </a:p>
                    <a:p>
                      <a:r>
                        <a:rPr lang="en-CA" sz="1200" dirty="0" smtClean="0"/>
                        <a:t>continue during movement(s) on No. 1 or No. 3 </a:t>
                      </a:r>
                      <a:r>
                        <a:rPr lang="en-CA" sz="1200" dirty="0" err="1" smtClean="0"/>
                        <a:t>auth’d</a:t>
                      </a:r>
                      <a:r>
                        <a:rPr lang="en-CA" sz="1200" dirty="0" smtClean="0"/>
                        <a:t>. at 25 mph or less (or at 40 mph or less for</a:t>
                      </a:r>
                    </a:p>
                    <a:p>
                      <a:r>
                        <a:rPr lang="en-CA" sz="1200" dirty="0" smtClean="0"/>
                        <a:t>passenger train movements)</a:t>
                      </a:r>
                    </a:p>
                    <a:p>
                      <a:r>
                        <a:rPr lang="en-CA" sz="1200" dirty="0" smtClean="0"/>
                        <a:t>if maintain 25′ spacing².</a:t>
                      </a:r>
                      <a:endParaRPr lang="en-CA" sz="1200" dirty="0"/>
                    </a:p>
                  </a:txBody>
                  <a:tcPr/>
                </a:tc>
                <a:tc>
                  <a:txBody>
                    <a:bodyPr/>
                    <a:lstStyle/>
                    <a:p>
                      <a:r>
                        <a:rPr lang="en-CA" sz="1200" dirty="0" smtClean="0"/>
                        <a:t>Upon movement notification for No. 3, cease work and occupy a PPOS. Work³  is not required to cease during movement(s) on No. 1.</a:t>
                      </a:r>
                      <a:endParaRPr lang="en-CA" sz="1200" dirty="0"/>
                    </a:p>
                  </a:txBody>
                  <a:tcPr/>
                </a:tc>
                <a:tc>
                  <a:txBody>
                    <a:bodyPr/>
                    <a:lstStyle/>
                    <a:p>
                      <a:r>
                        <a:rPr lang="en-CA" sz="1200" dirty="0" smtClean="0"/>
                        <a:t>Working limits.</a:t>
                      </a:r>
                      <a:endParaRPr lang="en-CA" sz="1200" dirty="0"/>
                    </a:p>
                  </a:txBody>
                  <a:tcPr/>
                </a:tc>
              </a:tr>
            </a:tbl>
          </a:graphicData>
        </a:graphic>
      </p:graphicFrame>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5857" y="1571823"/>
            <a:ext cx="73536" cy="45400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6137" y="1571823"/>
            <a:ext cx="73536" cy="45400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476145" y="1678480"/>
            <a:ext cx="2736304" cy="461665"/>
          </a:xfrm>
          <a:prstGeom prst="rect">
            <a:avLst/>
          </a:prstGeom>
          <a:noFill/>
        </p:spPr>
        <p:txBody>
          <a:bodyPr wrap="square" rtlCol="0">
            <a:spAutoFit/>
          </a:bodyPr>
          <a:lstStyle/>
          <a:p>
            <a:pPr algn="ctr"/>
            <a:r>
              <a:rPr lang="en-US" sz="2400" b="1" dirty="0" smtClean="0"/>
              <a:t>“Side A”</a:t>
            </a:r>
            <a:endParaRPr lang="en-CA" sz="2400" b="1" dirty="0"/>
          </a:p>
        </p:txBody>
      </p:sp>
      <p:sp>
        <p:nvSpPr>
          <p:cNvPr id="12" name="TextBox 11"/>
          <p:cNvSpPr txBox="1"/>
          <p:nvPr/>
        </p:nvSpPr>
        <p:spPr>
          <a:xfrm>
            <a:off x="6084168" y="1678480"/>
            <a:ext cx="2376264" cy="461665"/>
          </a:xfrm>
          <a:prstGeom prst="rect">
            <a:avLst/>
          </a:prstGeom>
          <a:noFill/>
        </p:spPr>
        <p:txBody>
          <a:bodyPr wrap="square" rtlCol="0">
            <a:spAutoFit/>
          </a:bodyPr>
          <a:lstStyle/>
          <a:p>
            <a:pPr algn="ctr"/>
            <a:r>
              <a:rPr lang="en-US" sz="2400" b="1" dirty="0" smtClean="0"/>
              <a:t>“Side B”</a:t>
            </a:r>
            <a:endParaRPr lang="en-CA" sz="2400" b="1" dirty="0"/>
          </a:p>
        </p:txBody>
      </p:sp>
      <p:sp>
        <p:nvSpPr>
          <p:cNvPr id="13" name="TextBox 12"/>
          <p:cNvSpPr txBox="1"/>
          <p:nvPr/>
        </p:nvSpPr>
        <p:spPr>
          <a:xfrm>
            <a:off x="3337767" y="1558425"/>
            <a:ext cx="2448250" cy="461665"/>
          </a:xfrm>
          <a:prstGeom prst="rect">
            <a:avLst/>
          </a:prstGeom>
          <a:solidFill>
            <a:srgbClr val="92D050">
              <a:alpha val="35000"/>
            </a:srgbClr>
          </a:solidFill>
        </p:spPr>
        <p:txBody>
          <a:bodyPr wrap="square" rtlCol="0">
            <a:spAutoFit/>
          </a:bodyPr>
          <a:lstStyle/>
          <a:p>
            <a:pPr algn="ctr"/>
            <a:r>
              <a:rPr lang="en-US" sz="2400" b="1" dirty="0" smtClean="0"/>
              <a:t>Occupied Track</a:t>
            </a:r>
            <a:endParaRPr lang="en-CA" sz="2400" b="1" dirty="0"/>
          </a:p>
        </p:txBody>
      </p:sp>
    </p:spTree>
    <p:extLst>
      <p:ext uri="{BB962C8B-B14F-4D97-AF65-F5344CB8AC3E}">
        <p14:creationId xmlns:p14="http://schemas.microsoft.com/office/powerpoint/2010/main" val="1559644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2</a:t>
            </a:r>
            <a:br>
              <a:rPr lang="en-US" dirty="0" smtClean="0"/>
            </a:br>
            <a:r>
              <a:rPr lang="en-US" dirty="0" smtClean="0"/>
              <a:t>Single Move at </a:t>
            </a:r>
            <a:r>
              <a:rPr lang="en-US" cap="none"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25F/40P or Less</a:t>
            </a:r>
            <a:endParaRPr lang="en-US" cap="none"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
        <p:nvSpPr>
          <p:cNvPr id="3" name="Footer Placeholder 2"/>
          <p:cNvSpPr>
            <a:spLocks noGrp="1"/>
          </p:cNvSpPr>
          <p:nvPr>
            <p:ph type="ftr" sz="quarter" idx="4294967295"/>
          </p:nvPr>
        </p:nvSpPr>
        <p:spPr>
          <a:xfrm>
            <a:off x="457200" y="6356350"/>
            <a:ext cx="8229600" cy="365125"/>
          </a:xfrm>
          <a:prstGeom prst="rect">
            <a:avLst/>
          </a:prstGeom>
        </p:spPr>
        <p:txBody>
          <a:bodyPr/>
          <a:lstStyle/>
          <a:p>
            <a:r>
              <a:rPr lang="en-US" dirty="0" smtClean="0"/>
              <a:t>FRA Technical Training Material is Intended for Internal Instructional Purposes Only. </a:t>
            </a:r>
          </a:p>
          <a:p>
            <a:r>
              <a:rPr lang="en-US" dirty="0" smtClean="0"/>
              <a:t>Do not distribute outside FRA or State Agency pursuant to 49 CFR Part 212.</a:t>
            </a:r>
            <a:endParaRPr lang="en-US" dirty="0"/>
          </a:p>
        </p:txBody>
      </p:sp>
      <p:sp>
        <p:nvSpPr>
          <p:cNvPr id="4" name="Slide Number Placeholder 3"/>
          <p:cNvSpPr>
            <a:spLocks noGrp="1"/>
          </p:cNvSpPr>
          <p:nvPr>
            <p:ph type="sldNum" sz="quarter" idx="11"/>
          </p:nvPr>
        </p:nvSpPr>
        <p:spPr/>
        <p:txBody>
          <a:bodyPr/>
          <a:lstStyle/>
          <a:p>
            <a:fld id="{3081FB63-11FE-4616-A19A-6EFA4D5058BD}" type="slidenum">
              <a:rPr lang="en-US" smtClean="0"/>
              <a:t>53</a:t>
            </a:fld>
            <a:endParaRPr lang="en-US"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22464"/>
            <a:ext cx="3286125"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3736" y="3122463"/>
            <a:ext cx="3286125"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6"/>
          <p:cNvPicPr>
            <a:picLocks noChangeAspect="1" noChangeArrowheads="1"/>
          </p:cNvPicPr>
          <p:nvPr/>
        </p:nvPicPr>
        <p:blipFill rotWithShape="1">
          <a:blip r:embed="rId2">
            <a:extLst>
              <a:ext uri="{28A0092B-C50C-407E-A947-70E740481C1C}">
                <a14:useLocalDpi xmlns:a14="http://schemas.microsoft.com/office/drawing/2010/main" val="0"/>
              </a:ext>
            </a:extLst>
          </a:blip>
          <a:srcRect l="17707" t="1"/>
          <a:stretch/>
        </p:blipFill>
        <p:spPr bwMode="auto">
          <a:xfrm>
            <a:off x="6439754" y="3122464"/>
            <a:ext cx="2704246" cy="3333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TextBox 22"/>
          <p:cNvSpPr txBox="1"/>
          <p:nvPr/>
        </p:nvSpPr>
        <p:spPr>
          <a:xfrm>
            <a:off x="76200" y="2816423"/>
            <a:ext cx="2722985" cy="338554"/>
          </a:xfrm>
          <a:prstGeom prst="rect">
            <a:avLst/>
          </a:prstGeom>
          <a:noFill/>
        </p:spPr>
        <p:txBody>
          <a:bodyPr wrap="square" rtlCol="0">
            <a:spAutoFit/>
          </a:bodyPr>
          <a:lstStyle/>
          <a:p>
            <a:r>
              <a:rPr lang="en-US" sz="1600" dirty="0" smtClean="0"/>
              <a:t>Track 3 - Working Limits</a:t>
            </a:r>
            <a:endParaRPr lang="en-CA" sz="1600" dirty="0"/>
          </a:p>
        </p:txBody>
      </p:sp>
      <p:sp>
        <p:nvSpPr>
          <p:cNvPr id="36" name="Rounded Rectangle 35"/>
          <p:cNvSpPr/>
          <p:nvPr/>
        </p:nvSpPr>
        <p:spPr>
          <a:xfrm>
            <a:off x="2827082" y="2003632"/>
            <a:ext cx="5935918" cy="869536"/>
          </a:xfrm>
          <a:prstGeom prst="roundRect">
            <a:avLst/>
          </a:prstGeom>
          <a:solidFill>
            <a:srgbClr val="92D050">
              <a:alpha val="7843"/>
            </a:srgbClr>
          </a:solidFill>
          <a:ln>
            <a:solidFill>
              <a:srgbClr val="92D05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US" b="1" dirty="0" smtClean="0">
                <a:solidFill>
                  <a:schemeClr val="tx1"/>
                </a:solidFill>
              </a:rPr>
              <a:t>Occupied Track: </a:t>
            </a:r>
            <a:r>
              <a:rPr lang="en-US" dirty="0" smtClean="0">
                <a:solidFill>
                  <a:schemeClr val="tx1"/>
                </a:solidFill>
              </a:rPr>
              <a:t>Cease work &amp; Occupy a PPOS; </a:t>
            </a:r>
            <a:r>
              <a:rPr lang="en-US" b="1" dirty="0" smtClean="0">
                <a:solidFill>
                  <a:schemeClr val="tx1"/>
                </a:solidFill>
              </a:rPr>
              <a:t>except</a:t>
            </a:r>
            <a:endParaRPr lang="en-US" dirty="0" smtClean="0">
              <a:solidFill>
                <a:schemeClr val="tx1"/>
              </a:solidFill>
            </a:endParaRPr>
          </a:p>
          <a:p>
            <a:r>
              <a:rPr lang="en-US" dirty="0">
                <a:solidFill>
                  <a:schemeClr val="tx1"/>
                </a:solidFill>
              </a:rPr>
              <a:t> </a:t>
            </a:r>
            <a:r>
              <a:rPr lang="en-US" dirty="0" smtClean="0">
                <a:solidFill>
                  <a:schemeClr val="tx1"/>
                </a:solidFill>
              </a:rPr>
              <a:t>                            Moves may continue; </a:t>
            </a:r>
          </a:p>
          <a:p>
            <a:r>
              <a:rPr lang="en-US" dirty="0" smtClean="0">
                <a:solidFill>
                  <a:schemeClr val="tx1"/>
                </a:solidFill>
              </a:rPr>
              <a:t>                             Work may continue if &gt;25’ from equipment;</a:t>
            </a:r>
            <a:endParaRPr lang="en-US" dirty="0">
              <a:solidFill>
                <a:schemeClr val="tx1"/>
              </a:solidFill>
            </a:endParaRPr>
          </a:p>
        </p:txBody>
      </p:sp>
      <p:sp>
        <p:nvSpPr>
          <p:cNvPr id="37" name="Rounded Rectangle 36"/>
          <p:cNvSpPr/>
          <p:nvPr/>
        </p:nvSpPr>
        <p:spPr>
          <a:xfrm>
            <a:off x="61663" y="1524000"/>
            <a:ext cx="2681537" cy="1047445"/>
          </a:xfrm>
          <a:prstGeom prst="roundRect">
            <a:avLst/>
          </a:prstGeom>
          <a:solidFill>
            <a:srgbClr val="0070C0">
              <a:alpha val="7843"/>
            </a:srgbClr>
          </a:solidFill>
          <a:ln>
            <a:solidFill>
              <a:srgbClr val="0070C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US" sz="2000" b="1" dirty="0" smtClean="0">
                <a:solidFill>
                  <a:schemeClr val="tx1"/>
                </a:solidFill>
              </a:rPr>
              <a:t>Notification for movement on Track 1 at </a:t>
            </a:r>
            <a:r>
              <a:rPr lang="en-US" sz="2000" b="1" u="sng" dirty="0" smtClean="0">
                <a:solidFill>
                  <a:schemeClr val="tx1"/>
                </a:solidFill>
              </a:rPr>
              <a:t>25F/40P or less</a:t>
            </a:r>
            <a:endParaRPr lang="en-US" sz="2000" u="sng" dirty="0">
              <a:solidFill>
                <a:schemeClr val="tx1"/>
              </a:solidFill>
            </a:endParaRPr>
          </a:p>
        </p:txBody>
      </p:sp>
      <p:sp>
        <p:nvSpPr>
          <p:cNvPr id="38" name="Rounded Rectangle 37"/>
          <p:cNvSpPr/>
          <p:nvPr/>
        </p:nvSpPr>
        <p:spPr>
          <a:xfrm>
            <a:off x="2827082" y="5531264"/>
            <a:ext cx="3474469" cy="869536"/>
          </a:xfrm>
          <a:prstGeom prst="roundRect">
            <a:avLst/>
          </a:prstGeom>
          <a:solidFill>
            <a:srgbClr val="B32C16">
              <a:alpha val="7843"/>
            </a:srgbClr>
          </a:solidFill>
          <a:ln>
            <a:solidFill>
              <a:srgbClr val="FF000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US" b="1" dirty="0" smtClean="0">
                <a:solidFill>
                  <a:schemeClr val="tx1"/>
                </a:solidFill>
              </a:rPr>
              <a:t>“Side A”: </a:t>
            </a:r>
            <a:r>
              <a:rPr lang="en-US" dirty="0" smtClean="0">
                <a:solidFill>
                  <a:schemeClr val="tx1"/>
                </a:solidFill>
              </a:rPr>
              <a:t> Cease work;</a:t>
            </a:r>
          </a:p>
          <a:p>
            <a:r>
              <a:rPr lang="en-US" dirty="0">
                <a:solidFill>
                  <a:schemeClr val="tx1"/>
                </a:solidFill>
              </a:rPr>
              <a:t> </a:t>
            </a:r>
            <a:r>
              <a:rPr lang="en-US" dirty="0" smtClean="0">
                <a:solidFill>
                  <a:schemeClr val="tx1"/>
                </a:solidFill>
              </a:rPr>
              <a:t>                 Occupy a PPOS</a:t>
            </a:r>
            <a:endParaRPr lang="en-US" dirty="0">
              <a:solidFill>
                <a:schemeClr val="tx1"/>
              </a:solidFill>
            </a:endParaRPr>
          </a:p>
        </p:txBody>
      </p:sp>
      <p:sp>
        <p:nvSpPr>
          <p:cNvPr id="39" name="Rounded Rectangle 38"/>
          <p:cNvSpPr/>
          <p:nvPr/>
        </p:nvSpPr>
        <p:spPr>
          <a:xfrm>
            <a:off x="2827082" y="1539664"/>
            <a:ext cx="3474469" cy="365336"/>
          </a:xfrm>
          <a:prstGeom prst="roundRect">
            <a:avLst/>
          </a:prstGeom>
          <a:solidFill>
            <a:srgbClr val="7030A0">
              <a:alpha val="7843"/>
            </a:srgbClr>
          </a:solidFill>
          <a:ln>
            <a:solidFill>
              <a:srgbClr val="7030A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US" b="1" dirty="0" smtClean="0">
                <a:solidFill>
                  <a:schemeClr val="tx1"/>
                </a:solidFill>
              </a:rPr>
              <a:t>“Side B”: </a:t>
            </a:r>
            <a:r>
              <a:rPr lang="en-US" dirty="0" smtClean="0">
                <a:solidFill>
                  <a:schemeClr val="tx1"/>
                </a:solidFill>
              </a:rPr>
              <a:t>Work may continue</a:t>
            </a:r>
            <a:endParaRPr lang="en-US" dirty="0">
              <a:solidFill>
                <a:schemeClr val="tx1"/>
              </a:solidFill>
            </a:endParaRPr>
          </a:p>
        </p:txBody>
      </p:sp>
      <p:pic>
        <p:nvPicPr>
          <p:cNvPr id="40"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07146" y="3486788"/>
            <a:ext cx="207454" cy="418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9474"/>
          <a:stretch/>
        </p:blipFill>
        <p:spPr bwMode="auto">
          <a:xfrm>
            <a:off x="6444977" y="4157246"/>
            <a:ext cx="2646171"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44" y="4158057"/>
            <a:ext cx="3286125"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6344" y="4158056"/>
            <a:ext cx="3286125"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64" y="5093683"/>
            <a:ext cx="3286125"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6344" y="5096180"/>
            <a:ext cx="3286125"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 name="Rectangle 46"/>
          <p:cNvSpPr/>
          <p:nvPr/>
        </p:nvSpPr>
        <p:spPr>
          <a:xfrm>
            <a:off x="107504" y="3789123"/>
            <a:ext cx="8983644" cy="1014889"/>
          </a:xfrm>
          <a:prstGeom prst="rect">
            <a:avLst/>
          </a:prstGeom>
          <a:solidFill>
            <a:srgbClr val="92D05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48"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95936" y="4520253"/>
            <a:ext cx="207454" cy="418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9"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04048" y="4520252"/>
            <a:ext cx="207454" cy="418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26296" y="4148619"/>
            <a:ext cx="796206" cy="352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4141025"/>
            <a:ext cx="855234" cy="378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2"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45689" y="4135022"/>
            <a:ext cx="854075" cy="37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3" name="Oval 52"/>
          <p:cNvSpPr/>
          <p:nvPr/>
        </p:nvSpPr>
        <p:spPr>
          <a:xfrm flipH="1">
            <a:off x="968439" y="4257470"/>
            <a:ext cx="115471" cy="145471"/>
          </a:xfrm>
          <a:prstGeom prst="ellipse">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4" name="Oval 53"/>
          <p:cNvSpPr/>
          <p:nvPr/>
        </p:nvSpPr>
        <p:spPr>
          <a:xfrm>
            <a:off x="4427984" y="4257470"/>
            <a:ext cx="96415" cy="139199"/>
          </a:xfrm>
          <a:prstGeom prst="ellipse">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5" name="Oval 54"/>
          <p:cNvSpPr/>
          <p:nvPr/>
        </p:nvSpPr>
        <p:spPr>
          <a:xfrm>
            <a:off x="7388009" y="4251925"/>
            <a:ext cx="136319" cy="144743"/>
          </a:xfrm>
          <a:prstGeom prst="ellipse">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56" name="Straight Arrow Connector 55"/>
          <p:cNvCxnSpPr/>
          <p:nvPr/>
        </p:nvCxnSpPr>
        <p:spPr>
          <a:xfrm flipH="1">
            <a:off x="1500086" y="4090031"/>
            <a:ext cx="633514"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a:off x="3435009" y="4094156"/>
            <a:ext cx="679791"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flipH="1">
            <a:off x="4922502" y="4075020"/>
            <a:ext cx="657610"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59" name="Picture 16"/>
          <p:cNvPicPr>
            <a:picLocks noChangeAspect="1" noChangeArrowheads="1"/>
          </p:cNvPicPr>
          <p:nvPr/>
        </p:nvPicPr>
        <p:blipFill rotWithShape="1">
          <a:blip r:embed="rId2">
            <a:extLst>
              <a:ext uri="{28A0092B-C50C-407E-A947-70E740481C1C}">
                <a14:useLocalDpi xmlns:a14="http://schemas.microsoft.com/office/drawing/2010/main" val="0"/>
              </a:ext>
            </a:extLst>
          </a:blip>
          <a:srcRect l="20224" t="-8571" b="-1"/>
          <a:stretch/>
        </p:blipFill>
        <p:spPr bwMode="auto">
          <a:xfrm>
            <a:off x="6469617" y="5067605"/>
            <a:ext cx="2621531"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0" name="Picture 1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5400000">
            <a:off x="8367248" y="4703157"/>
            <a:ext cx="361950" cy="108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1" name="Straight Arrow Connector 60"/>
          <p:cNvCxnSpPr/>
          <p:nvPr/>
        </p:nvCxnSpPr>
        <p:spPr>
          <a:xfrm>
            <a:off x="6428990" y="4084102"/>
            <a:ext cx="657610"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1402431" y="3829355"/>
            <a:ext cx="939709" cy="276999"/>
          </a:xfrm>
          <a:prstGeom prst="rect">
            <a:avLst/>
          </a:prstGeom>
          <a:noFill/>
        </p:spPr>
        <p:txBody>
          <a:bodyPr wrap="square" rtlCol="0">
            <a:spAutoFit/>
          </a:bodyPr>
          <a:lstStyle/>
          <a:p>
            <a:r>
              <a:rPr lang="en-US" sz="1200" dirty="0" smtClean="0"/>
              <a:t>At Least 25’</a:t>
            </a:r>
            <a:endParaRPr lang="en-CA" sz="1200" dirty="0"/>
          </a:p>
        </p:txBody>
      </p:sp>
      <p:sp>
        <p:nvSpPr>
          <p:cNvPr id="63" name="TextBox 62"/>
          <p:cNvSpPr txBox="1"/>
          <p:nvPr/>
        </p:nvSpPr>
        <p:spPr>
          <a:xfrm>
            <a:off x="3352800" y="3829355"/>
            <a:ext cx="939709" cy="276999"/>
          </a:xfrm>
          <a:prstGeom prst="rect">
            <a:avLst/>
          </a:prstGeom>
          <a:noFill/>
        </p:spPr>
        <p:txBody>
          <a:bodyPr wrap="square" rtlCol="0">
            <a:spAutoFit/>
          </a:bodyPr>
          <a:lstStyle/>
          <a:p>
            <a:r>
              <a:rPr lang="en-US" sz="1200" dirty="0" smtClean="0"/>
              <a:t>At Least 25’</a:t>
            </a:r>
            <a:endParaRPr lang="en-CA" sz="1200" dirty="0"/>
          </a:p>
        </p:txBody>
      </p:sp>
      <p:sp>
        <p:nvSpPr>
          <p:cNvPr id="64" name="TextBox 63"/>
          <p:cNvSpPr txBox="1"/>
          <p:nvPr/>
        </p:nvSpPr>
        <p:spPr>
          <a:xfrm>
            <a:off x="4851491" y="3829355"/>
            <a:ext cx="939709" cy="276999"/>
          </a:xfrm>
          <a:prstGeom prst="rect">
            <a:avLst/>
          </a:prstGeom>
          <a:noFill/>
        </p:spPr>
        <p:txBody>
          <a:bodyPr wrap="square" rtlCol="0">
            <a:spAutoFit/>
          </a:bodyPr>
          <a:lstStyle/>
          <a:p>
            <a:r>
              <a:rPr lang="en-US" sz="1200" dirty="0" smtClean="0"/>
              <a:t>At Least 25’</a:t>
            </a:r>
            <a:endParaRPr lang="en-CA" sz="1200" dirty="0"/>
          </a:p>
        </p:txBody>
      </p:sp>
      <p:sp>
        <p:nvSpPr>
          <p:cNvPr id="65" name="TextBox 64"/>
          <p:cNvSpPr txBox="1"/>
          <p:nvPr/>
        </p:nvSpPr>
        <p:spPr>
          <a:xfrm>
            <a:off x="6299291" y="3829355"/>
            <a:ext cx="939709" cy="276999"/>
          </a:xfrm>
          <a:prstGeom prst="rect">
            <a:avLst/>
          </a:prstGeom>
          <a:noFill/>
        </p:spPr>
        <p:txBody>
          <a:bodyPr wrap="square" rtlCol="0">
            <a:spAutoFit/>
          </a:bodyPr>
          <a:lstStyle/>
          <a:p>
            <a:r>
              <a:rPr lang="en-US" sz="1200" dirty="0" smtClean="0"/>
              <a:t>At Least 25’</a:t>
            </a:r>
            <a:endParaRPr lang="en-CA" sz="1200" dirty="0"/>
          </a:p>
        </p:txBody>
      </p:sp>
      <p:sp>
        <p:nvSpPr>
          <p:cNvPr id="66" name="TextBox 65"/>
          <p:cNvSpPr txBox="1"/>
          <p:nvPr/>
        </p:nvSpPr>
        <p:spPr>
          <a:xfrm>
            <a:off x="52354" y="4616728"/>
            <a:ext cx="932709" cy="374571"/>
          </a:xfrm>
          <a:prstGeom prst="roundRect">
            <a:avLst/>
          </a:prstGeom>
          <a:noFill/>
          <a:ln>
            <a:solidFill>
              <a:srgbClr val="FF0000"/>
            </a:solidFill>
          </a:ln>
        </p:spPr>
        <p:txBody>
          <a:bodyPr wrap="square" rtlCol="0">
            <a:spAutoFit/>
          </a:bodyPr>
          <a:lstStyle/>
          <a:p>
            <a:r>
              <a:rPr lang="en-US" sz="1600" b="1" dirty="0" smtClean="0">
                <a:solidFill>
                  <a:srgbClr val="C00000"/>
                </a:solidFill>
              </a:rPr>
              <a:t>“Side A”</a:t>
            </a:r>
            <a:endParaRPr lang="en-CA" sz="1600" b="1" dirty="0">
              <a:solidFill>
                <a:srgbClr val="C00000"/>
              </a:solidFill>
            </a:endParaRPr>
          </a:p>
        </p:txBody>
      </p:sp>
      <p:sp>
        <p:nvSpPr>
          <p:cNvPr id="67" name="TextBox 66"/>
          <p:cNvSpPr txBox="1"/>
          <p:nvPr/>
        </p:nvSpPr>
        <p:spPr>
          <a:xfrm>
            <a:off x="43434" y="3601839"/>
            <a:ext cx="941629" cy="374571"/>
          </a:xfrm>
          <a:prstGeom prst="roundRect">
            <a:avLst/>
          </a:prstGeom>
          <a:noFill/>
          <a:ln>
            <a:solidFill>
              <a:srgbClr val="7030A0"/>
            </a:solidFill>
          </a:ln>
        </p:spPr>
        <p:txBody>
          <a:bodyPr wrap="square" rtlCol="0">
            <a:spAutoFit/>
          </a:bodyPr>
          <a:lstStyle/>
          <a:p>
            <a:r>
              <a:rPr lang="en-US" sz="1600" dirty="0" smtClean="0">
                <a:solidFill>
                  <a:srgbClr val="7030A0"/>
                </a:solidFill>
              </a:rPr>
              <a:t>“</a:t>
            </a:r>
            <a:r>
              <a:rPr lang="en-US" sz="1600" b="1" dirty="0" smtClean="0">
                <a:solidFill>
                  <a:srgbClr val="7030A0"/>
                </a:solidFill>
              </a:rPr>
              <a:t>Side B</a:t>
            </a:r>
            <a:r>
              <a:rPr lang="en-US" sz="1600" dirty="0" smtClean="0">
                <a:solidFill>
                  <a:srgbClr val="7030A0"/>
                </a:solidFill>
              </a:rPr>
              <a:t>”</a:t>
            </a:r>
            <a:endParaRPr lang="en-CA" sz="1600" dirty="0">
              <a:solidFill>
                <a:srgbClr val="7030A0"/>
              </a:solidFill>
            </a:endParaRPr>
          </a:p>
        </p:txBody>
      </p:sp>
      <p:sp>
        <p:nvSpPr>
          <p:cNvPr id="68" name="TextBox 67"/>
          <p:cNvSpPr txBox="1"/>
          <p:nvPr/>
        </p:nvSpPr>
        <p:spPr>
          <a:xfrm>
            <a:off x="89857" y="5358825"/>
            <a:ext cx="2321016" cy="338554"/>
          </a:xfrm>
          <a:prstGeom prst="rect">
            <a:avLst/>
          </a:prstGeom>
          <a:noFill/>
        </p:spPr>
        <p:txBody>
          <a:bodyPr wrap="square" rtlCol="0">
            <a:spAutoFit/>
          </a:bodyPr>
          <a:lstStyle/>
          <a:p>
            <a:r>
              <a:rPr lang="en-US" sz="1600" dirty="0" smtClean="0"/>
              <a:t>Track 1 - Working limits</a:t>
            </a:r>
            <a:endParaRPr lang="en-CA" sz="1600" dirty="0"/>
          </a:p>
        </p:txBody>
      </p:sp>
    </p:spTree>
    <p:extLst>
      <p:ext uri="{BB962C8B-B14F-4D97-AF65-F5344CB8AC3E}">
        <p14:creationId xmlns:p14="http://schemas.microsoft.com/office/powerpoint/2010/main" val="3289892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repeatCount="indefinite" fill="remove" grpId="0" nodeType="withEffect">
                                  <p:stCondLst>
                                    <p:cond delay="0"/>
                                  </p:stCondLst>
                                  <p:childTnLst>
                                    <p:animClr clrSpc="rgb" dir="cw">
                                      <p:cBhvr override="childStyle">
                                        <p:cTn id="6" dur="250" autoRev="1" fill="remove"/>
                                        <p:tgtEl>
                                          <p:spTgt spid="53"/>
                                        </p:tgtEl>
                                        <p:attrNameLst>
                                          <p:attrName>style.color</p:attrName>
                                        </p:attrNameLst>
                                      </p:cBhvr>
                                      <p:to>
                                        <a:schemeClr val="bg1"/>
                                      </p:to>
                                    </p:animClr>
                                    <p:animClr clrSpc="rgb" dir="cw">
                                      <p:cBhvr>
                                        <p:cTn id="7" dur="250" autoRev="1" fill="remove"/>
                                        <p:tgtEl>
                                          <p:spTgt spid="53"/>
                                        </p:tgtEl>
                                        <p:attrNameLst>
                                          <p:attrName>fillcolor</p:attrName>
                                        </p:attrNameLst>
                                      </p:cBhvr>
                                      <p:to>
                                        <a:schemeClr val="bg1"/>
                                      </p:to>
                                    </p:animClr>
                                    <p:set>
                                      <p:cBhvr>
                                        <p:cTn id="8" dur="250" autoRev="1" fill="remove"/>
                                        <p:tgtEl>
                                          <p:spTgt spid="53"/>
                                        </p:tgtEl>
                                        <p:attrNameLst>
                                          <p:attrName>fill.type</p:attrName>
                                        </p:attrNameLst>
                                      </p:cBhvr>
                                      <p:to>
                                        <p:strVal val="solid"/>
                                      </p:to>
                                    </p:set>
                                    <p:set>
                                      <p:cBhvr>
                                        <p:cTn id="9" dur="250" autoRev="1" fill="remove"/>
                                        <p:tgtEl>
                                          <p:spTgt spid="53"/>
                                        </p:tgtEl>
                                        <p:attrNameLst>
                                          <p:attrName>fill.on</p:attrName>
                                        </p:attrNameLst>
                                      </p:cBhvr>
                                      <p:to>
                                        <p:strVal val="true"/>
                                      </p:to>
                                    </p:set>
                                  </p:childTnLst>
                                </p:cTn>
                              </p:par>
                              <p:par>
                                <p:cTn id="10" presetID="27" presetClass="emph" presetSubtype="0" repeatCount="indefinite" fill="remove" grpId="0" nodeType="withEffect">
                                  <p:stCondLst>
                                    <p:cond delay="0"/>
                                  </p:stCondLst>
                                  <p:childTnLst>
                                    <p:animClr clrSpc="rgb" dir="cw">
                                      <p:cBhvr override="childStyle">
                                        <p:cTn id="11" dur="500" autoRev="1" fill="remove"/>
                                        <p:tgtEl>
                                          <p:spTgt spid="54"/>
                                        </p:tgtEl>
                                        <p:attrNameLst>
                                          <p:attrName>style.color</p:attrName>
                                        </p:attrNameLst>
                                      </p:cBhvr>
                                      <p:to>
                                        <a:schemeClr val="bg1"/>
                                      </p:to>
                                    </p:animClr>
                                    <p:animClr clrSpc="rgb" dir="cw">
                                      <p:cBhvr>
                                        <p:cTn id="12" dur="500" autoRev="1" fill="remove"/>
                                        <p:tgtEl>
                                          <p:spTgt spid="54"/>
                                        </p:tgtEl>
                                        <p:attrNameLst>
                                          <p:attrName>fillcolor</p:attrName>
                                        </p:attrNameLst>
                                      </p:cBhvr>
                                      <p:to>
                                        <a:schemeClr val="bg1"/>
                                      </p:to>
                                    </p:animClr>
                                    <p:set>
                                      <p:cBhvr>
                                        <p:cTn id="13" dur="500" autoRev="1" fill="remove"/>
                                        <p:tgtEl>
                                          <p:spTgt spid="54"/>
                                        </p:tgtEl>
                                        <p:attrNameLst>
                                          <p:attrName>fill.type</p:attrName>
                                        </p:attrNameLst>
                                      </p:cBhvr>
                                      <p:to>
                                        <p:strVal val="solid"/>
                                      </p:to>
                                    </p:set>
                                    <p:set>
                                      <p:cBhvr>
                                        <p:cTn id="14" dur="500" autoRev="1" fill="remove"/>
                                        <p:tgtEl>
                                          <p:spTgt spid="54"/>
                                        </p:tgtEl>
                                        <p:attrNameLst>
                                          <p:attrName>fill.on</p:attrName>
                                        </p:attrNameLst>
                                      </p:cBhvr>
                                      <p:to>
                                        <p:strVal val="true"/>
                                      </p:to>
                                    </p:set>
                                  </p:childTnLst>
                                </p:cTn>
                              </p:par>
                              <p:par>
                                <p:cTn id="15" presetID="27" presetClass="emph" presetSubtype="0" repeatCount="indefinite" fill="remove" grpId="0" nodeType="withEffect">
                                  <p:stCondLst>
                                    <p:cond delay="0"/>
                                  </p:stCondLst>
                                  <p:childTnLst>
                                    <p:animClr clrSpc="rgb" dir="cw">
                                      <p:cBhvr override="childStyle">
                                        <p:cTn id="16" dur="500" autoRev="1" fill="remove"/>
                                        <p:tgtEl>
                                          <p:spTgt spid="55"/>
                                        </p:tgtEl>
                                        <p:attrNameLst>
                                          <p:attrName>style.color</p:attrName>
                                        </p:attrNameLst>
                                      </p:cBhvr>
                                      <p:to>
                                        <a:schemeClr val="bg1"/>
                                      </p:to>
                                    </p:animClr>
                                    <p:animClr clrSpc="rgb" dir="cw">
                                      <p:cBhvr>
                                        <p:cTn id="17" dur="500" autoRev="1" fill="remove"/>
                                        <p:tgtEl>
                                          <p:spTgt spid="55"/>
                                        </p:tgtEl>
                                        <p:attrNameLst>
                                          <p:attrName>fillcolor</p:attrName>
                                        </p:attrNameLst>
                                      </p:cBhvr>
                                      <p:to>
                                        <a:schemeClr val="bg1"/>
                                      </p:to>
                                    </p:animClr>
                                    <p:set>
                                      <p:cBhvr>
                                        <p:cTn id="18" dur="500" autoRev="1" fill="remove"/>
                                        <p:tgtEl>
                                          <p:spTgt spid="55"/>
                                        </p:tgtEl>
                                        <p:attrNameLst>
                                          <p:attrName>fill.type</p:attrName>
                                        </p:attrNameLst>
                                      </p:cBhvr>
                                      <p:to>
                                        <p:strVal val="solid"/>
                                      </p:to>
                                    </p:set>
                                    <p:set>
                                      <p:cBhvr>
                                        <p:cTn id="19" dur="500" autoRev="1" fill="remove"/>
                                        <p:tgtEl>
                                          <p:spTgt spid="55"/>
                                        </p:tgtEl>
                                        <p:attrNameLst>
                                          <p:attrName>fill.on</p:attrName>
                                        </p:attrNameLst>
                                      </p:cBhvr>
                                      <p:to>
                                        <p:strVal val="true"/>
                                      </p:to>
                                    </p:set>
                                  </p:childTnLst>
                                </p:cTn>
                              </p:par>
                            </p:childTnLst>
                          </p:cTn>
                        </p:par>
                        <p:par>
                          <p:cTn id="20" fill="hold">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500"/>
                                        <p:tgtEl>
                                          <p:spTgt spid="3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500"/>
                                        <p:tgtEl>
                                          <p:spTgt spid="39"/>
                                        </p:tgtEl>
                                      </p:cBhvr>
                                    </p:animEffect>
                                  </p:childTnLst>
                                </p:cTn>
                              </p:par>
                            </p:childTnLst>
                          </p:cTn>
                        </p:par>
                        <p:par>
                          <p:cTn id="29" fill="hold">
                            <p:stCondLst>
                              <p:cond delay="500"/>
                            </p:stCondLst>
                            <p:childTnLst>
                              <p:par>
                                <p:cTn id="30" presetID="26" presetClass="path" presetSubtype="0" repeatCount="indefinite" fill="hold" nodeType="afterEffect">
                                  <p:stCondLst>
                                    <p:cond delay="0"/>
                                  </p:stCondLst>
                                  <p:childTnLst>
                                    <p:animMotion origin="layout" path="M 1.94444E-6 3.74971E-6 C 1.94444E-6 0.01064 0.02708 0.01943 0.06007 0.01943 C 0.09896 0.01943 0.11302 0.00971 0.11892 0.0037 L 0.125 -0.00394 C 0.13107 -0.00972 0.14601 -0.0192 0.18993 -0.0192 C 0.21805 -0.0192 0.25 -0.01064 0.25 3.74971E-6 C 0.25 0.01064 0.21805 0.01943 0.18993 0.01943 C 0.14601 0.01943 0.13107 0.00971 0.125 0.0037 L 0.11892 -0.00394 C 0.11302 -0.00972 0.09896 -0.0192 0.06007 -0.0192 C 0.02708 -0.0192 1.94444E-6 -0.01064 1.94444E-6 3.74971E-6 Z " pathEditMode="relative" rAng="0" ptsTypes="ffFffffFfff">
                                      <p:cBhvr>
                                        <p:cTn id="31" dur="3000" fill="hold"/>
                                        <p:tgtEl>
                                          <p:spTgt spid="40"/>
                                        </p:tgtEl>
                                        <p:attrNameLst>
                                          <p:attrName>ppt_x</p:attrName>
                                          <p:attrName>ppt_y</p:attrName>
                                        </p:attrNameLst>
                                      </p:cBhvr>
                                      <p:rCtr x="12500" y="0"/>
                                    </p:animMotion>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fade">
                                      <p:cBhvr>
                                        <p:cTn id="36" dur="500"/>
                                        <p:tgtEl>
                                          <p:spTgt spid="38"/>
                                        </p:tgtEl>
                                      </p:cBhvr>
                                    </p:animEffect>
                                  </p:childTnLst>
                                </p:cTn>
                              </p:par>
                            </p:childTnLst>
                          </p:cTn>
                        </p:par>
                        <p:par>
                          <p:cTn id="37" fill="hold">
                            <p:stCondLst>
                              <p:cond delay="500"/>
                            </p:stCondLst>
                            <p:childTnLst>
                              <p:par>
                                <p:cTn id="38" presetID="64" presetClass="path" presetSubtype="0" accel="50000" decel="50000" fill="hold" nodeType="afterEffect">
                                  <p:stCondLst>
                                    <p:cond delay="0"/>
                                  </p:stCondLst>
                                  <p:childTnLst>
                                    <p:animMotion origin="layout" path="M 2.77778E-6 2.79898E-6 L -0.12327 -0.08305 " pathEditMode="relative" rAng="0" ptsTypes="AA">
                                      <p:cBhvr>
                                        <p:cTn id="39" dur="2000" fill="hold"/>
                                        <p:tgtEl>
                                          <p:spTgt spid="48"/>
                                        </p:tgtEl>
                                        <p:attrNameLst>
                                          <p:attrName>ppt_x</p:attrName>
                                          <p:attrName>ppt_y</p:attrName>
                                        </p:attrNameLst>
                                      </p:cBhvr>
                                      <p:rCtr x="-6163" y="-4164"/>
                                    </p:animMotion>
                                  </p:childTnLst>
                                </p:cTn>
                              </p:par>
                              <p:par>
                                <p:cTn id="40" presetID="64" presetClass="path" presetSubtype="0" accel="50000" decel="50000" fill="hold" nodeType="withEffect">
                                  <p:stCondLst>
                                    <p:cond delay="0"/>
                                  </p:stCondLst>
                                  <p:childTnLst>
                                    <p:animMotion origin="layout" path="M 1.66667E-6 2.79898E-6 L 0.11979 -0.08305 " pathEditMode="relative" rAng="0" ptsTypes="AA">
                                      <p:cBhvr>
                                        <p:cTn id="41" dur="2000" fill="hold"/>
                                        <p:tgtEl>
                                          <p:spTgt spid="49"/>
                                        </p:tgtEl>
                                        <p:attrNameLst>
                                          <p:attrName>ppt_x</p:attrName>
                                          <p:attrName>ppt_y</p:attrName>
                                        </p:attrNameLst>
                                      </p:cBhvr>
                                      <p:rCtr x="5990" y="-4164"/>
                                    </p:animMotion>
                                  </p:childTnLst>
                                </p:cTn>
                              </p:par>
                              <p:par>
                                <p:cTn id="42" presetID="64" presetClass="path" presetSubtype="0" accel="50000" decel="50000" fill="hold" grpId="0" nodeType="withEffect">
                                  <p:stCondLst>
                                    <p:cond delay="0"/>
                                  </p:stCondLst>
                                  <p:childTnLst>
                                    <p:animMotion origin="layout" path="M -1.38889E-6 -1.54754E-6 L -0.00295 -0.0569 " pathEditMode="relative" rAng="0" ptsTypes="AA">
                                      <p:cBhvr>
                                        <p:cTn id="43" dur="2000" fill="hold"/>
                                        <p:tgtEl>
                                          <p:spTgt spid="47"/>
                                        </p:tgtEl>
                                        <p:attrNameLst>
                                          <p:attrName>ppt_x</p:attrName>
                                          <p:attrName>ppt_y</p:attrName>
                                        </p:attrNameLst>
                                      </p:cBhvr>
                                      <p:rCtr x="-156" y="-2845"/>
                                    </p:animMotion>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36"/>
                                        </p:tgtEl>
                                        <p:attrNameLst>
                                          <p:attrName>style.visibility</p:attrName>
                                        </p:attrNameLst>
                                      </p:cBhvr>
                                      <p:to>
                                        <p:strVal val="visible"/>
                                      </p:to>
                                    </p:set>
                                    <p:animEffect transition="in" filter="fade">
                                      <p:cBhvr>
                                        <p:cTn id="48" dur="500"/>
                                        <p:tgtEl>
                                          <p:spTgt spid="36"/>
                                        </p:tgtEl>
                                      </p:cBhvr>
                                    </p:animEffect>
                                  </p:childTnLst>
                                </p:cTn>
                              </p:par>
                              <p:par>
                                <p:cTn id="49" presetID="42" presetClass="path" presetSubtype="0" repeatCount="indefinite" accel="50000" decel="50000" autoRev="1" fill="hold" grpId="1" nodeType="withEffect">
                                  <p:stCondLst>
                                    <p:cond delay="0"/>
                                  </p:stCondLst>
                                  <p:childTnLst>
                                    <p:animMotion origin="layout" path="M -2.77778E-6 -4.34883E-6 L -0.07048 -0.00254 " pathEditMode="relative" rAng="0" ptsTypes="AA">
                                      <p:cBhvr>
                                        <p:cTn id="50" dur="2000" fill="hold"/>
                                        <p:tgtEl>
                                          <p:spTgt spid="53"/>
                                        </p:tgtEl>
                                        <p:attrNameLst>
                                          <p:attrName>ppt_x</p:attrName>
                                          <p:attrName>ppt_y</p:attrName>
                                        </p:attrNameLst>
                                      </p:cBhvr>
                                      <p:rCtr x="-3524" y="-139"/>
                                    </p:animMotion>
                                  </p:childTnLst>
                                </p:cTn>
                              </p:par>
                              <p:par>
                                <p:cTn id="51" presetID="42" presetClass="path" presetSubtype="0" repeatCount="indefinite" accel="50000" decel="50000" autoRev="1" fill="hold" nodeType="withEffect">
                                  <p:stCondLst>
                                    <p:cond delay="0"/>
                                  </p:stCondLst>
                                  <p:childTnLst>
                                    <p:animMotion origin="layout" path="M 1.94444E-6 -4.34883E-6 L -0.0717 -0.00254 " pathEditMode="relative" rAng="0" ptsTypes="AA">
                                      <p:cBhvr>
                                        <p:cTn id="52" dur="2000" fill="hold"/>
                                        <p:tgtEl>
                                          <p:spTgt spid="51"/>
                                        </p:tgtEl>
                                        <p:attrNameLst>
                                          <p:attrName>ppt_x</p:attrName>
                                          <p:attrName>ppt_y</p:attrName>
                                        </p:attrNameLst>
                                      </p:cBhvr>
                                      <p:rCtr x="-3594" y="-139"/>
                                    </p:animMotion>
                                  </p:childTnLst>
                                </p:cTn>
                              </p:par>
                              <p:par>
                                <p:cTn id="53" presetID="10" presetClass="entr" presetSubtype="0" fill="hold"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par>
                                <p:cTn id="56" presetID="10" presetClass="entr" presetSubtype="0" fill="hold" nodeType="withEffect">
                                  <p:stCondLst>
                                    <p:cond delay="0"/>
                                  </p:stCondLst>
                                  <p:childTnLst>
                                    <p:set>
                                      <p:cBhvr>
                                        <p:cTn id="57" dur="1" fill="hold">
                                          <p:stCondLst>
                                            <p:cond delay="0"/>
                                          </p:stCondLst>
                                        </p:cTn>
                                        <p:tgtEl>
                                          <p:spTgt spid="57"/>
                                        </p:tgtEl>
                                        <p:attrNameLst>
                                          <p:attrName>style.visibility</p:attrName>
                                        </p:attrNameLst>
                                      </p:cBhvr>
                                      <p:to>
                                        <p:strVal val="visible"/>
                                      </p:to>
                                    </p:set>
                                    <p:animEffect transition="in" filter="fade">
                                      <p:cBhvr>
                                        <p:cTn id="58" dur="500"/>
                                        <p:tgtEl>
                                          <p:spTgt spid="57"/>
                                        </p:tgtEl>
                                      </p:cBhvr>
                                    </p:animEffect>
                                  </p:childTnLst>
                                </p:cTn>
                              </p:par>
                              <p:par>
                                <p:cTn id="59" presetID="10" presetClass="entr" presetSubtype="0" fill="hold" nodeType="withEffect">
                                  <p:stCondLst>
                                    <p:cond delay="0"/>
                                  </p:stCondLst>
                                  <p:childTnLst>
                                    <p:set>
                                      <p:cBhvr>
                                        <p:cTn id="60" dur="1" fill="hold">
                                          <p:stCondLst>
                                            <p:cond delay="0"/>
                                          </p:stCondLst>
                                        </p:cTn>
                                        <p:tgtEl>
                                          <p:spTgt spid="58"/>
                                        </p:tgtEl>
                                        <p:attrNameLst>
                                          <p:attrName>style.visibility</p:attrName>
                                        </p:attrNameLst>
                                      </p:cBhvr>
                                      <p:to>
                                        <p:strVal val="visible"/>
                                      </p:to>
                                    </p:set>
                                    <p:animEffect transition="in" filter="fade">
                                      <p:cBhvr>
                                        <p:cTn id="61" dur="500"/>
                                        <p:tgtEl>
                                          <p:spTgt spid="58"/>
                                        </p:tgtEl>
                                      </p:cBhvr>
                                    </p:animEffect>
                                  </p:childTnLst>
                                </p:cTn>
                              </p:par>
                              <p:par>
                                <p:cTn id="62" presetID="10" presetClass="entr" presetSubtype="0" fill="hold"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fade">
                                      <p:cBhvr>
                                        <p:cTn id="64" dur="500"/>
                                        <p:tgtEl>
                                          <p:spTgt spid="61"/>
                                        </p:tgtEl>
                                      </p:cBhvr>
                                    </p:animEffect>
                                  </p:childTnLst>
                                </p:cTn>
                              </p:par>
                              <p:par>
                                <p:cTn id="65" presetID="26" presetClass="path" presetSubtype="0" repeatCount="indefinite" fill="hold" nodeType="withEffect">
                                  <p:stCondLst>
                                    <p:cond delay="0"/>
                                  </p:stCondLst>
                                  <p:childTnLst>
                                    <p:animMotion origin="layout" path="M -0.12326 -0.08305 C -0.12326 -0.08004 -0.12986 -0.0775 -0.13732 -0.0775 C -0.14652 -0.0775 -0.14965 -0.08027 -0.15121 -0.08189 L -0.1526 -0.0842 C -0.15416 -0.08582 -0.15746 -0.08837 -0.16788 -0.08837 C -0.17448 -0.08837 -0.18159 -0.08605 -0.18159 -0.08305 C -0.18159 -0.08004 -0.17448 -0.0775 -0.16788 -0.0775 C -0.15746 -0.0775 -0.15416 -0.08027 -0.1526 -0.08189 L -0.15121 -0.0842 C -0.14965 -0.08582 -0.14652 -0.08837 -0.13732 -0.08837 C -0.12986 -0.08837 -0.12326 -0.08605 -0.12326 -0.08305 Z " pathEditMode="relative" rAng="0" ptsTypes="ffFffffFfff">
                                      <p:cBhvr>
                                        <p:cTn id="66" dur="5000" fill="hold"/>
                                        <p:tgtEl>
                                          <p:spTgt spid="48"/>
                                        </p:tgtEl>
                                        <p:attrNameLst>
                                          <p:attrName>ppt_x</p:attrName>
                                          <p:attrName>ppt_y</p:attrName>
                                        </p:attrNameLst>
                                      </p:cBhvr>
                                      <p:rCtr x="-2917" y="0"/>
                                    </p:animMotion>
                                  </p:childTnLst>
                                </p:cTn>
                              </p:par>
                              <p:par>
                                <p:cTn id="67" presetID="26" presetClass="path" presetSubtype="0" repeatCount="indefinite" fill="hold" nodeType="withEffect">
                                  <p:stCondLst>
                                    <p:cond delay="0"/>
                                  </p:stCondLst>
                                  <p:childTnLst>
                                    <p:animMotion origin="layout" path="M 0.11979 -0.08305 C 0.11979 -0.08004 0.11458 -0.0775 0.10885 -0.0775 C 0.10173 -0.0775 0.0993 -0.08027 0.09826 -0.08189 L 0.09705 -0.0842 C 0.096 -0.08582 0.0934 -0.08837 0.08541 -0.08837 C 0.08038 -0.08837 0.07482 -0.08605 0.07482 -0.08305 C 0.07482 -0.08004 0.08038 -0.0775 0.08541 -0.0775 C 0.0934 -0.0775 0.096 -0.08027 0.09705 -0.08189 L 0.09826 -0.0842 C 0.0993 -0.08582 0.10173 -0.08837 0.10885 -0.08837 C 0.11458 -0.08837 0.11979 -0.08605 0.11979 -0.08305 Z " pathEditMode="relative" rAng="0" ptsTypes="ffFffffFfff">
                                      <p:cBhvr>
                                        <p:cTn id="68" dur="5000" fill="hold"/>
                                        <p:tgtEl>
                                          <p:spTgt spid="49"/>
                                        </p:tgtEl>
                                        <p:attrNameLst>
                                          <p:attrName>ppt_x</p:attrName>
                                          <p:attrName>ppt_y</p:attrName>
                                        </p:attrNameLst>
                                      </p:cBhvr>
                                      <p:rCtr x="-2257" y="0"/>
                                    </p:animMotion>
                                  </p:childTnLst>
                                </p:cTn>
                              </p:par>
                              <p:par>
                                <p:cTn id="69" presetID="10" presetClass="entr" presetSubtype="0" fill="hold" grpId="0" nodeType="withEffect">
                                  <p:stCondLst>
                                    <p:cond delay="0"/>
                                  </p:stCondLst>
                                  <p:childTnLst>
                                    <p:set>
                                      <p:cBhvr>
                                        <p:cTn id="70" dur="1" fill="hold">
                                          <p:stCondLst>
                                            <p:cond delay="0"/>
                                          </p:stCondLst>
                                        </p:cTn>
                                        <p:tgtEl>
                                          <p:spTgt spid="62"/>
                                        </p:tgtEl>
                                        <p:attrNameLst>
                                          <p:attrName>style.visibility</p:attrName>
                                        </p:attrNameLst>
                                      </p:cBhvr>
                                      <p:to>
                                        <p:strVal val="visible"/>
                                      </p:to>
                                    </p:set>
                                    <p:animEffect transition="in" filter="fade">
                                      <p:cBhvr>
                                        <p:cTn id="71" dur="500"/>
                                        <p:tgtEl>
                                          <p:spTgt spid="62"/>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63"/>
                                        </p:tgtEl>
                                        <p:attrNameLst>
                                          <p:attrName>style.visibility</p:attrName>
                                        </p:attrNameLst>
                                      </p:cBhvr>
                                      <p:to>
                                        <p:strVal val="visible"/>
                                      </p:to>
                                    </p:set>
                                    <p:animEffect transition="in" filter="fade">
                                      <p:cBhvr>
                                        <p:cTn id="74" dur="500"/>
                                        <p:tgtEl>
                                          <p:spTgt spid="63"/>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500"/>
                                        <p:tgtEl>
                                          <p:spTgt spid="64"/>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500"/>
                                        <p:tgtEl>
                                          <p:spTgt spid="65"/>
                                        </p:tgtEl>
                                      </p:cBhvr>
                                    </p:animEffect>
                                  </p:childTnLst>
                                </p:cTn>
                              </p:par>
                            </p:childTnLst>
                          </p:cTn>
                        </p:par>
                      </p:childTnLst>
                    </p:cTn>
                  </p:par>
                  <p:par>
                    <p:cTn id="81" fill="hold">
                      <p:stCondLst>
                        <p:cond delay="indefinite"/>
                      </p:stCondLst>
                      <p:childTnLst>
                        <p:par>
                          <p:cTn id="82" fill="hold">
                            <p:stCondLst>
                              <p:cond delay="0"/>
                            </p:stCondLst>
                            <p:childTnLst>
                              <p:par>
                                <p:cTn id="83" presetID="35" presetClass="path" presetSubtype="0" repeatCount="indefinite" accel="50000" decel="50000" autoRev="1" fill="hold" nodeType="clickEffect">
                                  <p:stCondLst>
                                    <p:cond delay="0"/>
                                  </p:stCondLst>
                                  <p:childTnLst>
                                    <p:animMotion origin="layout" path="M 0.0651 -0.00116 L -0.9349 -0.00116 " pathEditMode="relative" rAng="0" ptsTypes="AA">
                                      <p:cBhvr>
                                        <p:cTn id="84" dur="5000" fill="hold"/>
                                        <p:tgtEl>
                                          <p:spTgt spid="60"/>
                                        </p:tgtEl>
                                        <p:attrNameLst>
                                          <p:attrName>ppt_x</p:attrName>
                                          <p:attrName>ppt_y</p:attrName>
                                        </p:attrNameLst>
                                      </p:cBhvr>
                                      <p:rCtr x="-50000" y="0"/>
                                    </p:animMotion>
                                  </p:childTnLst>
                                  <p:subTnLst>
                                    <p:set>
                                      <p:cBhvr override="childStyle">
                                        <p:cTn dur="1" fill="hold" display="0" masterRel="sameClick" afterEffect="1">
                                          <p:stCondLst>
                                            <p:cond evt="end" delay="0">
                                              <p:tn val="83"/>
                                            </p:cond>
                                          </p:stCondLst>
                                        </p:cTn>
                                        <p:tgtEl>
                                          <p:spTgt spid="60"/>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38" grpId="0" animBg="1"/>
      <p:bldP spid="39" grpId="0" animBg="1"/>
      <p:bldP spid="47" grpId="0" animBg="1"/>
      <p:bldP spid="53" grpId="0" animBg="1"/>
      <p:bldP spid="53" grpId="1" animBg="1"/>
      <p:bldP spid="54" grpId="0" animBg="1"/>
      <p:bldP spid="55" grpId="0" animBg="1"/>
      <p:bldP spid="62" grpId="0"/>
      <p:bldP spid="63" grpId="0"/>
      <p:bldP spid="64" grpId="0"/>
      <p:bldP spid="65"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Example 2</a:t>
            </a:r>
            <a:br>
              <a:rPr lang="en-US" dirty="0"/>
            </a:br>
            <a:r>
              <a:rPr lang="en-US" dirty="0" smtClean="0"/>
              <a:t>Double Move </a:t>
            </a:r>
            <a:r>
              <a:rPr lang="en-US" dirty="0"/>
              <a:t>at </a:t>
            </a:r>
            <a:r>
              <a:rPr lang="en-US" cap="none"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25F/40P or Less</a:t>
            </a:r>
            <a:endParaRPr lang="en-US" dirty="0"/>
          </a:p>
        </p:txBody>
      </p:sp>
      <p:sp>
        <p:nvSpPr>
          <p:cNvPr id="3" name="Footer Placeholder 2"/>
          <p:cNvSpPr>
            <a:spLocks noGrp="1"/>
          </p:cNvSpPr>
          <p:nvPr>
            <p:ph type="ftr" sz="quarter" idx="4294967295"/>
          </p:nvPr>
        </p:nvSpPr>
        <p:spPr>
          <a:xfrm>
            <a:off x="457200" y="6356350"/>
            <a:ext cx="8229600" cy="365125"/>
          </a:xfrm>
          <a:prstGeom prst="rect">
            <a:avLst/>
          </a:prstGeom>
        </p:spPr>
        <p:txBody>
          <a:bodyPr/>
          <a:lstStyle/>
          <a:p>
            <a:r>
              <a:rPr lang="en-US" smtClean="0"/>
              <a:t>FRA Technical Training Material is Intended for Internal Instructional Purposes Only. </a:t>
            </a:r>
          </a:p>
          <a:p>
            <a:r>
              <a:rPr lang="en-US" smtClean="0"/>
              <a:t>Do not distribute outside FRA or State Agency pursuant to 49 CFR Part 212.</a:t>
            </a:r>
            <a:endParaRPr lang="en-US" dirty="0"/>
          </a:p>
        </p:txBody>
      </p:sp>
      <p:sp>
        <p:nvSpPr>
          <p:cNvPr id="4" name="Slide Number Placeholder 3"/>
          <p:cNvSpPr>
            <a:spLocks noGrp="1"/>
          </p:cNvSpPr>
          <p:nvPr>
            <p:ph type="sldNum" sz="quarter" idx="11"/>
          </p:nvPr>
        </p:nvSpPr>
        <p:spPr/>
        <p:txBody>
          <a:bodyPr/>
          <a:lstStyle/>
          <a:p>
            <a:fld id="{3081FB63-11FE-4616-A19A-6EFA4D5058BD}" type="slidenum">
              <a:rPr lang="en-US" smtClean="0"/>
              <a:t>54</a:t>
            </a:fld>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63885"/>
            <a:ext cx="3286125"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3736" y="3063884"/>
            <a:ext cx="3286125"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noChangeArrowheads="1"/>
          </p:cNvPicPr>
          <p:nvPr/>
        </p:nvPicPr>
        <p:blipFill rotWithShape="1">
          <a:blip r:embed="rId2">
            <a:extLst>
              <a:ext uri="{28A0092B-C50C-407E-A947-70E740481C1C}">
                <a14:useLocalDpi xmlns:a14="http://schemas.microsoft.com/office/drawing/2010/main" val="0"/>
              </a:ext>
            </a:extLst>
          </a:blip>
          <a:srcRect l="17707" t="1"/>
          <a:stretch/>
        </p:blipFill>
        <p:spPr bwMode="auto">
          <a:xfrm>
            <a:off x="6439754" y="3063885"/>
            <a:ext cx="2704246" cy="3333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76200" y="2709446"/>
            <a:ext cx="2722985" cy="338554"/>
          </a:xfrm>
          <a:prstGeom prst="rect">
            <a:avLst/>
          </a:prstGeom>
          <a:noFill/>
        </p:spPr>
        <p:txBody>
          <a:bodyPr wrap="square" rtlCol="0">
            <a:spAutoFit/>
          </a:bodyPr>
          <a:lstStyle/>
          <a:p>
            <a:r>
              <a:rPr lang="en-US" sz="1600" dirty="0" smtClean="0"/>
              <a:t>Track 3  Working Limits</a:t>
            </a:r>
            <a:endParaRPr lang="en-CA" sz="1600" dirty="0"/>
          </a:p>
        </p:txBody>
      </p:sp>
      <p:sp>
        <p:nvSpPr>
          <p:cNvPr id="9" name="Rounded Rectangle 8"/>
          <p:cNvSpPr/>
          <p:nvPr/>
        </p:nvSpPr>
        <p:spPr>
          <a:xfrm>
            <a:off x="2827082" y="2003632"/>
            <a:ext cx="5935918" cy="869536"/>
          </a:xfrm>
          <a:prstGeom prst="roundRect">
            <a:avLst/>
          </a:prstGeom>
          <a:solidFill>
            <a:srgbClr val="92D050">
              <a:alpha val="7843"/>
            </a:srgbClr>
          </a:solidFill>
          <a:ln>
            <a:solidFill>
              <a:srgbClr val="92D05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US" b="1" dirty="0" smtClean="0">
                <a:solidFill>
                  <a:schemeClr val="tx1"/>
                </a:solidFill>
              </a:rPr>
              <a:t>Occupied Track: </a:t>
            </a:r>
            <a:r>
              <a:rPr lang="en-US" dirty="0" smtClean="0">
                <a:solidFill>
                  <a:schemeClr val="tx1"/>
                </a:solidFill>
              </a:rPr>
              <a:t>Cease work &amp; Occupy a PPOS; </a:t>
            </a:r>
            <a:r>
              <a:rPr lang="en-US" b="1" dirty="0" smtClean="0">
                <a:solidFill>
                  <a:schemeClr val="tx1"/>
                </a:solidFill>
              </a:rPr>
              <a:t>except</a:t>
            </a:r>
            <a:endParaRPr lang="en-US" dirty="0" smtClean="0">
              <a:solidFill>
                <a:schemeClr val="tx1"/>
              </a:solidFill>
            </a:endParaRPr>
          </a:p>
          <a:p>
            <a:r>
              <a:rPr lang="en-US" dirty="0">
                <a:solidFill>
                  <a:schemeClr val="tx1"/>
                </a:solidFill>
              </a:rPr>
              <a:t> </a:t>
            </a:r>
            <a:r>
              <a:rPr lang="en-US" dirty="0" smtClean="0">
                <a:solidFill>
                  <a:schemeClr val="tx1"/>
                </a:solidFill>
              </a:rPr>
              <a:t>                            Moves may continue; </a:t>
            </a:r>
          </a:p>
          <a:p>
            <a:r>
              <a:rPr lang="en-US" dirty="0" smtClean="0">
                <a:solidFill>
                  <a:schemeClr val="tx1"/>
                </a:solidFill>
              </a:rPr>
              <a:t>                             Work may continue if &gt;25’ from equipment;</a:t>
            </a:r>
            <a:endParaRPr lang="en-US" dirty="0">
              <a:solidFill>
                <a:schemeClr val="tx1"/>
              </a:solidFill>
            </a:endParaRPr>
          </a:p>
        </p:txBody>
      </p:sp>
      <p:sp>
        <p:nvSpPr>
          <p:cNvPr id="10" name="Rounded Rectangle 9"/>
          <p:cNvSpPr/>
          <p:nvPr/>
        </p:nvSpPr>
        <p:spPr>
          <a:xfrm>
            <a:off x="61663" y="1524000"/>
            <a:ext cx="2681537" cy="1047445"/>
          </a:xfrm>
          <a:prstGeom prst="roundRect">
            <a:avLst/>
          </a:prstGeom>
          <a:solidFill>
            <a:srgbClr val="0070C0">
              <a:alpha val="7843"/>
            </a:srgbClr>
          </a:solidFill>
          <a:ln>
            <a:solidFill>
              <a:srgbClr val="0070C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US" sz="2000" b="1" dirty="0" smtClean="0">
                <a:solidFill>
                  <a:schemeClr val="tx1"/>
                </a:solidFill>
              </a:rPr>
              <a:t>Notification for movement on Track 1 &amp; 3 at </a:t>
            </a:r>
            <a:r>
              <a:rPr lang="en-US" sz="2000" b="1" u="sng" dirty="0" smtClean="0">
                <a:solidFill>
                  <a:schemeClr val="tx1"/>
                </a:solidFill>
              </a:rPr>
              <a:t>25F/40P or less</a:t>
            </a:r>
            <a:endParaRPr lang="en-US" sz="2000" u="sng" dirty="0">
              <a:solidFill>
                <a:schemeClr val="tx1"/>
              </a:solidFill>
            </a:endParaRPr>
          </a:p>
        </p:txBody>
      </p:sp>
      <p:sp>
        <p:nvSpPr>
          <p:cNvPr id="11" name="Rounded Rectangle 10"/>
          <p:cNvSpPr/>
          <p:nvPr/>
        </p:nvSpPr>
        <p:spPr>
          <a:xfrm>
            <a:off x="2827082" y="5531264"/>
            <a:ext cx="3474469" cy="869536"/>
          </a:xfrm>
          <a:prstGeom prst="roundRect">
            <a:avLst/>
          </a:prstGeom>
          <a:solidFill>
            <a:srgbClr val="B32C16">
              <a:alpha val="7843"/>
            </a:srgbClr>
          </a:solidFill>
          <a:ln>
            <a:solidFill>
              <a:srgbClr val="FF000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US" b="1" dirty="0" smtClean="0">
                <a:solidFill>
                  <a:schemeClr val="tx1"/>
                </a:solidFill>
              </a:rPr>
              <a:t>“Side A”: </a:t>
            </a:r>
            <a:r>
              <a:rPr lang="en-US" dirty="0" smtClean="0">
                <a:solidFill>
                  <a:schemeClr val="tx1"/>
                </a:solidFill>
              </a:rPr>
              <a:t> Cease work;</a:t>
            </a:r>
          </a:p>
          <a:p>
            <a:r>
              <a:rPr lang="en-US" dirty="0">
                <a:solidFill>
                  <a:schemeClr val="tx1"/>
                </a:solidFill>
              </a:rPr>
              <a:t> </a:t>
            </a:r>
            <a:r>
              <a:rPr lang="en-US" dirty="0" smtClean="0">
                <a:solidFill>
                  <a:schemeClr val="tx1"/>
                </a:solidFill>
              </a:rPr>
              <a:t>                 Occupy a PPOS</a:t>
            </a:r>
            <a:endParaRPr lang="en-US" dirty="0">
              <a:solidFill>
                <a:schemeClr val="tx1"/>
              </a:solidFill>
            </a:endParaRPr>
          </a:p>
        </p:txBody>
      </p:sp>
      <p:sp>
        <p:nvSpPr>
          <p:cNvPr id="12" name="Rounded Rectangle 11"/>
          <p:cNvSpPr/>
          <p:nvPr/>
        </p:nvSpPr>
        <p:spPr>
          <a:xfrm>
            <a:off x="2827082" y="1539664"/>
            <a:ext cx="5935918" cy="365336"/>
          </a:xfrm>
          <a:prstGeom prst="roundRect">
            <a:avLst/>
          </a:prstGeom>
          <a:solidFill>
            <a:srgbClr val="7030A0">
              <a:alpha val="7843"/>
            </a:srgbClr>
          </a:solidFill>
          <a:ln>
            <a:solidFill>
              <a:srgbClr val="7030A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US" b="1" dirty="0" smtClean="0">
                <a:solidFill>
                  <a:schemeClr val="tx1"/>
                </a:solidFill>
              </a:rPr>
              <a:t>“Side B”: </a:t>
            </a:r>
            <a:r>
              <a:rPr lang="en-US" dirty="0" smtClean="0">
                <a:solidFill>
                  <a:schemeClr val="tx1"/>
                </a:solidFill>
              </a:rPr>
              <a:t>Cease work &amp; Occupy PPOS</a:t>
            </a:r>
            <a:endParaRPr lang="en-US" dirty="0">
              <a:solidFill>
                <a:schemeClr val="tx1"/>
              </a:solidFill>
            </a:endParaRPr>
          </a:p>
        </p:txBody>
      </p:sp>
      <p:pic>
        <p:nvPicPr>
          <p:cNvPr id="1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9474"/>
          <a:stretch/>
        </p:blipFill>
        <p:spPr bwMode="auto">
          <a:xfrm>
            <a:off x="6444977" y="4098667"/>
            <a:ext cx="2646171"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44" y="4099478"/>
            <a:ext cx="3286125"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6344" y="4099477"/>
            <a:ext cx="3286125"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64" y="5035104"/>
            <a:ext cx="3286125"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6344" y="5037601"/>
            <a:ext cx="3286125"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95936" y="4461674"/>
            <a:ext cx="207454" cy="418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04048" y="4461673"/>
            <a:ext cx="207454" cy="418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07146" y="3428209"/>
            <a:ext cx="207454" cy="418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26296" y="4090040"/>
            <a:ext cx="796206" cy="352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4082446"/>
            <a:ext cx="855234" cy="378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45689" y="4076443"/>
            <a:ext cx="854075" cy="37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Oval 24"/>
          <p:cNvSpPr/>
          <p:nvPr/>
        </p:nvSpPr>
        <p:spPr>
          <a:xfrm flipH="1">
            <a:off x="968439" y="4198891"/>
            <a:ext cx="115471" cy="145471"/>
          </a:xfrm>
          <a:prstGeom prst="ellipse">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6" name="Oval 25"/>
          <p:cNvSpPr/>
          <p:nvPr/>
        </p:nvSpPr>
        <p:spPr>
          <a:xfrm>
            <a:off x="4427984" y="4198891"/>
            <a:ext cx="96415" cy="139199"/>
          </a:xfrm>
          <a:prstGeom prst="ellipse">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7" name="Oval 26"/>
          <p:cNvSpPr/>
          <p:nvPr/>
        </p:nvSpPr>
        <p:spPr>
          <a:xfrm>
            <a:off x="7388009" y="4193346"/>
            <a:ext cx="136319" cy="144743"/>
          </a:xfrm>
          <a:prstGeom prst="ellipse">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28" name="Straight Arrow Connector 27"/>
          <p:cNvCxnSpPr/>
          <p:nvPr/>
        </p:nvCxnSpPr>
        <p:spPr>
          <a:xfrm flipH="1">
            <a:off x="1500086" y="4031452"/>
            <a:ext cx="633514"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3435009" y="4035577"/>
            <a:ext cx="679791"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H="1">
            <a:off x="4922502" y="4016441"/>
            <a:ext cx="657610"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31" name="Picture 16"/>
          <p:cNvPicPr>
            <a:picLocks noChangeAspect="1" noChangeArrowheads="1"/>
          </p:cNvPicPr>
          <p:nvPr/>
        </p:nvPicPr>
        <p:blipFill rotWithShape="1">
          <a:blip r:embed="rId2">
            <a:extLst>
              <a:ext uri="{28A0092B-C50C-407E-A947-70E740481C1C}">
                <a14:useLocalDpi xmlns:a14="http://schemas.microsoft.com/office/drawing/2010/main" val="0"/>
              </a:ext>
            </a:extLst>
          </a:blip>
          <a:srcRect l="20224" t="-8571" b="-1"/>
          <a:stretch/>
        </p:blipFill>
        <p:spPr bwMode="auto">
          <a:xfrm>
            <a:off x="6469617" y="5009026"/>
            <a:ext cx="2621531"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 name="Picture 1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5400000">
            <a:off x="8367248" y="4644578"/>
            <a:ext cx="361950" cy="108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3" name="Straight Arrow Connector 32"/>
          <p:cNvCxnSpPr/>
          <p:nvPr/>
        </p:nvCxnSpPr>
        <p:spPr>
          <a:xfrm>
            <a:off x="6428990" y="4025523"/>
            <a:ext cx="657610"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1402431" y="3770776"/>
            <a:ext cx="939709" cy="276999"/>
          </a:xfrm>
          <a:prstGeom prst="rect">
            <a:avLst/>
          </a:prstGeom>
          <a:noFill/>
        </p:spPr>
        <p:txBody>
          <a:bodyPr wrap="square" rtlCol="0">
            <a:spAutoFit/>
          </a:bodyPr>
          <a:lstStyle/>
          <a:p>
            <a:r>
              <a:rPr lang="en-US" sz="1200" dirty="0" smtClean="0"/>
              <a:t>At Least 25’</a:t>
            </a:r>
            <a:endParaRPr lang="en-CA" sz="1200" dirty="0"/>
          </a:p>
        </p:txBody>
      </p:sp>
      <p:sp>
        <p:nvSpPr>
          <p:cNvPr id="35" name="TextBox 34"/>
          <p:cNvSpPr txBox="1"/>
          <p:nvPr/>
        </p:nvSpPr>
        <p:spPr>
          <a:xfrm>
            <a:off x="3352800" y="3770776"/>
            <a:ext cx="939709" cy="276999"/>
          </a:xfrm>
          <a:prstGeom prst="rect">
            <a:avLst/>
          </a:prstGeom>
          <a:noFill/>
        </p:spPr>
        <p:txBody>
          <a:bodyPr wrap="square" rtlCol="0">
            <a:spAutoFit/>
          </a:bodyPr>
          <a:lstStyle/>
          <a:p>
            <a:r>
              <a:rPr lang="en-US" sz="1200" dirty="0" smtClean="0"/>
              <a:t>At Least 25’</a:t>
            </a:r>
            <a:endParaRPr lang="en-CA" sz="1200" dirty="0"/>
          </a:p>
        </p:txBody>
      </p:sp>
      <p:sp>
        <p:nvSpPr>
          <p:cNvPr id="36" name="TextBox 35"/>
          <p:cNvSpPr txBox="1"/>
          <p:nvPr/>
        </p:nvSpPr>
        <p:spPr>
          <a:xfrm>
            <a:off x="4851491" y="3770776"/>
            <a:ext cx="939709" cy="276999"/>
          </a:xfrm>
          <a:prstGeom prst="rect">
            <a:avLst/>
          </a:prstGeom>
          <a:noFill/>
        </p:spPr>
        <p:txBody>
          <a:bodyPr wrap="square" rtlCol="0">
            <a:spAutoFit/>
          </a:bodyPr>
          <a:lstStyle/>
          <a:p>
            <a:r>
              <a:rPr lang="en-US" sz="1200" dirty="0" smtClean="0"/>
              <a:t>At Least 25’</a:t>
            </a:r>
            <a:endParaRPr lang="en-CA" sz="1200" dirty="0"/>
          </a:p>
        </p:txBody>
      </p:sp>
      <p:sp>
        <p:nvSpPr>
          <p:cNvPr id="37" name="TextBox 36"/>
          <p:cNvSpPr txBox="1"/>
          <p:nvPr/>
        </p:nvSpPr>
        <p:spPr>
          <a:xfrm>
            <a:off x="6299291" y="3770776"/>
            <a:ext cx="939709" cy="276999"/>
          </a:xfrm>
          <a:prstGeom prst="rect">
            <a:avLst/>
          </a:prstGeom>
          <a:noFill/>
        </p:spPr>
        <p:txBody>
          <a:bodyPr wrap="square" rtlCol="0">
            <a:spAutoFit/>
          </a:bodyPr>
          <a:lstStyle/>
          <a:p>
            <a:r>
              <a:rPr lang="en-US" sz="1200" dirty="0" smtClean="0"/>
              <a:t>At Least 25’</a:t>
            </a:r>
            <a:endParaRPr lang="en-CA" sz="1200" dirty="0"/>
          </a:p>
        </p:txBody>
      </p:sp>
      <p:sp>
        <p:nvSpPr>
          <p:cNvPr id="38" name="TextBox 37"/>
          <p:cNvSpPr txBox="1"/>
          <p:nvPr/>
        </p:nvSpPr>
        <p:spPr>
          <a:xfrm>
            <a:off x="52354" y="4558149"/>
            <a:ext cx="932709" cy="374571"/>
          </a:xfrm>
          <a:prstGeom prst="roundRect">
            <a:avLst/>
          </a:prstGeom>
          <a:noFill/>
          <a:ln>
            <a:solidFill>
              <a:srgbClr val="FF0000"/>
            </a:solidFill>
          </a:ln>
        </p:spPr>
        <p:txBody>
          <a:bodyPr wrap="square" rtlCol="0">
            <a:spAutoFit/>
          </a:bodyPr>
          <a:lstStyle/>
          <a:p>
            <a:r>
              <a:rPr lang="en-US" sz="1600" b="1" dirty="0" smtClean="0">
                <a:solidFill>
                  <a:srgbClr val="C00000"/>
                </a:solidFill>
              </a:rPr>
              <a:t>“Side A”</a:t>
            </a:r>
            <a:endParaRPr lang="en-CA" sz="1600" b="1" dirty="0">
              <a:solidFill>
                <a:srgbClr val="C00000"/>
              </a:solidFill>
            </a:endParaRPr>
          </a:p>
        </p:txBody>
      </p:sp>
      <p:sp>
        <p:nvSpPr>
          <p:cNvPr id="39" name="TextBox 38"/>
          <p:cNvSpPr txBox="1"/>
          <p:nvPr/>
        </p:nvSpPr>
        <p:spPr>
          <a:xfrm>
            <a:off x="43434" y="3543260"/>
            <a:ext cx="941629" cy="374571"/>
          </a:xfrm>
          <a:prstGeom prst="roundRect">
            <a:avLst/>
          </a:prstGeom>
          <a:noFill/>
          <a:ln>
            <a:solidFill>
              <a:srgbClr val="7030A0"/>
            </a:solidFill>
          </a:ln>
        </p:spPr>
        <p:txBody>
          <a:bodyPr wrap="square" rtlCol="0">
            <a:spAutoFit/>
          </a:bodyPr>
          <a:lstStyle/>
          <a:p>
            <a:r>
              <a:rPr lang="en-US" sz="1600" dirty="0" smtClean="0">
                <a:solidFill>
                  <a:srgbClr val="7030A0"/>
                </a:solidFill>
              </a:rPr>
              <a:t>“</a:t>
            </a:r>
            <a:r>
              <a:rPr lang="en-US" sz="1600" b="1" dirty="0" smtClean="0">
                <a:solidFill>
                  <a:srgbClr val="7030A0"/>
                </a:solidFill>
              </a:rPr>
              <a:t>Side B</a:t>
            </a:r>
            <a:r>
              <a:rPr lang="en-US" sz="1600" dirty="0" smtClean="0">
                <a:solidFill>
                  <a:srgbClr val="7030A0"/>
                </a:solidFill>
              </a:rPr>
              <a:t>”</a:t>
            </a:r>
            <a:endParaRPr lang="en-CA" sz="1600" dirty="0">
              <a:solidFill>
                <a:srgbClr val="7030A0"/>
              </a:solidFill>
            </a:endParaRPr>
          </a:p>
        </p:txBody>
      </p:sp>
      <p:sp>
        <p:nvSpPr>
          <p:cNvPr id="40" name="TextBox 39"/>
          <p:cNvSpPr txBox="1"/>
          <p:nvPr/>
        </p:nvSpPr>
        <p:spPr>
          <a:xfrm>
            <a:off x="89857" y="5300246"/>
            <a:ext cx="2321016" cy="338554"/>
          </a:xfrm>
          <a:prstGeom prst="rect">
            <a:avLst/>
          </a:prstGeom>
          <a:noFill/>
        </p:spPr>
        <p:txBody>
          <a:bodyPr wrap="square" rtlCol="0">
            <a:spAutoFit/>
          </a:bodyPr>
          <a:lstStyle/>
          <a:p>
            <a:r>
              <a:rPr lang="en-US" sz="1600" dirty="0" smtClean="0"/>
              <a:t>Track 1 - Working limits</a:t>
            </a:r>
            <a:endParaRPr lang="en-CA" sz="1600" dirty="0"/>
          </a:p>
        </p:txBody>
      </p:sp>
      <p:sp>
        <p:nvSpPr>
          <p:cNvPr id="41" name="Rectangle 40"/>
          <p:cNvSpPr/>
          <p:nvPr/>
        </p:nvSpPr>
        <p:spPr>
          <a:xfrm>
            <a:off x="135" y="3770776"/>
            <a:ext cx="9125272" cy="974658"/>
          </a:xfrm>
          <a:prstGeom prst="rect">
            <a:avLst/>
          </a:prstGeom>
          <a:solidFill>
            <a:srgbClr val="92D05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42"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16200000">
            <a:off x="66675" y="2904001"/>
            <a:ext cx="342900" cy="62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11374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repeatCount="indefinite" fill="remove" grpId="0" nodeType="withEffect">
                                  <p:stCondLst>
                                    <p:cond delay="0"/>
                                  </p:stCondLst>
                                  <p:childTnLst>
                                    <p:animClr clrSpc="rgb" dir="cw">
                                      <p:cBhvr override="childStyle">
                                        <p:cTn id="6" dur="250" autoRev="1" fill="remove"/>
                                        <p:tgtEl>
                                          <p:spTgt spid="25"/>
                                        </p:tgtEl>
                                        <p:attrNameLst>
                                          <p:attrName>style.color</p:attrName>
                                        </p:attrNameLst>
                                      </p:cBhvr>
                                      <p:to>
                                        <a:schemeClr val="bg1"/>
                                      </p:to>
                                    </p:animClr>
                                    <p:animClr clrSpc="rgb" dir="cw">
                                      <p:cBhvr>
                                        <p:cTn id="7" dur="250" autoRev="1" fill="remove"/>
                                        <p:tgtEl>
                                          <p:spTgt spid="25"/>
                                        </p:tgtEl>
                                        <p:attrNameLst>
                                          <p:attrName>fillcolor</p:attrName>
                                        </p:attrNameLst>
                                      </p:cBhvr>
                                      <p:to>
                                        <a:schemeClr val="bg1"/>
                                      </p:to>
                                    </p:animClr>
                                    <p:set>
                                      <p:cBhvr>
                                        <p:cTn id="8" dur="250" autoRev="1" fill="remove"/>
                                        <p:tgtEl>
                                          <p:spTgt spid="25"/>
                                        </p:tgtEl>
                                        <p:attrNameLst>
                                          <p:attrName>fill.type</p:attrName>
                                        </p:attrNameLst>
                                      </p:cBhvr>
                                      <p:to>
                                        <p:strVal val="solid"/>
                                      </p:to>
                                    </p:set>
                                    <p:set>
                                      <p:cBhvr>
                                        <p:cTn id="9" dur="250" autoRev="1" fill="remove"/>
                                        <p:tgtEl>
                                          <p:spTgt spid="25"/>
                                        </p:tgtEl>
                                        <p:attrNameLst>
                                          <p:attrName>fill.on</p:attrName>
                                        </p:attrNameLst>
                                      </p:cBhvr>
                                      <p:to>
                                        <p:strVal val="true"/>
                                      </p:to>
                                    </p:set>
                                  </p:childTnLst>
                                </p:cTn>
                              </p:par>
                              <p:par>
                                <p:cTn id="10" presetID="27" presetClass="emph" presetSubtype="0" repeatCount="indefinite" fill="remove" grpId="0" nodeType="withEffect">
                                  <p:stCondLst>
                                    <p:cond delay="0"/>
                                  </p:stCondLst>
                                  <p:childTnLst>
                                    <p:animClr clrSpc="rgb" dir="cw">
                                      <p:cBhvr override="childStyle">
                                        <p:cTn id="11" dur="500" autoRev="1" fill="remove"/>
                                        <p:tgtEl>
                                          <p:spTgt spid="26"/>
                                        </p:tgtEl>
                                        <p:attrNameLst>
                                          <p:attrName>style.color</p:attrName>
                                        </p:attrNameLst>
                                      </p:cBhvr>
                                      <p:to>
                                        <a:schemeClr val="bg1"/>
                                      </p:to>
                                    </p:animClr>
                                    <p:animClr clrSpc="rgb" dir="cw">
                                      <p:cBhvr>
                                        <p:cTn id="12" dur="500" autoRev="1" fill="remove"/>
                                        <p:tgtEl>
                                          <p:spTgt spid="26"/>
                                        </p:tgtEl>
                                        <p:attrNameLst>
                                          <p:attrName>fillcolor</p:attrName>
                                        </p:attrNameLst>
                                      </p:cBhvr>
                                      <p:to>
                                        <a:schemeClr val="bg1"/>
                                      </p:to>
                                    </p:animClr>
                                    <p:set>
                                      <p:cBhvr>
                                        <p:cTn id="13" dur="500" autoRev="1" fill="remove"/>
                                        <p:tgtEl>
                                          <p:spTgt spid="26"/>
                                        </p:tgtEl>
                                        <p:attrNameLst>
                                          <p:attrName>fill.type</p:attrName>
                                        </p:attrNameLst>
                                      </p:cBhvr>
                                      <p:to>
                                        <p:strVal val="solid"/>
                                      </p:to>
                                    </p:set>
                                    <p:set>
                                      <p:cBhvr>
                                        <p:cTn id="14" dur="500" autoRev="1" fill="remove"/>
                                        <p:tgtEl>
                                          <p:spTgt spid="26"/>
                                        </p:tgtEl>
                                        <p:attrNameLst>
                                          <p:attrName>fill.on</p:attrName>
                                        </p:attrNameLst>
                                      </p:cBhvr>
                                      <p:to>
                                        <p:strVal val="true"/>
                                      </p:to>
                                    </p:set>
                                  </p:childTnLst>
                                </p:cTn>
                              </p:par>
                              <p:par>
                                <p:cTn id="15" presetID="27" presetClass="emph" presetSubtype="0" repeatCount="indefinite" fill="remove" grpId="0" nodeType="withEffect">
                                  <p:stCondLst>
                                    <p:cond delay="0"/>
                                  </p:stCondLst>
                                  <p:childTnLst>
                                    <p:animClr clrSpc="rgb" dir="cw">
                                      <p:cBhvr override="childStyle">
                                        <p:cTn id="16" dur="500" autoRev="1" fill="remove"/>
                                        <p:tgtEl>
                                          <p:spTgt spid="27"/>
                                        </p:tgtEl>
                                        <p:attrNameLst>
                                          <p:attrName>style.color</p:attrName>
                                        </p:attrNameLst>
                                      </p:cBhvr>
                                      <p:to>
                                        <a:schemeClr val="bg1"/>
                                      </p:to>
                                    </p:animClr>
                                    <p:animClr clrSpc="rgb" dir="cw">
                                      <p:cBhvr>
                                        <p:cTn id="17" dur="500" autoRev="1" fill="remove"/>
                                        <p:tgtEl>
                                          <p:spTgt spid="27"/>
                                        </p:tgtEl>
                                        <p:attrNameLst>
                                          <p:attrName>fillcolor</p:attrName>
                                        </p:attrNameLst>
                                      </p:cBhvr>
                                      <p:to>
                                        <a:schemeClr val="bg1"/>
                                      </p:to>
                                    </p:animClr>
                                    <p:set>
                                      <p:cBhvr>
                                        <p:cTn id="18" dur="500" autoRev="1" fill="remove"/>
                                        <p:tgtEl>
                                          <p:spTgt spid="27"/>
                                        </p:tgtEl>
                                        <p:attrNameLst>
                                          <p:attrName>fill.type</p:attrName>
                                        </p:attrNameLst>
                                      </p:cBhvr>
                                      <p:to>
                                        <p:strVal val="solid"/>
                                      </p:to>
                                    </p:set>
                                    <p:set>
                                      <p:cBhvr>
                                        <p:cTn id="19" dur="500" autoRev="1" fill="remove"/>
                                        <p:tgtEl>
                                          <p:spTgt spid="27"/>
                                        </p:tgtEl>
                                        <p:attrNameLst>
                                          <p:attrName>fill.on</p:attrName>
                                        </p:attrNameLst>
                                      </p:cBhvr>
                                      <p:to>
                                        <p:strVal val="true"/>
                                      </p:to>
                                    </p:set>
                                  </p:childTnLst>
                                </p:cTn>
                              </p:par>
                            </p:childTnLst>
                          </p:cTn>
                        </p:par>
                        <p:par>
                          <p:cTn id="20" fill="hold">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0" presetClass="path" presetSubtype="0" accel="50000" decel="50000" fill="hold" nodeType="clickEffect">
                                  <p:stCondLst>
                                    <p:cond delay="0"/>
                                  </p:stCondLst>
                                  <p:childTnLst>
                                    <p:animMotion origin="layout" path="M -0.00087 -0.00046 L -0.02187 0.07495 " pathEditMode="relative" rAng="0" ptsTypes="AA">
                                      <p:cBhvr>
                                        <p:cTn id="35" dur="2000" fill="hold"/>
                                        <p:tgtEl>
                                          <p:spTgt spid="13"/>
                                        </p:tgtEl>
                                        <p:attrNameLst>
                                          <p:attrName>ppt_x</p:attrName>
                                          <p:attrName>ppt_y</p:attrName>
                                        </p:attrNameLst>
                                      </p:cBhvr>
                                      <p:rCtr x="-1059" y="3771"/>
                                    </p:animMotion>
                                  </p:childTnLst>
                                </p:cTn>
                              </p:par>
                              <p:par>
                                <p:cTn id="36" presetID="64" presetClass="path" presetSubtype="0" accel="50000" decel="50000" fill="hold" nodeType="withEffect">
                                  <p:stCondLst>
                                    <p:cond delay="0"/>
                                  </p:stCondLst>
                                  <p:childTnLst>
                                    <p:animMotion origin="layout" path="M 2.77778E-6 2.79898E-6 L -0.12327 -0.08305 " pathEditMode="relative" rAng="0" ptsTypes="AA">
                                      <p:cBhvr>
                                        <p:cTn id="37" dur="2000" fill="hold"/>
                                        <p:tgtEl>
                                          <p:spTgt spid="20"/>
                                        </p:tgtEl>
                                        <p:attrNameLst>
                                          <p:attrName>ppt_x</p:attrName>
                                          <p:attrName>ppt_y</p:attrName>
                                        </p:attrNameLst>
                                      </p:cBhvr>
                                      <p:rCtr x="-6163" y="-4164"/>
                                    </p:animMotion>
                                  </p:childTnLst>
                                </p:cTn>
                              </p:par>
                              <p:par>
                                <p:cTn id="38" presetID="64" presetClass="path" presetSubtype="0" accel="50000" decel="50000" fill="hold" nodeType="withEffect">
                                  <p:stCondLst>
                                    <p:cond delay="0"/>
                                  </p:stCondLst>
                                  <p:childTnLst>
                                    <p:animMotion origin="layout" path="M 1.66667E-6 2.79898E-6 L 0.11979 -0.08305 " pathEditMode="relative" rAng="0" ptsTypes="AA">
                                      <p:cBhvr>
                                        <p:cTn id="39" dur="2000" fill="hold"/>
                                        <p:tgtEl>
                                          <p:spTgt spid="21"/>
                                        </p:tgtEl>
                                        <p:attrNameLst>
                                          <p:attrName>ppt_x</p:attrName>
                                          <p:attrName>ppt_y</p:attrName>
                                        </p:attrNameLst>
                                      </p:cBhvr>
                                      <p:rCtr x="5990" y="-4164"/>
                                    </p:animMotion>
                                  </p:childTnLst>
                                </p:cTn>
                              </p:par>
                              <p:par>
                                <p:cTn id="40" presetID="6" presetClass="emph" presetSubtype="0" fill="hold" grpId="0" nodeType="withEffect">
                                  <p:stCondLst>
                                    <p:cond delay="0"/>
                                  </p:stCondLst>
                                  <p:childTnLst>
                                    <p:animScale>
                                      <p:cBhvr>
                                        <p:cTn id="41" dur="2000" fill="hold"/>
                                        <p:tgtEl>
                                          <p:spTgt spid="41"/>
                                        </p:tgtEl>
                                      </p:cBhvr>
                                      <p:by x="100000" y="25000"/>
                                    </p:animScale>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fade">
                                      <p:cBhvr>
                                        <p:cTn id="46" dur="500"/>
                                        <p:tgtEl>
                                          <p:spTgt spid="9"/>
                                        </p:tgtEl>
                                      </p:cBhvr>
                                    </p:animEffect>
                                  </p:childTnLst>
                                </p:cTn>
                              </p:par>
                              <p:par>
                                <p:cTn id="47" presetID="42" presetClass="path" presetSubtype="0" repeatCount="indefinite" accel="50000" decel="50000" autoRev="1" fill="hold" grpId="1" nodeType="withEffect">
                                  <p:stCondLst>
                                    <p:cond delay="0"/>
                                  </p:stCondLst>
                                  <p:childTnLst>
                                    <p:animMotion origin="layout" path="M -2.77778E-6 -4.34883E-6 L -0.07048 -0.00254 " pathEditMode="relative" rAng="0" ptsTypes="AA">
                                      <p:cBhvr>
                                        <p:cTn id="48" dur="2000" fill="hold"/>
                                        <p:tgtEl>
                                          <p:spTgt spid="25"/>
                                        </p:tgtEl>
                                        <p:attrNameLst>
                                          <p:attrName>ppt_x</p:attrName>
                                          <p:attrName>ppt_y</p:attrName>
                                        </p:attrNameLst>
                                      </p:cBhvr>
                                      <p:rCtr x="-3524" y="-139"/>
                                    </p:animMotion>
                                  </p:childTnLst>
                                </p:cTn>
                              </p:par>
                              <p:par>
                                <p:cTn id="49" presetID="42" presetClass="path" presetSubtype="0" repeatCount="indefinite" accel="50000" decel="50000" autoRev="1" fill="hold" nodeType="withEffect">
                                  <p:stCondLst>
                                    <p:cond delay="0"/>
                                  </p:stCondLst>
                                  <p:childTnLst>
                                    <p:animMotion origin="layout" path="M 1.94444E-6 -4.34883E-6 L -0.0717 -0.00254 " pathEditMode="relative" rAng="0" ptsTypes="AA">
                                      <p:cBhvr>
                                        <p:cTn id="50" dur="2000" fill="hold"/>
                                        <p:tgtEl>
                                          <p:spTgt spid="23"/>
                                        </p:tgtEl>
                                        <p:attrNameLst>
                                          <p:attrName>ppt_x</p:attrName>
                                          <p:attrName>ppt_y</p:attrName>
                                        </p:attrNameLst>
                                      </p:cBhvr>
                                      <p:rCtr x="-3594" y="-139"/>
                                    </p:animMotion>
                                  </p:childTnLst>
                                </p:cTn>
                              </p:par>
                              <p:par>
                                <p:cTn id="51" presetID="10" presetClass="entr" presetSubtype="0" fill="hold" nodeType="with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fade">
                                      <p:cBhvr>
                                        <p:cTn id="53" dur="500"/>
                                        <p:tgtEl>
                                          <p:spTgt spid="28"/>
                                        </p:tgtEl>
                                      </p:cBhvr>
                                    </p:animEffect>
                                  </p:childTnLst>
                                </p:cTn>
                              </p:par>
                              <p:par>
                                <p:cTn id="54" presetID="10" presetClass="entr" presetSubtype="0" fill="hold" nodeType="with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fade">
                                      <p:cBhvr>
                                        <p:cTn id="56" dur="500"/>
                                        <p:tgtEl>
                                          <p:spTgt spid="29"/>
                                        </p:tgtEl>
                                      </p:cBhvr>
                                    </p:animEffect>
                                  </p:childTnLst>
                                </p:cTn>
                              </p:par>
                              <p:par>
                                <p:cTn id="57" presetID="10" presetClass="entr" presetSubtype="0" fill="hold" nodeType="with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fade">
                                      <p:cBhvr>
                                        <p:cTn id="59" dur="500"/>
                                        <p:tgtEl>
                                          <p:spTgt spid="30"/>
                                        </p:tgtEl>
                                      </p:cBhvr>
                                    </p:animEffect>
                                  </p:childTnLst>
                                </p:cTn>
                              </p:par>
                              <p:par>
                                <p:cTn id="60" presetID="10" presetClass="entr" presetSubtype="0" fill="hold" nodeType="withEffect">
                                  <p:stCondLst>
                                    <p:cond delay="0"/>
                                  </p:stCondLst>
                                  <p:childTnLst>
                                    <p:set>
                                      <p:cBhvr>
                                        <p:cTn id="61" dur="1" fill="hold">
                                          <p:stCondLst>
                                            <p:cond delay="0"/>
                                          </p:stCondLst>
                                        </p:cTn>
                                        <p:tgtEl>
                                          <p:spTgt spid="33"/>
                                        </p:tgtEl>
                                        <p:attrNameLst>
                                          <p:attrName>style.visibility</p:attrName>
                                        </p:attrNameLst>
                                      </p:cBhvr>
                                      <p:to>
                                        <p:strVal val="visible"/>
                                      </p:to>
                                    </p:set>
                                    <p:animEffect transition="in" filter="fade">
                                      <p:cBhvr>
                                        <p:cTn id="62" dur="500"/>
                                        <p:tgtEl>
                                          <p:spTgt spid="33"/>
                                        </p:tgtEl>
                                      </p:cBhvr>
                                    </p:animEffect>
                                  </p:childTnLst>
                                </p:cTn>
                              </p:par>
                              <p:par>
                                <p:cTn id="63" presetID="26" presetClass="path" presetSubtype="0" repeatCount="indefinite" fill="hold" nodeType="withEffect">
                                  <p:stCondLst>
                                    <p:cond delay="0"/>
                                  </p:stCondLst>
                                  <p:childTnLst>
                                    <p:animMotion origin="layout" path="M -0.12326 -0.08305 C -0.12326 -0.08004 -0.12986 -0.0775 -0.13732 -0.0775 C -0.14652 -0.0775 -0.14965 -0.08027 -0.15121 -0.08189 L -0.1526 -0.0842 C -0.15416 -0.08582 -0.15746 -0.08837 -0.16788 -0.08837 C -0.17448 -0.08837 -0.18159 -0.08605 -0.18159 -0.08305 C -0.18159 -0.08004 -0.17448 -0.0775 -0.16788 -0.0775 C -0.15746 -0.0775 -0.15416 -0.08027 -0.1526 -0.08189 L -0.15121 -0.0842 C -0.14965 -0.08582 -0.14652 -0.08837 -0.13732 -0.08837 C -0.12986 -0.08837 -0.12326 -0.08605 -0.12326 -0.08305 Z " pathEditMode="relative" rAng="0" ptsTypes="ffFffffFfff">
                                      <p:cBhvr>
                                        <p:cTn id="64" dur="5000" fill="hold"/>
                                        <p:tgtEl>
                                          <p:spTgt spid="20"/>
                                        </p:tgtEl>
                                        <p:attrNameLst>
                                          <p:attrName>ppt_x</p:attrName>
                                          <p:attrName>ppt_y</p:attrName>
                                        </p:attrNameLst>
                                      </p:cBhvr>
                                      <p:rCtr x="-2917" y="0"/>
                                    </p:animMotion>
                                  </p:childTnLst>
                                </p:cTn>
                              </p:par>
                              <p:par>
                                <p:cTn id="65" presetID="26" presetClass="path" presetSubtype="0" repeatCount="indefinite" fill="hold" nodeType="withEffect">
                                  <p:stCondLst>
                                    <p:cond delay="0"/>
                                  </p:stCondLst>
                                  <p:childTnLst>
                                    <p:animMotion origin="layout" path="M 0.11979 -0.08305 C 0.11979 -0.08004 0.11458 -0.0775 0.10885 -0.0775 C 0.10173 -0.0775 0.0993 -0.08027 0.09826 -0.08189 L 0.09705 -0.0842 C 0.096 -0.08582 0.0934 -0.08837 0.08541 -0.08837 C 0.08038 -0.08837 0.07482 -0.08605 0.07482 -0.08305 C 0.07482 -0.08004 0.08038 -0.0775 0.08541 -0.0775 C 0.0934 -0.0775 0.096 -0.08027 0.09705 -0.08189 L 0.09826 -0.0842 C 0.0993 -0.08582 0.10173 -0.08837 0.10885 -0.08837 C 0.11458 -0.08837 0.11979 -0.08605 0.11979 -0.08305 Z " pathEditMode="relative" rAng="0" ptsTypes="ffFffffFfff">
                                      <p:cBhvr>
                                        <p:cTn id="66" dur="5000" fill="hold"/>
                                        <p:tgtEl>
                                          <p:spTgt spid="21"/>
                                        </p:tgtEl>
                                        <p:attrNameLst>
                                          <p:attrName>ppt_x</p:attrName>
                                          <p:attrName>ppt_y</p:attrName>
                                        </p:attrNameLst>
                                      </p:cBhvr>
                                      <p:rCtr x="-2257" y="0"/>
                                    </p:animMotion>
                                  </p:childTnLst>
                                </p:cTn>
                              </p:par>
                              <p:par>
                                <p:cTn id="67" presetID="10" presetClass="entr" presetSubtype="0" fill="hold" grpId="0" nodeType="withEffect">
                                  <p:stCondLst>
                                    <p:cond delay="0"/>
                                  </p:stCondLst>
                                  <p:childTnLst>
                                    <p:set>
                                      <p:cBhvr>
                                        <p:cTn id="68" dur="1" fill="hold">
                                          <p:stCondLst>
                                            <p:cond delay="0"/>
                                          </p:stCondLst>
                                        </p:cTn>
                                        <p:tgtEl>
                                          <p:spTgt spid="34"/>
                                        </p:tgtEl>
                                        <p:attrNameLst>
                                          <p:attrName>style.visibility</p:attrName>
                                        </p:attrNameLst>
                                      </p:cBhvr>
                                      <p:to>
                                        <p:strVal val="visible"/>
                                      </p:to>
                                    </p:set>
                                    <p:animEffect transition="in" filter="fade">
                                      <p:cBhvr>
                                        <p:cTn id="69" dur="500"/>
                                        <p:tgtEl>
                                          <p:spTgt spid="34"/>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35"/>
                                        </p:tgtEl>
                                        <p:attrNameLst>
                                          <p:attrName>style.visibility</p:attrName>
                                        </p:attrNameLst>
                                      </p:cBhvr>
                                      <p:to>
                                        <p:strVal val="visible"/>
                                      </p:to>
                                    </p:set>
                                    <p:animEffect transition="in" filter="fade">
                                      <p:cBhvr>
                                        <p:cTn id="72" dur="500"/>
                                        <p:tgtEl>
                                          <p:spTgt spid="35"/>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fade">
                                      <p:cBhvr>
                                        <p:cTn id="75" dur="500"/>
                                        <p:tgtEl>
                                          <p:spTgt spid="36"/>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37"/>
                                        </p:tgtEl>
                                        <p:attrNameLst>
                                          <p:attrName>style.visibility</p:attrName>
                                        </p:attrNameLst>
                                      </p:cBhvr>
                                      <p:to>
                                        <p:strVal val="visible"/>
                                      </p:to>
                                    </p:set>
                                    <p:animEffect transition="in" filter="fade">
                                      <p:cBhvr>
                                        <p:cTn id="78" dur="500"/>
                                        <p:tgtEl>
                                          <p:spTgt spid="37"/>
                                        </p:tgtEl>
                                      </p:cBhvr>
                                    </p:animEffect>
                                  </p:childTnLst>
                                </p:cTn>
                              </p:par>
                            </p:childTnLst>
                          </p:cTn>
                        </p:par>
                        <p:par>
                          <p:cTn id="79" fill="hold">
                            <p:stCondLst>
                              <p:cond delay="5000"/>
                            </p:stCondLst>
                            <p:childTnLst>
                              <p:par>
                                <p:cTn id="80" presetID="35" presetClass="path" presetSubtype="0" repeatCount="indefinite" accel="19000" decel="16000" autoRev="1" fill="hold" nodeType="afterEffect">
                                  <p:stCondLst>
                                    <p:cond delay="0"/>
                                  </p:stCondLst>
                                  <p:childTnLst>
                                    <p:animMotion origin="layout" path="M 0.0651 -0.00116 L -0.9349 -0.00116 " pathEditMode="relative" rAng="0" ptsTypes="AA">
                                      <p:cBhvr>
                                        <p:cTn id="81" dur="5000" fill="hold"/>
                                        <p:tgtEl>
                                          <p:spTgt spid="32"/>
                                        </p:tgtEl>
                                        <p:attrNameLst>
                                          <p:attrName>ppt_x</p:attrName>
                                          <p:attrName>ppt_y</p:attrName>
                                        </p:attrNameLst>
                                      </p:cBhvr>
                                      <p:rCtr x="-50000" y="0"/>
                                    </p:animMotion>
                                  </p:childTnLst>
                                  <p:subTnLst>
                                    <p:set>
                                      <p:cBhvr override="childStyle">
                                        <p:cTn dur="1" fill="hold" display="0" masterRel="sameClick" afterEffect="1">
                                          <p:stCondLst>
                                            <p:cond evt="end" delay="0">
                                              <p:tn val="80"/>
                                            </p:cond>
                                          </p:stCondLst>
                                        </p:cTn>
                                        <p:tgtEl>
                                          <p:spTgt spid="32"/>
                                        </p:tgtEl>
                                        <p:attrNameLst>
                                          <p:attrName>style.visibility</p:attrName>
                                        </p:attrNameLst>
                                      </p:cBhvr>
                                      <p:to>
                                        <p:strVal val="hidden"/>
                                      </p:to>
                                    </p:set>
                                  </p:subTnLst>
                                </p:cTn>
                              </p:par>
                              <p:par>
                                <p:cTn id="82" presetID="42" presetClass="path" presetSubtype="0" repeatCount="indefinite" accel="52000" decel="48000" autoRev="1" fill="hold" nodeType="withEffect">
                                  <p:stCondLst>
                                    <p:cond delay="500"/>
                                  </p:stCondLst>
                                  <p:childTnLst>
                                    <p:animMotion origin="layout" path="M 3.88889E-6 -4.81481E-6 L 0.97326 -0.00046 " pathEditMode="relative" rAng="0" ptsTypes="AA">
                                      <p:cBhvr>
                                        <p:cTn id="83" dur="3000" fill="hold"/>
                                        <p:tgtEl>
                                          <p:spTgt spid="42"/>
                                        </p:tgtEl>
                                        <p:attrNameLst>
                                          <p:attrName>ppt_x</p:attrName>
                                          <p:attrName>ppt_y</p:attrName>
                                        </p:attrNameLst>
                                      </p:cBhvr>
                                      <p:rCtr x="48663" y="-23"/>
                                    </p:animMotion>
                                  </p:childTnLst>
                                  <p:subTnLst>
                                    <p:set>
                                      <p:cBhvr override="childStyle">
                                        <p:cTn dur="1" fill="hold" display="0" masterRel="sameClick" afterEffect="1">
                                          <p:stCondLst>
                                            <p:cond evt="end" delay="0">
                                              <p:tn val="82"/>
                                            </p:cond>
                                          </p:stCondLst>
                                        </p:cTn>
                                        <p:tgtEl>
                                          <p:spTgt spid="42"/>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25" grpId="0" animBg="1"/>
      <p:bldP spid="25" grpId="1" animBg="1"/>
      <p:bldP spid="26" grpId="0" animBg="1"/>
      <p:bldP spid="27" grpId="0" animBg="1"/>
      <p:bldP spid="34" grpId="0"/>
      <p:bldP spid="35" grpId="0"/>
      <p:bldP spid="36" grpId="0"/>
      <p:bldP spid="37" grpId="0"/>
      <p:bldP spid="41"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4294967295"/>
          </p:nvPr>
        </p:nvSpPr>
        <p:spPr>
          <a:xfrm>
            <a:off x="457200" y="6356350"/>
            <a:ext cx="8229600" cy="365125"/>
          </a:xfrm>
          <a:prstGeom prst="rect">
            <a:avLst/>
          </a:prstGeom>
        </p:spPr>
        <p:txBody>
          <a:bodyPr/>
          <a:lstStyle/>
          <a:p>
            <a:r>
              <a:rPr lang="en-US" smtClean="0"/>
              <a:t>FRA Technical Training Material is Intended for Internal Instructional Purposes Only. </a:t>
            </a:r>
          </a:p>
          <a:p>
            <a:r>
              <a:rPr lang="en-US" smtClean="0"/>
              <a:t>Do not distribute outside FRA or State Agency pursuant to 49 CFR Part 212.</a:t>
            </a:r>
            <a:endParaRPr lang="en-US" dirty="0"/>
          </a:p>
        </p:txBody>
      </p:sp>
      <p:sp>
        <p:nvSpPr>
          <p:cNvPr id="4" name="Slide Number Placeholder 3"/>
          <p:cNvSpPr>
            <a:spLocks noGrp="1"/>
          </p:cNvSpPr>
          <p:nvPr>
            <p:ph type="sldNum" sz="quarter" idx="11"/>
          </p:nvPr>
        </p:nvSpPr>
        <p:spPr/>
        <p:txBody>
          <a:bodyPr/>
          <a:lstStyle/>
          <a:p>
            <a:fld id="{3081FB63-11FE-4616-A19A-6EFA4D5058BD}" type="slidenum">
              <a:rPr lang="en-US" smtClean="0"/>
              <a:t>55</a:t>
            </a:fld>
            <a:endParaRPr lang="en-US" dirty="0"/>
          </a:p>
        </p:txBody>
      </p:sp>
      <p:sp>
        <p:nvSpPr>
          <p:cNvPr id="5" name="Title 1"/>
          <p:cNvSpPr>
            <a:spLocks noGrp="1"/>
          </p:cNvSpPr>
          <p:nvPr>
            <p:ph type="title"/>
          </p:nvPr>
        </p:nvSpPr>
        <p:spPr>
          <a:xfrm>
            <a:off x="1447800" y="152400"/>
            <a:ext cx="7239000" cy="1265238"/>
          </a:xfrm>
        </p:spPr>
        <p:txBody>
          <a:bodyPr/>
          <a:lstStyle/>
          <a:p>
            <a:r>
              <a:rPr lang="en-US" dirty="0" smtClean="0"/>
              <a:t>Example 3</a:t>
            </a:r>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2207251575"/>
              </p:ext>
            </p:extLst>
          </p:nvPr>
        </p:nvGraphicFramePr>
        <p:xfrm>
          <a:off x="395536" y="2057400"/>
          <a:ext cx="8352928" cy="4006200"/>
        </p:xfrm>
        <a:graphic>
          <a:graphicData uri="http://schemas.openxmlformats.org/drawingml/2006/table">
            <a:tbl>
              <a:tblPr firstRow="1" bandRow="1">
                <a:tableStyleId>{5C22544A-7EE6-4342-B048-85BDC9FD1C3A}</a:tableStyleId>
              </a:tblPr>
              <a:tblGrid>
                <a:gridCol w="1092906"/>
                <a:gridCol w="1859422"/>
                <a:gridCol w="2520280"/>
                <a:gridCol w="1924392"/>
                <a:gridCol w="955928"/>
              </a:tblGrid>
              <a:tr h="807864">
                <a:tc gridSpan="2">
                  <a:txBody>
                    <a:bodyPr/>
                    <a:lstStyle/>
                    <a:p>
                      <a:r>
                        <a:rPr lang="en-US" sz="1200" dirty="0" smtClean="0">
                          <a:solidFill>
                            <a:schemeClr val="tx1"/>
                          </a:solidFill>
                        </a:rPr>
                        <a:t>“Side</a:t>
                      </a:r>
                      <a:r>
                        <a:rPr lang="en-US" sz="1200" baseline="0" dirty="0" smtClean="0">
                          <a:solidFill>
                            <a:schemeClr val="tx1"/>
                          </a:solidFill>
                        </a:rPr>
                        <a:t> A” of the Occupied Track – the side from the vertical plane of the near running rail of the occupied track extending outward through to the fouling space of the adjacent controlled track (“No. 1” Track)</a:t>
                      </a:r>
                      <a:endParaRPr lang="en-CA" sz="1200" dirty="0">
                        <a:solidFill>
                          <a:schemeClr val="tx1"/>
                        </a:solidFill>
                      </a:endParaRPr>
                    </a:p>
                  </a:txBody>
                  <a:tcPr>
                    <a:solidFill>
                      <a:schemeClr val="bg1">
                        <a:lumMod val="85000"/>
                      </a:schemeClr>
                    </a:solidFill>
                  </a:tcPr>
                </a:tc>
                <a:tc hMerge="1">
                  <a:txBody>
                    <a:bodyPr/>
                    <a:lstStyle/>
                    <a:p>
                      <a:endParaRPr lang="en-CA" dirty="0"/>
                    </a:p>
                  </a:txBody>
                  <a:tcPr/>
                </a:tc>
                <a:tc>
                  <a:txBody>
                    <a:bodyPr/>
                    <a:lstStyle/>
                    <a:p>
                      <a:r>
                        <a:rPr lang="en-US" sz="1200" dirty="0" smtClean="0">
                          <a:solidFill>
                            <a:schemeClr val="tx1"/>
                          </a:solidFill>
                        </a:rPr>
                        <a:t>On or Between</a:t>
                      </a:r>
                      <a:r>
                        <a:rPr lang="en-US" sz="1200" baseline="0" dirty="0" smtClean="0">
                          <a:solidFill>
                            <a:schemeClr val="tx1"/>
                          </a:solidFill>
                        </a:rPr>
                        <a:t> the Rails of the Occupied Track (“No. 2” Track) where On-Track Safety is Established through working Limits</a:t>
                      </a:r>
                      <a:endParaRPr lang="en-CA" sz="1200" dirty="0">
                        <a:solidFill>
                          <a:schemeClr val="tx1"/>
                        </a:solidFill>
                      </a:endParaRPr>
                    </a:p>
                  </a:txBody>
                  <a:tcPr>
                    <a:solidFill>
                      <a:schemeClr val="bg1">
                        <a:lumMod val="85000"/>
                      </a:schemeClr>
                    </a:solidFill>
                  </a:tcPr>
                </a:tc>
                <a:tc gridSpan="2">
                  <a:txBody>
                    <a:bodyPr/>
                    <a:lstStyle/>
                    <a:p>
                      <a:r>
                        <a:rPr lang="en-US" sz="1200" dirty="0" smtClean="0">
                          <a:solidFill>
                            <a:schemeClr val="tx1"/>
                          </a:solidFill>
                        </a:rPr>
                        <a:t>“Side</a:t>
                      </a:r>
                      <a:r>
                        <a:rPr lang="en-US" sz="1200" baseline="0" dirty="0" smtClean="0">
                          <a:solidFill>
                            <a:schemeClr val="tx1"/>
                          </a:solidFill>
                        </a:rPr>
                        <a:t> B” of the Occupied Track – either (1) the side with no adjacent track or (2) the side from the vertical plane of the near running rail of the occupied track extending outward through to the fouling space of the adjacent controlled track (“No. 3” Track)</a:t>
                      </a:r>
                      <a:endParaRPr lang="en-CA" sz="1200" dirty="0">
                        <a:solidFill>
                          <a:schemeClr val="tx1"/>
                        </a:solidFill>
                      </a:endParaRPr>
                    </a:p>
                  </a:txBody>
                  <a:tcPr>
                    <a:solidFill>
                      <a:schemeClr val="bg1">
                        <a:lumMod val="85000"/>
                      </a:schemeClr>
                    </a:solidFill>
                  </a:tcPr>
                </a:tc>
                <a:tc hMerge="1">
                  <a:txBody>
                    <a:bodyPr/>
                    <a:lstStyle/>
                    <a:p>
                      <a:endParaRPr lang="en-CA" dirty="0"/>
                    </a:p>
                  </a:txBody>
                  <a:tcPr/>
                </a:tc>
              </a:tr>
              <a:tr h="1080120">
                <a:tc>
                  <a:txBody>
                    <a:bodyPr/>
                    <a:lstStyle/>
                    <a:p>
                      <a:r>
                        <a:rPr lang="en-US" sz="1200" dirty="0" smtClean="0"/>
                        <a:t>Method of On-Track Safety on Side A</a:t>
                      </a:r>
                      <a:endParaRPr lang="en-CA" sz="1200" dirty="0"/>
                    </a:p>
                  </a:txBody>
                  <a:tcPr/>
                </a:tc>
                <a:tc>
                  <a:txBody>
                    <a:bodyPr/>
                    <a:lstStyle/>
                    <a:p>
                      <a:pPr algn="ctr"/>
                      <a:r>
                        <a:rPr lang="en-US" sz="1200" dirty="0" smtClean="0"/>
                        <a:t>Requirements</a:t>
                      </a:r>
                      <a:endParaRPr lang="en-CA" sz="1200" dirty="0"/>
                    </a:p>
                  </a:txBody>
                  <a:tcPr/>
                </a:tc>
                <a:tc>
                  <a:txBody>
                    <a:bodyPr/>
                    <a:lstStyle/>
                    <a:p>
                      <a:pPr algn="ctr"/>
                      <a:r>
                        <a:rPr lang="en-CA" sz="1200" dirty="0" smtClean="0"/>
                        <a:t>Requirements</a:t>
                      </a:r>
                    </a:p>
                    <a:p>
                      <a:endParaRPr lang="en-CA" dirty="0"/>
                    </a:p>
                  </a:txBody>
                  <a:tcPr/>
                </a:tc>
                <a:tc>
                  <a:txBody>
                    <a:bodyPr/>
                    <a:lstStyle/>
                    <a:p>
                      <a:pPr algn="ctr"/>
                      <a:r>
                        <a:rPr lang="en-CA" sz="1200" dirty="0" smtClean="0"/>
                        <a:t>Requirements</a:t>
                      </a:r>
                    </a:p>
                    <a:p>
                      <a:endParaRPr lang="en-CA" dirty="0"/>
                    </a:p>
                  </a:txBody>
                  <a:tcPr/>
                </a:tc>
                <a:tc>
                  <a:txBody>
                    <a:bodyPr/>
                    <a:lstStyle/>
                    <a:p>
                      <a:r>
                        <a:rPr lang="en-US" sz="1200" dirty="0" smtClean="0"/>
                        <a:t>Method of On-Track Safety on Side B</a:t>
                      </a:r>
                      <a:endParaRPr lang="en-CA" sz="1200" dirty="0"/>
                    </a:p>
                  </a:txBody>
                  <a:tcPr/>
                </a:tc>
              </a:tr>
              <a:tr h="1469421">
                <a:tc>
                  <a:txBody>
                    <a:bodyPr/>
                    <a:lstStyle/>
                    <a:p>
                      <a:r>
                        <a:rPr lang="en-US" sz="1200" dirty="0" smtClean="0"/>
                        <a:t>Working Limits</a:t>
                      </a:r>
                      <a:endParaRPr lang="en-CA" sz="1200" dirty="0"/>
                    </a:p>
                  </a:txBody>
                  <a:tcPr/>
                </a:tc>
                <a:tc>
                  <a:txBody>
                    <a:bodyPr/>
                    <a:lstStyle/>
                    <a:p>
                      <a:r>
                        <a:rPr lang="en-CA" sz="1200" dirty="0" smtClean="0"/>
                        <a:t>Upon movement notification for No. 1, cease work and occupy a PPOS. Work³  is not required to cease during movement(s) on No. 3.</a:t>
                      </a:r>
                      <a:endParaRPr lang="en-CA" sz="1200" dirty="0"/>
                    </a:p>
                  </a:txBody>
                  <a:tcPr/>
                </a:tc>
                <a:tc>
                  <a:txBody>
                    <a:bodyPr/>
                    <a:lstStyle/>
                    <a:p>
                      <a:r>
                        <a:rPr lang="en-CA" sz="1200" dirty="0" smtClean="0"/>
                        <a:t>Upon movement notification</a:t>
                      </a:r>
                    </a:p>
                    <a:p>
                      <a:r>
                        <a:rPr lang="en-CA" sz="1200" dirty="0" smtClean="0"/>
                        <a:t>for No. 1 or No. 3, cease work and occupy a PPOS, except work may</a:t>
                      </a:r>
                    </a:p>
                    <a:p>
                      <a:r>
                        <a:rPr lang="en-CA" sz="1200" dirty="0" smtClean="0"/>
                        <a:t>continue during movement(s) on No. 1 or No. 3 </a:t>
                      </a:r>
                      <a:r>
                        <a:rPr lang="en-CA" sz="1200" dirty="0" err="1" smtClean="0"/>
                        <a:t>auth’d</a:t>
                      </a:r>
                      <a:r>
                        <a:rPr lang="en-CA" sz="1200" dirty="0" smtClean="0"/>
                        <a:t>. at 25 mph or less (or at 40 mph or less for</a:t>
                      </a:r>
                    </a:p>
                    <a:p>
                      <a:r>
                        <a:rPr lang="en-CA" sz="1200" dirty="0" smtClean="0"/>
                        <a:t>passenger train movements)</a:t>
                      </a:r>
                    </a:p>
                    <a:p>
                      <a:r>
                        <a:rPr lang="en-CA" sz="1200" dirty="0" smtClean="0"/>
                        <a:t>if maintain 25′ spacing².</a:t>
                      </a:r>
                      <a:endParaRPr lang="en-CA" sz="1200" dirty="0"/>
                    </a:p>
                  </a:txBody>
                  <a:tcPr/>
                </a:tc>
                <a:tc>
                  <a:txBody>
                    <a:bodyPr/>
                    <a:lstStyle/>
                    <a:p>
                      <a:r>
                        <a:rPr lang="en-CA" sz="1200" dirty="0" smtClean="0"/>
                        <a:t>Upon movement warning for No. 3 or notification for No. 1, cease work and occupy a PPOS.</a:t>
                      </a:r>
                      <a:endParaRPr lang="en-CA" sz="1200" dirty="0"/>
                    </a:p>
                  </a:txBody>
                  <a:tcPr/>
                </a:tc>
                <a:tc>
                  <a:txBody>
                    <a:bodyPr/>
                    <a:lstStyle/>
                    <a:p>
                      <a:r>
                        <a:rPr lang="en-US" sz="1200" dirty="0" smtClean="0"/>
                        <a:t>Train Approach Warning</a:t>
                      </a:r>
                      <a:endParaRPr lang="en-CA" sz="1200" dirty="0"/>
                    </a:p>
                  </a:txBody>
                  <a:tcPr/>
                </a:tc>
              </a:tr>
            </a:tbl>
          </a:graphicData>
        </a:graphic>
      </p:graphicFrame>
      <p:pic>
        <p:nvPicPr>
          <p:cNvPr id="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65328" y="1524000"/>
            <a:ext cx="72989"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0896" y="1524000"/>
            <a:ext cx="72639" cy="45500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476145" y="1678480"/>
            <a:ext cx="2736304" cy="461665"/>
          </a:xfrm>
          <a:prstGeom prst="rect">
            <a:avLst/>
          </a:prstGeom>
          <a:noFill/>
        </p:spPr>
        <p:txBody>
          <a:bodyPr wrap="square" rtlCol="0">
            <a:spAutoFit/>
          </a:bodyPr>
          <a:lstStyle/>
          <a:p>
            <a:pPr algn="ctr"/>
            <a:r>
              <a:rPr lang="en-US" sz="2400" b="1" dirty="0" smtClean="0"/>
              <a:t>“Side A”</a:t>
            </a:r>
            <a:endParaRPr lang="en-CA" sz="2400" b="1" dirty="0"/>
          </a:p>
        </p:txBody>
      </p:sp>
      <p:sp>
        <p:nvSpPr>
          <p:cNvPr id="12" name="TextBox 11"/>
          <p:cNvSpPr txBox="1"/>
          <p:nvPr/>
        </p:nvSpPr>
        <p:spPr>
          <a:xfrm>
            <a:off x="6084168" y="1678480"/>
            <a:ext cx="2376264" cy="461665"/>
          </a:xfrm>
          <a:prstGeom prst="rect">
            <a:avLst/>
          </a:prstGeom>
          <a:noFill/>
        </p:spPr>
        <p:txBody>
          <a:bodyPr wrap="square" rtlCol="0">
            <a:spAutoFit/>
          </a:bodyPr>
          <a:lstStyle/>
          <a:p>
            <a:pPr algn="ctr"/>
            <a:r>
              <a:rPr lang="en-US" sz="2400" b="1" dirty="0" smtClean="0"/>
              <a:t>“Side B”</a:t>
            </a:r>
            <a:endParaRPr lang="en-CA" sz="2400" b="1" dirty="0"/>
          </a:p>
        </p:txBody>
      </p:sp>
      <p:sp>
        <p:nvSpPr>
          <p:cNvPr id="13" name="TextBox 12"/>
          <p:cNvSpPr txBox="1"/>
          <p:nvPr/>
        </p:nvSpPr>
        <p:spPr>
          <a:xfrm>
            <a:off x="3337767" y="1558425"/>
            <a:ext cx="2448250" cy="461665"/>
          </a:xfrm>
          <a:prstGeom prst="rect">
            <a:avLst/>
          </a:prstGeom>
          <a:solidFill>
            <a:srgbClr val="92D050">
              <a:alpha val="35000"/>
            </a:srgbClr>
          </a:solidFill>
        </p:spPr>
        <p:txBody>
          <a:bodyPr wrap="square" rtlCol="0">
            <a:spAutoFit/>
          </a:bodyPr>
          <a:lstStyle/>
          <a:p>
            <a:pPr algn="ctr"/>
            <a:r>
              <a:rPr lang="en-US" sz="2400" b="1" dirty="0" smtClean="0"/>
              <a:t>Occupied Track</a:t>
            </a:r>
            <a:endParaRPr lang="en-CA" sz="2400" b="1" dirty="0"/>
          </a:p>
        </p:txBody>
      </p:sp>
    </p:spTree>
    <p:extLst>
      <p:ext uri="{BB962C8B-B14F-4D97-AF65-F5344CB8AC3E}">
        <p14:creationId xmlns:p14="http://schemas.microsoft.com/office/powerpoint/2010/main" val="4144802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Example 3 - Move on </a:t>
            </a:r>
            <a:r>
              <a:rPr lang="en-US" dirty="0" err="1" smtClean="0"/>
              <a:t>Trk</a:t>
            </a:r>
            <a:r>
              <a:rPr lang="en-US" dirty="0" smtClean="0"/>
              <a:t> 1</a:t>
            </a:r>
            <a:br>
              <a:rPr lang="en-US" dirty="0" smtClean="0"/>
            </a:br>
            <a:r>
              <a:rPr lang="en-US" dirty="0" smtClean="0"/>
              <a:t>25F/40P or Less</a:t>
            </a:r>
            <a:endParaRPr lang="en-US" dirty="0"/>
          </a:p>
        </p:txBody>
      </p:sp>
      <p:sp>
        <p:nvSpPr>
          <p:cNvPr id="3" name="Footer Placeholder 2"/>
          <p:cNvSpPr>
            <a:spLocks noGrp="1"/>
          </p:cNvSpPr>
          <p:nvPr>
            <p:ph type="ftr" sz="quarter" idx="4294967295"/>
          </p:nvPr>
        </p:nvSpPr>
        <p:spPr>
          <a:xfrm>
            <a:off x="457200" y="6356350"/>
            <a:ext cx="8229600" cy="365125"/>
          </a:xfrm>
          <a:prstGeom prst="rect">
            <a:avLst/>
          </a:prstGeom>
        </p:spPr>
        <p:txBody>
          <a:bodyPr/>
          <a:lstStyle/>
          <a:p>
            <a:r>
              <a:rPr lang="en-US" smtClean="0"/>
              <a:t>FRA Technical Training Material is Intended for Internal Instructional Purposes Only. </a:t>
            </a:r>
          </a:p>
          <a:p>
            <a:r>
              <a:rPr lang="en-US" smtClean="0"/>
              <a:t>Do not distribute outside FRA or State Agency pursuant to 49 CFR Part 212.</a:t>
            </a:r>
            <a:endParaRPr lang="en-US" dirty="0"/>
          </a:p>
        </p:txBody>
      </p:sp>
      <p:sp>
        <p:nvSpPr>
          <p:cNvPr id="4" name="Slide Number Placeholder 3"/>
          <p:cNvSpPr>
            <a:spLocks noGrp="1"/>
          </p:cNvSpPr>
          <p:nvPr>
            <p:ph type="sldNum" sz="quarter" idx="11"/>
          </p:nvPr>
        </p:nvSpPr>
        <p:spPr/>
        <p:txBody>
          <a:bodyPr/>
          <a:lstStyle/>
          <a:p>
            <a:fld id="{3081FB63-11FE-4616-A19A-6EFA4D5058BD}" type="slidenum">
              <a:rPr lang="en-US" smtClean="0"/>
              <a:t>56</a:t>
            </a:fld>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115" y="3189917"/>
            <a:ext cx="3286125"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25471"/>
          <a:stretch/>
        </p:blipFill>
        <p:spPr bwMode="auto">
          <a:xfrm>
            <a:off x="6602418" y="3189917"/>
            <a:ext cx="2449117"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543" y="3189917"/>
            <a:ext cx="3286125"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5"/>
          <p:cNvPicPr>
            <a:picLocks noChangeAspect="1" noChangeArrowheads="1"/>
          </p:cNvPicPr>
          <p:nvPr/>
        </p:nvPicPr>
        <p:blipFill rotWithShape="1">
          <a:blip r:embed="rId2">
            <a:extLst>
              <a:ext uri="{28A0092B-C50C-407E-A947-70E740481C1C}">
                <a14:useLocalDpi xmlns:a14="http://schemas.microsoft.com/office/drawing/2010/main" val="0"/>
              </a:ext>
            </a:extLst>
          </a:blip>
          <a:srcRect l="24260"/>
          <a:stretch/>
        </p:blipFill>
        <p:spPr bwMode="auto">
          <a:xfrm>
            <a:off x="6562626" y="4139406"/>
            <a:ext cx="2488909"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5414" y="4139407"/>
            <a:ext cx="3286125"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7"/>
          <p:cNvPicPr>
            <a:picLocks noChangeAspect="1" noChangeArrowheads="1"/>
          </p:cNvPicPr>
          <p:nvPr/>
        </p:nvPicPr>
        <p:blipFill rotWithShape="1">
          <a:blip r:embed="rId2">
            <a:extLst>
              <a:ext uri="{28A0092B-C50C-407E-A947-70E740481C1C}">
                <a14:useLocalDpi xmlns:a14="http://schemas.microsoft.com/office/drawing/2010/main" val="0"/>
              </a:ext>
            </a:extLst>
          </a:blip>
          <a:srcRect l="21748"/>
          <a:stretch/>
        </p:blipFill>
        <p:spPr bwMode="auto">
          <a:xfrm>
            <a:off x="6489973" y="5072082"/>
            <a:ext cx="2571468"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023" y="4139408"/>
            <a:ext cx="3286125"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6407" y="5072081"/>
            <a:ext cx="3286125"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5072082"/>
            <a:ext cx="3286125"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ectangle 15"/>
          <p:cNvSpPr/>
          <p:nvPr/>
        </p:nvSpPr>
        <p:spPr>
          <a:xfrm>
            <a:off x="164335" y="3874048"/>
            <a:ext cx="8897106" cy="864096"/>
          </a:xfrm>
          <a:prstGeom prst="rect">
            <a:avLst/>
          </a:prstGeom>
          <a:solidFill>
            <a:srgbClr val="92D05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7"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3968" y="4117183"/>
            <a:ext cx="854075" cy="37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67803" y="4117183"/>
            <a:ext cx="854075" cy="37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4117183"/>
            <a:ext cx="854075" cy="37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Oval 19"/>
          <p:cNvSpPr/>
          <p:nvPr/>
        </p:nvSpPr>
        <p:spPr>
          <a:xfrm>
            <a:off x="678557" y="4234088"/>
            <a:ext cx="144016" cy="144016"/>
          </a:xfrm>
          <a:prstGeom prst="ellipse">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1" name="Oval 20"/>
          <p:cNvSpPr/>
          <p:nvPr/>
        </p:nvSpPr>
        <p:spPr>
          <a:xfrm>
            <a:off x="4638997" y="4230907"/>
            <a:ext cx="144016" cy="144016"/>
          </a:xfrm>
          <a:prstGeom prst="ellipse">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2" name="Oval 21"/>
          <p:cNvSpPr/>
          <p:nvPr/>
        </p:nvSpPr>
        <p:spPr>
          <a:xfrm>
            <a:off x="8284971" y="4230907"/>
            <a:ext cx="146587" cy="144016"/>
          </a:xfrm>
          <a:prstGeom prst="ellipse">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23" name="Picture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7744" y="3565592"/>
            <a:ext cx="207963" cy="42068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2284" y="3565594"/>
            <a:ext cx="207963"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27784" y="4376360"/>
            <a:ext cx="207963"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16197" y="3857059"/>
            <a:ext cx="207963"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4288" y="3565593"/>
            <a:ext cx="207963"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2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8418140" y="4695844"/>
            <a:ext cx="361950" cy="108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0" name="Straight Arrow Connector 29"/>
          <p:cNvCxnSpPr/>
          <p:nvPr/>
        </p:nvCxnSpPr>
        <p:spPr>
          <a:xfrm flipH="1">
            <a:off x="1177603" y="3874048"/>
            <a:ext cx="747140"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3286407" y="3892924"/>
            <a:ext cx="997561"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2121746" y="3614621"/>
            <a:ext cx="1410671" cy="276999"/>
          </a:xfrm>
          <a:prstGeom prst="rect">
            <a:avLst/>
          </a:prstGeom>
          <a:noFill/>
        </p:spPr>
        <p:txBody>
          <a:bodyPr wrap="square" rtlCol="0">
            <a:spAutoFit/>
          </a:bodyPr>
          <a:lstStyle/>
          <a:p>
            <a:r>
              <a:rPr lang="en-US" sz="1200" dirty="0" smtClean="0"/>
              <a:t>At Least 25’</a:t>
            </a:r>
            <a:endParaRPr lang="en-CA" sz="1200" dirty="0"/>
          </a:p>
        </p:txBody>
      </p:sp>
      <p:pic>
        <p:nvPicPr>
          <p:cNvPr id="33" name="Picture 2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09822" y="3813549"/>
            <a:ext cx="828675" cy="15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 name="Picture 2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89093" y="3857059"/>
            <a:ext cx="878710" cy="129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 name="TextBox 36"/>
          <p:cNvSpPr txBox="1"/>
          <p:nvPr/>
        </p:nvSpPr>
        <p:spPr>
          <a:xfrm>
            <a:off x="6094173" y="3609201"/>
            <a:ext cx="1449627" cy="276999"/>
          </a:xfrm>
          <a:prstGeom prst="rect">
            <a:avLst/>
          </a:prstGeom>
          <a:noFill/>
        </p:spPr>
        <p:txBody>
          <a:bodyPr wrap="square" rtlCol="0">
            <a:spAutoFit/>
          </a:bodyPr>
          <a:lstStyle/>
          <a:p>
            <a:r>
              <a:rPr lang="en-US" sz="1200" dirty="0" smtClean="0"/>
              <a:t>At Least 25’</a:t>
            </a:r>
            <a:endParaRPr lang="en-CA" sz="1200" dirty="0"/>
          </a:p>
        </p:txBody>
      </p:sp>
      <p:sp>
        <p:nvSpPr>
          <p:cNvPr id="38" name="TextBox 37"/>
          <p:cNvSpPr txBox="1"/>
          <p:nvPr/>
        </p:nvSpPr>
        <p:spPr>
          <a:xfrm>
            <a:off x="76200" y="2819400"/>
            <a:ext cx="2971800" cy="338554"/>
          </a:xfrm>
          <a:prstGeom prst="rect">
            <a:avLst/>
          </a:prstGeom>
          <a:noFill/>
        </p:spPr>
        <p:txBody>
          <a:bodyPr wrap="square" rtlCol="0">
            <a:spAutoFit/>
          </a:bodyPr>
          <a:lstStyle/>
          <a:p>
            <a:r>
              <a:rPr lang="en-US" sz="1600" dirty="0" smtClean="0"/>
              <a:t>Track 3 - </a:t>
            </a:r>
            <a:r>
              <a:rPr lang="en-US" sz="1600" b="1" u="sng" dirty="0" smtClean="0"/>
              <a:t>Train Approach Warning</a:t>
            </a:r>
            <a:endParaRPr lang="en-CA" sz="1600" b="1" u="sng" dirty="0"/>
          </a:p>
        </p:txBody>
      </p:sp>
      <p:sp>
        <p:nvSpPr>
          <p:cNvPr id="39" name="TextBox 38"/>
          <p:cNvSpPr txBox="1"/>
          <p:nvPr/>
        </p:nvSpPr>
        <p:spPr>
          <a:xfrm>
            <a:off x="52354" y="4668103"/>
            <a:ext cx="932709" cy="374571"/>
          </a:xfrm>
          <a:prstGeom prst="roundRect">
            <a:avLst/>
          </a:prstGeom>
          <a:noFill/>
          <a:ln>
            <a:solidFill>
              <a:srgbClr val="FF0000"/>
            </a:solidFill>
          </a:ln>
        </p:spPr>
        <p:txBody>
          <a:bodyPr wrap="square" rtlCol="0">
            <a:spAutoFit/>
          </a:bodyPr>
          <a:lstStyle/>
          <a:p>
            <a:r>
              <a:rPr lang="en-US" sz="1600" b="1" dirty="0" smtClean="0">
                <a:solidFill>
                  <a:srgbClr val="C00000"/>
                </a:solidFill>
              </a:rPr>
              <a:t>“Side A”</a:t>
            </a:r>
            <a:endParaRPr lang="en-CA" sz="1600" b="1" dirty="0">
              <a:solidFill>
                <a:srgbClr val="C00000"/>
              </a:solidFill>
            </a:endParaRPr>
          </a:p>
        </p:txBody>
      </p:sp>
      <p:sp>
        <p:nvSpPr>
          <p:cNvPr id="40" name="TextBox 39"/>
          <p:cNvSpPr txBox="1"/>
          <p:nvPr/>
        </p:nvSpPr>
        <p:spPr>
          <a:xfrm>
            <a:off x="43434" y="3653214"/>
            <a:ext cx="941629" cy="374571"/>
          </a:xfrm>
          <a:prstGeom prst="roundRect">
            <a:avLst/>
          </a:prstGeom>
          <a:noFill/>
          <a:ln>
            <a:solidFill>
              <a:srgbClr val="7030A0"/>
            </a:solidFill>
          </a:ln>
        </p:spPr>
        <p:txBody>
          <a:bodyPr wrap="square" rtlCol="0">
            <a:spAutoFit/>
          </a:bodyPr>
          <a:lstStyle/>
          <a:p>
            <a:r>
              <a:rPr lang="en-US" sz="1600" dirty="0" smtClean="0">
                <a:solidFill>
                  <a:srgbClr val="7030A0"/>
                </a:solidFill>
              </a:rPr>
              <a:t>“</a:t>
            </a:r>
            <a:r>
              <a:rPr lang="en-US" sz="1600" b="1" dirty="0" smtClean="0">
                <a:solidFill>
                  <a:srgbClr val="7030A0"/>
                </a:solidFill>
              </a:rPr>
              <a:t>Side B</a:t>
            </a:r>
            <a:r>
              <a:rPr lang="en-US" sz="1600" dirty="0" smtClean="0">
                <a:solidFill>
                  <a:srgbClr val="7030A0"/>
                </a:solidFill>
              </a:rPr>
              <a:t>”</a:t>
            </a:r>
            <a:endParaRPr lang="en-CA" sz="1600" dirty="0">
              <a:solidFill>
                <a:srgbClr val="7030A0"/>
              </a:solidFill>
            </a:endParaRPr>
          </a:p>
        </p:txBody>
      </p:sp>
      <p:sp>
        <p:nvSpPr>
          <p:cNvPr id="41" name="TextBox 40"/>
          <p:cNvSpPr txBox="1"/>
          <p:nvPr/>
        </p:nvSpPr>
        <p:spPr>
          <a:xfrm>
            <a:off x="89857" y="5410200"/>
            <a:ext cx="2321016" cy="338554"/>
          </a:xfrm>
          <a:prstGeom prst="rect">
            <a:avLst/>
          </a:prstGeom>
          <a:noFill/>
        </p:spPr>
        <p:txBody>
          <a:bodyPr wrap="square" rtlCol="0">
            <a:spAutoFit/>
          </a:bodyPr>
          <a:lstStyle/>
          <a:p>
            <a:r>
              <a:rPr lang="en-US" sz="1600" dirty="0" smtClean="0"/>
              <a:t>Track 1 - Working limits</a:t>
            </a:r>
            <a:endParaRPr lang="en-CA" sz="1600" dirty="0"/>
          </a:p>
        </p:txBody>
      </p:sp>
      <p:sp>
        <p:nvSpPr>
          <p:cNvPr id="42" name="Rounded Rectangle 41"/>
          <p:cNvSpPr/>
          <p:nvPr/>
        </p:nvSpPr>
        <p:spPr>
          <a:xfrm>
            <a:off x="2827082" y="2003632"/>
            <a:ext cx="5935918" cy="869536"/>
          </a:xfrm>
          <a:prstGeom prst="roundRect">
            <a:avLst/>
          </a:prstGeom>
          <a:solidFill>
            <a:srgbClr val="92D050">
              <a:alpha val="7843"/>
            </a:srgbClr>
          </a:solidFill>
          <a:ln>
            <a:solidFill>
              <a:srgbClr val="92D05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US" b="1" dirty="0" smtClean="0">
                <a:solidFill>
                  <a:schemeClr val="tx1"/>
                </a:solidFill>
              </a:rPr>
              <a:t>Occupied Track: </a:t>
            </a:r>
            <a:r>
              <a:rPr lang="en-US" dirty="0" smtClean="0">
                <a:solidFill>
                  <a:schemeClr val="tx1"/>
                </a:solidFill>
              </a:rPr>
              <a:t>Cease work &amp; Occupy a PPOS; </a:t>
            </a:r>
            <a:r>
              <a:rPr lang="en-US" b="1" dirty="0" smtClean="0">
                <a:solidFill>
                  <a:schemeClr val="tx1"/>
                </a:solidFill>
              </a:rPr>
              <a:t>except</a:t>
            </a:r>
            <a:endParaRPr lang="en-US" dirty="0" smtClean="0">
              <a:solidFill>
                <a:schemeClr val="tx1"/>
              </a:solidFill>
            </a:endParaRPr>
          </a:p>
          <a:p>
            <a:r>
              <a:rPr lang="en-US" dirty="0">
                <a:solidFill>
                  <a:schemeClr val="tx1"/>
                </a:solidFill>
              </a:rPr>
              <a:t> </a:t>
            </a:r>
            <a:r>
              <a:rPr lang="en-US" dirty="0" smtClean="0">
                <a:solidFill>
                  <a:schemeClr val="tx1"/>
                </a:solidFill>
              </a:rPr>
              <a:t>                            Moves may continue; </a:t>
            </a:r>
          </a:p>
          <a:p>
            <a:r>
              <a:rPr lang="en-US" dirty="0" smtClean="0">
                <a:solidFill>
                  <a:schemeClr val="tx1"/>
                </a:solidFill>
              </a:rPr>
              <a:t>                             Work may continue if &gt;25’ from equipment;</a:t>
            </a:r>
            <a:endParaRPr lang="en-US" dirty="0">
              <a:solidFill>
                <a:schemeClr val="tx1"/>
              </a:solidFill>
            </a:endParaRPr>
          </a:p>
        </p:txBody>
      </p:sp>
      <p:sp>
        <p:nvSpPr>
          <p:cNvPr id="43" name="Rounded Rectangle 42"/>
          <p:cNvSpPr/>
          <p:nvPr/>
        </p:nvSpPr>
        <p:spPr>
          <a:xfrm>
            <a:off x="61663" y="1524000"/>
            <a:ext cx="2681537" cy="1047445"/>
          </a:xfrm>
          <a:prstGeom prst="roundRect">
            <a:avLst/>
          </a:prstGeom>
          <a:solidFill>
            <a:srgbClr val="0070C0">
              <a:alpha val="7843"/>
            </a:srgbClr>
          </a:solidFill>
          <a:ln>
            <a:solidFill>
              <a:srgbClr val="0070C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US" sz="2000" b="1" dirty="0" smtClean="0">
                <a:solidFill>
                  <a:schemeClr val="tx1"/>
                </a:solidFill>
              </a:rPr>
              <a:t>Notification for movement on Track 1 at </a:t>
            </a:r>
            <a:r>
              <a:rPr lang="en-US" sz="2000" b="1" u="sng" dirty="0" smtClean="0">
                <a:solidFill>
                  <a:schemeClr val="tx1"/>
                </a:solidFill>
              </a:rPr>
              <a:t>25F/40P or less</a:t>
            </a:r>
            <a:endParaRPr lang="en-US" sz="2000" u="sng" dirty="0">
              <a:solidFill>
                <a:schemeClr val="tx1"/>
              </a:solidFill>
            </a:endParaRPr>
          </a:p>
        </p:txBody>
      </p:sp>
      <p:sp>
        <p:nvSpPr>
          <p:cNvPr id="44" name="Rounded Rectangle 43"/>
          <p:cNvSpPr/>
          <p:nvPr/>
        </p:nvSpPr>
        <p:spPr>
          <a:xfrm>
            <a:off x="2827082" y="5531264"/>
            <a:ext cx="3474469" cy="869536"/>
          </a:xfrm>
          <a:prstGeom prst="roundRect">
            <a:avLst/>
          </a:prstGeom>
          <a:solidFill>
            <a:srgbClr val="B32C16">
              <a:alpha val="7843"/>
            </a:srgbClr>
          </a:solidFill>
          <a:ln>
            <a:solidFill>
              <a:srgbClr val="FF000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US" b="1" dirty="0" smtClean="0">
                <a:solidFill>
                  <a:schemeClr val="tx1"/>
                </a:solidFill>
              </a:rPr>
              <a:t>“Side A”: </a:t>
            </a:r>
            <a:r>
              <a:rPr lang="en-US" dirty="0" smtClean="0">
                <a:solidFill>
                  <a:schemeClr val="tx1"/>
                </a:solidFill>
              </a:rPr>
              <a:t> Cease work;</a:t>
            </a:r>
          </a:p>
          <a:p>
            <a:r>
              <a:rPr lang="en-US" dirty="0">
                <a:solidFill>
                  <a:schemeClr val="tx1"/>
                </a:solidFill>
              </a:rPr>
              <a:t> </a:t>
            </a:r>
            <a:r>
              <a:rPr lang="en-US" dirty="0" smtClean="0">
                <a:solidFill>
                  <a:schemeClr val="tx1"/>
                </a:solidFill>
              </a:rPr>
              <a:t>                 Occupy a PPOS</a:t>
            </a:r>
            <a:endParaRPr lang="en-US" dirty="0">
              <a:solidFill>
                <a:schemeClr val="tx1"/>
              </a:solidFill>
            </a:endParaRPr>
          </a:p>
        </p:txBody>
      </p:sp>
      <p:sp>
        <p:nvSpPr>
          <p:cNvPr id="45" name="Rounded Rectangle 44"/>
          <p:cNvSpPr/>
          <p:nvPr/>
        </p:nvSpPr>
        <p:spPr>
          <a:xfrm>
            <a:off x="2827082" y="1539664"/>
            <a:ext cx="5935918" cy="365336"/>
          </a:xfrm>
          <a:prstGeom prst="roundRect">
            <a:avLst/>
          </a:prstGeom>
          <a:solidFill>
            <a:srgbClr val="7030A0">
              <a:alpha val="7843"/>
            </a:srgbClr>
          </a:solidFill>
          <a:ln>
            <a:solidFill>
              <a:srgbClr val="7030A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US" b="1" dirty="0" smtClean="0">
                <a:solidFill>
                  <a:schemeClr val="tx1"/>
                </a:solidFill>
              </a:rPr>
              <a:t>“Side B”: </a:t>
            </a:r>
            <a:r>
              <a:rPr lang="en-US" dirty="0" smtClean="0">
                <a:solidFill>
                  <a:schemeClr val="tx1"/>
                </a:solidFill>
              </a:rPr>
              <a:t>Cease work &amp; Occupy PPOS</a:t>
            </a:r>
            <a:endParaRPr lang="en-US" dirty="0">
              <a:solidFill>
                <a:schemeClr val="tx1"/>
              </a:solidFill>
            </a:endParaRPr>
          </a:p>
        </p:txBody>
      </p:sp>
      <p:pic>
        <p:nvPicPr>
          <p:cNvPr id="46" name="Picture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1551" y="3569754"/>
            <a:ext cx="207963" cy="42068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3774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repeatCount="indefinite" fill="remove" grpId="0" nodeType="withEffect">
                                  <p:stCondLst>
                                    <p:cond delay="0"/>
                                  </p:stCondLst>
                                  <p:childTnLst>
                                    <p:animClr clrSpc="rgb" dir="cw">
                                      <p:cBhvr override="childStyle">
                                        <p:cTn id="6" dur="250" autoRev="1" fill="remove"/>
                                        <p:tgtEl>
                                          <p:spTgt spid="20"/>
                                        </p:tgtEl>
                                        <p:attrNameLst>
                                          <p:attrName>style.color</p:attrName>
                                        </p:attrNameLst>
                                      </p:cBhvr>
                                      <p:to>
                                        <a:schemeClr val="bg1"/>
                                      </p:to>
                                    </p:animClr>
                                    <p:animClr clrSpc="rgb" dir="cw">
                                      <p:cBhvr>
                                        <p:cTn id="7" dur="250" autoRev="1" fill="remove"/>
                                        <p:tgtEl>
                                          <p:spTgt spid="20"/>
                                        </p:tgtEl>
                                        <p:attrNameLst>
                                          <p:attrName>fillcolor</p:attrName>
                                        </p:attrNameLst>
                                      </p:cBhvr>
                                      <p:to>
                                        <a:schemeClr val="bg1"/>
                                      </p:to>
                                    </p:animClr>
                                    <p:set>
                                      <p:cBhvr>
                                        <p:cTn id="8" dur="250" autoRev="1" fill="remove"/>
                                        <p:tgtEl>
                                          <p:spTgt spid="20"/>
                                        </p:tgtEl>
                                        <p:attrNameLst>
                                          <p:attrName>fill.type</p:attrName>
                                        </p:attrNameLst>
                                      </p:cBhvr>
                                      <p:to>
                                        <p:strVal val="solid"/>
                                      </p:to>
                                    </p:set>
                                    <p:set>
                                      <p:cBhvr>
                                        <p:cTn id="9" dur="250" autoRev="1" fill="remove"/>
                                        <p:tgtEl>
                                          <p:spTgt spid="20"/>
                                        </p:tgtEl>
                                        <p:attrNameLst>
                                          <p:attrName>fill.on</p:attrName>
                                        </p:attrNameLst>
                                      </p:cBhvr>
                                      <p:to>
                                        <p:strVal val="true"/>
                                      </p:to>
                                    </p:set>
                                  </p:childTnLst>
                                </p:cTn>
                              </p:par>
                              <p:par>
                                <p:cTn id="10" presetID="27" presetClass="emph" presetSubtype="0" repeatCount="indefinite" fill="remove" grpId="0" nodeType="withEffect">
                                  <p:stCondLst>
                                    <p:cond delay="0"/>
                                  </p:stCondLst>
                                  <p:childTnLst>
                                    <p:animClr clrSpc="rgb" dir="cw">
                                      <p:cBhvr override="childStyle">
                                        <p:cTn id="11" dur="250" autoRev="1" fill="remove"/>
                                        <p:tgtEl>
                                          <p:spTgt spid="21"/>
                                        </p:tgtEl>
                                        <p:attrNameLst>
                                          <p:attrName>style.color</p:attrName>
                                        </p:attrNameLst>
                                      </p:cBhvr>
                                      <p:to>
                                        <a:schemeClr val="bg1"/>
                                      </p:to>
                                    </p:animClr>
                                    <p:animClr clrSpc="rgb" dir="cw">
                                      <p:cBhvr>
                                        <p:cTn id="12" dur="250" autoRev="1" fill="remove"/>
                                        <p:tgtEl>
                                          <p:spTgt spid="21"/>
                                        </p:tgtEl>
                                        <p:attrNameLst>
                                          <p:attrName>fillcolor</p:attrName>
                                        </p:attrNameLst>
                                      </p:cBhvr>
                                      <p:to>
                                        <a:schemeClr val="bg1"/>
                                      </p:to>
                                    </p:animClr>
                                    <p:set>
                                      <p:cBhvr>
                                        <p:cTn id="13" dur="250" autoRev="1" fill="remove"/>
                                        <p:tgtEl>
                                          <p:spTgt spid="21"/>
                                        </p:tgtEl>
                                        <p:attrNameLst>
                                          <p:attrName>fill.type</p:attrName>
                                        </p:attrNameLst>
                                      </p:cBhvr>
                                      <p:to>
                                        <p:strVal val="solid"/>
                                      </p:to>
                                    </p:set>
                                    <p:set>
                                      <p:cBhvr>
                                        <p:cTn id="14" dur="250" autoRev="1" fill="remove"/>
                                        <p:tgtEl>
                                          <p:spTgt spid="21"/>
                                        </p:tgtEl>
                                        <p:attrNameLst>
                                          <p:attrName>fill.on</p:attrName>
                                        </p:attrNameLst>
                                      </p:cBhvr>
                                      <p:to>
                                        <p:strVal val="true"/>
                                      </p:to>
                                    </p:set>
                                  </p:childTnLst>
                                </p:cTn>
                              </p:par>
                              <p:par>
                                <p:cTn id="15" presetID="27" presetClass="emph" presetSubtype="0" repeatCount="indefinite" fill="remove" grpId="0" nodeType="withEffect">
                                  <p:stCondLst>
                                    <p:cond delay="0"/>
                                  </p:stCondLst>
                                  <p:childTnLst>
                                    <p:animClr clrSpc="rgb" dir="cw">
                                      <p:cBhvr override="childStyle">
                                        <p:cTn id="16" dur="250" autoRev="1" fill="remove"/>
                                        <p:tgtEl>
                                          <p:spTgt spid="22"/>
                                        </p:tgtEl>
                                        <p:attrNameLst>
                                          <p:attrName>style.color</p:attrName>
                                        </p:attrNameLst>
                                      </p:cBhvr>
                                      <p:to>
                                        <a:schemeClr val="bg1"/>
                                      </p:to>
                                    </p:animClr>
                                    <p:animClr clrSpc="rgb" dir="cw">
                                      <p:cBhvr>
                                        <p:cTn id="17" dur="250" autoRev="1" fill="remove"/>
                                        <p:tgtEl>
                                          <p:spTgt spid="22"/>
                                        </p:tgtEl>
                                        <p:attrNameLst>
                                          <p:attrName>fillcolor</p:attrName>
                                        </p:attrNameLst>
                                      </p:cBhvr>
                                      <p:to>
                                        <a:schemeClr val="bg1"/>
                                      </p:to>
                                    </p:animClr>
                                    <p:set>
                                      <p:cBhvr>
                                        <p:cTn id="18" dur="250" autoRev="1" fill="remove"/>
                                        <p:tgtEl>
                                          <p:spTgt spid="22"/>
                                        </p:tgtEl>
                                        <p:attrNameLst>
                                          <p:attrName>fill.type</p:attrName>
                                        </p:attrNameLst>
                                      </p:cBhvr>
                                      <p:to>
                                        <p:strVal val="solid"/>
                                      </p:to>
                                    </p:set>
                                    <p:set>
                                      <p:cBhvr>
                                        <p:cTn id="19" dur="250" autoRev="1" fill="remove"/>
                                        <p:tgtEl>
                                          <p:spTgt spid="22"/>
                                        </p:tgtEl>
                                        <p:attrNameLst>
                                          <p:attrName>fill.on</p:attrName>
                                        </p:attrNameLst>
                                      </p:cBhvr>
                                      <p:to>
                                        <p:strVal val="true"/>
                                      </p:to>
                                    </p:set>
                                  </p:childTnLst>
                                </p:cTn>
                              </p:par>
                            </p:childTnLst>
                          </p:cTn>
                        </p:par>
                        <p:par>
                          <p:cTn id="20" fill="hold">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43"/>
                                        </p:tgtEl>
                                        <p:attrNameLst>
                                          <p:attrName>style.visibility</p:attrName>
                                        </p:attrNameLst>
                                      </p:cBhvr>
                                      <p:to>
                                        <p:strVal val="visible"/>
                                      </p:to>
                                    </p:set>
                                    <p:animEffect transition="in" filter="fade">
                                      <p:cBhvr>
                                        <p:cTn id="23" dur="500"/>
                                        <p:tgtEl>
                                          <p:spTgt spid="43"/>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45"/>
                                        </p:tgtEl>
                                        <p:attrNameLst>
                                          <p:attrName>style.visibility</p:attrName>
                                        </p:attrNameLst>
                                      </p:cBhvr>
                                      <p:to>
                                        <p:strVal val="visible"/>
                                      </p:to>
                                    </p:set>
                                    <p:animEffect transition="in" filter="fade">
                                      <p:cBhvr>
                                        <p:cTn id="28" dur="500"/>
                                        <p:tgtEl>
                                          <p:spTgt spid="4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500"/>
                                        <p:tgtEl>
                                          <p:spTgt spid="44"/>
                                        </p:tgtEl>
                                      </p:cBhvr>
                                    </p:animEffect>
                                  </p:childTnLst>
                                </p:cTn>
                              </p:par>
                            </p:childTnLst>
                          </p:cTn>
                        </p:par>
                      </p:childTnLst>
                    </p:cTn>
                  </p:par>
                  <p:par>
                    <p:cTn id="32" fill="hold">
                      <p:stCondLst>
                        <p:cond delay="indefinite"/>
                      </p:stCondLst>
                      <p:childTnLst>
                        <p:par>
                          <p:cTn id="33" fill="hold">
                            <p:stCondLst>
                              <p:cond delay="0"/>
                            </p:stCondLst>
                            <p:childTnLst>
                              <p:par>
                                <p:cTn id="34" presetID="50" presetClass="path" presetSubtype="0" accel="50000" decel="50000" fill="hold" nodeType="clickEffect">
                                  <p:stCondLst>
                                    <p:cond delay="0"/>
                                  </p:stCondLst>
                                  <p:childTnLst>
                                    <p:animMotion origin="layout" path="M -4.72222E-6 4.81481E-6 L 0.09428 4.81481E-6 C 0.13646 4.81481E-6 0.18855 0.01157 0.18855 0.02106 L 0.18855 0.04212 " pathEditMode="relative" rAng="0" ptsTypes="FfFF">
                                      <p:cBhvr>
                                        <p:cTn id="35" dur="2000" fill="hold"/>
                                        <p:tgtEl>
                                          <p:spTgt spid="24"/>
                                        </p:tgtEl>
                                        <p:attrNameLst>
                                          <p:attrName>ppt_x</p:attrName>
                                          <p:attrName>ppt_y</p:attrName>
                                        </p:attrNameLst>
                                      </p:cBhvr>
                                      <p:rCtr x="9427" y="2106"/>
                                    </p:animMotion>
                                  </p:childTnLst>
                                </p:cTn>
                              </p:par>
                              <p:par>
                                <p:cTn id="36" presetID="42" presetClass="path" presetSubtype="0" accel="50000" decel="50000" fill="hold" nodeType="withEffect">
                                  <p:stCondLst>
                                    <p:cond delay="0"/>
                                  </p:stCondLst>
                                  <p:childTnLst>
                                    <p:animMotion origin="layout" path="M 0.03143 -0.06319 L 5E-6 -2.59259E-6 " pathEditMode="relative" rAng="0" ptsTypes="AA">
                                      <p:cBhvr>
                                        <p:cTn id="37" dur="2000" spd="-100000" fill="hold"/>
                                        <p:tgtEl>
                                          <p:spTgt spid="25"/>
                                        </p:tgtEl>
                                        <p:attrNameLst>
                                          <p:attrName>ppt_x</p:attrName>
                                          <p:attrName>ppt_y</p:attrName>
                                        </p:attrNameLst>
                                      </p:cBhvr>
                                      <p:rCtr x="-1580" y="3148"/>
                                    </p:animMotion>
                                  </p:childTnLst>
                                </p:cTn>
                              </p:par>
                              <p:par>
                                <p:cTn id="38" presetID="42" presetClass="path" presetSubtype="0" accel="50000" decel="50000" fill="hold" nodeType="withEffect">
                                  <p:stCondLst>
                                    <p:cond delay="0"/>
                                  </p:stCondLst>
                                  <p:childTnLst>
                                    <p:animMotion origin="layout" path="M 1.11111E-6 -3.33333E-6 L -0.01129 0.05255 " pathEditMode="relative" rAng="0" ptsTypes="AA">
                                      <p:cBhvr>
                                        <p:cTn id="39" dur="2000" fill="hold"/>
                                        <p:tgtEl>
                                          <p:spTgt spid="23"/>
                                        </p:tgtEl>
                                        <p:attrNameLst>
                                          <p:attrName>ppt_x</p:attrName>
                                          <p:attrName>ppt_y</p:attrName>
                                        </p:attrNameLst>
                                      </p:cBhvr>
                                      <p:rCtr x="-573" y="2616"/>
                                    </p:animMotion>
                                  </p:childTnLst>
                                </p:cTn>
                              </p:par>
                              <p:par>
                                <p:cTn id="40" presetID="42" presetClass="path" presetSubtype="0" accel="50000" decel="50000" fill="hold" nodeType="withEffect">
                                  <p:stCondLst>
                                    <p:cond delay="0"/>
                                  </p:stCondLst>
                                  <p:childTnLst>
                                    <p:animMotion origin="layout" path="M 1.11111E-6 -3.33333E-6 L -0.01129 0.05255 " pathEditMode="relative" rAng="0" ptsTypes="AA">
                                      <p:cBhvr>
                                        <p:cTn id="41" dur="2000" fill="hold"/>
                                        <p:tgtEl>
                                          <p:spTgt spid="46"/>
                                        </p:tgtEl>
                                        <p:attrNameLst>
                                          <p:attrName>ppt_x</p:attrName>
                                          <p:attrName>ppt_y</p:attrName>
                                        </p:attrNameLst>
                                      </p:cBhvr>
                                      <p:rCtr x="-573" y="2616"/>
                                    </p:animMotion>
                                  </p:childTnLst>
                                </p:cTn>
                              </p:par>
                              <p:par>
                                <p:cTn id="42" presetID="42" presetClass="path" presetSubtype="0" accel="50000" decel="50000" fill="hold" nodeType="withEffect">
                                  <p:stCondLst>
                                    <p:cond delay="0"/>
                                  </p:stCondLst>
                                  <p:childTnLst>
                                    <p:animMotion origin="layout" path="M -1.66667E-6 4.81481E-6 L -0.04271 0.05254 " pathEditMode="relative" rAng="0" ptsTypes="AA">
                                      <p:cBhvr>
                                        <p:cTn id="43" dur="2000" fill="hold"/>
                                        <p:tgtEl>
                                          <p:spTgt spid="27"/>
                                        </p:tgtEl>
                                        <p:attrNameLst>
                                          <p:attrName>ppt_x</p:attrName>
                                          <p:attrName>ppt_y</p:attrName>
                                        </p:attrNameLst>
                                      </p:cBhvr>
                                      <p:rCtr x="-2135" y="2616"/>
                                    </p:animMotion>
                                  </p:childTnLst>
                                </p:cTn>
                              </p:par>
                            </p:childTnLst>
                          </p:cTn>
                        </p:par>
                        <p:par>
                          <p:cTn id="44" fill="hold">
                            <p:stCondLst>
                              <p:cond delay="4000"/>
                            </p:stCondLst>
                            <p:childTnLst>
                              <p:par>
                                <p:cTn id="45" presetID="6" presetClass="emph" presetSubtype="0" fill="hold" grpId="0" nodeType="afterEffect">
                                  <p:stCondLst>
                                    <p:cond delay="0"/>
                                  </p:stCondLst>
                                  <p:childTnLst>
                                    <p:animScale>
                                      <p:cBhvr>
                                        <p:cTn id="46" dur="2000" fill="hold"/>
                                        <p:tgtEl>
                                          <p:spTgt spid="16"/>
                                        </p:tgtEl>
                                      </p:cBhvr>
                                      <p:by x="100000" y="25000"/>
                                    </p:animScale>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fade">
                                      <p:cBhvr>
                                        <p:cTn id="51" dur="500"/>
                                        <p:tgtEl>
                                          <p:spTgt spid="42"/>
                                        </p:tgtEl>
                                      </p:cBhvr>
                                    </p:animEffect>
                                  </p:childTnLst>
                                </p:cTn>
                              </p:par>
                            </p:childTnLst>
                          </p:cTn>
                        </p:par>
                        <p:par>
                          <p:cTn id="52" fill="hold">
                            <p:stCondLst>
                              <p:cond delay="500"/>
                            </p:stCondLst>
                            <p:childTnLst>
                              <p:par>
                                <p:cTn id="53" presetID="42" presetClass="path" presetSubtype="0" accel="50000" decel="50000" fill="hold" nodeType="afterEffect">
                                  <p:stCondLst>
                                    <p:cond delay="0"/>
                                  </p:stCondLst>
                                  <p:childTnLst>
                                    <p:animMotion origin="layout" path="M 1.66667E-6 3.7037E-6 L 0.06476 0.01018 " pathEditMode="relative" rAng="0" ptsTypes="AA">
                                      <p:cBhvr>
                                        <p:cTn id="54" dur="2000" fill="hold"/>
                                        <p:tgtEl>
                                          <p:spTgt spid="26"/>
                                        </p:tgtEl>
                                        <p:attrNameLst>
                                          <p:attrName>ppt_x</p:attrName>
                                          <p:attrName>ppt_y</p:attrName>
                                        </p:attrNameLst>
                                      </p:cBhvr>
                                      <p:rCtr x="3229" y="509"/>
                                    </p:animMotion>
                                  </p:childTnLst>
                                </p:cTn>
                              </p:par>
                            </p:childTnLst>
                          </p:cTn>
                        </p:par>
                        <p:par>
                          <p:cTn id="55" fill="hold">
                            <p:stCondLst>
                              <p:cond delay="2500"/>
                            </p:stCondLst>
                            <p:childTnLst>
                              <p:par>
                                <p:cTn id="56" presetID="1" presetClass="entr" presetSubtype="0" fill="hold" nodeType="afterEffect">
                                  <p:stCondLst>
                                    <p:cond delay="0"/>
                                  </p:stCondLst>
                                  <p:childTnLst>
                                    <p:set>
                                      <p:cBhvr>
                                        <p:cTn id="57" dur="1" fill="hold">
                                          <p:stCondLst>
                                            <p:cond delay="0"/>
                                          </p:stCondLst>
                                        </p:cTn>
                                        <p:tgtEl>
                                          <p:spTgt spid="30"/>
                                        </p:tgtEl>
                                        <p:attrNameLst>
                                          <p:attrName>style.visibility</p:attrName>
                                        </p:attrNameLst>
                                      </p:cBhvr>
                                      <p:to>
                                        <p:strVal val="visible"/>
                                      </p:to>
                                    </p:set>
                                  </p:childTnLst>
                                </p:cTn>
                              </p:par>
                              <p:par>
                                <p:cTn id="58" presetID="1" presetClass="entr" presetSubtype="0" fill="hold" grpId="0" nodeType="withEffect">
                                  <p:stCondLst>
                                    <p:cond delay="0"/>
                                  </p:stCondLst>
                                  <p:childTnLst>
                                    <p:set>
                                      <p:cBhvr>
                                        <p:cTn id="59" dur="1" fill="hold">
                                          <p:stCondLst>
                                            <p:cond delay="0"/>
                                          </p:stCondLst>
                                        </p:cTn>
                                        <p:tgtEl>
                                          <p:spTgt spid="32"/>
                                        </p:tgtEl>
                                        <p:attrNameLst>
                                          <p:attrName>style.visibility</p:attrName>
                                        </p:attrNameLst>
                                      </p:cBhvr>
                                      <p:to>
                                        <p:strVal val="visible"/>
                                      </p:to>
                                    </p:set>
                                  </p:childTnLst>
                                </p:cTn>
                              </p:par>
                              <p:par>
                                <p:cTn id="60" presetID="1" presetClass="entr" presetSubtype="0" fill="hold" nodeType="withEffect">
                                  <p:stCondLst>
                                    <p:cond delay="0"/>
                                  </p:stCondLst>
                                  <p:childTnLst>
                                    <p:set>
                                      <p:cBhvr>
                                        <p:cTn id="61" dur="1" fill="hold">
                                          <p:stCondLst>
                                            <p:cond delay="0"/>
                                          </p:stCondLst>
                                        </p:cTn>
                                        <p:tgtEl>
                                          <p:spTgt spid="31"/>
                                        </p:tgtEl>
                                        <p:attrNameLst>
                                          <p:attrName>style.visibility</p:attrName>
                                        </p:attrNameLst>
                                      </p:cBhvr>
                                      <p:to>
                                        <p:strVal val="visible"/>
                                      </p:to>
                                    </p:set>
                                  </p:childTnLst>
                                </p:cTn>
                              </p:par>
                              <p:par>
                                <p:cTn id="62" presetID="1" presetClass="entr" presetSubtype="0" fill="hold" nodeType="withEffect">
                                  <p:stCondLst>
                                    <p:cond delay="0"/>
                                  </p:stCondLst>
                                  <p:childTnLst>
                                    <p:set>
                                      <p:cBhvr>
                                        <p:cTn id="63" dur="1" fill="hold">
                                          <p:stCondLst>
                                            <p:cond delay="0"/>
                                          </p:stCondLst>
                                        </p:cTn>
                                        <p:tgtEl>
                                          <p:spTgt spid="33"/>
                                        </p:tgtEl>
                                        <p:attrNameLst>
                                          <p:attrName>style.visibility</p:attrName>
                                        </p:attrNameLst>
                                      </p:cBhvr>
                                      <p:to>
                                        <p:strVal val="visible"/>
                                      </p:to>
                                    </p:set>
                                  </p:childTnLst>
                                </p:cTn>
                              </p:par>
                              <p:par>
                                <p:cTn id="64" presetID="1" presetClass="entr" presetSubtype="0" fill="hold" nodeType="withEffect">
                                  <p:stCondLst>
                                    <p:cond delay="0"/>
                                  </p:stCondLst>
                                  <p:childTnLst>
                                    <p:set>
                                      <p:cBhvr>
                                        <p:cTn id="65" dur="1" fill="hold">
                                          <p:stCondLst>
                                            <p:cond delay="0"/>
                                          </p:stCondLst>
                                        </p:cTn>
                                        <p:tgtEl>
                                          <p:spTgt spid="34"/>
                                        </p:tgtEl>
                                        <p:attrNameLst>
                                          <p:attrName>style.visibility</p:attrName>
                                        </p:attrNameLst>
                                      </p:cBhvr>
                                      <p:to>
                                        <p:strVal val="visible"/>
                                      </p:to>
                                    </p:set>
                                  </p:childTnLst>
                                </p:cTn>
                              </p:par>
                              <p:par>
                                <p:cTn id="66" presetID="1" presetClass="entr" presetSubtype="0" fill="hold" grpId="0" nodeType="withEffect">
                                  <p:stCondLst>
                                    <p:cond delay="0"/>
                                  </p:stCondLst>
                                  <p:childTnLst>
                                    <p:set>
                                      <p:cBhvr>
                                        <p:cTn id="67" dur="1" fill="hold">
                                          <p:stCondLst>
                                            <p:cond delay="0"/>
                                          </p:stCondLst>
                                        </p:cTn>
                                        <p:tgtEl>
                                          <p:spTgt spid="37"/>
                                        </p:tgtEl>
                                        <p:attrNameLst>
                                          <p:attrName>style.visibility</p:attrName>
                                        </p:attrNameLst>
                                      </p:cBhvr>
                                      <p:to>
                                        <p:strVal val="visible"/>
                                      </p:to>
                                    </p:set>
                                  </p:childTnLst>
                                </p:cTn>
                              </p:par>
                            </p:childTnLst>
                          </p:cTn>
                        </p:par>
                        <p:par>
                          <p:cTn id="68" fill="hold">
                            <p:stCondLst>
                              <p:cond delay="2500"/>
                            </p:stCondLst>
                            <p:childTnLst>
                              <p:par>
                                <p:cTn id="69" presetID="42" presetClass="path" presetSubtype="0" repeatCount="indefinite" accel="50000" decel="50000" autoRev="1" fill="hold" nodeType="afterEffect">
                                  <p:stCondLst>
                                    <p:cond delay="0"/>
                                  </p:stCondLst>
                                  <p:childTnLst>
                                    <p:animMotion origin="layout" path="M -1.38889E-6 -1.11111E-6 L -0.94045 -0.00347 " pathEditMode="relative" rAng="0" ptsTypes="AA">
                                      <p:cBhvr>
                                        <p:cTn id="70" dur="5000" fill="hold"/>
                                        <p:tgtEl>
                                          <p:spTgt spid="29"/>
                                        </p:tgtEl>
                                        <p:attrNameLst>
                                          <p:attrName>ppt_x</p:attrName>
                                          <p:attrName>ppt_y</p:attrName>
                                        </p:attrNameLst>
                                      </p:cBhvr>
                                      <p:rCtr x="-47031" y="-185"/>
                                    </p:animMotion>
                                  </p:childTnLst>
                                  <p:subTnLst>
                                    <p:set>
                                      <p:cBhvr override="childStyle">
                                        <p:cTn dur="1" fill="hold" display="0" masterRel="sameClick" afterEffect="1">
                                          <p:stCondLst>
                                            <p:cond evt="end" delay="0">
                                              <p:tn val="69"/>
                                            </p:cond>
                                          </p:stCondLst>
                                        </p:cTn>
                                        <p:tgtEl>
                                          <p:spTgt spid="29"/>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21" grpId="0" animBg="1"/>
      <p:bldP spid="22" grpId="0" animBg="1"/>
      <p:bldP spid="32" grpId="0"/>
      <p:bldP spid="37" grpId="0"/>
      <p:bldP spid="42" grpId="0" animBg="1"/>
      <p:bldP spid="43" grpId="0" animBg="1"/>
      <p:bldP spid="44" grpId="0" animBg="1"/>
      <p:bldP spid="45"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 Move on </a:t>
            </a:r>
            <a:r>
              <a:rPr lang="en-US" dirty="0" err="1"/>
              <a:t>Trk</a:t>
            </a:r>
            <a:r>
              <a:rPr lang="en-US" dirty="0"/>
              <a:t> </a:t>
            </a:r>
            <a:r>
              <a:rPr lang="en-US" dirty="0" smtClean="0"/>
              <a:t>3</a:t>
            </a:r>
            <a:r>
              <a:rPr lang="en-US" dirty="0"/>
              <a:t/>
            </a:r>
            <a:br>
              <a:rPr lang="en-US" dirty="0"/>
            </a:br>
            <a:r>
              <a:rPr lang="en-US" dirty="0"/>
              <a:t>25F/40P or Less</a:t>
            </a:r>
          </a:p>
        </p:txBody>
      </p:sp>
      <p:sp>
        <p:nvSpPr>
          <p:cNvPr id="3" name="Footer Placeholder 2"/>
          <p:cNvSpPr>
            <a:spLocks noGrp="1"/>
          </p:cNvSpPr>
          <p:nvPr>
            <p:ph type="ftr" sz="quarter" idx="4294967295"/>
          </p:nvPr>
        </p:nvSpPr>
        <p:spPr>
          <a:xfrm>
            <a:off x="457200" y="6356350"/>
            <a:ext cx="8229600" cy="365125"/>
          </a:xfrm>
          <a:prstGeom prst="rect">
            <a:avLst/>
          </a:prstGeom>
        </p:spPr>
        <p:txBody>
          <a:bodyPr/>
          <a:lstStyle/>
          <a:p>
            <a:r>
              <a:rPr lang="en-US" smtClean="0"/>
              <a:t>FRA Technical Training Material is Intended for Internal Instructional Purposes Only. </a:t>
            </a:r>
          </a:p>
          <a:p>
            <a:r>
              <a:rPr lang="en-US" smtClean="0"/>
              <a:t>Do not distribute outside FRA or State Agency pursuant to 49 CFR Part 212.</a:t>
            </a:r>
            <a:endParaRPr lang="en-US" dirty="0"/>
          </a:p>
        </p:txBody>
      </p:sp>
      <p:sp>
        <p:nvSpPr>
          <p:cNvPr id="4" name="Slide Number Placeholder 3"/>
          <p:cNvSpPr>
            <a:spLocks noGrp="1"/>
          </p:cNvSpPr>
          <p:nvPr>
            <p:ph type="sldNum" sz="quarter" idx="11"/>
          </p:nvPr>
        </p:nvSpPr>
        <p:spPr/>
        <p:txBody>
          <a:bodyPr/>
          <a:lstStyle/>
          <a:p>
            <a:fld id="{3081FB63-11FE-4616-A19A-6EFA4D5058BD}" type="slidenum">
              <a:rPr lang="en-US" smtClean="0"/>
              <a:t>57</a:t>
            </a:fld>
            <a:endParaRPr lang="en-US" dirty="0"/>
          </a:p>
        </p:txBody>
      </p:sp>
      <p:sp>
        <p:nvSpPr>
          <p:cNvPr id="5" name="TextBox 4"/>
          <p:cNvSpPr txBox="1"/>
          <p:nvPr/>
        </p:nvSpPr>
        <p:spPr>
          <a:xfrm>
            <a:off x="76200" y="2819400"/>
            <a:ext cx="2971800" cy="338554"/>
          </a:xfrm>
          <a:prstGeom prst="rect">
            <a:avLst/>
          </a:prstGeom>
          <a:noFill/>
        </p:spPr>
        <p:txBody>
          <a:bodyPr wrap="square" rtlCol="0">
            <a:spAutoFit/>
          </a:bodyPr>
          <a:lstStyle/>
          <a:p>
            <a:r>
              <a:rPr lang="en-US" sz="1600" dirty="0" smtClean="0"/>
              <a:t>Track 3 - </a:t>
            </a:r>
            <a:r>
              <a:rPr lang="en-US" sz="1600" b="1" u="sng" dirty="0" smtClean="0"/>
              <a:t>Train Approach Warning</a:t>
            </a:r>
            <a:endParaRPr lang="en-CA" sz="1600" b="1" u="sng" dirty="0"/>
          </a:p>
        </p:txBody>
      </p:sp>
      <p:sp>
        <p:nvSpPr>
          <p:cNvPr id="6" name="TextBox 5"/>
          <p:cNvSpPr txBox="1"/>
          <p:nvPr/>
        </p:nvSpPr>
        <p:spPr>
          <a:xfrm>
            <a:off x="52354" y="4668103"/>
            <a:ext cx="932709" cy="374571"/>
          </a:xfrm>
          <a:prstGeom prst="roundRect">
            <a:avLst/>
          </a:prstGeom>
          <a:noFill/>
          <a:ln>
            <a:solidFill>
              <a:srgbClr val="FF0000"/>
            </a:solidFill>
          </a:ln>
        </p:spPr>
        <p:txBody>
          <a:bodyPr wrap="square" rtlCol="0">
            <a:spAutoFit/>
          </a:bodyPr>
          <a:lstStyle/>
          <a:p>
            <a:r>
              <a:rPr lang="en-US" sz="1600" b="1" dirty="0" smtClean="0">
                <a:solidFill>
                  <a:srgbClr val="C00000"/>
                </a:solidFill>
              </a:rPr>
              <a:t>“Side A”</a:t>
            </a:r>
            <a:endParaRPr lang="en-CA" sz="1600" b="1" dirty="0">
              <a:solidFill>
                <a:srgbClr val="C00000"/>
              </a:solidFill>
            </a:endParaRPr>
          </a:p>
        </p:txBody>
      </p:sp>
      <p:sp>
        <p:nvSpPr>
          <p:cNvPr id="7" name="TextBox 6"/>
          <p:cNvSpPr txBox="1"/>
          <p:nvPr/>
        </p:nvSpPr>
        <p:spPr>
          <a:xfrm>
            <a:off x="43434" y="3581400"/>
            <a:ext cx="941629" cy="374571"/>
          </a:xfrm>
          <a:prstGeom prst="roundRect">
            <a:avLst/>
          </a:prstGeom>
          <a:noFill/>
          <a:ln>
            <a:solidFill>
              <a:srgbClr val="7030A0"/>
            </a:solidFill>
          </a:ln>
        </p:spPr>
        <p:txBody>
          <a:bodyPr wrap="square" rtlCol="0">
            <a:spAutoFit/>
          </a:bodyPr>
          <a:lstStyle/>
          <a:p>
            <a:r>
              <a:rPr lang="en-US" sz="1600" dirty="0" smtClean="0">
                <a:solidFill>
                  <a:srgbClr val="7030A0"/>
                </a:solidFill>
              </a:rPr>
              <a:t>“</a:t>
            </a:r>
            <a:r>
              <a:rPr lang="en-US" sz="1600" b="1" dirty="0" smtClean="0">
                <a:solidFill>
                  <a:srgbClr val="7030A0"/>
                </a:solidFill>
              </a:rPr>
              <a:t>Side B</a:t>
            </a:r>
            <a:r>
              <a:rPr lang="en-US" sz="1600" dirty="0" smtClean="0">
                <a:solidFill>
                  <a:srgbClr val="7030A0"/>
                </a:solidFill>
              </a:rPr>
              <a:t>”</a:t>
            </a:r>
            <a:endParaRPr lang="en-CA" sz="1600" dirty="0">
              <a:solidFill>
                <a:srgbClr val="7030A0"/>
              </a:solidFill>
            </a:endParaRPr>
          </a:p>
        </p:txBody>
      </p:sp>
      <p:sp>
        <p:nvSpPr>
          <p:cNvPr id="8" name="TextBox 7"/>
          <p:cNvSpPr txBox="1"/>
          <p:nvPr/>
        </p:nvSpPr>
        <p:spPr>
          <a:xfrm>
            <a:off x="89857" y="5410200"/>
            <a:ext cx="2321016" cy="338554"/>
          </a:xfrm>
          <a:prstGeom prst="rect">
            <a:avLst/>
          </a:prstGeom>
          <a:noFill/>
        </p:spPr>
        <p:txBody>
          <a:bodyPr wrap="square" rtlCol="0">
            <a:spAutoFit/>
          </a:bodyPr>
          <a:lstStyle/>
          <a:p>
            <a:r>
              <a:rPr lang="en-US" sz="1600" dirty="0" smtClean="0"/>
              <a:t>Track 1 - Working limits</a:t>
            </a:r>
            <a:endParaRPr lang="en-CA" sz="1600" dirty="0"/>
          </a:p>
        </p:txBody>
      </p:sp>
      <p:sp>
        <p:nvSpPr>
          <p:cNvPr id="9" name="Rounded Rectangle 8"/>
          <p:cNvSpPr/>
          <p:nvPr/>
        </p:nvSpPr>
        <p:spPr>
          <a:xfrm>
            <a:off x="2827082" y="2003632"/>
            <a:ext cx="5935918" cy="869536"/>
          </a:xfrm>
          <a:prstGeom prst="roundRect">
            <a:avLst/>
          </a:prstGeom>
          <a:solidFill>
            <a:srgbClr val="92D050">
              <a:alpha val="7843"/>
            </a:srgbClr>
          </a:solidFill>
          <a:ln>
            <a:solidFill>
              <a:srgbClr val="92D05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US" b="1" dirty="0" smtClean="0">
                <a:solidFill>
                  <a:schemeClr val="tx1"/>
                </a:solidFill>
              </a:rPr>
              <a:t>Occupied Track: </a:t>
            </a:r>
            <a:r>
              <a:rPr lang="en-US" dirty="0" smtClean="0">
                <a:solidFill>
                  <a:schemeClr val="tx1"/>
                </a:solidFill>
              </a:rPr>
              <a:t>Cease work &amp; Occupy a PPOS; </a:t>
            </a:r>
            <a:r>
              <a:rPr lang="en-US" b="1" dirty="0" smtClean="0">
                <a:solidFill>
                  <a:schemeClr val="tx1"/>
                </a:solidFill>
              </a:rPr>
              <a:t>except</a:t>
            </a:r>
            <a:endParaRPr lang="en-US" dirty="0" smtClean="0">
              <a:solidFill>
                <a:schemeClr val="tx1"/>
              </a:solidFill>
            </a:endParaRPr>
          </a:p>
          <a:p>
            <a:r>
              <a:rPr lang="en-US" dirty="0">
                <a:solidFill>
                  <a:schemeClr val="tx1"/>
                </a:solidFill>
              </a:rPr>
              <a:t> </a:t>
            </a:r>
            <a:r>
              <a:rPr lang="en-US" dirty="0" smtClean="0">
                <a:solidFill>
                  <a:schemeClr val="tx1"/>
                </a:solidFill>
              </a:rPr>
              <a:t>                            Moves may continue; </a:t>
            </a:r>
          </a:p>
          <a:p>
            <a:r>
              <a:rPr lang="en-US" dirty="0" smtClean="0">
                <a:solidFill>
                  <a:schemeClr val="tx1"/>
                </a:solidFill>
              </a:rPr>
              <a:t>                             Work may continue if &gt;25’ from equipment;</a:t>
            </a:r>
            <a:endParaRPr lang="en-US" dirty="0">
              <a:solidFill>
                <a:schemeClr val="tx1"/>
              </a:solidFill>
            </a:endParaRPr>
          </a:p>
        </p:txBody>
      </p:sp>
      <p:sp>
        <p:nvSpPr>
          <p:cNvPr id="10" name="Rounded Rectangle 9"/>
          <p:cNvSpPr/>
          <p:nvPr/>
        </p:nvSpPr>
        <p:spPr>
          <a:xfrm>
            <a:off x="61663" y="1524000"/>
            <a:ext cx="2681537" cy="1047445"/>
          </a:xfrm>
          <a:prstGeom prst="roundRect">
            <a:avLst/>
          </a:prstGeom>
          <a:solidFill>
            <a:srgbClr val="0070C0">
              <a:alpha val="7843"/>
            </a:srgbClr>
          </a:solidFill>
          <a:ln>
            <a:solidFill>
              <a:srgbClr val="0070C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US" sz="2000" b="1" dirty="0" smtClean="0">
                <a:solidFill>
                  <a:schemeClr val="tx1"/>
                </a:solidFill>
              </a:rPr>
              <a:t>Notification for movement on Track 3 at </a:t>
            </a:r>
            <a:r>
              <a:rPr lang="en-US" sz="2000" b="1" u="sng" dirty="0" smtClean="0">
                <a:solidFill>
                  <a:schemeClr val="tx1"/>
                </a:solidFill>
              </a:rPr>
              <a:t>25F/40P or less</a:t>
            </a:r>
            <a:endParaRPr lang="en-US" sz="2000" u="sng" dirty="0">
              <a:solidFill>
                <a:schemeClr val="tx1"/>
              </a:solidFill>
            </a:endParaRPr>
          </a:p>
        </p:txBody>
      </p:sp>
      <p:sp>
        <p:nvSpPr>
          <p:cNvPr id="11" name="Rounded Rectangle 10"/>
          <p:cNvSpPr/>
          <p:nvPr/>
        </p:nvSpPr>
        <p:spPr>
          <a:xfrm>
            <a:off x="2827082" y="5531264"/>
            <a:ext cx="3474469" cy="869536"/>
          </a:xfrm>
          <a:prstGeom prst="roundRect">
            <a:avLst/>
          </a:prstGeom>
          <a:solidFill>
            <a:srgbClr val="B32C16">
              <a:alpha val="7843"/>
            </a:srgbClr>
          </a:solidFill>
          <a:ln>
            <a:solidFill>
              <a:srgbClr val="FF000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US" b="1" dirty="0" smtClean="0">
                <a:solidFill>
                  <a:schemeClr val="tx1"/>
                </a:solidFill>
              </a:rPr>
              <a:t>“Side A”: </a:t>
            </a:r>
            <a:r>
              <a:rPr lang="en-US" dirty="0" smtClean="0">
                <a:solidFill>
                  <a:schemeClr val="tx1"/>
                </a:solidFill>
              </a:rPr>
              <a:t> Work may Continue</a:t>
            </a:r>
            <a:endParaRPr lang="en-US" dirty="0">
              <a:solidFill>
                <a:schemeClr val="tx1"/>
              </a:solidFill>
            </a:endParaRPr>
          </a:p>
        </p:txBody>
      </p:sp>
      <p:sp>
        <p:nvSpPr>
          <p:cNvPr id="12" name="Rounded Rectangle 11"/>
          <p:cNvSpPr/>
          <p:nvPr/>
        </p:nvSpPr>
        <p:spPr>
          <a:xfrm>
            <a:off x="2827082" y="1539664"/>
            <a:ext cx="5935918" cy="365336"/>
          </a:xfrm>
          <a:prstGeom prst="roundRect">
            <a:avLst/>
          </a:prstGeom>
          <a:solidFill>
            <a:srgbClr val="7030A0">
              <a:alpha val="7843"/>
            </a:srgbClr>
          </a:solidFill>
          <a:ln>
            <a:solidFill>
              <a:srgbClr val="7030A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US" b="1" dirty="0" smtClean="0">
                <a:solidFill>
                  <a:schemeClr val="tx1"/>
                </a:solidFill>
              </a:rPr>
              <a:t>“Side B”: </a:t>
            </a:r>
            <a:r>
              <a:rPr lang="en-US" dirty="0" smtClean="0">
                <a:solidFill>
                  <a:schemeClr val="tx1"/>
                </a:solidFill>
              </a:rPr>
              <a:t>Cease work &amp; Occupy PPOS</a:t>
            </a:r>
            <a:endParaRPr lang="en-US" dirty="0">
              <a:solidFill>
                <a:schemeClr val="tx1"/>
              </a:solidFill>
            </a:endParaRPr>
          </a:p>
        </p:txBody>
      </p:sp>
      <p:pic>
        <p:nvPicPr>
          <p:cNvPr id="13"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27301" b="36"/>
          <a:stretch/>
        </p:blipFill>
        <p:spPr bwMode="auto">
          <a:xfrm>
            <a:off x="6615848" y="3200400"/>
            <a:ext cx="2388972" cy="333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093" y="3206995"/>
            <a:ext cx="3286125"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72268" y="3200400"/>
            <a:ext cx="3286125"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948" y="4140877"/>
            <a:ext cx="3286125"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9"/>
          <p:cNvPicPr>
            <a:picLocks noChangeAspect="1" noChangeArrowheads="1"/>
          </p:cNvPicPr>
          <p:nvPr/>
        </p:nvPicPr>
        <p:blipFill rotWithShape="1">
          <a:blip r:embed="rId2">
            <a:extLst>
              <a:ext uri="{28A0092B-C50C-407E-A947-70E740481C1C}">
                <a14:useLocalDpi xmlns:a14="http://schemas.microsoft.com/office/drawing/2010/main" val="0"/>
              </a:ext>
            </a:extLst>
          </a:blip>
          <a:srcRect l="22609"/>
          <a:stretch/>
        </p:blipFill>
        <p:spPr bwMode="auto">
          <a:xfrm>
            <a:off x="6538753" y="4140876"/>
            <a:ext cx="2543162"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12668" y="4140877"/>
            <a:ext cx="3286125"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625" y="5076825"/>
            <a:ext cx="3286125"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13344" y="5076824"/>
            <a:ext cx="3286125"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4118651"/>
            <a:ext cx="854075" cy="37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431" y="4118651"/>
            <a:ext cx="854075" cy="37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Oval 22"/>
          <p:cNvSpPr/>
          <p:nvPr/>
        </p:nvSpPr>
        <p:spPr>
          <a:xfrm>
            <a:off x="954387" y="4225823"/>
            <a:ext cx="168420" cy="163479"/>
          </a:xfrm>
          <a:prstGeom prst="ellipse">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4" name="Oval 23"/>
          <p:cNvSpPr/>
          <p:nvPr/>
        </p:nvSpPr>
        <p:spPr>
          <a:xfrm>
            <a:off x="6503659" y="4225823"/>
            <a:ext cx="154734" cy="151656"/>
          </a:xfrm>
          <a:prstGeom prst="ellipse">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25" name="Picture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9292" y="3630050"/>
            <a:ext cx="207963"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7704" y="3908307"/>
            <a:ext cx="207963"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68449" y="3630049"/>
            <a:ext cx="207963"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76330" y="4474252"/>
            <a:ext cx="207963"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5656" y="4500637"/>
            <a:ext cx="207963"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 name="Picture 2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8519045" y="3059247"/>
            <a:ext cx="342900" cy="62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 name="TextBox 30"/>
          <p:cNvSpPr txBox="1"/>
          <p:nvPr/>
        </p:nvSpPr>
        <p:spPr>
          <a:xfrm>
            <a:off x="1619672" y="3621820"/>
            <a:ext cx="1435363" cy="276999"/>
          </a:xfrm>
          <a:prstGeom prst="rect">
            <a:avLst/>
          </a:prstGeom>
          <a:noFill/>
        </p:spPr>
        <p:txBody>
          <a:bodyPr wrap="square" rtlCol="0">
            <a:spAutoFit/>
          </a:bodyPr>
          <a:lstStyle/>
          <a:p>
            <a:r>
              <a:rPr lang="en-CA" sz="1200" dirty="0" smtClean="0"/>
              <a:t>At Least 25’</a:t>
            </a:r>
            <a:endParaRPr lang="en-CA" sz="1200" dirty="0"/>
          </a:p>
        </p:txBody>
      </p:sp>
      <p:cxnSp>
        <p:nvCxnSpPr>
          <p:cNvPr id="32" name="Straight Arrow Connector 31"/>
          <p:cNvCxnSpPr/>
          <p:nvPr/>
        </p:nvCxnSpPr>
        <p:spPr>
          <a:xfrm flipH="1">
            <a:off x="1465635" y="4050737"/>
            <a:ext cx="1162149"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5015330" y="3635987"/>
            <a:ext cx="1356870" cy="276999"/>
          </a:xfrm>
          <a:prstGeom prst="rect">
            <a:avLst/>
          </a:prstGeom>
          <a:noFill/>
        </p:spPr>
        <p:txBody>
          <a:bodyPr wrap="square" rtlCol="0">
            <a:spAutoFit/>
          </a:bodyPr>
          <a:lstStyle/>
          <a:p>
            <a:r>
              <a:rPr lang="en-US" sz="1200" dirty="0" smtClean="0"/>
              <a:t>At Least 25’</a:t>
            </a:r>
            <a:endParaRPr lang="en-CA" sz="1200" dirty="0"/>
          </a:p>
        </p:txBody>
      </p:sp>
      <p:cxnSp>
        <p:nvCxnSpPr>
          <p:cNvPr id="34" name="Straight Arrow Connector 33"/>
          <p:cNvCxnSpPr/>
          <p:nvPr/>
        </p:nvCxnSpPr>
        <p:spPr>
          <a:xfrm>
            <a:off x="5015330" y="4050737"/>
            <a:ext cx="1157100"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7" name="Rectangle 36"/>
          <p:cNvSpPr/>
          <p:nvPr/>
        </p:nvSpPr>
        <p:spPr>
          <a:xfrm>
            <a:off x="152400" y="3920114"/>
            <a:ext cx="8886765" cy="806834"/>
          </a:xfrm>
          <a:prstGeom prst="rect">
            <a:avLst/>
          </a:prstGeom>
          <a:solidFill>
            <a:srgbClr val="92D05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38" name="Picture 8"/>
          <p:cNvPicPr>
            <a:picLocks noChangeAspect="1" noChangeArrowheads="1"/>
          </p:cNvPicPr>
          <p:nvPr/>
        </p:nvPicPr>
        <p:blipFill rotWithShape="1">
          <a:blip r:embed="rId2">
            <a:extLst>
              <a:ext uri="{28A0092B-C50C-407E-A947-70E740481C1C}">
                <a14:useLocalDpi xmlns:a14="http://schemas.microsoft.com/office/drawing/2010/main" val="0"/>
              </a:ext>
            </a:extLst>
          </a:blip>
          <a:srcRect l="22609"/>
          <a:stretch/>
        </p:blipFill>
        <p:spPr bwMode="auto">
          <a:xfrm>
            <a:off x="6573979" y="5076825"/>
            <a:ext cx="2543162"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 name="Picture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59230" y="3613751"/>
            <a:ext cx="207963" cy="42068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 name="Picture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1800" y="3617913"/>
            <a:ext cx="207963" cy="42068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87014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repeatCount="indefinite" fill="remove" grpId="0" nodeType="withEffect">
                                  <p:stCondLst>
                                    <p:cond delay="0"/>
                                  </p:stCondLst>
                                  <p:childTnLst>
                                    <p:animClr clrSpc="rgb" dir="cw">
                                      <p:cBhvr override="childStyle">
                                        <p:cTn id="6" dur="250" autoRev="1" fill="remove"/>
                                        <p:tgtEl>
                                          <p:spTgt spid="23"/>
                                        </p:tgtEl>
                                        <p:attrNameLst>
                                          <p:attrName>style.color</p:attrName>
                                        </p:attrNameLst>
                                      </p:cBhvr>
                                      <p:to>
                                        <a:schemeClr val="bg1"/>
                                      </p:to>
                                    </p:animClr>
                                    <p:animClr clrSpc="rgb" dir="cw">
                                      <p:cBhvr>
                                        <p:cTn id="7" dur="250" autoRev="1" fill="remove"/>
                                        <p:tgtEl>
                                          <p:spTgt spid="23"/>
                                        </p:tgtEl>
                                        <p:attrNameLst>
                                          <p:attrName>fillcolor</p:attrName>
                                        </p:attrNameLst>
                                      </p:cBhvr>
                                      <p:to>
                                        <a:schemeClr val="bg1"/>
                                      </p:to>
                                    </p:animClr>
                                    <p:set>
                                      <p:cBhvr>
                                        <p:cTn id="8" dur="250" autoRev="1" fill="remove"/>
                                        <p:tgtEl>
                                          <p:spTgt spid="23"/>
                                        </p:tgtEl>
                                        <p:attrNameLst>
                                          <p:attrName>fill.type</p:attrName>
                                        </p:attrNameLst>
                                      </p:cBhvr>
                                      <p:to>
                                        <p:strVal val="solid"/>
                                      </p:to>
                                    </p:set>
                                    <p:set>
                                      <p:cBhvr>
                                        <p:cTn id="9" dur="250" autoRev="1" fill="remove"/>
                                        <p:tgtEl>
                                          <p:spTgt spid="23"/>
                                        </p:tgtEl>
                                        <p:attrNameLst>
                                          <p:attrName>fill.on</p:attrName>
                                        </p:attrNameLst>
                                      </p:cBhvr>
                                      <p:to>
                                        <p:strVal val="true"/>
                                      </p:to>
                                    </p:set>
                                  </p:childTnLst>
                                </p:cTn>
                              </p:par>
                              <p:par>
                                <p:cTn id="10" presetID="27" presetClass="emph" presetSubtype="0" repeatCount="indefinite" fill="remove" grpId="0" nodeType="withEffect">
                                  <p:stCondLst>
                                    <p:cond delay="0"/>
                                  </p:stCondLst>
                                  <p:childTnLst>
                                    <p:animClr clrSpc="rgb" dir="cw">
                                      <p:cBhvr override="childStyle">
                                        <p:cTn id="11" dur="250" autoRev="1" fill="remove"/>
                                        <p:tgtEl>
                                          <p:spTgt spid="24"/>
                                        </p:tgtEl>
                                        <p:attrNameLst>
                                          <p:attrName>style.color</p:attrName>
                                        </p:attrNameLst>
                                      </p:cBhvr>
                                      <p:to>
                                        <a:schemeClr val="bg1"/>
                                      </p:to>
                                    </p:animClr>
                                    <p:animClr clrSpc="rgb" dir="cw">
                                      <p:cBhvr>
                                        <p:cTn id="12" dur="250" autoRev="1" fill="remove"/>
                                        <p:tgtEl>
                                          <p:spTgt spid="24"/>
                                        </p:tgtEl>
                                        <p:attrNameLst>
                                          <p:attrName>fillcolor</p:attrName>
                                        </p:attrNameLst>
                                      </p:cBhvr>
                                      <p:to>
                                        <a:schemeClr val="bg1"/>
                                      </p:to>
                                    </p:animClr>
                                    <p:set>
                                      <p:cBhvr>
                                        <p:cTn id="13" dur="250" autoRev="1" fill="remove"/>
                                        <p:tgtEl>
                                          <p:spTgt spid="24"/>
                                        </p:tgtEl>
                                        <p:attrNameLst>
                                          <p:attrName>fill.type</p:attrName>
                                        </p:attrNameLst>
                                      </p:cBhvr>
                                      <p:to>
                                        <p:strVal val="solid"/>
                                      </p:to>
                                    </p:set>
                                    <p:set>
                                      <p:cBhvr>
                                        <p:cTn id="14" dur="250" autoRev="1" fill="remove"/>
                                        <p:tgtEl>
                                          <p:spTgt spid="24"/>
                                        </p:tgtEl>
                                        <p:attrNameLst>
                                          <p:attrName>fill.on</p:attrName>
                                        </p:attrNameLst>
                                      </p:cBhvr>
                                      <p:to>
                                        <p:strVal val="true"/>
                                      </p:to>
                                    </p:set>
                                  </p:childTnLst>
                                </p:cTn>
                              </p:par>
                            </p:childTnLst>
                          </p:cTn>
                        </p:par>
                        <p:par>
                          <p:cTn id="15" fill="hold">
                            <p:stCondLst>
                              <p:cond delay="500"/>
                            </p:stCondLst>
                            <p:childTnLst>
                              <p:par>
                                <p:cTn id="16" presetID="10" presetClass="entr" presetSubtype="0"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par>
                          <p:cTn id="24" fill="hold">
                            <p:stCondLst>
                              <p:cond delay="500"/>
                            </p:stCondLst>
                            <p:childTnLst>
                              <p:par>
                                <p:cTn id="25" presetID="50" presetClass="path" presetSubtype="0" accel="50000" decel="50000" fill="hold" nodeType="afterEffect">
                                  <p:stCondLst>
                                    <p:cond delay="0"/>
                                  </p:stCondLst>
                                  <p:childTnLst>
                                    <p:animMotion origin="layout" path="M -0.00365 0.00162 L 0.08906 0.00162 C 0.13056 0.00162 0.18177 0.01343 0.18177 0.02338 L 0.18177 0.04514 " pathEditMode="relative" rAng="0" ptsTypes="FfFF">
                                      <p:cBhvr>
                                        <p:cTn id="26" dur="2000" fill="hold"/>
                                        <p:tgtEl>
                                          <p:spTgt spid="25"/>
                                        </p:tgtEl>
                                        <p:attrNameLst>
                                          <p:attrName>ppt_x</p:attrName>
                                          <p:attrName>ppt_y</p:attrName>
                                        </p:attrNameLst>
                                      </p:cBhvr>
                                      <p:rCtr x="9271" y="2176"/>
                                    </p:animMotion>
                                  </p:childTnLst>
                                </p:cTn>
                              </p:par>
                              <p:par>
                                <p:cTn id="27" presetID="50" presetClass="path" presetSubtype="0" accel="50000" decel="50000" fill="hold" nodeType="withEffect">
                                  <p:stCondLst>
                                    <p:cond delay="0"/>
                                  </p:stCondLst>
                                  <p:childTnLst>
                                    <p:animMotion origin="layout" path="M 1.11022E-16 3.7037E-7 L -0.07569 3.7037E-7 C -0.10972 3.7037E-7 -0.15139 0.00903 -0.15139 0.01643 L -0.15139 0.0331 " pathEditMode="relative" rAng="0" ptsTypes="FfFF">
                                      <p:cBhvr>
                                        <p:cTn id="28" dur="2000" fill="hold"/>
                                        <p:tgtEl>
                                          <p:spTgt spid="27"/>
                                        </p:tgtEl>
                                        <p:attrNameLst>
                                          <p:attrName>ppt_x</p:attrName>
                                          <p:attrName>ppt_y</p:attrName>
                                        </p:attrNameLst>
                                      </p:cBhvr>
                                      <p:rCtr x="-7569" y="1644"/>
                                    </p:animMotion>
                                  </p:childTnLst>
                                </p:cTn>
                              </p:par>
                              <p:par>
                                <p:cTn id="29" presetID="42" presetClass="path" presetSubtype="0" accel="50000" decel="50000" fill="hold" grpId="0" nodeType="withEffect">
                                  <p:stCondLst>
                                    <p:cond delay="0"/>
                                  </p:stCondLst>
                                  <p:childTnLst>
                                    <p:animMotion origin="layout" path="M 8.33333E-7 -2.96296E-6 L -0.00278 0.04908 " pathEditMode="relative" rAng="0" ptsTypes="AA">
                                      <p:cBhvr>
                                        <p:cTn id="30" dur="2000" fill="hold"/>
                                        <p:tgtEl>
                                          <p:spTgt spid="37"/>
                                        </p:tgtEl>
                                        <p:attrNameLst>
                                          <p:attrName>ppt_x</p:attrName>
                                          <p:attrName>ppt_y</p:attrName>
                                        </p:attrNameLst>
                                      </p:cBhvr>
                                      <p:rCtr x="-139" y="2454"/>
                                    </p:animMotion>
                                  </p:childTnLst>
                                </p:cTn>
                              </p:par>
                              <p:par>
                                <p:cTn id="31" presetID="42" presetClass="path" presetSubtype="0" accel="50000" decel="50000" fill="hold" nodeType="withEffect">
                                  <p:stCondLst>
                                    <p:cond delay="0"/>
                                  </p:stCondLst>
                                  <p:childTnLst>
                                    <p:animMotion origin="layout" path="M 1.11111E-6 -3.33333E-6 L -0.01129 0.05255 " pathEditMode="relative" rAng="0" ptsTypes="AA">
                                      <p:cBhvr>
                                        <p:cTn id="32" dur="2000" fill="hold"/>
                                        <p:tgtEl>
                                          <p:spTgt spid="39"/>
                                        </p:tgtEl>
                                        <p:attrNameLst>
                                          <p:attrName>ppt_x</p:attrName>
                                          <p:attrName>ppt_y</p:attrName>
                                        </p:attrNameLst>
                                      </p:cBhvr>
                                      <p:rCtr x="-573" y="2616"/>
                                    </p:animMotion>
                                  </p:childTnLst>
                                </p:cTn>
                              </p:par>
                              <p:par>
                                <p:cTn id="33" presetID="42" presetClass="path" presetSubtype="0" accel="50000" decel="50000" fill="hold" nodeType="withEffect">
                                  <p:stCondLst>
                                    <p:cond delay="0"/>
                                  </p:stCondLst>
                                  <p:childTnLst>
                                    <p:animMotion origin="layout" path="M 1.11111E-6 -3.33333E-6 L -0.01129 0.05255 " pathEditMode="relative" rAng="0" ptsTypes="AA">
                                      <p:cBhvr>
                                        <p:cTn id="34" dur="2000" fill="hold"/>
                                        <p:tgtEl>
                                          <p:spTgt spid="40"/>
                                        </p:tgtEl>
                                        <p:attrNameLst>
                                          <p:attrName>ppt_x</p:attrName>
                                          <p:attrName>ppt_y</p:attrName>
                                        </p:attrNameLst>
                                      </p:cBhvr>
                                      <p:rCtr x="-573" y="2616"/>
                                    </p:animMotion>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500"/>
                                        <p:tgtEl>
                                          <p:spTgt spid="11"/>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fade">
                                      <p:cBhvr>
                                        <p:cTn id="44" dur="500"/>
                                        <p:tgtEl>
                                          <p:spTgt spid="9"/>
                                        </p:tgtEl>
                                      </p:cBhvr>
                                    </p:animEffect>
                                  </p:childTnLst>
                                </p:cTn>
                              </p:par>
                              <p:par>
                                <p:cTn id="45" presetID="1" presetClass="entr" presetSubtype="0" fill="hold" grpId="0" nodeType="withEffect">
                                  <p:stCondLst>
                                    <p:cond delay="0"/>
                                  </p:stCondLst>
                                  <p:childTnLst>
                                    <p:set>
                                      <p:cBhvr>
                                        <p:cTn id="46" dur="1" fill="hold">
                                          <p:stCondLst>
                                            <p:cond delay="0"/>
                                          </p:stCondLst>
                                        </p:cTn>
                                        <p:tgtEl>
                                          <p:spTgt spid="31"/>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2"/>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4"/>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3"/>
                                        </p:tgtEl>
                                        <p:attrNameLst>
                                          <p:attrName>style.visibility</p:attrName>
                                        </p:attrNameLst>
                                      </p:cBhvr>
                                      <p:to>
                                        <p:strVal val="visible"/>
                                      </p:to>
                                    </p:set>
                                  </p:childTnLst>
                                </p:cTn>
                              </p:par>
                            </p:childTnLst>
                          </p:cTn>
                        </p:par>
                        <p:par>
                          <p:cTn id="53" fill="hold">
                            <p:stCondLst>
                              <p:cond delay="500"/>
                            </p:stCondLst>
                            <p:childTnLst>
                              <p:par>
                                <p:cTn id="54" presetID="42" presetClass="path" presetSubtype="0" repeatCount="indefinite" accel="50000" decel="50000" autoRev="1" fill="hold" nodeType="afterEffect">
                                  <p:stCondLst>
                                    <p:cond delay="0"/>
                                  </p:stCondLst>
                                  <p:childTnLst>
                                    <p:animMotion origin="layout" path="M 2.77778E-6 1.48148E-6 L -0.95035 -0.00648 " pathEditMode="relative" rAng="0" ptsTypes="AA">
                                      <p:cBhvr>
                                        <p:cTn id="55" dur="5000" fill="hold"/>
                                        <p:tgtEl>
                                          <p:spTgt spid="30"/>
                                        </p:tgtEl>
                                        <p:attrNameLst>
                                          <p:attrName>ppt_x</p:attrName>
                                          <p:attrName>ppt_y</p:attrName>
                                        </p:attrNameLst>
                                      </p:cBhvr>
                                      <p:rCtr x="-47517" y="-324"/>
                                    </p:animMotion>
                                  </p:childTnLst>
                                  <p:subTnLst>
                                    <p:set>
                                      <p:cBhvr override="childStyle">
                                        <p:cTn dur="1" fill="hold" display="0" masterRel="sameClick" afterEffect="1">
                                          <p:stCondLst>
                                            <p:cond evt="end" delay="0">
                                              <p:tn val="54"/>
                                            </p:cond>
                                          </p:stCondLst>
                                        </p:cTn>
                                        <p:tgtEl>
                                          <p:spTgt spid="30"/>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23" grpId="0" animBg="1"/>
      <p:bldP spid="24" grpId="0" animBg="1"/>
      <p:bldP spid="31" grpId="0"/>
      <p:bldP spid="33" grpId="0"/>
      <p:bldP spid="37"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4294967295"/>
          </p:nvPr>
        </p:nvSpPr>
        <p:spPr>
          <a:xfrm>
            <a:off x="457200" y="6356350"/>
            <a:ext cx="8229600" cy="365125"/>
          </a:xfrm>
          <a:prstGeom prst="rect">
            <a:avLst/>
          </a:prstGeom>
        </p:spPr>
        <p:txBody>
          <a:bodyPr/>
          <a:lstStyle/>
          <a:p>
            <a:r>
              <a:rPr lang="en-US" smtClean="0"/>
              <a:t>FRA Technical Training Material is Intended for Internal Instructional Purposes Only. </a:t>
            </a:r>
          </a:p>
          <a:p>
            <a:r>
              <a:rPr lang="en-US" smtClean="0"/>
              <a:t>Do not distribute outside FRA or State Agency pursuant to 49 CFR Part 212.</a:t>
            </a:r>
            <a:endParaRPr lang="en-US" dirty="0"/>
          </a:p>
        </p:txBody>
      </p:sp>
      <p:sp>
        <p:nvSpPr>
          <p:cNvPr id="4" name="Slide Number Placeholder 3"/>
          <p:cNvSpPr>
            <a:spLocks noGrp="1"/>
          </p:cNvSpPr>
          <p:nvPr>
            <p:ph type="sldNum" sz="quarter" idx="11"/>
          </p:nvPr>
        </p:nvSpPr>
        <p:spPr/>
        <p:txBody>
          <a:bodyPr/>
          <a:lstStyle/>
          <a:p>
            <a:fld id="{3081FB63-11FE-4616-A19A-6EFA4D5058BD}" type="slidenum">
              <a:rPr lang="en-US" smtClean="0"/>
              <a:t>58</a:t>
            </a:fld>
            <a:endParaRPr lang="en-US" dirty="0"/>
          </a:p>
        </p:txBody>
      </p:sp>
      <p:sp>
        <p:nvSpPr>
          <p:cNvPr id="5" name="Title 1"/>
          <p:cNvSpPr txBox="1">
            <a:spLocks/>
          </p:cNvSpPr>
          <p:nvPr/>
        </p:nvSpPr>
        <p:spPr>
          <a:xfrm>
            <a:off x="1447800" y="152400"/>
            <a:ext cx="7239000" cy="1265238"/>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1" kern="1200" cap="small" spc="0" baseline="0">
                <a:ln w="9525" cmpd="sng">
                  <a:solidFill>
                    <a:srgbClr val="FFFFFF"/>
                  </a:solidFill>
                  <a:prstDash val="solid"/>
                </a:ln>
                <a:solidFill>
                  <a:schemeClr val="tx2"/>
                </a:solidFill>
                <a:effectLst>
                  <a:outerShdw blurRad="63500" dir="3600000" algn="tl" rotWithShape="0">
                    <a:srgbClr val="000000">
                      <a:alpha val="70000"/>
                    </a:srgbClr>
                  </a:outerShdw>
                </a:effectLst>
                <a:latin typeface="Arial Black" panose="020B0A04020102020204" pitchFamily="34" charset="0"/>
                <a:ea typeface="+mj-ea"/>
                <a:cs typeface="+mj-cs"/>
              </a:defRPr>
            </a:lvl1pPr>
          </a:lstStyle>
          <a:p>
            <a:r>
              <a:rPr lang="en-US" dirty="0" smtClean="0"/>
              <a:t>Example 3 - Move on </a:t>
            </a:r>
            <a:r>
              <a:rPr lang="en-US" dirty="0" err="1" smtClean="0"/>
              <a:t>Trk</a:t>
            </a:r>
            <a:r>
              <a:rPr lang="en-US" dirty="0" smtClean="0"/>
              <a:t> 3</a:t>
            </a:r>
            <a:br>
              <a:rPr lang="en-US" dirty="0" smtClean="0"/>
            </a:br>
            <a:r>
              <a:rPr lang="en-US" dirty="0" smtClean="0"/>
              <a:t>25F/40P or Less, 19-25’ Centers</a:t>
            </a:r>
            <a:endParaRPr lang="en-US" dirty="0"/>
          </a:p>
        </p:txBody>
      </p:sp>
      <p:sp>
        <p:nvSpPr>
          <p:cNvPr id="6" name="Footer Placeholder 2"/>
          <p:cNvSpPr txBox="1">
            <a:spLocks/>
          </p:cNvSpPr>
          <p:nvPr/>
        </p:nvSpPr>
        <p:spPr>
          <a:xfrm>
            <a:off x="457200" y="6356350"/>
            <a:ext cx="8229600" cy="365125"/>
          </a:xfrm>
          <a:prstGeom prst="rect">
            <a:avLst/>
          </a:prstGeom>
        </p:spPr>
        <p:txBody>
          <a:bodyPr vert="horz" lIns="91440" tIns="45720" rIns="91440" bIns="45720" rtlCol="0" anchor="ctr"/>
          <a:lstStyle>
            <a:defPPr>
              <a:defRPr lang="en-US"/>
            </a:defPPr>
            <a:lvl1pPr marL="0" algn="ctr" defTabSz="914400" rtl="0" eaLnBrk="1" latinLnBrk="0" hangingPunct="1">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mtClean="0"/>
              <a:t>FRA Technical Training Material is Intended for Internal Instructional Purposes Only. </a:t>
            </a:r>
          </a:p>
          <a:p>
            <a:r>
              <a:rPr lang="en-US" smtClean="0"/>
              <a:t>Do not distribute outside FRA or State Agency pursuant to 49 CFR Part 212.</a:t>
            </a:r>
            <a:endParaRPr lang="en-US" dirty="0"/>
          </a:p>
        </p:txBody>
      </p:sp>
      <p:sp>
        <p:nvSpPr>
          <p:cNvPr id="7" name="Slide Number Placeholder 3"/>
          <p:cNvSpPr txBox="1">
            <a:spLocks/>
          </p:cNvSpPr>
          <p:nvPr/>
        </p:nvSpPr>
        <p:spPr>
          <a:xfrm>
            <a:off x="8610600" y="6400800"/>
            <a:ext cx="50131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081FB63-11FE-4616-A19A-6EFA4D5058BD}" type="slidenum">
              <a:rPr lang="en-US" smtClean="0"/>
              <a:pPr/>
              <a:t>58</a:t>
            </a:fld>
            <a:endParaRPr lang="en-US" dirty="0"/>
          </a:p>
        </p:txBody>
      </p:sp>
      <p:sp>
        <p:nvSpPr>
          <p:cNvPr id="8" name="TextBox 7"/>
          <p:cNvSpPr txBox="1"/>
          <p:nvPr/>
        </p:nvSpPr>
        <p:spPr>
          <a:xfrm>
            <a:off x="76200" y="2819400"/>
            <a:ext cx="2971800" cy="338554"/>
          </a:xfrm>
          <a:prstGeom prst="rect">
            <a:avLst/>
          </a:prstGeom>
          <a:noFill/>
        </p:spPr>
        <p:txBody>
          <a:bodyPr wrap="square" rtlCol="0">
            <a:spAutoFit/>
          </a:bodyPr>
          <a:lstStyle/>
          <a:p>
            <a:r>
              <a:rPr lang="en-US" sz="1600" dirty="0" smtClean="0"/>
              <a:t>Track 3 - </a:t>
            </a:r>
            <a:r>
              <a:rPr lang="en-US" sz="1600" b="1" u="sng" dirty="0" smtClean="0"/>
              <a:t>Train Approach Warning</a:t>
            </a:r>
            <a:endParaRPr lang="en-CA" sz="1600" b="1" u="sng" dirty="0"/>
          </a:p>
        </p:txBody>
      </p:sp>
      <p:sp>
        <p:nvSpPr>
          <p:cNvPr id="11" name="TextBox 10"/>
          <p:cNvSpPr txBox="1"/>
          <p:nvPr/>
        </p:nvSpPr>
        <p:spPr>
          <a:xfrm>
            <a:off x="89857" y="5681246"/>
            <a:ext cx="2321016" cy="338554"/>
          </a:xfrm>
          <a:prstGeom prst="rect">
            <a:avLst/>
          </a:prstGeom>
          <a:noFill/>
        </p:spPr>
        <p:txBody>
          <a:bodyPr wrap="square" rtlCol="0">
            <a:spAutoFit/>
          </a:bodyPr>
          <a:lstStyle/>
          <a:p>
            <a:r>
              <a:rPr lang="en-US" sz="1600" dirty="0" smtClean="0"/>
              <a:t>Track 1 - Working limits</a:t>
            </a:r>
            <a:endParaRPr lang="en-CA" sz="1600" dirty="0"/>
          </a:p>
        </p:txBody>
      </p:sp>
      <p:sp>
        <p:nvSpPr>
          <p:cNvPr id="12" name="Rounded Rectangle 11"/>
          <p:cNvSpPr/>
          <p:nvPr/>
        </p:nvSpPr>
        <p:spPr>
          <a:xfrm>
            <a:off x="2827082" y="2003632"/>
            <a:ext cx="5935918" cy="869536"/>
          </a:xfrm>
          <a:prstGeom prst="roundRect">
            <a:avLst/>
          </a:prstGeom>
          <a:solidFill>
            <a:srgbClr val="92D050">
              <a:alpha val="7843"/>
            </a:srgbClr>
          </a:solidFill>
          <a:ln>
            <a:solidFill>
              <a:srgbClr val="92D05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US" b="1" dirty="0" smtClean="0">
                <a:solidFill>
                  <a:schemeClr val="tx1"/>
                </a:solidFill>
              </a:rPr>
              <a:t>Occupied Track: </a:t>
            </a:r>
            <a:r>
              <a:rPr lang="en-US" dirty="0" smtClean="0">
                <a:solidFill>
                  <a:schemeClr val="tx1"/>
                </a:solidFill>
              </a:rPr>
              <a:t>Cease work &amp; Occupy a PPOS; </a:t>
            </a:r>
            <a:r>
              <a:rPr lang="en-US" b="1" dirty="0" smtClean="0">
                <a:solidFill>
                  <a:schemeClr val="tx1"/>
                </a:solidFill>
              </a:rPr>
              <a:t>except</a:t>
            </a:r>
            <a:endParaRPr lang="en-US" dirty="0" smtClean="0">
              <a:solidFill>
                <a:schemeClr val="tx1"/>
              </a:solidFill>
            </a:endParaRPr>
          </a:p>
          <a:p>
            <a:r>
              <a:rPr lang="en-US" dirty="0">
                <a:solidFill>
                  <a:schemeClr val="tx1"/>
                </a:solidFill>
              </a:rPr>
              <a:t> </a:t>
            </a:r>
            <a:r>
              <a:rPr lang="en-US" dirty="0" smtClean="0">
                <a:solidFill>
                  <a:schemeClr val="tx1"/>
                </a:solidFill>
              </a:rPr>
              <a:t>                            Moves may continue; </a:t>
            </a:r>
          </a:p>
          <a:p>
            <a:r>
              <a:rPr lang="en-US" dirty="0" smtClean="0">
                <a:solidFill>
                  <a:schemeClr val="tx1"/>
                </a:solidFill>
              </a:rPr>
              <a:t>                             Work may continue if &gt;25’ from equipment;</a:t>
            </a:r>
            <a:endParaRPr lang="en-US" dirty="0">
              <a:solidFill>
                <a:schemeClr val="tx1"/>
              </a:solidFill>
            </a:endParaRPr>
          </a:p>
        </p:txBody>
      </p:sp>
      <p:sp>
        <p:nvSpPr>
          <p:cNvPr id="13" name="Rounded Rectangle 12"/>
          <p:cNvSpPr/>
          <p:nvPr/>
        </p:nvSpPr>
        <p:spPr>
          <a:xfrm>
            <a:off x="61663" y="1524000"/>
            <a:ext cx="2681537" cy="1047445"/>
          </a:xfrm>
          <a:prstGeom prst="roundRect">
            <a:avLst/>
          </a:prstGeom>
          <a:solidFill>
            <a:srgbClr val="0070C0">
              <a:alpha val="7843"/>
            </a:srgbClr>
          </a:solidFill>
          <a:ln>
            <a:solidFill>
              <a:srgbClr val="0070C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US" sz="2000" b="1" dirty="0" smtClean="0">
                <a:solidFill>
                  <a:schemeClr val="tx1"/>
                </a:solidFill>
              </a:rPr>
              <a:t>Notification for movement on Track 3 at </a:t>
            </a:r>
            <a:r>
              <a:rPr lang="en-US" sz="2000" b="1" u="sng" dirty="0" smtClean="0">
                <a:solidFill>
                  <a:schemeClr val="tx1"/>
                </a:solidFill>
              </a:rPr>
              <a:t>25F/40P or less</a:t>
            </a:r>
            <a:endParaRPr lang="en-US" sz="2000" u="sng" dirty="0">
              <a:solidFill>
                <a:schemeClr val="tx1"/>
              </a:solidFill>
            </a:endParaRPr>
          </a:p>
        </p:txBody>
      </p:sp>
      <p:sp>
        <p:nvSpPr>
          <p:cNvPr id="14" name="Rounded Rectangle 13"/>
          <p:cNvSpPr/>
          <p:nvPr/>
        </p:nvSpPr>
        <p:spPr>
          <a:xfrm>
            <a:off x="2600180" y="5791200"/>
            <a:ext cx="3943640" cy="533400"/>
          </a:xfrm>
          <a:prstGeom prst="roundRect">
            <a:avLst/>
          </a:prstGeom>
          <a:solidFill>
            <a:srgbClr val="B32C16">
              <a:alpha val="7843"/>
            </a:srgbClr>
          </a:solidFill>
          <a:ln>
            <a:solidFill>
              <a:srgbClr val="FF000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US" b="1" dirty="0" smtClean="0">
                <a:solidFill>
                  <a:schemeClr val="tx1"/>
                </a:solidFill>
              </a:rPr>
              <a:t>“Side A”: </a:t>
            </a:r>
            <a:r>
              <a:rPr lang="en-US" dirty="0" smtClean="0">
                <a:solidFill>
                  <a:schemeClr val="tx1"/>
                </a:solidFill>
              </a:rPr>
              <a:t> Cease work; Occupy PPOS</a:t>
            </a:r>
            <a:endParaRPr lang="en-US" dirty="0">
              <a:solidFill>
                <a:schemeClr val="tx1"/>
              </a:solidFill>
            </a:endParaRPr>
          </a:p>
        </p:txBody>
      </p:sp>
      <p:sp>
        <p:nvSpPr>
          <p:cNvPr id="15" name="Rounded Rectangle 14"/>
          <p:cNvSpPr/>
          <p:nvPr/>
        </p:nvSpPr>
        <p:spPr>
          <a:xfrm>
            <a:off x="2827082" y="1539664"/>
            <a:ext cx="5935918" cy="365336"/>
          </a:xfrm>
          <a:prstGeom prst="roundRect">
            <a:avLst/>
          </a:prstGeom>
          <a:solidFill>
            <a:srgbClr val="7030A0">
              <a:alpha val="7843"/>
            </a:srgbClr>
          </a:solidFill>
          <a:ln>
            <a:solidFill>
              <a:srgbClr val="7030A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US" b="1" dirty="0" smtClean="0">
                <a:solidFill>
                  <a:schemeClr val="tx1"/>
                </a:solidFill>
              </a:rPr>
              <a:t>“Side B”: </a:t>
            </a:r>
            <a:r>
              <a:rPr lang="en-US" dirty="0" smtClean="0">
                <a:solidFill>
                  <a:schemeClr val="tx1"/>
                </a:solidFill>
              </a:rPr>
              <a:t>Cease work &amp; Occupy PPOS</a:t>
            </a:r>
            <a:endParaRPr lang="en-US" dirty="0">
              <a:solidFill>
                <a:schemeClr val="tx1"/>
              </a:solidFill>
            </a:endParaRPr>
          </a:p>
        </p:txBody>
      </p:sp>
      <p:sp>
        <p:nvSpPr>
          <p:cNvPr id="42" name="Rectangle 41"/>
          <p:cNvSpPr/>
          <p:nvPr/>
        </p:nvSpPr>
        <p:spPr>
          <a:xfrm>
            <a:off x="64114" y="3706070"/>
            <a:ext cx="9013278" cy="838321"/>
          </a:xfrm>
          <a:prstGeom prst="rect">
            <a:avLst/>
          </a:prstGeom>
          <a:solidFill>
            <a:srgbClr val="FFFF0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4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26903"/>
            <a:ext cx="3286125"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43434" y="3816429"/>
            <a:ext cx="941629" cy="374571"/>
          </a:xfrm>
          <a:prstGeom prst="roundRect">
            <a:avLst/>
          </a:prstGeom>
          <a:noFill/>
          <a:ln>
            <a:solidFill>
              <a:srgbClr val="7030A0"/>
            </a:solidFill>
          </a:ln>
        </p:spPr>
        <p:txBody>
          <a:bodyPr wrap="square" rtlCol="0">
            <a:spAutoFit/>
          </a:bodyPr>
          <a:lstStyle/>
          <a:p>
            <a:r>
              <a:rPr lang="en-US" sz="1600" dirty="0" smtClean="0">
                <a:solidFill>
                  <a:srgbClr val="7030A0"/>
                </a:solidFill>
              </a:rPr>
              <a:t>“</a:t>
            </a:r>
            <a:r>
              <a:rPr lang="en-US" sz="1600" b="1" dirty="0" smtClean="0">
                <a:solidFill>
                  <a:srgbClr val="7030A0"/>
                </a:solidFill>
              </a:rPr>
              <a:t>Side B</a:t>
            </a:r>
            <a:r>
              <a:rPr lang="en-US" sz="1600" dirty="0" smtClean="0">
                <a:solidFill>
                  <a:srgbClr val="7030A0"/>
                </a:solidFill>
              </a:rPr>
              <a:t>”</a:t>
            </a:r>
            <a:endParaRPr lang="en-CA" sz="1600" dirty="0">
              <a:solidFill>
                <a:srgbClr val="7030A0"/>
              </a:solidFill>
            </a:endParaRPr>
          </a:p>
        </p:txBody>
      </p:sp>
      <p:pic>
        <p:nvPicPr>
          <p:cNvPr id="44"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9635"/>
          <a:stretch/>
        </p:blipFill>
        <p:spPr bwMode="auto">
          <a:xfrm>
            <a:off x="6447036" y="5381625"/>
            <a:ext cx="2640906"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20670"/>
          <a:stretch/>
        </p:blipFill>
        <p:spPr bwMode="auto">
          <a:xfrm>
            <a:off x="6525348" y="4544390"/>
            <a:ext cx="2606888"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 name="Picture 5"/>
          <p:cNvPicPr>
            <a:picLocks noChangeAspect="1" noChangeArrowheads="1"/>
          </p:cNvPicPr>
          <p:nvPr/>
        </p:nvPicPr>
        <p:blipFill rotWithShape="1">
          <a:blip r:embed="rId2">
            <a:extLst>
              <a:ext uri="{28A0092B-C50C-407E-A947-70E740481C1C}">
                <a14:useLocalDpi xmlns:a14="http://schemas.microsoft.com/office/drawing/2010/main" val="0"/>
              </a:ext>
            </a:extLst>
          </a:blip>
          <a:srcRect l="17972"/>
          <a:stretch/>
        </p:blipFill>
        <p:spPr bwMode="auto">
          <a:xfrm>
            <a:off x="6448467" y="3131340"/>
            <a:ext cx="2695533"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0288" y="3126903"/>
            <a:ext cx="3286125"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52543" y="4544391"/>
            <a:ext cx="3286125"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9"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54" y="4544391"/>
            <a:ext cx="3286125"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0290" y="5381624"/>
            <a:ext cx="3286125"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21" y="5381625"/>
            <a:ext cx="3286125"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2" name="Rectangle 51"/>
          <p:cNvSpPr/>
          <p:nvPr/>
        </p:nvSpPr>
        <p:spPr>
          <a:xfrm>
            <a:off x="64114" y="4339383"/>
            <a:ext cx="9065688" cy="715273"/>
          </a:xfrm>
          <a:prstGeom prst="rect">
            <a:avLst/>
          </a:prstGeom>
          <a:solidFill>
            <a:srgbClr val="92D05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53"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1025" y="4522164"/>
            <a:ext cx="854075" cy="37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4"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45561" y="4522165"/>
            <a:ext cx="854075" cy="37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52354" y="4959429"/>
            <a:ext cx="932709" cy="374571"/>
          </a:xfrm>
          <a:prstGeom prst="roundRect">
            <a:avLst/>
          </a:prstGeom>
          <a:noFill/>
          <a:ln>
            <a:solidFill>
              <a:srgbClr val="FF0000"/>
            </a:solidFill>
          </a:ln>
        </p:spPr>
        <p:txBody>
          <a:bodyPr wrap="square" rtlCol="0">
            <a:spAutoFit/>
          </a:bodyPr>
          <a:lstStyle/>
          <a:p>
            <a:r>
              <a:rPr lang="en-US" sz="1600" b="1" dirty="0" smtClean="0">
                <a:solidFill>
                  <a:srgbClr val="C00000"/>
                </a:solidFill>
              </a:rPr>
              <a:t>“Side A”</a:t>
            </a:r>
            <a:endParaRPr lang="en-CA" sz="1600" b="1" dirty="0">
              <a:solidFill>
                <a:srgbClr val="C00000"/>
              </a:solidFill>
            </a:endParaRPr>
          </a:p>
        </p:txBody>
      </p:sp>
      <p:sp>
        <p:nvSpPr>
          <p:cNvPr id="55" name="Oval 54"/>
          <p:cNvSpPr/>
          <p:nvPr/>
        </p:nvSpPr>
        <p:spPr>
          <a:xfrm>
            <a:off x="7100590" y="4647781"/>
            <a:ext cx="144016" cy="126593"/>
          </a:xfrm>
          <a:prstGeom prst="ellipse">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6" name="Oval 55"/>
          <p:cNvSpPr/>
          <p:nvPr/>
        </p:nvSpPr>
        <p:spPr>
          <a:xfrm>
            <a:off x="2285055" y="4647781"/>
            <a:ext cx="149027" cy="126593"/>
          </a:xfrm>
          <a:prstGeom prst="ellipse">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57"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62321" y="4056087"/>
            <a:ext cx="207963"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8"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27676" y="4877765"/>
            <a:ext cx="207963"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9" name="Picture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87225" y="4844315"/>
            <a:ext cx="207963"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0" name="Picture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0744" y="4056087"/>
            <a:ext cx="207963"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 name="Picture 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9929" y="3249934"/>
            <a:ext cx="207963"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2" name="Picture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37249" y="4343400"/>
            <a:ext cx="207963"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5" name="Picture 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6200000">
            <a:off x="344158" y="4989484"/>
            <a:ext cx="342900" cy="108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6" name="Straight Connector 65"/>
          <p:cNvCxnSpPr/>
          <p:nvPr/>
        </p:nvCxnSpPr>
        <p:spPr>
          <a:xfrm>
            <a:off x="120172" y="3706070"/>
            <a:ext cx="9023828"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718708" y="3792104"/>
            <a:ext cx="2196692" cy="307777"/>
          </a:xfrm>
          <a:prstGeom prst="rect">
            <a:avLst/>
          </a:prstGeom>
          <a:noFill/>
          <a:ln>
            <a:solidFill>
              <a:srgbClr val="FF0000"/>
            </a:solidFill>
          </a:ln>
        </p:spPr>
        <p:txBody>
          <a:bodyPr wrap="square" rtlCol="0">
            <a:spAutoFit/>
          </a:bodyPr>
          <a:lstStyle/>
          <a:p>
            <a:r>
              <a:rPr lang="en-US" sz="1400" dirty="0" smtClean="0"/>
              <a:t>Possible PPOS for “Side B”</a:t>
            </a:r>
            <a:endParaRPr lang="en-CA" sz="1400" dirty="0"/>
          </a:p>
        </p:txBody>
      </p:sp>
      <p:sp>
        <p:nvSpPr>
          <p:cNvPr id="68" name="TextBox 67"/>
          <p:cNvSpPr txBox="1"/>
          <p:nvPr/>
        </p:nvSpPr>
        <p:spPr>
          <a:xfrm>
            <a:off x="2881470" y="4937380"/>
            <a:ext cx="1368152" cy="276999"/>
          </a:xfrm>
          <a:prstGeom prst="rect">
            <a:avLst/>
          </a:prstGeom>
          <a:noFill/>
        </p:spPr>
        <p:txBody>
          <a:bodyPr wrap="square" rtlCol="0">
            <a:spAutoFit/>
          </a:bodyPr>
          <a:lstStyle/>
          <a:p>
            <a:r>
              <a:rPr lang="en-US" sz="1200" dirty="0" smtClean="0"/>
              <a:t>A Least 25’</a:t>
            </a:r>
            <a:endParaRPr lang="en-CA" sz="1200" dirty="0"/>
          </a:p>
        </p:txBody>
      </p:sp>
      <p:cxnSp>
        <p:nvCxnSpPr>
          <p:cNvPr id="69" name="Straight Arrow Connector 68"/>
          <p:cNvCxnSpPr/>
          <p:nvPr/>
        </p:nvCxnSpPr>
        <p:spPr>
          <a:xfrm flipH="1" flipV="1">
            <a:off x="2775100" y="4904559"/>
            <a:ext cx="1018133" cy="1"/>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0" name="TextBox 69"/>
          <p:cNvSpPr txBox="1"/>
          <p:nvPr/>
        </p:nvSpPr>
        <p:spPr>
          <a:xfrm>
            <a:off x="3948676" y="3460278"/>
            <a:ext cx="1273290" cy="276999"/>
          </a:xfrm>
          <a:prstGeom prst="rect">
            <a:avLst/>
          </a:prstGeom>
          <a:noFill/>
        </p:spPr>
        <p:txBody>
          <a:bodyPr wrap="square" rtlCol="0">
            <a:spAutoFit/>
          </a:bodyPr>
          <a:lstStyle/>
          <a:p>
            <a:pPr algn="ctr"/>
            <a:r>
              <a:rPr lang="en-US" sz="1200" dirty="0" smtClean="0"/>
              <a:t>No. 3 Foul Zone </a:t>
            </a:r>
            <a:endParaRPr lang="en-CA" sz="1200" dirty="0"/>
          </a:p>
        </p:txBody>
      </p:sp>
    </p:spTree>
    <p:extLst>
      <p:ext uri="{BB962C8B-B14F-4D97-AF65-F5344CB8AC3E}">
        <p14:creationId xmlns:p14="http://schemas.microsoft.com/office/powerpoint/2010/main" val="2119618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repeatCount="indefinite" fill="remove" grpId="0" nodeType="withEffect">
                                  <p:stCondLst>
                                    <p:cond delay="0"/>
                                  </p:stCondLst>
                                  <p:childTnLst>
                                    <p:animClr clrSpc="rgb" dir="cw">
                                      <p:cBhvr override="childStyle">
                                        <p:cTn id="6" dur="250" autoRev="1" fill="remove"/>
                                        <p:tgtEl>
                                          <p:spTgt spid="56"/>
                                        </p:tgtEl>
                                        <p:attrNameLst>
                                          <p:attrName>style.color</p:attrName>
                                        </p:attrNameLst>
                                      </p:cBhvr>
                                      <p:to>
                                        <a:schemeClr val="bg1"/>
                                      </p:to>
                                    </p:animClr>
                                    <p:animClr clrSpc="rgb" dir="cw">
                                      <p:cBhvr>
                                        <p:cTn id="7" dur="250" autoRev="1" fill="remove"/>
                                        <p:tgtEl>
                                          <p:spTgt spid="56"/>
                                        </p:tgtEl>
                                        <p:attrNameLst>
                                          <p:attrName>fillcolor</p:attrName>
                                        </p:attrNameLst>
                                      </p:cBhvr>
                                      <p:to>
                                        <a:schemeClr val="bg1"/>
                                      </p:to>
                                    </p:animClr>
                                    <p:set>
                                      <p:cBhvr>
                                        <p:cTn id="8" dur="250" autoRev="1" fill="remove"/>
                                        <p:tgtEl>
                                          <p:spTgt spid="56"/>
                                        </p:tgtEl>
                                        <p:attrNameLst>
                                          <p:attrName>fill.type</p:attrName>
                                        </p:attrNameLst>
                                      </p:cBhvr>
                                      <p:to>
                                        <p:strVal val="solid"/>
                                      </p:to>
                                    </p:set>
                                    <p:set>
                                      <p:cBhvr>
                                        <p:cTn id="9" dur="250" autoRev="1" fill="remove"/>
                                        <p:tgtEl>
                                          <p:spTgt spid="56"/>
                                        </p:tgtEl>
                                        <p:attrNameLst>
                                          <p:attrName>fill.on</p:attrName>
                                        </p:attrNameLst>
                                      </p:cBhvr>
                                      <p:to>
                                        <p:strVal val="true"/>
                                      </p:to>
                                    </p:set>
                                  </p:childTnLst>
                                </p:cTn>
                              </p:par>
                              <p:par>
                                <p:cTn id="10" presetID="27" presetClass="emph" presetSubtype="0" repeatCount="indefinite" fill="remove" grpId="0" nodeType="withEffect">
                                  <p:stCondLst>
                                    <p:cond delay="0"/>
                                  </p:stCondLst>
                                  <p:childTnLst>
                                    <p:animClr clrSpc="rgb" dir="cw">
                                      <p:cBhvr override="childStyle">
                                        <p:cTn id="11" dur="250" autoRev="1" fill="remove"/>
                                        <p:tgtEl>
                                          <p:spTgt spid="55"/>
                                        </p:tgtEl>
                                        <p:attrNameLst>
                                          <p:attrName>style.color</p:attrName>
                                        </p:attrNameLst>
                                      </p:cBhvr>
                                      <p:to>
                                        <a:schemeClr val="bg1"/>
                                      </p:to>
                                    </p:animClr>
                                    <p:animClr clrSpc="rgb" dir="cw">
                                      <p:cBhvr>
                                        <p:cTn id="12" dur="250" autoRev="1" fill="remove"/>
                                        <p:tgtEl>
                                          <p:spTgt spid="55"/>
                                        </p:tgtEl>
                                        <p:attrNameLst>
                                          <p:attrName>fillcolor</p:attrName>
                                        </p:attrNameLst>
                                      </p:cBhvr>
                                      <p:to>
                                        <a:schemeClr val="bg1"/>
                                      </p:to>
                                    </p:animClr>
                                    <p:set>
                                      <p:cBhvr>
                                        <p:cTn id="13" dur="250" autoRev="1" fill="remove"/>
                                        <p:tgtEl>
                                          <p:spTgt spid="55"/>
                                        </p:tgtEl>
                                        <p:attrNameLst>
                                          <p:attrName>fill.type</p:attrName>
                                        </p:attrNameLst>
                                      </p:cBhvr>
                                      <p:to>
                                        <p:strVal val="solid"/>
                                      </p:to>
                                    </p:set>
                                    <p:set>
                                      <p:cBhvr>
                                        <p:cTn id="14" dur="250" autoRev="1" fill="remove"/>
                                        <p:tgtEl>
                                          <p:spTgt spid="55"/>
                                        </p:tgtEl>
                                        <p:attrNameLst>
                                          <p:attrName>fill.on</p:attrName>
                                        </p:attrNameLst>
                                      </p:cBhvr>
                                      <p:to>
                                        <p:strVal val="true"/>
                                      </p:to>
                                    </p:set>
                                  </p:childTnLst>
                                </p:cTn>
                              </p:par>
                            </p:childTnLst>
                          </p:cTn>
                        </p:par>
                        <p:par>
                          <p:cTn id="15" fill="hold">
                            <p:stCondLst>
                              <p:cond delay="500"/>
                            </p:stCondLst>
                            <p:childTnLst>
                              <p:par>
                                <p:cTn id="16" presetID="10"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50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mph" presetSubtype="0" fill="hold" grpId="0" nodeType="clickEffect">
                                  <p:stCondLst>
                                    <p:cond delay="0"/>
                                  </p:stCondLst>
                                  <p:childTnLst>
                                    <p:animScale>
                                      <p:cBhvr>
                                        <p:cTn id="30" dur="2000" fill="hold"/>
                                        <p:tgtEl>
                                          <p:spTgt spid="52"/>
                                        </p:tgtEl>
                                      </p:cBhvr>
                                      <p:by x="100000" y="25000"/>
                                    </p:animScale>
                                  </p:childTnLst>
                                </p:cTn>
                              </p:par>
                            </p:childTnLst>
                          </p:cTn>
                        </p:par>
                        <p:par>
                          <p:cTn id="31" fill="hold">
                            <p:stCondLst>
                              <p:cond delay="2000"/>
                            </p:stCondLst>
                            <p:childTnLst>
                              <p:par>
                                <p:cTn id="32" presetID="22" presetClass="entr" presetSubtype="4"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wipe(down)">
                                      <p:cBhvr>
                                        <p:cTn id="34" dur="500"/>
                                        <p:tgtEl>
                                          <p:spTgt spid="42"/>
                                        </p:tgtEl>
                                      </p:cBhvr>
                                    </p:animEffect>
                                  </p:childTnLst>
                                </p:cTn>
                              </p:par>
                            </p:childTnLst>
                          </p:cTn>
                        </p:par>
                        <p:par>
                          <p:cTn id="35" fill="hold">
                            <p:stCondLst>
                              <p:cond delay="2500"/>
                            </p:stCondLst>
                            <p:childTnLst>
                              <p:par>
                                <p:cTn id="36" presetID="1" presetClass="entr" presetSubtype="0" fill="hold" nodeType="afterEffect">
                                  <p:stCondLst>
                                    <p:cond delay="0"/>
                                  </p:stCondLst>
                                  <p:childTnLst>
                                    <p:set>
                                      <p:cBhvr>
                                        <p:cTn id="37" dur="1" fill="hold">
                                          <p:stCondLst>
                                            <p:cond delay="0"/>
                                          </p:stCondLst>
                                        </p:cTn>
                                        <p:tgtEl>
                                          <p:spTgt spid="66"/>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67"/>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70"/>
                                        </p:tgtEl>
                                        <p:attrNameLst>
                                          <p:attrName>style.visibility</p:attrName>
                                        </p:attrNameLst>
                                      </p:cBhvr>
                                      <p:to>
                                        <p:strVal val="visible"/>
                                      </p:to>
                                    </p:set>
                                  </p:childTnLst>
                                </p:cTn>
                              </p:par>
                            </p:childTnLst>
                          </p:cTn>
                        </p:par>
                        <p:par>
                          <p:cTn id="42" fill="hold">
                            <p:stCondLst>
                              <p:cond delay="2500"/>
                            </p:stCondLst>
                            <p:childTnLst>
                              <p:par>
                                <p:cTn id="43" presetID="50" presetClass="path" presetSubtype="0" accel="50000" decel="50000" fill="hold" nodeType="afterEffect">
                                  <p:stCondLst>
                                    <p:cond delay="0"/>
                                  </p:stCondLst>
                                  <p:childTnLst>
                                    <p:animMotion origin="layout" path="M -4.72222E-6 -4.81481E-6 L 0.03976 -4.81481E-6 C 0.05764 -4.81481E-6 0.07987 -0.03194 0.07987 -0.05763 L 0.07987 -0.11412 " pathEditMode="relative" rAng="0" ptsTypes="FfFF">
                                      <p:cBhvr>
                                        <p:cTn id="44" dur="2000" fill="hold"/>
                                        <p:tgtEl>
                                          <p:spTgt spid="58"/>
                                        </p:tgtEl>
                                        <p:attrNameLst>
                                          <p:attrName>ppt_x</p:attrName>
                                          <p:attrName>ppt_y</p:attrName>
                                        </p:attrNameLst>
                                      </p:cBhvr>
                                      <p:rCtr x="3993" y="-5718"/>
                                    </p:animMotion>
                                  </p:childTnLst>
                                </p:cTn>
                              </p:par>
                              <p:par>
                                <p:cTn id="45" presetID="42" presetClass="path" presetSubtype="0" accel="50000" decel="50000" fill="hold" nodeType="withEffect">
                                  <p:stCondLst>
                                    <p:cond delay="0"/>
                                  </p:stCondLst>
                                  <p:childTnLst>
                                    <p:animMotion origin="layout" path="M 3.33333E-6 -4.81481E-6 L -0.0566 0.0919 " pathEditMode="relative" rAng="0" ptsTypes="AA">
                                      <p:cBhvr>
                                        <p:cTn id="46" dur="2000" fill="hold"/>
                                        <p:tgtEl>
                                          <p:spTgt spid="61"/>
                                        </p:tgtEl>
                                        <p:attrNameLst>
                                          <p:attrName>ppt_x</p:attrName>
                                          <p:attrName>ppt_y</p:attrName>
                                        </p:attrNameLst>
                                      </p:cBhvr>
                                      <p:rCtr x="-2830" y="4583"/>
                                    </p:animMotion>
                                  </p:childTnLst>
                                </p:cTn>
                              </p:par>
                              <p:par>
                                <p:cTn id="47" presetID="42" presetClass="path" presetSubtype="0" accel="50000" decel="50000" fill="hold" nodeType="withEffect">
                                  <p:stCondLst>
                                    <p:cond delay="0"/>
                                  </p:stCondLst>
                                  <p:childTnLst>
                                    <p:animMotion origin="layout" path="M 1.66667E-6 2.22222E-6 L 0.18107 0.02106 " pathEditMode="relative" rAng="0" ptsTypes="AA">
                                      <p:cBhvr>
                                        <p:cTn id="48" dur="2000" fill="hold"/>
                                        <p:tgtEl>
                                          <p:spTgt spid="57"/>
                                        </p:tgtEl>
                                        <p:attrNameLst>
                                          <p:attrName>ppt_x</p:attrName>
                                          <p:attrName>ppt_y</p:attrName>
                                        </p:attrNameLst>
                                      </p:cBhvr>
                                      <p:rCtr x="9045" y="1042"/>
                                    </p:animMotion>
                                  </p:childTnLst>
                                </p:cTn>
                              </p:par>
                              <p:par>
                                <p:cTn id="49" presetID="50" presetClass="path" presetSubtype="0" accel="50000" decel="50000" fill="hold" nodeType="withEffect">
                                  <p:stCondLst>
                                    <p:cond delay="0"/>
                                  </p:stCondLst>
                                  <p:childTnLst>
                                    <p:animMotion origin="layout" path="M 4.16667E-6 -2.22222E-6 L -0.03091 -2.22222E-6 C -0.0448 -2.22222E-6 -0.06164 -0.03819 -0.06164 -0.06852 L -0.06164 -0.13657 " pathEditMode="relative" rAng="0" ptsTypes="FfFF">
                                      <p:cBhvr>
                                        <p:cTn id="50" dur="2000" fill="hold"/>
                                        <p:tgtEl>
                                          <p:spTgt spid="59"/>
                                        </p:tgtEl>
                                        <p:attrNameLst>
                                          <p:attrName>ppt_x</p:attrName>
                                          <p:attrName>ppt_y</p:attrName>
                                        </p:attrNameLst>
                                      </p:cBhvr>
                                      <p:rCtr x="-3090" y="-6829"/>
                                    </p:animMotion>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fade">
                                      <p:cBhvr>
                                        <p:cTn id="55" dur="500"/>
                                        <p:tgtEl>
                                          <p:spTgt spid="12"/>
                                        </p:tgtEl>
                                      </p:cBhvr>
                                    </p:animEffect>
                                  </p:childTnLst>
                                </p:cTn>
                              </p:par>
                              <p:par>
                                <p:cTn id="56" presetID="1" presetClass="entr" presetSubtype="0" fill="hold" nodeType="withEffect">
                                  <p:stCondLst>
                                    <p:cond delay="0"/>
                                  </p:stCondLst>
                                  <p:childTnLst>
                                    <p:set>
                                      <p:cBhvr>
                                        <p:cTn id="57" dur="1" fill="hold">
                                          <p:stCondLst>
                                            <p:cond delay="0"/>
                                          </p:stCondLst>
                                        </p:cTn>
                                        <p:tgtEl>
                                          <p:spTgt spid="69"/>
                                        </p:tgtEl>
                                        <p:attrNameLst>
                                          <p:attrName>style.visibility</p:attrName>
                                        </p:attrNameLst>
                                      </p:cBhvr>
                                      <p:to>
                                        <p:strVal val="visible"/>
                                      </p:to>
                                    </p:set>
                                  </p:childTnLst>
                                </p:cTn>
                              </p:par>
                              <p:par>
                                <p:cTn id="58" presetID="1" presetClass="entr" presetSubtype="0" fill="hold" grpId="0" nodeType="withEffect">
                                  <p:stCondLst>
                                    <p:cond delay="0"/>
                                  </p:stCondLst>
                                  <p:childTnLst>
                                    <p:set>
                                      <p:cBhvr>
                                        <p:cTn id="59" dur="1" fill="hold">
                                          <p:stCondLst>
                                            <p:cond delay="0"/>
                                          </p:stCondLst>
                                        </p:cTn>
                                        <p:tgtEl>
                                          <p:spTgt spid="68"/>
                                        </p:tgtEl>
                                        <p:attrNameLst>
                                          <p:attrName>style.visibility</p:attrName>
                                        </p:attrNameLst>
                                      </p:cBhvr>
                                      <p:to>
                                        <p:strVal val="visible"/>
                                      </p:to>
                                    </p:set>
                                  </p:childTnLst>
                                </p:cTn>
                              </p:par>
                              <p:par>
                                <p:cTn id="60" presetID="26" presetClass="path" presetSubtype="0" repeatCount="indefinite" fill="hold" nodeType="withEffect">
                                  <p:stCondLst>
                                    <p:cond delay="0"/>
                                  </p:stCondLst>
                                  <p:childTnLst>
                                    <p:animMotion origin="layout" path="M 3.33333E-6 1.6285E-6 C 3.33333E-6 0.00393 0.00434 0.00717 0.00989 0.00717 C 0.01632 0.00717 0.01875 0.00347 0.01961 0.00139 L 0.02066 -0.00162 C 0.0217 -0.0037 0.02413 -0.00717 0.03142 -0.00717 C 0.03611 -0.00717 0.04149 -0.00417 0.04149 1.6285E-6 C 0.04149 0.00393 0.03611 0.00717 0.03142 0.00717 C 0.02413 0.00717 0.0217 0.00347 0.02066 0.00139 L 0.01961 -0.00162 C 0.01875 -0.0037 0.01632 -0.00717 0.00989 -0.00717 C 0.00434 -0.00717 3.33333E-6 -0.00417 3.33333E-6 1.6285E-6 Z " pathEditMode="relative" rAng="0" ptsTypes="ffFffffFfff">
                                      <p:cBhvr>
                                        <p:cTn id="61" dur="3000" fill="hold"/>
                                        <p:tgtEl>
                                          <p:spTgt spid="62"/>
                                        </p:tgtEl>
                                        <p:attrNameLst>
                                          <p:attrName>ppt_x</p:attrName>
                                          <p:attrName>ppt_y</p:attrName>
                                        </p:attrNameLst>
                                      </p:cBhvr>
                                      <p:rCtr x="2066" y="0"/>
                                    </p:animMotion>
                                  </p:childTnLst>
                                </p:cTn>
                              </p:par>
                            </p:childTnLst>
                          </p:cTn>
                        </p:par>
                        <p:par>
                          <p:cTn id="62" fill="hold">
                            <p:stCondLst>
                              <p:cond delay="3000"/>
                            </p:stCondLst>
                            <p:childTnLst>
                              <p:par>
                                <p:cTn id="63" presetID="42" presetClass="path" presetSubtype="0" accel="50000" decel="50000" fill="hold" nodeType="afterEffect">
                                  <p:stCondLst>
                                    <p:cond delay="0"/>
                                  </p:stCondLst>
                                  <p:childTnLst>
                                    <p:animMotion origin="layout" path="M 5.55556E-7 -7.40741E-7 L 0.94062 -0.00093 " pathEditMode="relative" rAng="0" ptsTypes="AA">
                                      <p:cBhvr>
                                        <p:cTn id="64" dur="5000" fill="hold"/>
                                        <p:tgtEl>
                                          <p:spTgt spid="65"/>
                                        </p:tgtEl>
                                        <p:attrNameLst>
                                          <p:attrName>ppt_x</p:attrName>
                                          <p:attrName>ppt_y</p:attrName>
                                        </p:attrNameLst>
                                      </p:cBhvr>
                                      <p:rCtr x="47031" y="-46"/>
                                    </p:animMotion>
                                  </p:childTnLst>
                                  <p:subTnLst>
                                    <p:set>
                                      <p:cBhvr override="childStyle">
                                        <p:cTn dur="1" fill="hold" display="0" masterRel="sameClick" afterEffect="1">
                                          <p:stCondLst>
                                            <p:cond evt="end" delay="0">
                                              <p:tn val="63"/>
                                            </p:cond>
                                          </p:stCondLst>
                                        </p:cTn>
                                        <p:tgtEl>
                                          <p:spTgt spid="65"/>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42" grpId="0" animBg="1"/>
      <p:bldP spid="52" grpId="0" animBg="1"/>
      <p:bldP spid="55" grpId="0" animBg="1"/>
      <p:bldP spid="56" grpId="0" animBg="1"/>
      <p:bldP spid="67" grpId="0" animBg="1"/>
      <p:bldP spid="68" grpId="0"/>
      <p:bldP spid="70"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2169280144"/>
              </p:ext>
            </p:extLst>
          </p:nvPr>
        </p:nvGraphicFramePr>
        <p:xfrm>
          <a:off x="395536" y="2089800"/>
          <a:ext cx="8352928" cy="4006200"/>
        </p:xfrm>
        <a:graphic>
          <a:graphicData uri="http://schemas.openxmlformats.org/drawingml/2006/table">
            <a:tbl>
              <a:tblPr firstRow="1" bandRow="1">
                <a:tableStyleId>{5C22544A-7EE6-4342-B048-85BDC9FD1C3A}</a:tableStyleId>
              </a:tblPr>
              <a:tblGrid>
                <a:gridCol w="1092906"/>
                <a:gridCol w="1859422"/>
                <a:gridCol w="2520280"/>
                <a:gridCol w="1924392"/>
                <a:gridCol w="955928"/>
              </a:tblGrid>
              <a:tr h="807864">
                <a:tc gridSpan="2">
                  <a:txBody>
                    <a:bodyPr/>
                    <a:lstStyle/>
                    <a:p>
                      <a:r>
                        <a:rPr lang="en-US" sz="1200" dirty="0" smtClean="0">
                          <a:solidFill>
                            <a:schemeClr val="tx1"/>
                          </a:solidFill>
                        </a:rPr>
                        <a:t>“Side</a:t>
                      </a:r>
                      <a:r>
                        <a:rPr lang="en-US" sz="1200" baseline="0" dirty="0" smtClean="0">
                          <a:solidFill>
                            <a:schemeClr val="tx1"/>
                          </a:solidFill>
                        </a:rPr>
                        <a:t> A” of the Occupied Track – the side from the vertical plane of the near running rail of the occupied track extending outward through to the fouling space of the adjacent controlled track (“No. 1” Track)</a:t>
                      </a:r>
                      <a:endParaRPr lang="en-CA" sz="1200" dirty="0">
                        <a:solidFill>
                          <a:schemeClr val="tx1"/>
                        </a:solidFill>
                      </a:endParaRPr>
                    </a:p>
                  </a:txBody>
                  <a:tcPr>
                    <a:solidFill>
                      <a:schemeClr val="bg1">
                        <a:lumMod val="85000"/>
                      </a:schemeClr>
                    </a:solidFill>
                  </a:tcPr>
                </a:tc>
                <a:tc hMerge="1">
                  <a:txBody>
                    <a:bodyPr/>
                    <a:lstStyle/>
                    <a:p>
                      <a:endParaRPr lang="en-CA" dirty="0"/>
                    </a:p>
                  </a:txBody>
                  <a:tcPr/>
                </a:tc>
                <a:tc>
                  <a:txBody>
                    <a:bodyPr/>
                    <a:lstStyle/>
                    <a:p>
                      <a:r>
                        <a:rPr lang="en-US" sz="1200" dirty="0" smtClean="0">
                          <a:solidFill>
                            <a:schemeClr val="tx1"/>
                          </a:solidFill>
                        </a:rPr>
                        <a:t>On or Between</a:t>
                      </a:r>
                      <a:r>
                        <a:rPr lang="en-US" sz="1200" baseline="0" dirty="0" smtClean="0">
                          <a:solidFill>
                            <a:schemeClr val="tx1"/>
                          </a:solidFill>
                        </a:rPr>
                        <a:t> the Rails of the Occupied Track (“No. 2” Track) where On-Track Safety is Established through working Limits</a:t>
                      </a:r>
                      <a:endParaRPr lang="en-CA" sz="1200" dirty="0">
                        <a:solidFill>
                          <a:schemeClr val="tx1"/>
                        </a:solidFill>
                      </a:endParaRPr>
                    </a:p>
                  </a:txBody>
                  <a:tcPr>
                    <a:solidFill>
                      <a:schemeClr val="bg1">
                        <a:lumMod val="85000"/>
                      </a:schemeClr>
                    </a:solidFill>
                  </a:tcPr>
                </a:tc>
                <a:tc gridSpan="2">
                  <a:txBody>
                    <a:bodyPr/>
                    <a:lstStyle/>
                    <a:p>
                      <a:r>
                        <a:rPr lang="en-US" sz="1200" dirty="0" smtClean="0">
                          <a:solidFill>
                            <a:schemeClr val="tx1"/>
                          </a:solidFill>
                        </a:rPr>
                        <a:t>“Side</a:t>
                      </a:r>
                      <a:r>
                        <a:rPr lang="en-US" sz="1200" baseline="0" dirty="0" smtClean="0">
                          <a:solidFill>
                            <a:schemeClr val="tx1"/>
                          </a:solidFill>
                        </a:rPr>
                        <a:t> B” of the Occupied Track – either (1) the side with no adjacent track or (2) the side from the vertical plane of the near running rail of the occupied track extending outward through to the fouling space of the adjacent controlled track (“No. 3” Track)</a:t>
                      </a:r>
                      <a:endParaRPr lang="en-CA" sz="1200" dirty="0">
                        <a:solidFill>
                          <a:schemeClr val="tx1"/>
                        </a:solidFill>
                      </a:endParaRPr>
                    </a:p>
                  </a:txBody>
                  <a:tcPr>
                    <a:solidFill>
                      <a:schemeClr val="bg1">
                        <a:lumMod val="85000"/>
                      </a:schemeClr>
                    </a:solidFill>
                  </a:tcPr>
                </a:tc>
                <a:tc hMerge="1">
                  <a:txBody>
                    <a:bodyPr/>
                    <a:lstStyle/>
                    <a:p>
                      <a:endParaRPr lang="en-CA" dirty="0"/>
                    </a:p>
                  </a:txBody>
                  <a:tcPr/>
                </a:tc>
              </a:tr>
              <a:tr h="1080120">
                <a:tc>
                  <a:txBody>
                    <a:bodyPr/>
                    <a:lstStyle/>
                    <a:p>
                      <a:r>
                        <a:rPr lang="en-US" sz="1200" dirty="0" smtClean="0"/>
                        <a:t>Method of On-Track Safety on Side A</a:t>
                      </a:r>
                      <a:endParaRPr lang="en-CA" sz="1200" dirty="0"/>
                    </a:p>
                  </a:txBody>
                  <a:tcPr/>
                </a:tc>
                <a:tc>
                  <a:txBody>
                    <a:bodyPr/>
                    <a:lstStyle/>
                    <a:p>
                      <a:pPr algn="ctr"/>
                      <a:r>
                        <a:rPr lang="en-US" sz="1200" dirty="0" smtClean="0"/>
                        <a:t>Requirements</a:t>
                      </a:r>
                      <a:endParaRPr lang="en-CA" sz="1200" dirty="0"/>
                    </a:p>
                  </a:txBody>
                  <a:tcPr/>
                </a:tc>
                <a:tc>
                  <a:txBody>
                    <a:bodyPr/>
                    <a:lstStyle/>
                    <a:p>
                      <a:pPr algn="ctr"/>
                      <a:r>
                        <a:rPr lang="en-CA" sz="1200" dirty="0" smtClean="0"/>
                        <a:t>Requirements</a:t>
                      </a:r>
                    </a:p>
                    <a:p>
                      <a:endParaRPr lang="en-CA" dirty="0"/>
                    </a:p>
                  </a:txBody>
                  <a:tcPr/>
                </a:tc>
                <a:tc>
                  <a:txBody>
                    <a:bodyPr/>
                    <a:lstStyle/>
                    <a:p>
                      <a:pPr algn="ctr"/>
                      <a:r>
                        <a:rPr lang="en-CA" sz="1200" dirty="0" smtClean="0"/>
                        <a:t>Requirements</a:t>
                      </a:r>
                    </a:p>
                    <a:p>
                      <a:endParaRPr lang="en-CA" dirty="0"/>
                    </a:p>
                  </a:txBody>
                  <a:tcPr/>
                </a:tc>
                <a:tc>
                  <a:txBody>
                    <a:bodyPr/>
                    <a:lstStyle/>
                    <a:p>
                      <a:r>
                        <a:rPr lang="en-US" sz="1200" dirty="0" smtClean="0"/>
                        <a:t>Method of On-Track Safety on Side B</a:t>
                      </a:r>
                      <a:endParaRPr lang="en-CA" sz="1200" dirty="0"/>
                    </a:p>
                  </a:txBody>
                  <a:tcPr/>
                </a:tc>
              </a:tr>
              <a:tr h="1469421">
                <a:tc>
                  <a:txBody>
                    <a:bodyPr/>
                    <a:lstStyle/>
                    <a:p>
                      <a:r>
                        <a:rPr lang="en-US" sz="1200" dirty="0" smtClean="0"/>
                        <a:t>Train</a:t>
                      </a:r>
                      <a:r>
                        <a:rPr lang="en-US" sz="1200" baseline="0" dirty="0" smtClean="0"/>
                        <a:t> Approach </a:t>
                      </a:r>
                    </a:p>
                    <a:p>
                      <a:r>
                        <a:rPr lang="en-US" sz="1200" baseline="0" dirty="0" smtClean="0"/>
                        <a:t>Warning</a:t>
                      </a:r>
                      <a:endParaRPr lang="en-CA" sz="1200" dirty="0"/>
                    </a:p>
                  </a:txBody>
                  <a:tcPr/>
                </a:tc>
                <a:tc>
                  <a:txBody>
                    <a:bodyPr/>
                    <a:lstStyle/>
                    <a:p>
                      <a:r>
                        <a:rPr lang="en-CA" sz="1200" dirty="0" smtClean="0"/>
                        <a:t>Upon movement warning for No. 1 or </a:t>
                      </a:r>
                    </a:p>
                    <a:p>
                      <a:r>
                        <a:rPr lang="en-CA" sz="1200" dirty="0" smtClean="0"/>
                        <a:t>No. 3, cease work and occupy a PPOS.</a:t>
                      </a:r>
                      <a:endParaRPr lang="en-CA" sz="1200" dirty="0"/>
                    </a:p>
                  </a:txBody>
                  <a:tcPr/>
                </a:tc>
                <a:tc>
                  <a:txBody>
                    <a:bodyPr/>
                    <a:lstStyle/>
                    <a:p>
                      <a:r>
                        <a:rPr lang="en-CA" sz="1200" dirty="0" smtClean="0"/>
                        <a:t>Upon movement warning</a:t>
                      </a:r>
                    </a:p>
                    <a:p>
                      <a:r>
                        <a:rPr lang="en-CA" sz="1200" dirty="0" smtClean="0"/>
                        <a:t>for No. 1 or No. 3, cease work and occupy a PPOS, except work may</a:t>
                      </a:r>
                    </a:p>
                    <a:p>
                      <a:r>
                        <a:rPr lang="en-CA" sz="1200" dirty="0" smtClean="0"/>
                        <a:t>continue during movement(s) on No. 1 or No. 3 </a:t>
                      </a:r>
                      <a:r>
                        <a:rPr lang="en-CA" sz="1200" dirty="0" err="1" smtClean="0"/>
                        <a:t>auth’d</a:t>
                      </a:r>
                      <a:r>
                        <a:rPr lang="en-CA" sz="1200" dirty="0" smtClean="0"/>
                        <a:t>. at 25 mph or less (or at 40 mph or less for</a:t>
                      </a:r>
                    </a:p>
                    <a:p>
                      <a:r>
                        <a:rPr lang="en-CA" sz="1200" dirty="0" smtClean="0"/>
                        <a:t>passenger train movements)</a:t>
                      </a:r>
                    </a:p>
                    <a:p>
                      <a:r>
                        <a:rPr lang="en-CA" sz="1200" dirty="0" smtClean="0"/>
                        <a:t>if maintain 25′ spacing².</a:t>
                      </a:r>
                      <a:endParaRPr lang="en-CA" sz="1200" dirty="0"/>
                    </a:p>
                  </a:txBody>
                  <a:tcPr/>
                </a:tc>
                <a:tc>
                  <a:txBody>
                    <a:bodyPr/>
                    <a:lstStyle/>
                    <a:p>
                      <a:r>
                        <a:rPr lang="en-CA" sz="1200" dirty="0" smtClean="0"/>
                        <a:t>Upon movement warning for No. 3 or</a:t>
                      </a:r>
                      <a:r>
                        <a:rPr lang="en-CA" sz="1200" baseline="0" dirty="0" smtClean="0"/>
                        <a:t> </a:t>
                      </a:r>
                    </a:p>
                    <a:p>
                      <a:r>
                        <a:rPr lang="en-CA" sz="1200" dirty="0" smtClean="0"/>
                        <a:t>No. 1, cease work and occupy a PPOS.</a:t>
                      </a:r>
                      <a:endParaRPr lang="en-CA" sz="1200" dirty="0"/>
                    </a:p>
                  </a:txBody>
                  <a:tcPr/>
                </a:tc>
                <a:tc>
                  <a:txBody>
                    <a:bodyPr/>
                    <a:lstStyle/>
                    <a:p>
                      <a:r>
                        <a:rPr lang="en-US" sz="1200" dirty="0" smtClean="0"/>
                        <a:t>Train Approach Warning</a:t>
                      </a:r>
                      <a:endParaRPr lang="en-CA" sz="1200" dirty="0"/>
                    </a:p>
                  </a:txBody>
                  <a:tcPr/>
                </a:tc>
              </a:tr>
            </a:tbl>
          </a:graphicData>
        </a:graphic>
      </p:graphicFrame>
      <p:sp>
        <p:nvSpPr>
          <p:cNvPr id="7" name="Title 6"/>
          <p:cNvSpPr>
            <a:spLocks noGrp="1"/>
          </p:cNvSpPr>
          <p:nvPr>
            <p:ph type="title"/>
          </p:nvPr>
        </p:nvSpPr>
        <p:spPr/>
        <p:txBody>
          <a:bodyPr/>
          <a:lstStyle/>
          <a:p>
            <a:r>
              <a:rPr lang="en-US" dirty="0" smtClean="0"/>
              <a:t>Example 4</a:t>
            </a:r>
            <a:endParaRPr lang="en-US" dirty="0"/>
          </a:p>
        </p:txBody>
      </p:sp>
      <p:sp>
        <p:nvSpPr>
          <p:cNvPr id="2" name="Footer Placeholder 1"/>
          <p:cNvSpPr>
            <a:spLocks noGrp="1"/>
          </p:cNvSpPr>
          <p:nvPr>
            <p:ph type="ftr" sz="quarter" idx="4294967295"/>
          </p:nvPr>
        </p:nvSpPr>
        <p:spPr>
          <a:xfrm>
            <a:off x="457200" y="6356350"/>
            <a:ext cx="8229600" cy="365125"/>
          </a:xfrm>
          <a:prstGeom prst="rect">
            <a:avLst/>
          </a:prstGeom>
        </p:spPr>
        <p:txBody>
          <a:bodyPr/>
          <a:lstStyle/>
          <a:p>
            <a:r>
              <a:rPr lang="en-US" smtClean="0"/>
              <a:t>FRA Technical Training Material is Intended for Internal Instructional Purposes Only. </a:t>
            </a:r>
          </a:p>
          <a:p>
            <a:r>
              <a:rPr lang="en-US" smtClean="0"/>
              <a:t>Do not distribute outside FRA or State Agency pursuant to 49 CFR Part 212.</a:t>
            </a:r>
            <a:endParaRPr lang="en-US" dirty="0"/>
          </a:p>
        </p:txBody>
      </p:sp>
      <p:sp>
        <p:nvSpPr>
          <p:cNvPr id="3" name="Slide Number Placeholder 2"/>
          <p:cNvSpPr>
            <a:spLocks noGrp="1"/>
          </p:cNvSpPr>
          <p:nvPr>
            <p:ph type="sldNum" sz="quarter" idx="11"/>
          </p:nvPr>
        </p:nvSpPr>
        <p:spPr/>
        <p:txBody>
          <a:bodyPr/>
          <a:lstStyle/>
          <a:p>
            <a:fld id="{3081FB63-11FE-4616-A19A-6EFA4D5058BD}" type="slidenum">
              <a:rPr lang="en-US" smtClean="0"/>
              <a:t>59</a:t>
            </a:fld>
            <a:endParaRPr lang="en-US" dirty="0"/>
          </a:p>
        </p:txBody>
      </p:sp>
      <p:sp>
        <p:nvSpPr>
          <p:cNvPr id="4" name="TextBox 3"/>
          <p:cNvSpPr txBox="1"/>
          <p:nvPr/>
        </p:nvSpPr>
        <p:spPr>
          <a:xfrm>
            <a:off x="476145" y="1720255"/>
            <a:ext cx="2736304" cy="461665"/>
          </a:xfrm>
          <a:prstGeom prst="rect">
            <a:avLst/>
          </a:prstGeom>
          <a:noFill/>
        </p:spPr>
        <p:txBody>
          <a:bodyPr wrap="square" rtlCol="0">
            <a:spAutoFit/>
          </a:bodyPr>
          <a:lstStyle/>
          <a:p>
            <a:pPr algn="ctr"/>
            <a:r>
              <a:rPr lang="en-US" sz="2400" b="1" dirty="0" smtClean="0"/>
              <a:t>“Side A”</a:t>
            </a:r>
            <a:endParaRPr lang="en-CA" sz="2400" b="1" dirty="0"/>
          </a:p>
        </p:txBody>
      </p:sp>
      <p:sp>
        <p:nvSpPr>
          <p:cNvPr id="5" name="TextBox 4"/>
          <p:cNvSpPr txBox="1"/>
          <p:nvPr/>
        </p:nvSpPr>
        <p:spPr>
          <a:xfrm>
            <a:off x="6084168" y="1720255"/>
            <a:ext cx="2376264" cy="461665"/>
          </a:xfrm>
          <a:prstGeom prst="rect">
            <a:avLst/>
          </a:prstGeom>
          <a:noFill/>
        </p:spPr>
        <p:txBody>
          <a:bodyPr wrap="square" rtlCol="0">
            <a:spAutoFit/>
          </a:bodyPr>
          <a:lstStyle/>
          <a:p>
            <a:pPr algn="ctr"/>
            <a:r>
              <a:rPr lang="en-US" sz="2400" b="1" dirty="0" smtClean="0"/>
              <a:t>“Side B”</a:t>
            </a:r>
            <a:endParaRPr lang="en-CA" sz="2400" b="1" dirty="0"/>
          </a:p>
        </p:txBody>
      </p:sp>
      <p:sp>
        <p:nvSpPr>
          <p:cNvPr id="6" name="TextBox 5"/>
          <p:cNvSpPr txBox="1"/>
          <p:nvPr/>
        </p:nvSpPr>
        <p:spPr>
          <a:xfrm>
            <a:off x="3337767" y="1600200"/>
            <a:ext cx="2448250" cy="461665"/>
          </a:xfrm>
          <a:prstGeom prst="rect">
            <a:avLst/>
          </a:prstGeom>
          <a:solidFill>
            <a:srgbClr val="92D050">
              <a:alpha val="35000"/>
            </a:srgbClr>
          </a:solidFill>
        </p:spPr>
        <p:txBody>
          <a:bodyPr wrap="square" rtlCol="0">
            <a:spAutoFit/>
          </a:bodyPr>
          <a:lstStyle/>
          <a:p>
            <a:pPr algn="ctr"/>
            <a:r>
              <a:rPr lang="en-US" sz="2400" b="1" dirty="0" smtClean="0"/>
              <a:t>Occupied Track</a:t>
            </a:r>
            <a:endParaRPr lang="en-CA" sz="2400" b="1" dirty="0"/>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5857" y="1513737"/>
            <a:ext cx="72678" cy="4552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5061" y="1518064"/>
            <a:ext cx="72609" cy="4548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11765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214.315(a</a:t>
            </a:r>
            <a:r>
              <a:rPr lang="en-US" dirty="0" smtClean="0"/>
              <a:t>)</a:t>
            </a:r>
            <a:br>
              <a:rPr lang="en-US" dirty="0" smtClean="0"/>
            </a:br>
            <a:r>
              <a:rPr lang="en-US" dirty="0" smtClean="0"/>
              <a:t>OTS Job Briefings</a:t>
            </a:r>
            <a:endParaRPr lang="en-US" dirty="0"/>
          </a:p>
        </p:txBody>
      </p:sp>
      <p:sp>
        <p:nvSpPr>
          <p:cNvPr id="3" name="Content Placeholder 2"/>
          <p:cNvSpPr>
            <a:spLocks noGrp="1"/>
          </p:cNvSpPr>
          <p:nvPr>
            <p:ph idx="1"/>
          </p:nvPr>
        </p:nvSpPr>
        <p:spPr/>
        <p:txBody>
          <a:bodyPr/>
          <a:lstStyle/>
          <a:p>
            <a:r>
              <a:rPr lang="en-US" dirty="0" smtClean="0"/>
              <a:t>When </a:t>
            </a:r>
            <a:r>
              <a:rPr lang="en-US" dirty="0"/>
              <a:t>an employer assigns a duty to a roadway worker that calls for that employee to foul a track, the employer shall provide the employee with an OTS job briefing which includes at a minimum, the following</a:t>
            </a:r>
            <a:r>
              <a:rPr lang="en-US" dirty="0" smtClean="0"/>
              <a:t>:</a:t>
            </a:r>
            <a:endParaRPr lang="en-CA" dirty="0"/>
          </a:p>
          <a:p>
            <a:pPr lvl="1"/>
            <a:r>
              <a:rPr lang="en-CA" dirty="0" smtClean="0"/>
              <a:t>Information </a:t>
            </a:r>
            <a:r>
              <a:rPr lang="en-CA" dirty="0"/>
              <a:t>on the means by which on-track safety is to be provided for each track identified to be fouled;</a:t>
            </a:r>
          </a:p>
          <a:p>
            <a:pPr lvl="1"/>
            <a:r>
              <a:rPr lang="en-CA" dirty="0" smtClean="0"/>
              <a:t>Instruction </a:t>
            </a:r>
            <a:r>
              <a:rPr lang="en-CA" dirty="0"/>
              <a:t>on each on-track safety procedure to be followed;</a:t>
            </a:r>
          </a:p>
          <a:p>
            <a:pPr lvl="1"/>
            <a:r>
              <a:rPr lang="en-CA" dirty="0" smtClean="0"/>
              <a:t>Information </a:t>
            </a:r>
            <a:r>
              <a:rPr lang="en-CA" dirty="0"/>
              <a:t>about any adjacent tracks, on-track safety for such tracks, if required by this subpart or deemed necessary by the roadway worker in charge, and identification of any roadway maintenance machines that will foul such tracks; and</a:t>
            </a:r>
          </a:p>
          <a:p>
            <a:pPr lvl="1"/>
            <a:r>
              <a:rPr lang="en-CA" dirty="0" smtClean="0"/>
              <a:t>A </a:t>
            </a:r>
            <a:r>
              <a:rPr lang="en-CA" dirty="0"/>
              <a:t>discussion of the nature of the work to be performed and the characteristics of the work location to ensure compliance with this subpart.</a:t>
            </a:r>
          </a:p>
          <a:p>
            <a:endParaRPr lang="en-US" dirty="0"/>
          </a:p>
        </p:txBody>
      </p:sp>
      <p:sp>
        <p:nvSpPr>
          <p:cNvPr id="4" name="Footer Placeholder 3"/>
          <p:cNvSpPr>
            <a:spLocks noGrp="1"/>
          </p:cNvSpPr>
          <p:nvPr>
            <p:ph type="ftr" sz="quarter" idx="4294967295"/>
          </p:nvPr>
        </p:nvSpPr>
        <p:spPr>
          <a:xfrm>
            <a:off x="457200" y="6356350"/>
            <a:ext cx="8229600" cy="365125"/>
          </a:xfrm>
          <a:prstGeom prst="rect">
            <a:avLst/>
          </a:prstGeom>
        </p:spPr>
        <p:txBody>
          <a:bodyPr/>
          <a:lstStyle/>
          <a:p>
            <a:r>
              <a:rPr lang="en-US" dirty="0" smtClean="0"/>
              <a:t>FRA Technical Training Material is Intended for Internal Instructional Purposes Only. </a:t>
            </a:r>
          </a:p>
          <a:p>
            <a:r>
              <a:rPr lang="en-US" dirty="0" smtClean="0"/>
              <a:t>Do not distribute outside FRA or State Agency pursuant to 49 CFR Part 212.</a:t>
            </a:r>
            <a:endParaRPr lang="en-US" dirty="0"/>
          </a:p>
        </p:txBody>
      </p:sp>
      <p:sp>
        <p:nvSpPr>
          <p:cNvPr id="5" name="Slide Number Placeholder 4"/>
          <p:cNvSpPr>
            <a:spLocks noGrp="1"/>
          </p:cNvSpPr>
          <p:nvPr>
            <p:ph type="sldNum" sz="quarter" idx="11"/>
          </p:nvPr>
        </p:nvSpPr>
        <p:spPr/>
        <p:txBody>
          <a:bodyPr/>
          <a:lstStyle/>
          <a:p>
            <a:fld id="{3081FB63-11FE-4616-A19A-6EFA4D5058BD}" type="slidenum">
              <a:rPr lang="en-US" smtClean="0"/>
              <a:t>6</a:t>
            </a:fld>
            <a:endParaRPr lang="en-US" dirty="0"/>
          </a:p>
        </p:txBody>
      </p:sp>
      <p:sp>
        <p:nvSpPr>
          <p:cNvPr id="6" name="Rounded Rectangle 5"/>
          <p:cNvSpPr/>
          <p:nvPr/>
        </p:nvSpPr>
        <p:spPr>
          <a:xfrm>
            <a:off x="914400" y="4267200"/>
            <a:ext cx="7848600" cy="1447800"/>
          </a:xfrm>
          <a:prstGeom prst="roundRect">
            <a:avLst/>
          </a:prstGeom>
          <a:solidFill>
            <a:srgbClr val="B32C16">
              <a:alpha val="7843"/>
            </a:srgbClr>
          </a:solidFill>
          <a:ln>
            <a:solidFill>
              <a:srgbClr val="FF000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25132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26" presetClass="emph" presetSubtype="0" fill="hold" grpId="1" nodeType="afterEffect">
                                  <p:stCondLst>
                                    <p:cond delay="0"/>
                                  </p:stCondLst>
                                  <p:childTnLst>
                                    <p:animEffect transition="out" filter="fade">
                                      <p:cBhvr>
                                        <p:cTn id="10" dur="1000" tmFilter="0, 0; .2, .5; .8, .5; 1, 0"/>
                                        <p:tgtEl>
                                          <p:spTgt spid="6"/>
                                        </p:tgtEl>
                                      </p:cBhvr>
                                    </p:animEffect>
                                    <p:animScale>
                                      <p:cBhvr>
                                        <p:cTn id="11" dur="500"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a:t>
            </a:r>
            <a:r>
              <a:rPr lang="en-US" dirty="0" smtClean="0"/>
              <a:t>4 – Move on Either Track at 25F/40P or Less</a:t>
            </a:r>
            <a:endParaRPr lang="en-US" dirty="0"/>
          </a:p>
        </p:txBody>
      </p:sp>
      <p:sp>
        <p:nvSpPr>
          <p:cNvPr id="3" name="Footer Placeholder 2"/>
          <p:cNvSpPr>
            <a:spLocks noGrp="1"/>
          </p:cNvSpPr>
          <p:nvPr>
            <p:ph type="ftr" sz="quarter" idx="4294967295"/>
          </p:nvPr>
        </p:nvSpPr>
        <p:spPr>
          <a:xfrm>
            <a:off x="457200" y="6356350"/>
            <a:ext cx="8229600" cy="365125"/>
          </a:xfrm>
          <a:prstGeom prst="rect">
            <a:avLst/>
          </a:prstGeom>
        </p:spPr>
        <p:txBody>
          <a:bodyPr/>
          <a:lstStyle/>
          <a:p>
            <a:r>
              <a:rPr lang="en-US" smtClean="0"/>
              <a:t>FRA Technical Training Material is Intended for Internal Instructional Purposes Only. </a:t>
            </a:r>
          </a:p>
          <a:p>
            <a:r>
              <a:rPr lang="en-US" smtClean="0"/>
              <a:t>Do not distribute outside FRA or State Agency pursuant to 49 CFR Part 212.</a:t>
            </a:r>
            <a:endParaRPr lang="en-US" dirty="0"/>
          </a:p>
        </p:txBody>
      </p:sp>
      <p:sp>
        <p:nvSpPr>
          <p:cNvPr id="4" name="Slide Number Placeholder 3"/>
          <p:cNvSpPr>
            <a:spLocks noGrp="1"/>
          </p:cNvSpPr>
          <p:nvPr>
            <p:ph type="sldNum" sz="quarter" idx="11"/>
          </p:nvPr>
        </p:nvSpPr>
        <p:spPr/>
        <p:txBody>
          <a:bodyPr/>
          <a:lstStyle/>
          <a:p>
            <a:fld id="{3081FB63-11FE-4616-A19A-6EFA4D5058BD}" type="slidenum">
              <a:rPr lang="en-US" smtClean="0"/>
              <a:t>60</a:t>
            </a:fld>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25687" y="3204617"/>
            <a:ext cx="3286125"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20134"/>
          <a:stretch/>
        </p:blipFill>
        <p:spPr bwMode="auto">
          <a:xfrm>
            <a:off x="6472822" y="3204617"/>
            <a:ext cx="2624513"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19" y="3204617"/>
            <a:ext cx="3286125"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5"/>
          <p:cNvPicPr>
            <a:picLocks noChangeAspect="1" noChangeArrowheads="1"/>
          </p:cNvPicPr>
          <p:nvPr/>
        </p:nvPicPr>
        <p:blipFill rotWithShape="1">
          <a:blip r:embed="rId2">
            <a:extLst>
              <a:ext uri="{28A0092B-C50C-407E-A947-70E740481C1C}">
                <a14:useLocalDpi xmlns:a14="http://schemas.microsoft.com/office/drawing/2010/main" val="0"/>
              </a:ext>
            </a:extLst>
          </a:blip>
          <a:srcRect l="18465"/>
          <a:stretch/>
        </p:blipFill>
        <p:spPr bwMode="auto">
          <a:xfrm>
            <a:off x="6464640" y="4140721"/>
            <a:ext cx="2679360"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140721"/>
            <a:ext cx="3286125"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7161" y="4140721"/>
            <a:ext cx="3286125"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3848" y="5076825"/>
            <a:ext cx="3286125"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9"/>
          <p:cNvPicPr>
            <a:picLocks noChangeAspect="1" noChangeArrowheads="1"/>
          </p:cNvPicPr>
          <p:nvPr/>
        </p:nvPicPr>
        <p:blipFill rotWithShape="1">
          <a:blip r:embed="rId2">
            <a:extLst>
              <a:ext uri="{28A0092B-C50C-407E-A947-70E740481C1C}">
                <a14:useLocalDpi xmlns:a14="http://schemas.microsoft.com/office/drawing/2010/main" val="0"/>
              </a:ext>
            </a:extLst>
          </a:blip>
          <a:srcRect l="18465"/>
          <a:stretch/>
        </p:blipFill>
        <p:spPr bwMode="auto">
          <a:xfrm>
            <a:off x="6464640" y="5076667"/>
            <a:ext cx="2679360"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076825"/>
            <a:ext cx="3286125"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ectangle 13"/>
          <p:cNvSpPr/>
          <p:nvPr/>
        </p:nvSpPr>
        <p:spPr>
          <a:xfrm>
            <a:off x="27923" y="3924697"/>
            <a:ext cx="9069412" cy="720080"/>
          </a:xfrm>
          <a:prstGeom prst="rect">
            <a:avLst/>
          </a:prstGeom>
          <a:solidFill>
            <a:srgbClr val="92D05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5"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2732" y="3334543"/>
            <a:ext cx="231775"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72545" y="3315742"/>
            <a:ext cx="231775"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4307408"/>
            <a:ext cx="207963"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65963" y="3719355"/>
            <a:ext cx="207963"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5200" y="3714353"/>
            <a:ext cx="207963"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81315" y="4212328"/>
            <a:ext cx="207963"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54837" y="3846215"/>
            <a:ext cx="207963"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72400" y="4529570"/>
            <a:ext cx="207963"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27424" y="4557847"/>
            <a:ext cx="231775"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8537" y="4623006"/>
            <a:ext cx="231775"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2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6200000">
            <a:off x="253430" y="2828379"/>
            <a:ext cx="361950" cy="108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TextBox 27"/>
          <p:cNvSpPr txBox="1"/>
          <p:nvPr/>
        </p:nvSpPr>
        <p:spPr>
          <a:xfrm>
            <a:off x="3297792" y="3685401"/>
            <a:ext cx="1350408" cy="276999"/>
          </a:xfrm>
          <a:prstGeom prst="rect">
            <a:avLst/>
          </a:prstGeom>
          <a:noFill/>
        </p:spPr>
        <p:txBody>
          <a:bodyPr wrap="square" rtlCol="0">
            <a:spAutoFit/>
          </a:bodyPr>
          <a:lstStyle/>
          <a:p>
            <a:r>
              <a:rPr lang="en-US" sz="1200" dirty="0" smtClean="0"/>
              <a:t>At Least 25’</a:t>
            </a:r>
            <a:endParaRPr lang="en-CA" sz="1200" dirty="0"/>
          </a:p>
        </p:txBody>
      </p:sp>
      <p:cxnSp>
        <p:nvCxnSpPr>
          <p:cNvPr id="29" name="Straight Arrow Connector 28"/>
          <p:cNvCxnSpPr/>
          <p:nvPr/>
        </p:nvCxnSpPr>
        <p:spPr>
          <a:xfrm>
            <a:off x="3352800" y="4056558"/>
            <a:ext cx="770249"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76200" y="2819400"/>
            <a:ext cx="2971800" cy="338554"/>
          </a:xfrm>
          <a:prstGeom prst="rect">
            <a:avLst/>
          </a:prstGeom>
          <a:noFill/>
        </p:spPr>
        <p:txBody>
          <a:bodyPr wrap="square" rtlCol="0">
            <a:spAutoFit/>
          </a:bodyPr>
          <a:lstStyle/>
          <a:p>
            <a:r>
              <a:rPr lang="en-US" sz="1600" dirty="0" smtClean="0"/>
              <a:t>Track 3 - </a:t>
            </a:r>
            <a:r>
              <a:rPr lang="en-US" sz="1600" b="1" u="sng" dirty="0" smtClean="0"/>
              <a:t>Train Approach Warning</a:t>
            </a:r>
            <a:endParaRPr lang="en-CA" sz="1600" b="1" u="sng" dirty="0"/>
          </a:p>
        </p:txBody>
      </p:sp>
      <p:sp>
        <p:nvSpPr>
          <p:cNvPr id="31" name="TextBox 30"/>
          <p:cNvSpPr txBox="1"/>
          <p:nvPr/>
        </p:nvSpPr>
        <p:spPr>
          <a:xfrm>
            <a:off x="52354" y="4668103"/>
            <a:ext cx="932709" cy="374571"/>
          </a:xfrm>
          <a:prstGeom prst="roundRect">
            <a:avLst/>
          </a:prstGeom>
          <a:noFill/>
          <a:ln>
            <a:solidFill>
              <a:srgbClr val="FF0000"/>
            </a:solidFill>
          </a:ln>
        </p:spPr>
        <p:txBody>
          <a:bodyPr wrap="square" rtlCol="0">
            <a:spAutoFit/>
          </a:bodyPr>
          <a:lstStyle/>
          <a:p>
            <a:r>
              <a:rPr lang="en-US" sz="1600" b="1" dirty="0" smtClean="0">
                <a:solidFill>
                  <a:srgbClr val="C00000"/>
                </a:solidFill>
              </a:rPr>
              <a:t>“Side A”</a:t>
            </a:r>
            <a:endParaRPr lang="en-CA" sz="1600" b="1" dirty="0">
              <a:solidFill>
                <a:srgbClr val="C00000"/>
              </a:solidFill>
            </a:endParaRPr>
          </a:p>
        </p:txBody>
      </p:sp>
      <p:sp>
        <p:nvSpPr>
          <p:cNvPr id="32" name="TextBox 31"/>
          <p:cNvSpPr txBox="1"/>
          <p:nvPr/>
        </p:nvSpPr>
        <p:spPr>
          <a:xfrm>
            <a:off x="43434" y="3581400"/>
            <a:ext cx="941629" cy="374571"/>
          </a:xfrm>
          <a:prstGeom prst="roundRect">
            <a:avLst/>
          </a:prstGeom>
          <a:noFill/>
          <a:ln>
            <a:solidFill>
              <a:srgbClr val="7030A0"/>
            </a:solidFill>
          </a:ln>
        </p:spPr>
        <p:txBody>
          <a:bodyPr wrap="square" rtlCol="0">
            <a:spAutoFit/>
          </a:bodyPr>
          <a:lstStyle/>
          <a:p>
            <a:r>
              <a:rPr lang="en-US" sz="1600" dirty="0" smtClean="0">
                <a:solidFill>
                  <a:srgbClr val="7030A0"/>
                </a:solidFill>
              </a:rPr>
              <a:t>“</a:t>
            </a:r>
            <a:r>
              <a:rPr lang="en-US" sz="1600" b="1" dirty="0" smtClean="0">
                <a:solidFill>
                  <a:srgbClr val="7030A0"/>
                </a:solidFill>
              </a:rPr>
              <a:t>Side B</a:t>
            </a:r>
            <a:r>
              <a:rPr lang="en-US" sz="1600" dirty="0" smtClean="0">
                <a:solidFill>
                  <a:srgbClr val="7030A0"/>
                </a:solidFill>
              </a:rPr>
              <a:t>”</a:t>
            </a:r>
            <a:endParaRPr lang="en-CA" sz="1600" dirty="0">
              <a:solidFill>
                <a:srgbClr val="7030A0"/>
              </a:solidFill>
            </a:endParaRPr>
          </a:p>
        </p:txBody>
      </p:sp>
      <p:sp>
        <p:nvSpPr>
          <p:cNvPr id="33" name="TextBox 32"/>
          <p:cNvSpPr txBox="1"/>
          <p:nvPr/>
        </p:nvSpPr>
        <p:spPr>
          <a:xfrm>
            <a:off x="89857" y="5410201"/>
            <a:ext cx="2598114" cy="584775"/>
          </a:xfrm>
          <a:prstGeom prst="rect">
            <a:avLst/>
          </a:prstGeom>
          <a:noFill/>
        </p:spPr>
        <p:txBody>
          <a:bodyPr wrap="square" rtlCol="0">
            <a:spAutoFit/>
          </a:bodyPr>
          <a:lstStyle/>
          <a:p>
            <a:r>
              <a:rPr lang="en-US" sz="1600" dirty="0" smtClean="0"/>
              <a:t>Track 1 - </a:t>
            </a:r>
            <a:r>
              <a:rPr lang="en-US" sz="1600" b="1" u="sng" dirty="0" smtClean="0"/>
              <a:t>Train Approach Warning</a:t>
            </a:r>
            <a:endParaRPr lang="en-CA" sz="1600" b="1" u="sng" dirty="0"/>
          </a:p>
        </p:txBody>
      </p:sp>
      <p:sp>
        <p:nvSpPr>
          <p:cNvPr id="34" name="Rounded Rectangle 33"/>
          <p:cNvSpPr/>
          <p:nvPr/>
        </p:nvSpPr>
        <p:spPr>
          <a:xfrm>
            <a:off x="2827082" y="2003632"/>
            <a:ext cx="5935918" cy="869536"/>
          </a:xfrm>
          <a:prstGeom prst="roundRect">
            <a:avLst/>
          </a:prstGeom>
          <a:solidFill>
            <a:srgbClr val="92D050">
              <a:alpha val="7843"/>
            </a:srgbClr>
          </a:solidFill>
          <a:ln>
            <a:solidFill>
              <a:srgbClr val="92D05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US" b="1" dirty="0" smtClean="0">
                <a:solidFill>
                  <a:schemeClr val="tx1"/>
                </a:solidFill>
              </a:rPr>
              <a:t>Occupied Track: </a:t>
            </a:r>
            <a:r>
              <a:rPr lang="en-US" dirty="0" smtClean="0">
                <a:solidFill>
                  <a:schemeClr val="tx1"/>
                </a:solidFill>
              </a:rPr>
              <a:t>Cease work &amp; Occupy a PPOS; </a:t>
            </a:r>
            <a:r>
              <a:rPr lang="en-US" b="1" dirty="0" smtClean="0">
                <a:solidFill>
                  <a:schemeClr val="tx1"/>
                </a:solidFill>
              </a:rPr>
              <a:t>except</a:t>
            </a:r>
            <a:endParaRPr lang="en-US" dirty="0" smtClean="0">
              <a:solidFill>
                <a:schemeClr val="tx1"/>
              </a:solidFill>
            </a:endParaRPr>
          </a:p>
          <a:p>
            <a:r>
              <a:rPr lang="en-US" dirty="0">
                <a:solidFill>
                  <a:schemeClr val="tx1"/>
                </a:solidFill>
              </a:rPr>
              <a:t> </a:t>
            </a:r>
            <a:r>
              <a:rPr lang="en-US" dirty="0" smtClean="0">
                <a:solidFill>
                  <a:schemeClr val="tx1"/>
                </a:solidFill>
              </a:rPr>
              <a:t>                            Moves may continue; </a:t>
            </a:r>
          </a:p>
          <a:p>
            <a:r>
              <a:rPr lang="en-US" dirty="0" smtClean="0">
                <a:solidFill>
                  <a:schemeClr val="tx1"/>
                </a:solidFill>
              </a:rPr>
              <a:t>                             Work may continue if &gt;25’ from equipment;</a:t>
            </a:r>
            <a:endParaRPr lang="en-US" dirty="0">
              <a:solidFill>
                <a:schemeClr val="tx1"/>
              </a:solidFill>
            </a:endParaRPr>
          </a:p>
        </p:txBody>
      </p:sp>
      <p:sp>
        <p:nvSpPr>
          <p:cNvPr id="35" name="Rounded Rectangle 34"/>
          <p:cNvSpPr/>
          <p:nvPr/>
        </p:nvSpPr>
        <p:spPr>
          <a:xfrm>
            <a:off x="61663" y="1524000"/>
            <a:ext cx="2681537" cy="1047445"/>
          </a:xfrm>
          <a:prstGeom prst="roundRect">
            <a:avLst/>
          </a:prstGeom>
          <a:solidFill>
            <a:srgbClr val="0070C0">
              <a:alpha val="7843"/>
            </a:srgbClr>
          </a:solidFill>
          <a:ln>
            <a:solidFill>
              <a:srgbClr val="0070C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US" sz="2000" b="1" dirty="0" smtClean="0">
                <a:solidFill>
                  <a:schemeClr val="tx1"/>
                </a:solidFill>
              </a:rPr>
              <a:t>Notification for movement on Track 3 at </a:t>
            </a:r>
            <a:r>
              <a:rPr lang="en-US" sz="2000" b="1" u="sng" dirty="0" smtClean="0">
                <a:solidFill>
                  <a:schemeClr val="tx1"/>
                </a:solidFill>
              </a:rPr>
              <a:t>25F/40P or less</a:t>
            </a:r>
            <a:endParaRPr lang="en-US" sz="2000" u="sng" dirty="0">
              <a:solidFill>
                <a:schemeClr val="tx1"/>
              </a:solidFill>
            </a:endParaRPr>
          </a:p>
        </p:txBody>
      </p:sp>
      <p:sp>
        <p:nvSpPr>
          <p:cNvPr id="36" name="Rounded Rectangle 35"/>
          <p:cNvSpPr/>
          <p:nvPr/>
        </p:nvSpPr>
        <p:spPr>
          <a:xfrm>
            <a:off x="2687971" y="5531264"/>
            <a:ext cx="3768059" cy="869536"/>
          </a:xfrm>
          <a:prstGeom prst="roundRect">
            <a:avLst/>
          </a:prstGeom>
          <a:solidFill>
            <a:srgbClr val="B32C16">
              <a:alpha val="7843"/>
            </a:srgbClr>
          </a:solidFill>
          <a:ln>
            <a:solidFill>
              <a:srgbClr val="FF000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US" b="1" dirty="0" smtClean="0">
                <a:solidFill>
                  <a:schemeClr val="tx1"/>
                </a:solidFill>
              </a:rPr>
              <a:t>“Side A”: </a:t>
            </a:r>
            <a:r>
              <a:rPr lang="en-US" dirty="0" smtClean="0">
                <a:solidFill>
                  <a:schemeClr val="tx1"/>
                </a:solidFill>
              </a:rPr>
              <a:t> </a:t>
            </a:r>
            <a:r>
              <a:rPr lang="en-US" dirty="0">
                <a:solidFill>
                  <a:schemeClr val="tx1"/>
                </a:solidFill>
              </a:rPr>
              <a:t>Cease work;</a:t>
            </a:r>
          </a:p>
          <a:p>
            <a:r>
              <a:rPr lang="en-US" dirty="0">
                <a:solidFill>
                  <a:schemeClr val="tx1"/>
                </a:solidFill>
              </a:rPr>
              <a:t>                  Occupy a PPOS</a:t>
            </a:r>
          </a:p>
        </p:txBody>
      </p:sp>
      <p:sp>
        <p:nvSpPr>
          <p:cNvPr id="37" name="Rounded Rectangle 36"/>
          <p:cNvSpPr/>
          <p:nvPr/>
        </p:nvSpPr>
        <p:spPr>
          <a:xfrm>
            <a:off x="2827082" y="1539664"/>
            <a:ext cx="5935918" cy="365336"/>
          </a:xfrm>
          <a:prstGeom prst="roundRect">
            <a:avLst/>
          </a:prstGeom>
          <a:solidFill>
            <a:srgbClr val="7030A0">
              <a:alpha val="7843"/>
            </a:srgbClr>
          </a:solidFill>
          <a:ln>
            <a:solidFill>
              <a:srgbClr val="7030A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US" b="1" dirty="0" smtClean="0">
                <a:solidFill>
                  <a:schemeClr val="tx1"/>
                </a:solidFill>
              </a:rPr>
              <a:t>“Side B”: </a:t>
            </a:r>
            <a:r>
              <a:rPr lang="en-US" dirty="0" smtClean="0">
                <a:solidFill>
                  <a:schemeClr val="tx1"/>
                </a:solidFill>
              </a:rPr>
              <a:t>Cease work &amp; Occupy PPOS</a:t>
            </a:r>
            <a:endParaRPr lang="en-US" dirty="0">
              <a:solidFill>
                <a:schemeClr val="tx1"/>
              </a:solidFill>
            </a:endParaRPr>
          </a:p>
        </p:txBody>
      </p:sp>
      <p:pic>
        <p:nvPicPr>
          <p:cNvPr id="38" name="Picture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18125" y="4114800"/>
            <a:ext cx="854075" cy="37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9" name="Oval 38"/>
          <p:cNvSpPr/>
          <p:nvPr/>
        </p:nvSpPr>
        <p:spPr>
          <a:xfrm>
            <a:off x="5673154" y="4217868"/>
            <a:ext cx="144016" cy="171687"/>
          </a:xfrm>
          <a:prstGeom prst="ellipse">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0" name="TextBox 39"/>
          <p:cNvSpPr txBox="1"/>
          <p:nvPr/>
        </p:nvSpPr>
        <p:spPr>
          <a:xfrm>
            <a:off x="6040992" y="3657600"/>
            <a:ext cx="1350408" cy="276999"/>
          </a:xfrm>
          <a:prstGeom prst="rect">
            <a:avLst/>
          </a:prstGeom>
          <a:noFill/>
        </p:spPr>
        <p:txBody>
          <a:bodyPr wrap="square" rtlCol="0">
            <a:spAutoFit/>
          </a:bodyPr>
          <a:lstStyle/>
          <a:p>
            <a:r>
              <a:rPr lang="en-US" sz="1200" dirty="0" smtClean="0"/>
              <a:t>At Least 25’</a:t>
            </a:r>
            <a:endParaRPr lang="en-CA" sz="1200" dirty="0"/>
          </a:p>
        </p:txBody>
      </p:sp>
      <p:cxnSp>
        <p:nvCxnSpPr>
          <p:cNvPr id="41" name="Straight Arrow Connector 40"/>
          <p:cNvCxnSpPr/>
          <p:nvPr/>
        </p:nvCxnSpPr>
        <p:spPr>
          <a:xfrm flipH="1">
            <a:off x="6096000" y="4028757"/>
            <a:ext cx="770249"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9726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repeatCount="indefinite" fill="remove" grpId="0" nodeType="withEffect">
                                  <p:stCondLst>
                                    <p:cond delay="0"/>
                                  </p:stCondLst>
                                  <p:childTnLst>
                                    <p:animClr clrSpc="rgb" dir="cw">
                                      <p:cBhvr override="childStyle">
                                        <p:cTn id="6" dur="250" autoRev="1" fill="remove"/>
                                        <p:tgtEl>
                                          <p:spTgt spid="39"/>
                                        </p:tgtEl>
                                        <p:attrNameLst>
                                          <p:attrName>style.color</p:attrName>
                                        </p:attrNameLst>
                                      </p:cBhvr>
                                      <p:to>
                                        <a:schemeClr val="bg1"/>
                                      </p:to>
                                    </p:animClr>
                                    <p:animClr clrSpc="rgb" dir="cw">
                                      <p:cBhvr>
                                        <p:cTn id="7" dur="250" autoRev="1" fill="remove"/>
                                        <p:tgtEl>
                                          <p:spTgt spid="39"/>
                                        </p:tgtEl>
                                        <p:attrNameLst>
                                          <p:attrName>fillcolor</p:attrName>
                                        </p:attrNameLst>
                                      </p:cBhvr>
                                      <p:to>
                                        <a:schemeClr val="bg1"/>
                                      </p:to>
                                    </p:animClr>
                                    <p:set>
                                      <p:cBhvr>
                                        <p:cTn id="8" dur="250" autoRev="1" fill="remove"/>
                                        <p:tgtEl>
                                          <p:spTgt spid="39"/>
                                        </p:tgtEl>
                                        <p:attrNameLst>
                                          <p:attrName>fill.type</p:attrName>
                                        </p:attrNameLst>
                                      </p:cBhvr>
                                      <p:to>
                                        <p:strVal val="solid"/>
                                      </p:to>
                                    </p:set>
                                    <p:set>
                                      <p:cBhvr>
                                        <p:cTn id="9" dur="250" autoRev="1" fill="remove"/>
                                        <p:tgtEl>
                                          <p:spTgt spid="39"/>
                                        </p:tgtEl>
                                        <p:attrNameLst>
                                          <p:attrName>fill.on</p:attrName>
                                        </p:attrNameLst>
                                      </p:cBhvr>
                                      <p:to>
                                        <p:strVal val="true"/>
                                      </p:to>
                                    </p:se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fade">
                                      <p:cBhvr>
                                        <p:cTn id="13" dur="500"/>
                                        <p:tgtEl>
                                          <p:spTgt spid="3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500"/>
                                        <p:tgtEl>
                                          <p:spTgt spid="3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fade">
                                      <p:cBhvr>
                                        <p:cTn id="21" dur="500"/>
                                        <p:tgtEl>
                                          <p:spTgt spid="36"/>
                                        </p:tgtEl>
                                      </p:cBhvr>
                                    </p:animEffect>
                                  </p:childTnLst>
                                </p:cTn>
                              </p:par>
                            </p:childTnLst>
                          </p:cTn>
                        </p:par>
                      </p:childTnLst>
                    </p:cTn>
                  </p:par>
                  <p:par>
                    <p:cTn id="22" fill="hold">
                      <p:stCondLst>
                        <p:cond delay="indefinite"/>
                      </p:stCondLst>
                      <p:childTnLst>
                        <p:par>
                          <p:cTn id="23" fill="hold">
                            <p:stCondLst>
                              <p:cond delay="0"/>
                            </p:stCondLst>
                            <p:childTnLst>
                              <p:par>
                                <p:cTn id="24" presetID="32" presetClass="emph" presetSubtype="0" fill="hold" nodeType="clickEffect">
                                  <p:stCondLst>
                                    <p:cond delay="0"/>
                                  </p:stCondLst>
                                  <p:childTnLst>
                                    <p:animRot by="120000">
                                      <p:cBhvr>
                                        <p:cTn id="25" dur="100" fill="hold">
                                          <p:stCondLst>
                                            <p:cond delay="0"/>
                                          </p:stCondLst>
                                        </p:cTn>
                                        <p:tgtEl>
                                          <p:spTgt spid="15"/>
                                        </p:tgtEl>
                                        <p:attrNameLst>
                                          <p:attrName>r</p:attrName>
                                        </p:attrNameLst>
                                      </p:cBhvr>
                                    </p:animRot>
                                    <p:animRot by="-240000">
                                      <p:cBhvr>
                                        <p:cTn id="26" dur="200" fill="hold">
                                          <p:stCondLst>
                                            <p:cond delay="200"/>
                                          </p:stCondLst>
                                        </p:cTn>
                                        <p:tgtEl>
                                          <p:spTgt spid="15"/>
                                        </p:tgtEl>
                                        <p:attrNameLst>
                                          <p:attrName>r</p:attrName>
                                        </p:attrNameLst>
                                      </p:cBhvr>
                                    </p:animRot>
                                    <p:animRot by="240000">
                                      <p:cBhvr>
                                        <p:cTn id="27" dur="200" fill="hold">
                                          <p:stCondLst>
                                            <p:cond delay="400"/>
                                          </p:stCondLst>
                                        </p:cTn>
                                        <p:tgtEl>
                                          <p:spTgt spid="15"/>
                                        </p:tgtEl>
                                        <p:attrNameLst>
                                          <p:attrName>r</p:attrName>
                                        </p:attrNameLst>
                                      </p:cBhvr>
                                    </p:animRot>
                                    <p:animRot by="-240000">
                                      <p:cBhvr>
                                        <p:cTn id="28" dur="200" fill="hold">
                                          <p:stCondLst>
                                            <p:cond delay="600"/>
                                          </p:stCondLst>
                                        </p:cTn>
                                        <p:tgtEl>
                                          <p:spTgt spid="15"/>
                                        </p:tgtEl>
                                        <p:attrNameLst>
                                          <p:attrName>r</p:attrName>
                                        </p:attrNameLst>
                                      </p:cBhvr>
                                    </p:animRot>
                                    <p:animRot by="120000">
                                      <p:cBhvr>
                                        <p:cTn id="29" dur="200" fill="hold">
                                          <p:stCondLst>
                                            <p:cond delay="800"/>
                                          </p:stCondLst>
                                        </p:cTn>
                                        <p:tgtEl>
                                          <p:spTgt spid="15"/>
                                        </p:tgtEl>
                                        <p:attrNameLst>
                                          <p:attrName>r</p:attrName>
                                        </p:attrNameLst>
                                      </p:cBhvr>
                                    </p:animRot>
                                  </p:childTnLst>
                                </p:cTn>
                              </p:par>
                              <p:par>
                                <p:cTn id="30" presetID="32" presetClass="emph" presetSubtype="0" fill="hold" nodeType="withEffect">
                                  <p:stCondLst>
                                    <p:cond delay="0"/>
                                  </p:stCondLst>
                                  <p:childTnLst>
                                    <p:animRot by="120000">
                                      <p:cBhvr>
                                        <p:cTn id="31" dur="100" fill="hold">
                                          <p:stCondLst>
                                            <p:cond delay="0"/>
                                          </p:stCondLst>
                                        </p:cTn>
                                        <p:tgtEl>
                                          <p:spTgt spid="16"/>
                                        </p:tgtEl>
                                        <p:attrNameLst>
                                          <p:attrName>r</p:attrName>
                                        </p:attrNameLst>
                                      </p:cBhvr>
                                    </p:animRot>
                                    <p:animRot by="-240000">
                                      <p:cBhvr>
                                        <p:cTn id="32" dur="200" fill="hold">
                                          <p:stCondLst>
                                            <p:cond delay="200"/>
                                          </p:stCondLst>
                                        </p:cTn>
                                        <p:tgtEl>
                                          <p:spTgt spid="16"/>
                                        </p:tgtEl>
                                        <p:attrNameLst>
                                          <p:attrName>r</p:attrName>
                                        </p:attrNameLst>
                                      </p:cBhvr>
                                    </p:animRot>
                                    <p:animRot by="240000">
                                      <p:cBhvr>
                                        <p:cTn id="33" dur="200" fill="hold">
                                          <p:stCondLst>
                                            <p:cond delay="400"/>
                                          </p:stCondLst>
                                        </p:cTn>
                                        <p:tgtEl>
                                          <p:spTgt spid="16"/>
                                        </p:tgtEl>
                                        <p:attrNameLst>
                                          <p:attrName>r</p:attrName>
                                        </p:attrNameLst>
                                      </p:cBhvr>
                                    </p:animRot>
                                    <p:animRot by="-240000">
                                      <p:cBhvr>
                                        <p:cTn id="34" dur="200" fill="hold">
                                          <p:stCondLst>
                                            <p:cond delay="600"/>
                                          </p:stCondLst>
                                        </p:cTn>
                                        <p:tgtEl>
                                          <p:spTgt spid="16"/>
                                        </p:tgtEl>
                                        <p:attrNameLst>
                                          <p:attrName>r</p:attrName>
                                        </p:attrNameLst>
                                      </p:cBhvr>
                                    </p:animRot>
                                    <p:animRot by="120000">
                                      <p:cBhvr>
                                        <p:cTn id="35" dur="200" fill="hold">
                                          <p:stCondLst>
                                            <p:cond delay="800"/>
                                          </p:stCondLst>
                                        </p:cTn>
                                        <p:tgtEl>
                                          <p:spTgt spid="16"/>
                                        </p:tgtEl>
                                        <p:attrNameLst>
                                          <p:attrName>r</p:attrName>
                                        </p:attrNameLst>
                                      </p:cBhvr>
                                    </p:animRot>
                                  </p:childTnLst>
                                </p:cTn>
                              </p:par>
                              <p:par>
                                <p:cTn id="36" presetID="32" presetClass="emph" presetSubtype="0" fill="hold" nodeType="withEffect">
                                  <p:stCondLst>
                                    <p:cond delay="0"/>
                                  </p:stCondLst>
                                  <p:childTnLst>
                                    <p:animRot by="120000">
                                      <p:cBhvr>
                                        <p:cTn id="37" dur="100" fill="hold">
                                          <p:stCondLst>
                                            <p:cond delay="0"/>
                                          </p:stCondLst>
                                        </p:cTn>
                                        <p:tgtEl>
                                          <p:spTgt spid="26"/>
                                        </p:tgtEl>
                                        <p:attrNameLst>
                                          <p:attrName>r</p:attrName>
                                        </p:attrNameLst>
                                      </p:cBhvr>
                                    </p:animRot>
                                    <p:animRot by="-240000">
                                      <p:cBhvr>
                                        <p:cTn id="38" dur="200" fill="hold">
                                          <p:stCondLst>
                                            <p:cond delay="200"/>
                                          </p:stCondLst>
                                        </p:cTn>
                                        <p:tgtEl>
                                          <p:spTgt spid="26"/>
                                        </p:tgtEl>
                                        <p:attrNameLst>
                                          <p:attrName>r</p:attrName>
                                        </p:attrNameLst>
                                      </p:cBhvr>
                                    </p:animRot>
                                    <p:animRot by="240000">
                                      <p:cBhvr>
                                        <p:cTn id="39" dur="200" fill="hold">
                                          <p:stCondLst>
                                            <p:cond delay="400"/>
                                          </p:stCondLst>
                                        </p:cTn>
                                        <p:tgtEl>
                                          <p:spTgt spid="26"/>
                                        </p:tgtEl>
                                        <p:attrNameLst>
                                          <p:attrName>r</p:attrName>
                                        </p:attrNameLst>
                                      </p:cBhvr>
                                    </p:animRot>
                                    <p:animRot by="-240000">
                                      <p:cBhvr>
                                        <p:cTn id="40" dur="200" fill="hold">
                                          <p:stCondLst>
                                            <p:cond delay="600"/>
                                          </p:stCondLst>
                                        </p:cTn>
                                        <p:tgtEl>
                                          <p:spTgt spid="26"/>
                                        </p:tgtEl>
                                        <p:attrNameLst>
                                          <p:attrName>r</p:attrName>
                                        </p:attrNameLst>
                                      </p:cBhvr>
                                    </p:animRot>
                                    <p:animRot by="120000">
                                      <p:cBhvr>
                                        <p:cTn id="41" dur="200" fill="hold">
                                          <p:stCondLst>
                                            <p:cond delay="800"/>
                                          </p:stCondLst>
                                        </p:cTn>
                                        <p:tgtEl>
                                          <p:spTgt spid="26"/>
                                        </p:tgtEl>
                                        <p:attrNameLst>
                                          <p:attrName>r</p:attrName>
                                        </p:attrNameLst>
                                      </p:cBhvr>
                                    </p:animRot>
                                  </p:childTnLst>
                                </p:cTn>
                              </p:par>
                              <p:par>
                                <p:cTn id="42" presetID="32" presetClass="emph" presetSubtype="0" fill="hold" nodeType="withEffect">
                                  <p:stCondLst>
                                    <p:cond delay="0"/>
                                  </p:stCondLst>
                                  <p:childTnLst>
                                    <p:animRot by="120000">
                                      <p:cBhvr>
                                        <p:cTn id="43" dur="100" fill="hold">
                                          <p:stCondLst>
                                            <p:cond delay="0"/>
                                          </p:stCondLst>
                                        </p:cTn>
                                        <p:tgtEl>
                                          <p:spTgt spid="25"/>
                                        </p:tgtEl>
                                        <p:attrNameLst>
                                          <p:attrName>r</p:attrName>
                                        </p:attrNameLst>
                                      </p:cBhvr>
                                    </p:animRot>
                                    <p:animRot by="-240000">
                                      <p:cBhvr>
                                        <p:cTn id="44" dur="200" fill="hold">
                                          <p:stCondLst>
                                            <p:cond delay="200"/>
                                          </p:stCondLst>
                                        </p:cTn>
                                        <p:tgtEl>
                                          <p:spTgt spid="25"/>
                                        </p:tgtEl>
                                        <p:attrNameLst>
                                          <p:attrName>r</p:attrName>
                                        </p:attrNameLst>
                                      </p:cBhvr>
                                    </p:animRot>
                                    <p:animRot by="240000">
                                      <p:cBhvr>
                                        <p:cTn id="45" dur="200" fill="hold">
                                          <p:stCondLst>
                                            <p:cond delay="400"/>
                                          </p:stCondLst>
                                        </p:cTn>
                                        <p:tgtEl>
                                          <p:spTgt spid="25"/>
                                        </p:tgtEl>
                                        <p:attrNameLst>
                                          <p:attrName>r</p:attrName>
                                        </p:attrNameLst>
                                      </p:cBhvr>
                                    </p:animRot>
                                    <p:animRot by="-240000">
                                      <p:cBhvr>
                                        <p:cTn id="46" dur="200" fill="hold">
                                          <p:stCondLst>
                                            <p:cond delay="600"/>
                                          </p:stCondLst>
                                        </p:cTn>
                                        <p:tgtEl>
                                          <p:spTgt spid="25"/>
                                        </p:tgtEl>
                                        <p:attrNameLst>
                                          <p:attrName>r</p:attrName>
                                        </p:attrNameLst>
                                      </p:cBhvr>
                                    </p:animRot>
                                    <p:animRot by="120000">
                                      <p:cBhvr>
                                        <p:cTn id="47" dur="200" fill="hold">
                                          <p:stCondLst>
                                            <p:cond delay="800"/>
                                          </p:stCondLst>
                                        </p:cTn>
                                        <p:tgtEl>
                                          <p:spTgt spid="25"/>
                                        </p:tgtEl>
                                        <p:attrNameLst>
                                          <p:attrName>r</p:attrName>
                                        </p:attrNameLst>
                                      </p:cBhvr>
                                    </p:animRot>
                                  </p:childTnLst>
                                </p:cTn>
                              </p:par>
                            </p:childTnLst>
                          </p:cTn>
                        </p:par>
                        <p:par>
                          <p:cTn id="48" fill="hold">
                            <p:stCondLst>
                              <p:cond delay="1000"/>
                            </p:stCondLst>
                            <p:childTnLst>
                              <p:par>
                                <p:cTn id="49" presetID="42" presetClass="path" presetSubtype="0" accel="50000" decel="50000" fill="hold" nodeType="afterEffect">
                                  <p:stCondLst>
                                    <p:cond delay="0"/>
                                  </p:stCondLst>
                                  <p:childTnLst>
                                    <p:animMotion origin="layout" path="M 3.33333E-6 -3.33333E-6 L 0.05173 -0.05162 " pathEditMode="relative" rAng="0" ptsTypes="AA">
                                      <p:cBhvr>
                                        <p:cTn id="50" dur="2000" fill="hold"/>
                                        <p:tgtEl>
                                          <p:spTgt spid="22"/>
                                        </p:tgtEl>
                                        <p:attrNameLst>
                                          <p:attrName>ppt_x</p:attrName>
                                          <p:attrName>ppt_y</p:attrName>
                                        </p:attrNameLst>
                                      </p:cBhvr>
                                      <p:rCtr x="2587" y="-2593"/>
                                    </p:animMotion>
                                  </p:childTnLst>
                                </p:cTn>
                              </p:par>
                              <p:par>
                                <p:cTn id="51" presetID="42" presetClass="path" presetSubtype="0" accel="50000" decel="50000" fill="hold" nodeType="withEffect">
                                  <p:stCondLst>
                                    <p:cond delay="0"/>
                                  </p:stCondLst>
                                  <p:childTnLst>
                                    <p:animMotion origin="layout" path="M -8.33333E-7 -4.07407E-6 L 0.0441 -0.05486 " pathEditMode="relative" rAng="0" ptsTypes="AA">
                                      <p:cBhvr>
                                        <p:cTn id="52" dur="2000" fill="hold"/>
                                        <p:tgtEl>
                                          <p:spTgt spid="19"/>
                                        </p:tgtEl>
                                        <p:attrNameLst>
                                          <p:attrName>ppt_x</p:attrName>
                                          <p:attrName>ppt_y</p:attrName>
                                        </p:attrNameLst>
                                      </p:cBhvr>
                                      <p:rCtr x="2205" y="-2755"/>
                                    </p:animMotion>
                                  </p:childTnLst>
                                </p:cTn>
                              </p:par>
                              <p:par>
                                <p:cTn id="53" presetID="42" presetClass="path" presetSubtype="0" accel="50000" decel="50000" fill="hold" nodeType="withEffect">
                                  <p:stCondLst>
                                    <p:cond delay="0"/>
                                  </p:stCondLst>
                                  <p:childTnLst>
                                    <p:animMotion origin="layout" path="M 1.94444E-6 1.85185E-6 L -0.05018 0.03171 " pathEditMode="relative" rAng="0" ptsTypes="AA">
                                      <p:cBhvr>
                                        <p:cTn id="54" dur="2000" fill="hold"/>
                                        <p:tgtEl>
                                          <p:spTgt spid="21"/>
                                        </p:tgtEl>
                                        <p:attrNameLst>
                                          <p:attrName>ppt_x</p:attrName>
                                          <p:attrName>ppt_y</p:attrName>
                                        </p:attrNameLst>
                                      </p:cBhvr>
                                      <p:rCtr x="-2517" y="1574"/>
                                    </p:animMotion>
                                  </p:childTnLst>
                                </p:cTn>
                              </p:par>
                              <p:par>
                                <p:cTn id="55" presetID="42" presetClass="path" presetSubtype="0" accel="50000" decel="50000" fill="hold" nodeType="withEffect">
                                  <p:stCondLst>
                                    <p:cond delay="0"/>
                                  </p:stCondLst>
                                  <p:childTnLst>
                                    <p:animMotion origin="layout" path="M 2.22222E-6 3.33333E-6 L -0.054 -0.10371 " pathEditMode="relative" rAng="0" ptsTypes="AA">
                                      <p:cBhvr>
                                        <p:cTn id="56" dur="2000" fill="hold"/>
                                        <p:tgtEl>
                                          <p:spTgt spid="25"/>
                                        </p:tgtEl>
                                        <p:attrNameLst>
                                          <p:attrName>ppt_x</p:attrName>
                                          <p:attrName>ppt_y</p:attrName>
                                        </p:attrNameLst>
                                      </p:cBhvr>
                                      <p:rCtr x="-2708" y="-5185"/>
                                    </p:animMotion>
                                  </p:childTnLst>
                                </p:cTn>
                              </p:par>
                              <p:par>
                                <p:cTn id="57" presetID="42" presetClass="path" presetSubtype="0" accel="50000" decel="50000" fill="hold" nodeType="withEffect">
                                  <p:stCondLst>
                                    <p:cond delay="0"/>
                                  </p:stCondLst>
                                  <p:childTnLst>
                                    <p:animMotion origin="layout" path="M 8.33333E-7 4.07407E-6 L -0.05226 0.08518 " pathEditMode="relative" rAng="0" ptsTypes="AA">
                                      <p:cBhvr>
                                        <p:cTn id="58" dur="2000" fill="hold"/>
                                        <p:tgtEl>
                                          <p:spTgt spid="15"/>
                                        </p:tgtEl>
                                        <p:attrNameLst>
                                          <p:attrName>ppt_x</p:attrName>
                                          <p:attrName>ppt_y</p:attrName>
                                        </p:attrNameLst>
                                      </p:cBhvr>
                                      <p:rCtr x="-2622" y="4259"/>
                                    </p:animMotion>
                                  </p:childTnLst>
                                </p:cTn>
                              </p:par>
                              <p:par>
                                <p:cTn id="59" presetID="42" presetClass="path" presetSubtype="0" accel="50000" decel="50000" fill="hold" nodeType="withEffect">
                                  <p:stCondLst>
                                    <p:cond delay="0"/>
                                  </p:stCondLst>
                                  <p:childTnLst>
                                    <p:animMotion origin="layout" path="M 3.05556E-6 3.7037E-6 L 0.01527 0.02037 " pathEditMode="relative" rAng="0" ptsTypes="AA">
                                      <p:cBhvr>
                                        <p:cTn id="60" dur="2000" fill="hold"/>
                                        <p:tgtEl>
                                          <p:spTgt spid="20"/>
                                        </p:tgtEl>
                                        <p:attrNameLst>
                                          <p:attrName>ppt_x</p:attrName>
                                          <p:attrName>ppt_y</p:attrName>
                                        </p:attrNameLst>
                                      </p:cBhvr>
                                      <p:rCtr x="764" y="1019"/>
                                    </p:animMotion>
                                  </p:childTnLst>
                                </p:cTn>
                              </p:par>
                              <p:par>
                                <p:cTn id="61" presetID="42" presetClass="path" presetSubtype="0" accel="50000" decel="50000" fill="hold" nodeType="withEffect">
                                  <p:stCondLst>
                                    <p:cond delay="0"/>
                                  </p:stCondLst>
                                  <p:childTnLst>
                                    <p:animMotion origin="layout" path="M -4.44444E-6 2.59259E-6 L 0.05209 -0.1132 " pathEditMode="relative" rAng="0" ptsTypes="AA">
                                      <p:cBhvr>
                                        <p:cTn id="62" dur="2000" fill="hold"/>
                                        <p:tgtEl>
                                          <p:spTgt spid="26"/>
                                        </p:tgtEl>
                                        <p:attrNameLst>
                                          <p:attrName>ppt_x</p:attrName>
                                          <p:attrName>ppt_y</p:attrName>
                                        </p:attrNameLst>
                                      </p:cBhvr>
                                      <p:rCtr x="2604" y="-5671"/>
                                    </p:animMotion>
                                  </p:childTnLst>
                                </p:cTn>
                              </p:par>
                              <p:par>
                                <p:cTn id="63" presetID="50" presetClass="path" presetSubtype="0" accel="50000" decel="50000" fill="hold" nodeType="withEffect">
                                  <p:stCondLst>
                                    <p:cond delay="0"/>
                                  </p:stCondLst>
                                  <p:childTnLst>
                                    <p:animMotion origin="layout" path="M 1.38889E-6 1.85185E-6 L 0.03021 1.85185E-6 C 0.04375 1.85185E-6 0.06076 0.02106 0.06076 0.03842 L 0.06076 0.07731 " pathEditMode="relative" rAng="0" ptsTypes="FfFF">
                                      <p:cBhvr>
                                        <p:cTn id="64" dur="2000" fill="hold"/>
                                        <p:tgtEl>
                                          <p:spTgt spid="16"/>
                                        </p:tgtEl>
                                        <p:attrNameLst>
                                          <p:attrName>ppt_x</p:attrName>
                                          <p:attrName>ppt_y</p:attrName>
                                        </p:attrNameLst>
                                      </p:cBhvr>
                                      <p:rCtr x="3038" y="3866"/>
                                    </p:animMotion>
                                  </p:childTnLst>
                                </p:cTn>
                              </p:par>
                              <p:par>
                                <p:cTn id="65" presetID="42" presetClass="path" presetSubtype="0" accel="50000" decel="50000" fill="hold" nodeType="withEffect">
                                  <p:stCondLst>
                                    <p:cond delay="0"/>
                                  </p:stCondLst>
                                  <p:childTnLst>
                                    <p:animMotion origin="layout" path="M -4.72222E-6 1.85185E-6 L 0.02813 -0.08704 " pathEditMode="relative" rAng="0" ptsTypes="AA">
                                      <p:cBhvr>
                                        <p:cTn id="66" dur="2000" fill="hold"/>
                                        <p:tgtEl>
                                          <p:spTgt spid="24"/>
                                        </p:tgtEl>
                                        <p:attrNameLst>
                                          <p:attrName>ppt_x</p:attrName>
                                          <p:attrName>ppt_y</p:attrName>
                                        </p:attrNameLst>
                                      </p:cBhvr>
                                      <p:rCtr x="1406" y="-4352"/>
                                    </p:animMotion>
                                  </p:childTnLst>
                                </p:cTn>
                              </p:par>
                            </p:childTnLst>
                          </p:cTn>
                        </p:par>
                        <p:par>
                          <p:cTn id="67" fill="hold">
                            <p:stCondLst>
                              <p:cond delay="3000"/>
                            </p:stCondLst>
                            <p:childTnLst>
                              <p:par>
                                <p:cTn id="68" presetID="6" presetClass="emph" presetSubtype="0" fill="hold" grpId="0" nodeType="afterEffect">
                                  <p:stCondLst>
                                    <p:cond delay="0"/>
                                  </p:stCondLst>
                                  <p:childTnLst>
                                    <p:animScale>
                                      <p:cBhvr>
                                        <p:cTn id="69" dur="2000" fill="hold"/>
                                        <p:tgtEl>
                                          <p:spTgt spid="14"/>
                                        </p:tgtEl>
                                      </p:cBhvr>
                                      <p:by x="100000" y="25000"/>
                                    </p:animScale>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34"/>
                                        </p:tgtEl>
                                        <p:attrNameLst>
                                          <p:attrName>style.visibility</p:attrName>
                                        </p:attrNameLst>
                                      </p:cBhvr>
                                      <p:to>
                                        <p:strVal val="visible"/>
                                      </p:to>
                                    </p:set>
                                    <p:animEffect transition="in" filter="fade">
                                      <p:cBhvr>
                                        <p:cTn id="74" dur="500"/>
                                        <p:tgtEl>
                                          <p:spTgt spid="34"/>
                                        </p:tgtEl>
                                      </p:cBhvr>
                                    </p:animEffect>
                                  </p:childTnLst>
                                </p:cTn>
                              </p:par>
                              <p:par>
                                <p:cTn id="75" presetID="42" presetClass="path" presetSubtype="0" repeatCount="indefinite" accel="50000" decel="50000" autoRev="1" fill="hold" nodeType="withEffect">
                                  <p:stCondLst>
                                    <p:cond delay="0"/>
                                  </p:stCondLst>
                                  <p:childTnLst>
                                    <p:animMotion origin="layout" path="M -1.38889E-6 2.59259E-6 L -0.11024 -0.00672 " pathEditMode="relative" rAng="0" ptsTypes="AA">
                                      <p:cBhvr>
                                        <p:cTn id="76" dur="3000" fill="hold"/>
                                        <p:tgtEl>
                                          <p:spTgt spid="38"/>
                                        </p:tgtEl>
                                        <p:attrNameLst>
                                          <p:attrName>ppt_x</p:attrName>
                                          <p:attrName>ppt_y</p:attrName>
                                        </p:attrNameLst>
                                      </p:cBhvr>
                                      <p:rCtr x="-5521" y="-347"/>
                                    </p:animMotion>
                                  </p:childTnLst>
                                </p:cTn>
                              </p:par>
                              <p:par>
                                <p:cTn id="77" presetID="42" presetClass="path" presetSubtype="0" repeatCount="indefinite" accel="50000" decel="50000" autoRev="1" fill="hold" grpId="1" nodeType="withEffect">
                                  <p:stCondLst>
                                    <p:cond delay="0"/>
                                  </p:stCondLst>
                                  <p:childTnLst>
                                    <p:animMotion origin="layout" path="M -1.38889E-6 4.07407E-6 L -0.11024 -0.00649 " pathEditMode="relative" rAng="0" ptsTypes="AA">
                                      <p:cBhvr>
                                        <p:cTn id="78" dur="3000" fill="hold"/>
                                        <p:tgtEl>
                                          <p:spTgt spid="39"/>
                                        </p:tgtEl>
                                        <p:attrNameLst>
                                          <p:attrName>ppt_x</p:attrName>
                                          <p:attrName>ppt_y</p:attrName>
                                        </p:attrNameLst>
                                      </p:cBhvr>
                                      <p:rCtr x="-5521" y="-324"/>
                                    </p:animMotion>
                                  </p:childTnLst>
                                </p:cTn>
                              </p:par>
                              <p:par>
                                <p:cTn id="79" presetID="1" presetClass="entr" presetSubtype="0" fill="hold" grpId="0" nodeType="withEffect">
                                  <p:stCondLst>
                                    <p:cond delay="0"/>
                                  </p:stCondLst>
                                  <p:childTnLst>
                                    <p:set>
                                      <p:cBhvr>
                                        <p:cTn id="80" dur="1" fill="hold">
                                          <p:stCondLst>
                                            <p:cond delay="0"/>
                                          </p:stCondLst>
                                        </p:cTn>
                                        <p:tgtEl>
                                          <p:spTgt spid="28"/>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29"/>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40"/>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41"/>
                                        </p:tgtEl>
                                        <p:attrNameLst>
                                          <p:attrName>style.visibility</p:attrName>
                                        </p:attrNameLst>
                                      </p:cBhvr>
                                      <p:to>
                                        <p:strVal val="visible"/>
                                      </p:to>
                                    </p:set>
                                  </p:childTnLst>
                                </p:cTn>
                              </p:par>
                              <p:par>
                                <p:cTn id="87" presetID="42" presetClass="path" presetSubtype="0" accel="50000" decel="50000" fill="hold" nodeType="withEffect">
                                  <p:stCondLst>
                                    <p:cond delay="1500"/>
                                  </p:stCondLst>
                                  <p:childTnLst>
                                    <p:animMotion origin="layout" path="M 5.55556E-7 -2.59259E-6 L 0.95243 -0.00324 " pathEditMode="relative" rAng="0" ptsTypes="AA">
                                      <p:cBhvr>
                                        <p:cTn id="88" dur="5000" fill="hold"/>
                                        <p:tgtEl>
                                          <p:spTgt spid="27"/>
                                        </p:tgtEl>
                                        <p:attrNameLst>
                                          <p:attrName>ppt_x</p:attrName>
                                          <p:attrName>ppt_y</p:attrName>
                                        </p:attrNameLst>
                                      </p:cBhvr>
                                      <p:rCtr x="47622" y="-162"/>
                                    </p:animMotion>
                                  </p:childTnLst>
                                  <p:subTnLst>
                                    <p:set>
                                      <p:cBhvr override="childStyle">
                                        <p:cTn dur="1" fill="hold" display="0" masterRel="sameClick" afterEffect="1">
                                          <p:stCondLst>
                                            <p:cond evt="end" delay="0">
                                              <p:tn val="87"/>
                                            </p:cond>
                                          </p:stCondLst>
                                        </p:cTn>
                                        <p:tgtEl>
                                          <p:spTgt spid="27"/>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8" grpId="0"/>
      <p:bldP spid="34" grpId="0" animBg="1"/>
      <p:bldP spid="35" grpId="0" animBg="1"/>
      <p:bldP spid="36" grpId="0" animBg="1"/>
      <p:bldP spid="37" grpId="0" animBg="1"/>
      <p:bldP spid="39" grpId="0" animBg="1"/>
      <p:bldP spid="39" grpId="1" animBg="1"/>
      <p:bldP spid="40"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5</a:t>
            </a:r>
            <a:endParaRPr lang="en-US" dirty="0"/>
          </a:p>
        </p:txBody>
      </p:sp>
      <p:sp>
        <p:nvSpPr>
          <p:cNvPr id="3" name="Footer Placeholder 2"/>
          <p:cNvSpPr>
            <a:spLocks noGrp="1"/>
          </p:cNvSpPr>
          <p:nvPr>
            <p:ph type="ftr" sz="quarter" idx="4294967295"/>
          </p:nvPr>
        </p:nvSpPr>
        <p:spPr>
          <a:xfrm>
            <a:off x="457200" y="6356350"/>
            <a:ext cx="8229600" cy="365125"/>
          </a:xfrm>
          <a:prstGeom prst="rect">
            <a:avLst/>
          </a:prstGeom>
        </p:spPr>
        <p:txBody>
          <a:bodyPr/>
          <a:lstStyle/>
          <a:p>
            <a:r>
              <a:rPr lang="en-US" smtClean="0"/>
              <a:t>FRA Technical Training Material is Intended for Internal Instructional Purposes Only. </a:t>
            </a:r>
          </a:p>
          <a:p>
            <a:r>
              <a:rPr lang="en-US" smtClean="0"/>
              <a:t>Do not distribute outside FRA or State Agency pursuant to 49 CFR Part 212.</a:t>
            </a:r>
            <a:endParaRPr lang="en-US" dirty="0"/>
          </a:p>
        </p:txBody>
      </p:sp>
      <p:sp>
        <p:nvSpPr>
          <p:cNvPr id="4" name="Slide Number Placeholder 3"/>
          <p:cNvSpPr>
            <a:spLocks noGrp="1"/>
          </p:cNvSpPr>
          <p:nvPr>
            <p:ph type="sldNum" sz="quarter" idx="11"/>
          </p:nvPr>
        </p:nvSpPr>
        <p:spPr/>
        <p:txBody>
          <a:bodyPr/>
          <a:lstStyle/>
          <a:p>
            <a:fld id="{3081FB63-11FE-4616-A19A-6EFA4D5058BD}" type="slidenum">
              <a:rPr lang="en-US" smtClean="0"/>
              <a:t>61</a:t>
            </a:fld>
            <a:endParaRPr lang="en-US" dirty="0"/>
          </a:p>
        </p:txBody>
      </p:sp>
      <p:sp>
        <p:nvSpPr>
          <p:cNvPr id="5" name="TextBox 4"/>
          <p:cNvSpPr txBox="1"/>
          <p:nvPr/>
        </p:nvSpPr>
        <p:spPr>
          <a:xfrm>
            <a:off x="476145" y="1720255"/>
            <a:ext cx="2736304" cy="461665"/>
          </a:xfrm>
          <a:prstGeom prst="rect">
            <a:avLst/>
          </a:prstGeom>
          <a:noFill/>
        </p:spPr>
        <p:txBody>
          <a:bodyPr wrap="square" rtlCol="0">
            <a:spAutoFit/>
          </a:bodyPr>
          <a:lstStyle/>
          <a:p>
            <a:pPr algn="ctr"/>
            <a:r>
              <a:rPr lang="en-US" sz="2400" b="1" dirty="0" smtClean="0"/>
              <a:t>“Side A”</a:t>
            </a:r>
            <a:endParaRPr lang="en-CA" sz="2400" b="1" dirty="0"/>
          </a:p>
        </p:txBody>
      </p:sp>
      <p:sp>
        <p:nvSpPr>
          <p:cNvPr id="6" name="TextBox 5"/>
          <p:cNvSpPr txBox="1"/>
          <p:nvPr/>
        </p:nvSpPr>
        <p:spPr>
          <a:xfrm>
            <a:off x="6084168" y="1720255"/>
            <a:ext cx="2376264" cy="461665"/>
          </a:xfrm>
          <a:prstGeom prst="rect">
            <a:avLst/>
          </a:prstGeom>
          <a:noFill/>
        </p:spPr>
        <p:txBody>
          <a:bodyPr wrap="square" rtlCol="0">
            <a:spAutoFit/>
          </a:bodyPr>
          <a:lstStyle/>
          <a:p>
            <a:pPr algn="ctr"/>
            <a:r>
              <a:rPr lang="en-US" sz="2400" b="1" dirty="0" smtClean="0"/>
              <a:t>“Side B”</a:t>
            </a:r>
            <a:endParaRPr lang="en-CA" sz="2400" b="1" dirty="0"/>
          </a:p>
        </p:txBody>
      </p:sp>
      <p:sp>
        <p:nvSpPr>
          <p:cNvPr id="7" name="TextBox 6"/>
          <p:cNvSpPr txBox="1"/>
          <p:nvPr/>
        </p:nvSpPr>
        <p:spPr>
          <a:xfrm>
            <a:off x="3337767" y="1600200"/>
            <a:ext cx="2448250" cy="461665"/>
          </a:xfrm>
          <a:prstGeom prst="rect">
            <a:avLst/>
          </a:prstGeom>
          <a:solidFill>
            <a:srgbClr val="92D050">
              <a:alpha val="35000"/>
            </a:srgbClr>
          </a:solidFill>
        </p:spPr>
        <p:txBody>
          <a:bodyPr wrap="square" rtlCol="0">
            <a:spAutoFit/>
          </a:bodyPr>
          <a:lstStyle/>
          <a:p>
            <a:pPr algn="ctr"/>
            <a:r>
              <a:rPr lang="en-US" sz="2400" b="1" dirty="0" smtClean="0"/>
              <a:t>Occupied Track</a:t>
            </a:r>
            <a:endParaRPr lang="en-CA" sz="2400" b="1" dirty="0"/>
          </a:p>
        </p:txBody>
      </p:sp>
      <p:graphicFrame>
        <p:nvGraphicFramePr>
          <p:cNvPr id="8" name="Table 7"/>
          <p:cNvGraphicFramePr>
            <a:graphicFrameLocks noGrp="1"/>
          </p:cNvGraphicFramePr>
          <p:nvPr>
            <p:extLst>
              <p:ext uri="{D42A27DB-BD31-4B8C-83A1-F6EECF244321}">
                <p14:modId xmlns:p14="http://schemas.microsoft.com/office/powerpoint/2010/main" val="2397228475"/>
              </p:ext>
            </p:extLst>
          </p:nvPr>
        </p:nvGraphicFramePr>
        <p:xfrm>
          <a:off x="395536" y="2105248"/>
          <a:ext cx="8352928" cy="4006200"/>
        </p:xfrm>
        <a:graphic>
          <a:graphicData uri="http://schemas.openxmlformats.org/drawingml/2006/table">
            <a:tbl>
              <a:tblPr firstRow="1" bandRow="1">
                <a:tableStyleId>{5C22544A-7EE6-4342-B048-85BDC9FD1C3A}</a:tableStyleId>
              </a:tblPr>
              <a:tblGrid>
                <a:gridCol w="1092906"/>
                <a:gridCol w="1859422"/>
                <a:gridCol w="2520280"/>
                <a:gridCol w="1924392"/>
                <a:gridCol w="955928"/>
              </a:tblGrid>
              <a:tr h="807864">
                <a:tc gridSpan="2">
                  <a:txBody>
                    <a:bodyPr/>
                    <a:lstStyle/>
                    <a:p>
                      <a:r>
                        <a:rPr lang="en-US" sz="1200" dirty="0" smtClean="0">
                          <a:solidFill>
                            <a:schemeClr val="tx1"/>
                          </a:solidFill>
                        </a:rPr>
                        <a:t>“Side</a:t>
                      </a:r>
                      <a:r>
                        <a:rPr lang="en-US" sz="1200" baseline="0" dirty="0" smtClean="0">
                          <a:solidFill>
                            <a:schemeClr val="tx1"/>
                          </a:solidFill>
                        </a:rPr>
                        <a:t> A” of the occupied track – the side from the vertical plane of the near running rail of the occupied track extending outward through to the fouling space of the adjacent controlled track (“No. 1”Track” or No. 1)</a:t>
                      </a:r>
                      <a:endParaRPr lang="en-CA" sz="1200" dirty="0">
                        <a:solidFill>
                          <a:schemeClr val="tx1"/>
                        </a:solidFill>
                      </a:endParaRPr>
                    </a:p>
                  </a:txBody>
                  <a:tcPr>
                    <a:solidFill>
                      <a:schemeClr val="bg1">
                        <a:lumMod val="85000"/>
                      </a:schemeClr>
                    </a:solidFill>
                  </a:tcPr>
                </a:tc>
                <a:tc hMerge="1">
                  <a:txBody>
                    <a:bodyPr/>
                    <a:lstStyle/>
                    <a:p>
                      <a:endParaRPr lang="en-CA" dirty="0"/>
                    </a:p>
                  </a:txBody>
                  <a:tcPr/>
                </a:tc>
                <a:tc>
                  <a:txBody>
                    <a:bodyPr/>
                    <a:lstStyle/>
                    <a:p>
                      <a:r>
                        <a:rPr lang="en-US" sz="1200" dirty="0" smtClean="0">
                          <a:solidFill>
                            <a:schemeClr val="tx1"/>
                          </a:solidFill>
                        </a:rPr>
                        <a:t>On or Between</a:t>
                      </a:r>
                      <a:r>
                        <a:rPr lang="en-US" sz="1200" baseline="0" dirty="0" smtClean="0">
                          <a:solidFill>
                            <a:schemeClr val="tx1"/>
                          </a:solidFill>
                        </a:rPr>
                        <a:t> the Rails of the occupied track (“No. 2” Track or “number 2”) where On-Track Safety is Established through working Limits</a:t>
                      </a:r>
                      <a:endParaRPr lang="en-CA" sz="1200" dirty="0">
                        <a:solidFill>
                          <a:schemeClr val="tx1"/>
                        </a:solidFill>
                      </a:endParaRPr>
                    </a:p>
                  </a:txBody>
                  <a:tcPr>
                    <a:solidFill>
                      <a:schemeClr val="bg1">
                        <a:lumMod val="85000"/>
                      </a:schemeClr>
                    </a:solidFill>
                  </a:tcPr>
                </a:tc>
                <a:tc gridSpan="2">
                  <a:txBody>
                    <a:bodyPr/>
                    <a:lstStyle/>
                    <a:p>
                      <a:r>
                        <a:rPr lang="en-US" sz="1200" dirty="0" smtClean="0">
                          <a:solidFill>
                            <a:schemeClr val="tx1"/>
                          </a:solidFill>
                        </a:rPr>
                        <a:t>“Side</a:t>
                      </a:r>
                      <a:r>
                        <a:rPr lang="en-US" sz="1200" baseline="0" dirty="0" smtClean="0">
                          <a:solidFill>
                            <a:schemeClr val="tx1"/>
                          </a:solidFill>
                        </a:rPr>
                        <a:t> B” of the Occupied Track – either (1) the side with no adjacent track or (2) the side from the vertical plane of the near running rail of the occupied track extending outward through to the fouling space of the adjacent controlled track (“No. 3 Track” or “number 3”)</a:t>
                      </a:r>
                      <a:endParaRPr lang="en-CA" sz="1200" dirty="0">
                        <a:solidFill>
                          <a:schemeClr val="tx1"/>
                        </a:solidFill>
                      </a:endParaRPr>
                    </a:p>
                  </a:txBody>
                  <a:tcPr>
                    <a:solidFill>
                      <a:schemeClr val="bg1">
                        <a:lumMod val="85000"/>
                      </a:schemeClr>
                    </a:solidFill>
                  </a:tcPr>
                </a:tc>
                <a:tc hMerge="1">
                  <a:txBody>
                    <a:bodyPr/>
                    <a:lstStyle/>
                    <a:p>
                      <a:endParaRPr lang="en-CA" dirty="0"/>
                    </a:p>
                  </a:txBody>
                  <a:tcPr/>
                </a:tc>
              </a:tr>
              <a:tr h="1080120">
                <a:tc>
                  <a:txBody>
                    <a:bodyPr/>
                    <a:lstStyle/>
                    <a:p>
                      <a:r>
                        <a:rPr lang="en-US" sz="1200" dirty="0" smtClean="0"/>
                        <a:t>Method of On-Track Safety on Side A</a:t>
                      </a:r>
                      <a:endParaRPr lang="en-CA" sz="1200" dirty="0"/>
                    </a:p>
                  </a:txBody>
                  <a:tcPr/>
                </a:tc>
                <a:tc>
                  <a:txBody>
                    <a:bodyPr/>
                    <a:lstStyle/>
                    <a:p>
                      <a:pPr algn="ctr"/>
                      <a:r>
                        <a:rPr lang="en-US" sz="1200" dirty="0" smtClean="0"/>
                        <a:t>Requirements</a:t>
                      </a:r>
                      <a:endParaRPr lang="en-CA" sz="1200" dirty="0"/>
                    </a:p>
                  </a:txBody>
                  <a:tcPr/>
                </a:tc>
                <a:tc>
                  <a:txBody>
                    <a:bodyPr/>
                    <a:lstStyle/>
                    <a:p>
                      <a:pPr algn="ctr"/>
                      <a:r>
                        <a:rPr lang="en-CA" sz="1200" dirty="0" smtClean="0"/>
                        <a:t>Requirements</a:t>
                      </a:r>
                    </a:p>
                    <a:p>
                      <a:endParaRPr lang="en-CA" dirty="0"/>
                    </a:p>
                  </a:txBody>
                  <a:tcPr/>
                </a:tc>
                <a:tc>
                  <a:txBody>
                    <a:bodyPr/>
                    <a:lstStyle/>
                    <a:p>
                      <a:pPr algn="ctr"/>
                      <a:r>
                        <a:rPr lang="en-CA" sz="1200" dirty="0" smtClean="0"/>
                        <a:t>Requirements</a:t>
                      </a:r>
                    </a:p>
                    <a:p>
                      <a:endParaRPr lang="en-CA" dirty="0"/>
                    </a:p>
                  </a:txBody>
                  <a:tcPr/>
                </a:tc>
                <a:tc>
                  <a:txBody>
                    <a:bodyPr/>
                    <a:lstStyle/>
                    <a:p>
                      <a:r>
                        <a:rPr lang="en-US" sz="1200" dirty="0" smtClean="0"/>
                        <a:t>Method of On-Track Safety on Side B</a:t>
                      </a:r>
                      <a:endParaRPr lang="en-CA" sz="1200" dirty="0"/>
                    </a:p>
                  </a:txBody>
                  <a:tcPr/>
                </a:tc>
              </a:tr>
              <a:tr h="1469421">
                <a:tc>
                  <a:txBody>
                    <a:bodyPr/>
                    <a:lstStyle/>
                    <a:p>
                      <a:r>
                        <a:rPr lang="en-CA" sz="1200" dirty="0" smtClean="0"/>
                        <a:t>None, but with</a:t>
                      </a:r>
                    </a:p>
                    <a:p>
                      <a:r>
                        <a:rPr lang="en-CA" sz="1200" dirty="0" smtClean="0"/>
                        <a:t>inter-track barrier.</a:t>
                      </a:r>
                      <a:endParaRPr lang="en-CA" sz="1200" dirty="0"/>
                    </a:p>
                  </a:txBody>
                  <a:tcPr/>
                </a:tc>
                <a:tc>
                  <a:txBody>
                    <a:bodyPr/>
                    <a:lstStyle/>
                    <a:p>
                      <a:r>
                        <a:rPr lang="en-CA" sz="1200" dirty="0" smtClean="0"/>
                        <a:t>Work is prohibited on No. 1 and up to barrier (‘‘Side A1’’). Work is not required to cease </a:t>
                      </a:r>
                      <a:r>
                        <a:rPr lang="en-CA" sz="1200" dirty="0" err="1" smtClean="0"/>
                        <a:t>btwn</a:t>
                      </a:r>
                      <a:r>
                        <a:rPr lang="en-CA" sz="1200" dirty="0" smtClean="0"/>
                        <a:t>.</a:t>
                      </a:r>
                    </a:p>
                    <a:p>
                      <a:r>
                        <a:rPr lang="en-CA" sz="1200" dirty="0" smtClean="0"/>
                        <a:t>barrier and near running rail of occupied track (‘‘Side A2’’) during movement(s) on No. 1.</a:t>
                      </a:r>
                      <a:endParaRPr lang="en-CA" sz="1200" dirty="0"/>
                    </a:p>
                  </a:txBody>
                  <a:tcPr/>
                </a:tc>
                <a:tc>
                  <a:txBody>
                    <a:bodyPr/>
                    <a:lstStyle/>
                    <a:p>
                      <a:r>
                        <a:rPr lang="en-CA" sz="1200" dirty="0" smtClean="0"/>
                        <a:t>Work is not required to cease during movement(s) on No. 1.</a:t>
                      </a:r>
                    </a:p>
                  </a:txBody>
                  <a:tcPr/>
                </a:tc>
                <a:tc>
                  <a:txBody>
                    <a:bodyPr/>
                    <a:lstStyle/>
                    <a:p>
                      <a:r>
                        <a:rPr lang="en-CA" sz="1200" dirty="0" smtClean="0"/>
                        <a:t>Work is not required to</a:t>
                      </a:r>
                    </a:p>
                    <a:p>
                      <a:r>
                        <a:rPr lang="en-CA" sz="1200" dirty="0" smtClean="0"/>
                        <a:t>cease during movement(s) on No. 1.</a:t>
                      </a:r>
                      <a:endParaRPr lang="en-CA" sz="1200" dirty="0"/>
                    </a:p>
                  </a:txBody>
                  <a:tcPr/>
                </a:tc>
                <a:tc>
                  <a:txBody>
                    <a:bodyPr/>
                    <a:lstStyle/>
                    <a:p>
                      <a:r>
                        <a:rPr lang="en-CA" sz="1200" dirty="0" smtClean="0"/>
                        <a:t>N/A, because</a:t>
                      </a:r>
                    </a:p>
                    <a:p>
                      <a:r>
                        <a:rPr lang="en-CA" sz="1200" dirty="0" smtClean="0"/>
                        <a:t>there is no adjacent</a:t>
                      </a:r>
                    </a:p>
                    <a:p>
                      <a:r>
                        <a:rPr lang="en-CA" sz="1200" dirty="0" smtClean="0"/>
                        <a:t>track.</a:t>
                      </a:r>
                      <a:endParaRPr lang="en-CA" sz="1200" dirty="0"/>
                    </a:p>
                  </a:txBody>
                  <a:tcPr/>
                </a:tc>
              </a:tr>
            </a:tbl>
          </a:graphicData>
        </a:graphic>
      </p:graphicFrame>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5856" y="1600200"/>
            <a:ext cx="72989" cy="4572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4129" y="1604393"/>
            <a:ext cx="72922" cy="4567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10667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5 – Inter-track Barrier</a:t>
            </a:r>
            <a:endParaRPr lang="en-US" dirty="0"/>
          </a:p>
        </p:txBody>
      </p:sp>
      <p:sp>
        <p:nvSpPr>
          <p:cNvPr id="3" name="Footer Placeholder 2"/>
          <p:cNvSpPr>
            <a:spLocks noGrp="1"/>
          </p:cNvSpPr>
          <p:nvPr>
            <p:ph type="ftr" sz="quarter" idx="4294967295"/>
          </p:nvPr>
        </p:nvSpPr>
        <p:spPr>
          <a:xfrm>
            <a:off x="457200" y="6356350"/>
            <a:ext cx="8229600" cy="365125"/>
          </a:xfrm>
          <a:prstGeom prst="rect">
            <a:avLst/>
          </a:prstGeom>
        </p:spPr>
        <p:txBody>
          <a:bodyPr/>
          <a:lstStyle/>
          <a:p>
            <a:r>
              <a:rPr lang="en-US" smtClean="0"/>
              <a:t>FRA Technical Training Material is Intended for Internal Instructional Purposes Only. </a:t>
            </a:r>
          </a:p>
          <a:p>
            <a:r>
              <a:rPr lang="en-US" smtClean="0"/>
              <a:t>Do not distribute outside FRA or State Agency pursuant to 49 CFR Part 212.</a:t>
            </a:r>
            <a:endParaRPr lang="en-US" dirty="0"/>
          </a:p>
        </p:txBody>
      </p:sp>
      <p:sp>
        <p:nvSpPr>
          <p:cNvPr id="4" name="Slide Number Placeholder 3"/>
          <p:cNvSpPr>
            <a:spLocks noGrp="1"/>
          </p:cNvSpPr>
          <p:nvPr>
            <p:ph type="sldNum" sz="quarter" idx="11"/>
          </p:nvPr>
        </p:nvSpPr>
        <p:spPr/>
        <p:txBody>
          <a:bodyPr/>
          <a:lstStyle/>
          <a:p>
            <a:fld id="{3081FB63-11FE-4616-A19A-6EFA4D5058BD}" type="slidenum">
              <a:rPr lang="en-US" smtClean="0"/>
              <a:t>62</a:t>
            </a:fld>
            <a:endParaRPr lang="en-US" dirty="0"/>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1256"/>
          <a:stretch/>
        </p:blipFill>
        <p:spPr bwMode="auto">
          <a:xfrm>
            <a:off x="6489973" y="4084573"/>
            <a:ext cx="2587614"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0236" y="4084572"/>
            <a:ext cx="3286125"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80" y="4084573"/>
            <a:ext cx="3286125"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5"/>
          <p:cNvPicPr>
            <a:picLocks noChangeAspect="1" noChangeArrowheads="1"/>
          </p:cNvPicPr>
          <p:nvPr/>
        </p:nvPicPr>
        <p:blipFill rotWithShape="1">
          <a:blip r:embed="rId2">
            <a:extLst>
              <a:ext uri="{28A0092B-C50C-407E-A947-70E740481C1C}">
                <a14:useLocalDpi xmlns:a14="http://schemas.microsoft.com/office/drawing/2010/main" val="0"/>
              </a:ext>
            </a:extLst>
          </a:blip>
          <a:srcRect l="17187"/>
          <a:stretch/>
        </p:blipFill>
        <p:spPr bwMode="auto">
          <a:xfrm>
            <a:off x="6422639" y="5164693"/>
            <a:ext cx="2721361"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3848" y="5164693"/>
            <a:ext cx="3286125"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80" y="5164693"/>
            <a:ext cx="3286125"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1" name="Straight Connector 10"/>
          <p:cNvCxnSpPr/>
          <p:nvPr/>
        </p:nvCxnSpPr>
        <p:spPr>
          <a:xfrm>
            <a:off x="0" y="4732645"/>
            <a:ext cx="9144000" cy="0"/>
          </a:xfrm>
          <a:prstGeom prst="line">
            <a:avLst/>
          </a:prstGeom>
          <a:ln w="44450"/>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57809" y="3829501"/>
            <a:ext cx="9056907" cy="843516"/>
          </a:xfrm>
          <a:prstGeom prst="rect">
            <a:avLst/>
          </a:prstGeom>
          <a:solidFill>
            <a:srgbClr val="92D05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3"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1696" y="4062347"/>
            <a:ext cx="854075" cy="37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5833" y="3829501"/>
            <a:ext cx="207963"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45866" y="3788960"/>
            <a:ext cx="207963"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53829" y="4132542"/>
            <a:ext cx="207963"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97294" y="3732961"/>
            <a:ext cx="207963"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03047" y="4181589"/>
            <a:ext cx="207963"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Oval 18"/>
          <p:cNvSpPr/>
          <p:nvPr/>
        </p:nvSpPr>
        <p:spPr>
          <a:xfrm>
            <a:off x="3438045" y="4178180"/>
            <a:ext cx="121376" cy="144016"/>
          </a:xfrm>
          <a:prstGeom prst="ellipse">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2" name="Rectangle 21"/>
          <p:cNvSpPr/>
          <p:nvPr/>
        </p:nvSpPr>
        <p:spPr>
          <a:xfrm>
            <a:off x="24982" y="4747745"/>
            <a:ext cx="9094036" cy="858846"/>
          </a:xfrm>
          <a:prstGeom prst="rect">
            <a:avLst/>
          </a:prstGeom>
          <a:solidFill>
            <a:srgbClr val="FF0000">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5" name="TextBox 24"/>
          <p:cNvSpPr txBox="1"/>
          <p:nvPr/>
        </p:nvSpPr>
        <p:spPr>
          <a:xfrm>
            <a:off x="3164146" y="4732645"/>
            <a:ext cx="2664296" cy="338554"/>
          </a:xfrm>
          <a:prstGeom prst="rect">
            <a:avLst/>
          </a:prstGeom>
          <a:noFill/>
        </p:spPr>
        <p:txBody>
          <a:bodyPr wrap="square" rtlCol="0">
            <a:spAutoFit/>
          </a:bodyPr>
          <a:lstStyle/>
          <a:p>
            <a:r>
              <a:rPr lang="en-US" sz="1600" dirty="0" smtClean="0"/>
              <a:t>Inter-track barrier</a:t>
            </a:r>
            <a:endParaRPr lang="en-CA" sz="1600" dirty="0"/>
          </a:p>
        </p:txBody>
      </p:sp>
      <p:pic>
        <p:nvPicPr>
          <p:cNvPr id="26" name="Picture 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6200000">
            <a:off x="8357479" y="4755118"/>
            <a:ext cx="361950" cy="115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Rounded Rectangle 26"/>
          <p:cNvSpPr/>
          <p:nvPr/>
        </p:nvSpPr>
        <p:spPr>
          <a:xfrm>
            <a:off x="2827082" y="2003633"/>
            <a:ext cx="5935918" cy="358567"/>
          </a:xfrm>
          <a:prstGeom prst="roundRect">
            <a:avLst/>
          </a:prstGeom>
          <a:solidFill>
            <a:srgbClr val="92D050">
              <a:alpha val="7843"/>
            </a:srgbClr>
          </a:solidFill>
          <a:ln>
            <a:solidFill>
              <a:srgbClr val="92D05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US" b="1" dirty="0" smtClean="0">
                <a:solidFill>
                  <a:schemeClr val="tx1"/>
                </a:solidFill>
              </a:rPr>
              <a:t>Occupied Track: </a:t>
            </a:r>
            <a:r>
              <a:rPr lang="en-US" dirty="0">
                <a:solidFill>
                  <a:schemeClr val="tx1"/>
                </a:solidFill>
              </a:rPr>
              <a:t>Work may Continue; No Restrictions</a:t>
            </a:r>
          </a:p>
        </p:txBody>
      </p:sp>
      <p:sp>
        <p:nvSpPr>
          <p:cNvPr id="28" name="Rounded Rectangle 27"/>
          <p:cNvSpPr/>
          <p:nvPr/>
        </p:nvSpPr>
        <p:spPr>
          <a:xfrm>
            <a:off x="61663" y="1524000"/>
            <a:ext cx="2681537" cy="1047445"/>
          </a:xfrm>
          <a:prstGeom prst="roundRect">
            <a:avLst/>
          </a:prstGeom>
          <a:solidFill>
            <a:srgbClr val="0070C0">
              <a:alpha val="7843"/>
            </a:srgbClr>
          </a:solidFill>
          <a:ln>
            <a:solidFill>
              <a:srgbClr val="0070C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US" sz="2000" b="1" dirty="0" smtClean="0">
                <a:solidFill>
                  <a:schemeClr val="tx1"/>
                </a:solidFill>
              </a:rPr>
              <a:t>Notification for movement on Track 1 at </a:t>
            </a:r>
            <a:r>
              <a:rPr lang="en-US" sz="2000" b="1" u="sng" dirty="0" smtClean="0">
                <a:solidFill>
                  <a:schemeClr val="tx1"/>
                </a:solidFill>
              </a:rPr>
              <a:t>any speed</a:t>
            </a:r>
            <a:endParaRPr lang="en-US" sz="2000" u="sng" dirty="0">
              <a:solidFill>
                <a:schemeClr val="tx1"/>
              </a:solidFill>
            </a:endParaRPr>
          </a:p>
        </p:txBody>
      </p:sp>
      <p:sp>
        <p:nvSpPr>
          <p:cNvPr id="29" name="Rounded Rectangle 28"/>
          <p:cNvSpPr/>
          <p:nvPr/>
        </p:nvSpPr>
        <p:spPr>
          <a:xfrm>
            <a:off x="2687971" y="5867400"/>
            <a:ext cx="3768059" cy="358568"/>
          </a:xfrm>
          <a:prstGeom prst="roundRect">
            <a:avLst/>
          </a:prstGeom>
          <a:solidFill>
            <a:srgbClr val="B32C16">
              <a:alpha val="7843"/>
            </a:srgbClr>
          </a:solidFill>
          <a:ln>
            <a:solidFill>
              <a:srgbClr val="FF000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US" b="1" dirty="0" smtClean="0">
                <a:solidFill>
                  <a:schemeClr val="tx1"/>
                </a:solidFill>
              </a:rPr>
              <a:t>“Side A1”: </a:t>
            </a:r>
            <a:r>
              <a:rPr lang="en-US" dirty="0" smtClean="0">
                <a:solidFill>
                  <a:schemeClr val="tx1"/>
                </a:solidFill>
              </a:rPr>
              <a:t> Work is Prohibited</a:t>
            </a:r>
            <a:endParaRPr lang="en-US" dirty="0">
              <a:solidFill>
                <a:schemeClr val="tx1"/>
              </a:solidFill>
            </a:endParaRPr>
          </a:p>
        </p:txBody>
      </p:sp>
      <p:sp>
        <p:nvSpPr>
          <p:cNvPr id="30" name="Rounded Rectangle 29"/>
          <p:cNvSpPr/>
          <p:nvPr/>
        </p:nvSpPr>
        <p:spPr>
          <a:xfrm>
            <a:off x="2827082" y="1539664"/>
            <a:ext cx="5935918" cy="365336"/>
          </a:xfrm>
          <a:prstGeom prst="roundRect">
            <a:avLst/>
          </a:prstGeom>
          <a:solidFill>
            <a:srgbClr val="7030A0">
              <a:alpha val="7843"/>
            </a:srgbClr>
          </a:solidFill>
          <a:ln>
            <a:solidFill>
              <a:srgbClr val="7030A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US" b="1" dirty="0" smtClean="0">
                <a:solidFill>
                  <a:schemeClr val="tx1"/>
                </a:solidFill>
              </a:rPr>
              <a:t>“Side B”: </a:t>
            </a:r>
            <a:r>
              <a:rPr lang="en-US" dirty="0" smtClean="0">
                <a:solidFill>
                  <a:schemeClr val="tx1"/>
                </a:solidFill>
              </a:rPr>
              <a:t>Work may Continue; No Restrictions</a:t>
            </a:r>
            <a:endParaRPr lang="en-US" dirty="0">
              <a:solidFill>
                <a:schemeClr val="tx1"/>
              </a:solidFill>
            </a:endParaRPr>
          </a:p>
        </p:txBody>
      </p:sp>
      <p:sp>
        <p:nvSpPr>
          <p:cNvPr id="31" name="TextBox 30"/>
          <p:cNvSpPr txBox="1"/>
          <p:nvPr/>
        </p:nvSpPr>
        <p:spPr>
          <a:xfrm>
            <a:off x="47893" y="4373174"/>
            <a:ext cx="1095107" cy="338554"/>
          </a:xfrm>
          <a:prstGeom prst="rect">
            <a:avLst/>
          </a:prstGeom>
          <a:noFill/>
          <a:ln>
            <a:noFill/>
          </a:ln>
        </p:spPr>
        <p:txBody>
          <a:bodyPr wrap="square" rtlCol="0">
            <a:spAutoFit/>
          </a:bodyPr>
          <a:lstStyle/>
          <a:p>
            <a:r>
              <a:rPr lang="en-US" sz="1600" b="1" dirty="0" smtClean="0">
                <a:solidFill>
                  <a:srgbClr val="00B050"/>
                </a:solidFill>
              </a:rPr>
              <a:t>“Side A2”</a:t>
            </a:r>
            <a:endParaRPr lang="en-CA" sz="1600" b="1" dirty="0">
              <a:solidFill>
                <a:srgbClr val="00B050"/>
              </a:solidFill>
            </a:endParaRPr>
          </a:p>
        </p:txBody>
      </p:sp>
      <p:sp>
        <p:nvSpPr>
          <p:cNvPr id="32" name="TextBox 31"/>
          <p:cNvSpPr txBox="1"/>
          <p:nvPr/>
        </p:nvSpPr>
        <p:spPr>
          <a:xfrm>
            <a:off x="43434" y="3581400"/>
            <a:ext cx="941629" cy="374571"/>
          </a:xfrm>
          <a:prstGeom prst="roundRect">
            <a:avLst/>
          </a:prstGeom>
          <a:noFill/>
          <a:ln>
            <a:solidFill>
              <a:srgbClr val="7030A0"/>
            </a:solidFill>
          </a:ln>
        </p:spPr>
        <p:txBody>
          <a:bodyPr wrap="square" rtlCol="0">
            <a:spAutoFit/>
          </a:bodyPr>
          <a:lstStyle/>
          <a:p>
            <a:r>
              <a:rPr lang="en-US" sz="1600" dirty="0" smtClean="0">
                <a:solidFill>
                  <a:srgbClr val="7030A0"/>
                </a:solidFill>
              </a:rPr>
              <a:t>“</a:t>
            </a:r>
            <a:r>
              <a:rPr lang="en-US" sz="1600" b="1" dirty="0" smtClean="0">
                <a:solidFill>
                  <a:srgbClr val="7030A0"/>
                </a:solidFill>
              </a:rPr>
              <a:t>Side B</a:t>
            </a:r>
            <a:r>
              <a:rPr lang="en-US" sz="1600" dirty="0" smtClean="0">
                <a:solidFill>
                  <a:srgbClr val="7030A0"/>
                </a:solidFill>
              </a:rPr>
              <a:t>”</a:t>
            </a:r>
            <a:endParaRPr lang="en-CA" sz="1600" dirty="0">
              <a:solidFill>
                <a:srgbClr val="7030A0"/>
              </a:solidFill>
            </a:endParaRPr>
          </a:p>
        </p:txBody>
      </p:sp>
      <p:sp>
        <p:nvSpPr>
          <p:cNvPr id="33" name="TextBox 32"/>
          <p:cNvSpPr txBox="1"/>
          <p:nvPr/>
        </p:nvSpPr>
        <p:spPr>
          <a:xfrm>
            <a:off x="76200" y="5605046"/>
            <a:ext cx="2321016" cy="338554"/>
          </a:xfrm>
          <a:prstGeom prst="rect">
            <a:avLst/>
          </a:prstGeom>
          <a:noFill/>
        </p:spPr>
        <p:txBody>
          <a:bodyPr wrap="square" rtlCol="0">
            <a:spAutoFit/>
          </a:bodyPr>
          <a:lstStyle/>
          <a:p>
            <a:r>
              <a:rPr lang="en-US" sz="1600" dirty="0" smtClean="0"/>
              <a:t>Track 1 – </a:t>
            </a:r>
            <a:r>
              <a:rPr lang="en-US" sz="1600" b="1" dirty="0" smtClean="0"/>
              <a:t>No OTS</a:t>
            </a:r>
            <a:endParaRPr lang="en-CA" sz="1600" b="1" dirty="0"/>
          </a:p>
        </p:txBody>
      </p:sp>
      <p:sp>
        <p:nvSpPr>
          <p:cNvPr id="34" name="TextBox 33"/>
          <p:cNvSpPr txBox="1"/>
          <p:nvPr/>
        </p:nvSpPr>
        <p:spPr>
          <a:xfrm>
            <a:off x="42854" y="4775834"/>
            <a:ext cx="1100146" cy="374571"/>
          </a:xfrm>
          <a:prstGeom prst="roundRect">
            <a:avLst/>
          </a:prstGeom>
          <a:noFill/>
          <a:ln>
            <a:noFill/>
          </a:ln>
        </p:spPr>
        <p:txBody>
          <a:bodyPr wrap="square" rtlCol="0">
            <a:spAutoFit/>
          </a:bodyPr>
          <a:lstStyle/>
          <a:p>
            <a:r>
              <a:rPr lang="en-US" sz="1600" b="1" dirty="0" smtClean="0">
                <a:solidFill>
                  <a:srgbClr val="C00000"/>
                </a:solidFill>
              </a:rPr>
              <a:t>“Side A1”</a:t>
            </a:r>
            <a:endParaRPr lang="en-CA" sz="1600" b="1" dirty="0">
              <a:solidFill>
                <a:srgbClr val="C00000"/>
              </a:solidFill>
            </a:endParaRPr>
          </a:p>
        </p:txBody>
      </p:sp>
      <p:sp>
        <p:nvSpPr>
          <p:cNvPr id="35" name="Rounded Rectangle 34"/>
          <p:cNvSpPr/>
          <p:nvPr/>
        </p:nvSpPr>
        <p:spPr>
          <a:xfrm>
            <a:off x="2840371" y="2438400"/>
            <a:ext cx="5922629" cy="358568"/>
          </a:xfrm>
          <a:prstGeom prst="roundRect">
            <a:avLst/>
          </a:prstGeom>
          <a:solidFill>
            <a:srgbClr val="92D050">
              <a:alpha val="7843"/>
            </a:srgbClr>
          </a:solidFill>
          <a:ln>
            <a:solidFill>
              <a:srgbClr val="92D05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US" b="1" dirty="0" smtClean="0">
                <a:solidFill>
                  <a:schemeClr val="tx1"/>
                </a:solidFill>
              </a:rPr>
              <a:t>“Side A2”: </a:t>
            </a:r>
            <a:r>
              <a:rPr lang="en-US" dirty="0">
                <a:solidFill>
                  <a:schemeClr val="tx1"/>
                </a:solidFill>
              </a:rPr>
              <a:t>Work may Continue; No Restrictions</a:t>
            </a:r>
          </a:p>
        </p:txBody>
      </p:sp>
    </p:spTree>
    <p:extLst>
      <p:ext uri="{BB962C8B-B14F-4D97-AF65-F5344CB8AC3E}">
        <p14:creationId xmlns:p14="http://schemas.microsoft.com/office/powerpoint/2010/main" val="3734284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repeatCount="indefinite" fill="remove" grpId="0" nodeType="withEffect">
                                  <p:stCondLst>
                                    <p:cond delay="0"/>
                                  </p:stCondLst>
                                  <p:childTnLst>
                                    <p:animClr clrSpc="rgb" dir="cw">
                                      <p:cBhvr override="childStyle">
                                        <p:cTn id="6" dur="250" autoRev="1" fill="remove"/>
                                        <p:tgtEl>
                                          <p:spTgt spid="19"/>
                                        </p:tgtEl>
                                        <p:attrNameLst>
                                          <p:attrName>style.color</p:attrName>
                                        </p:attrNameLst>
                                      </p:cBhvr>
                                      <p:to>
                                        <a:schemeClr val="bg1"/>
                                      </p:to>
                                    </p:animClr>
                                    <p:animClr clrSpc="rgb" dir="cw">
                                      <p:cBhvr>
                                        <p:cTn id="7" dur="250" autoRev="1" fill="remove"/>
                                        <p:tgtEl>
                                          <p:spTgt spid="19"/>
                                        </p:tgtEl>
                                        <p:attrNameLst>
                                          <p:attrName>fillcolor</p:attrName>
                                        </p:attrNameLst>
                                      </p:cBhvr>
                                      <p:to>
                                        <a:schemeClr val="bg1"/>
                                      </p:to>
                                    </p:animClr>
                                    <p:set>
                                      <p:cBhvr>
                                        <p:cTn id="8" dur="250" autoRev="1" fill="remove"/>
                                        <p:tgtEl>
                                          <p:spTgt spid="19"/>
                                        </p:tgtEl>
                                        <p:attrNameLst>
                                          <p:attrName>fill.type</p:attrName>
                                        </p:attrNameLst>
                                      </p:cBhvr>
                                      <p:to>
                                        <p:strVal val="solid"/>
                                      </p:to>
                                    </p:set>
                                    <p:set>
                                      <p:cBhvr>
                                        <p:cTn id="9" dur="250" autoRev="1" fill="remove"/>
                                        <p:tgtEl>
                                          <p:spTgt spid="19"/>
                                        </p:tgtEl>
                                        <p:attrNameLst>
                                          <p:attrName>fill.on</p:attrName>
                                        </p:attrNameLst>
                                      </p:cBhvr>
                                      <p:to>
                                        <p:strVal val="true"/>
                                      </p:to>
                                    </p:se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fade">
                                      <p:cBhvr>
                                        <p:cTn id="13" dur="500"/>
                                        <p:tgtEl>
                                          <p:spTgt spid="2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fade">
                                      <p:cBhvr>
                                        <p:cTn id="18" dur="500"/>
                                        <p:tgtEl>
                                          <p:spTgt spid="3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500"/>
                                        <p:tgtEl>
                                          <p:spTgt spid="2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fade">
                                      <p:cBhvr>
                                        <p:cTn id="24" dur="500"/>
                                        <p:tgtEl>
                                          <p:spTgt spid="35"/>
                                        </p:tgtEl>
                                      </p:cBhvr>
                                    </p:animEffect>
                                  </p:childTnLst>
                                </p:cTn>
                              </p:par>
                              <p:par>
                                <p:cTn id="25" presetID="0" presetClass="path" presetSubtype="0" repeatCount="indefinite" accel="50000" decel="50000" autoRev="1" fill="hold" nodeType="withEffect">
                                  <p:stCondLst>
                                    <p:cond delay="0"/>
                                  </p:stCondLst>
                                  <p:childTnLst>
                                    <p:animMotion origin="layout" path="M 5E-6 -1.85185E-6 L 0.05122 0.02686 L 0.08577 -0.00324 L 0.12622 0.02547 " pathEditMode="relative" ptsTypes="AAAA">
                                      <p:cBhvr>
                                        <p:cTn id="26" dur="2000" fill="hold"/>
                                        <p:tgtEl>
                                          <p:spTgt spid="14"/>
                                        </p:tgtEl>
                                        <p:attrNameLst>
                                          <p:attrName>ppt_x</p:attrName>
                                          <p:attrName>ppt_y</p:attrName>
                                        </p:attrNameLst>
                                      </p:cBhvr>
                                    </p:animMotion>
                                  </p:childTnLst>
                                </p:cTn>
                              </p:par>
                              <p:par>
                                <p:cTn id="27" presetID="0" presetClass="path" presetSubtype="0" repeatCount="indefinite" accel="50000" decel="50000" autoRev="1" fill="hold" nodeType="withEffect">
                                  <p:stCondLst>
                                    <p:cond delay="0"/>
                                  </p:stCondLst>
                                  <p:childTnLst>
                                    <p:animMotion origin="layout" path="M 0 -4.81481E-6 L 0.04688 -0.02314 L 0.09479 -0.01944 L 0.13472 0.02084 L 0.21285 0.02084 L 0.26997 -0.01898 " pathEditMode="relative" rAng="0" ptsTypes="AAAAAA">
                                      <p:cBhvr>
                                        <p:cTn id="28" dur="5000" fill="hold"/>
                                        <p:tgtEl>
                                          <p:spTgt spid="16"/>
                                        </p:tgtEl>
                                        <p:attrNameLst>
                                          <p:attrName>ppt_x</p:attrName>
                                          <p:attrName>ppt_y</p:attrName>
                                        </p:attrNameLst>
                                      </p:cBhvr>
                                      <p:rCtr x="13490" y="-116"/>
                                    </p:animMotion>
                                  </p:childTnLst>
                                </p:cTn>
                              </p:par>
                              <p:par>
                                <p:cTn id="29" presetID="63" presetClass="path" presetSubtype="0" repeatCount="indefinite" accel="50000" decel="50000" autoRev="1" fill="hold" grpId="1" nodeType="withEffect">
                                  <p:stCondLst>
                                    <p:cond delay="0"/>
                                  </p:stCondLst>
                                  <p:childTnLst>
                                    <p:animMotion origin="layout" path="M 1.11111E-6 4.10594E-6 L 0.05069 4.10594E-6 " pathEditMode="relative" rAng="0" ptsTypes="AA">
                                      <p:cBhvr>
                                        <p:cTn id="30" dur="3000" fill="hold"/>
                                        <p:tgtEl>
                                          <p:spTgt spid="19"/>
                                        </p:tgtEl>
                                        <p:attrNameLst>
                                          <p:attrName>ppt_x</p:attrName>
                                          <p:attrName>ppt_y</p:attrName>
                                        </p:attrNameLst>
                                      </p:cBhvr>
                                      <p:rCtr x="2535" y="0"/>
                                    </p:animMotion>
                                  </p:childTnLst>
                                </p:cTn>
                              </p:par>
                              <p:par>
                                <p:cTn id="31" presetID="63" presetClass="path" presetSubtype="0" repeatCount="indefinite" accel="50000" decel="50000" autoRev="1" fill="hold" nodeType="withEffect">
                                  <p:stCondLst>
                                    <p:cond delay="0"/>
                                  </p:stCondLst>
                                  <p:childTnLst>
                                    <p:animMotion origin="layout" path="M 1.11111E-6 2.7851E-6 L 0.05069 2.7851E-6 " pathEditMode="relative" rAng="0" ptsTypes="AA">
                                      <p:cBhvr>
                                        <p:cTn id="32" dur="3000" fill="hold"/>
                                        <p:tgtEl>
                                          <p:spTgt spid="13"/>
                                        </p:tgtEl>
                                        <p:attrNameLst>
                                          <p:attrName>ppt_x</p:attrName>
                                          <p:attrName>ppt_y</p:attrName>
                                        </p:attrNameLst>
                                      </p:cBhvr>
                                      <p:rCtr x="2535" y="0"/>
                                    </p:animMotion>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fade">
                                      <p:cBhvr>
                                        <p:cTn id="37" dur="500"/>
                                        <p:tgtEl>
                                          <p:spTgt spid="29"/>
                                        </p:tgtEl>
                                      </p:cBhvr>
                                    </p:animEffect>
                                  </p:childTnLst>
                                </p:cTn>
                              </p:par>
                              <p:par>
                                <p:cTn id="38" presetID="42" presetClass="path" presetSubtype="0" repeatCount="indefinite" accel="50000" decel="50000" autoRev="1" fill="hold" nodeType="withEffect">
                                  <p:stCondLst>
                                    <p:cond delay="0"/>
                                  </p:stCondLst>
                                  <p:childTnLst>
                                    <p:animMotion origin="layout" path="M -4.16667E-6 2.22222E-6 L -0.93385 -0.00324 " pathEditMode="relative" rAng="0" ptsTypes="AA">
                                      <p:cBhvr>
                                        <p:cTn id="39" dur="2000" fill="hold"/>
                                        <p:tgtEl>
                                          <p:spTgt spid="26"/>
                                        </p:tgtEl>
                                        <p:attrNameLst>
                                          <p:attrName>ppt_x</p:attrName>
                                          <p:attrName>ppt_y</p:attrName>
                                        </p:attrNameLst>
                                      </p:cBhvr>
                                      <p:rCtr x="-46701" y="-162"/>
                                    </p:animMotion>
                                  </p:childTnLst>
                                  <p:subTnLst>
                                    <p:set>
                                      <p:cBhvr override="childStyle">
                                        <p:cTn dur="1" fill="hold" display="0" masterRel="sameClick" afterEffect="1">
                                          <p:stCondLst>
                                            <p:cond evt="end" delay="0">
                                              <p:tn val="38"/>
                                            </p:cond>
                                          </p:stCondLst>
                                        </p:cTn>
                                        <p:tgtEl>
                                          <p:spTgt spid="26"/>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9" grpId="1" animBg="1"/>
      <p:bldP spid="27" grpId="0" animBg="1"/>
      <p:bldP spid="28" grpId="0" animBg="1"/>
      <p:bldP spid="29" grpId="0" animBg="1"/>
      <p:bldP spid="30" grpId="0" animBg="1"/>
      <p:bldP spid="35"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6</a:t>
            </a:r>
            <a:endParaRPr lang="en-US" dirty="0"/>
          </a:p>
        </p:txBody>
      </p:sp>
      <p:sp>
        <p:nvSpPr>
          <p:cNvPr id="3" name="Footer Placeholder 2"/>
          <p:cNvSpPr>
            <a:spLocks noGrp="1"/>
          </p:cNvSpPr>
          <p:nvPr>
            <p:ph type="ftr" sz="quarter" idx="4294967295"/>
          </p:nvPr>
        </p:nvSpPr>
        <p:spPr>
          <a:xfrm>
            <a:off x="457200" y="6356350"/>
            <a:ext cx="8229600" cy="365125"/>
          </a:xfrm>
          <a:prstGeom prst="rect">
            <a:avLst/>
          </a:prstGeom>
        </p:spPr>
        <p:txBody>
          <a:bodyPr/>
          <a:lstStyle/>
          <a:p>
            <a:r>
              <a:rPr lang="en-US" smtClean="0"/>
              <a:t>FRA Technical Training Material is Intended for Internal Instructional Purposes Only. </a:t>
            </a:r>
          </a:p>
          <a:p>
            <a:r>
              <a:rPr lang="en-US" smtClean="0"/>
              <a:t>Do not distribute outside FRA or State Agency pursuant to 49 CFR Part 212.</a:t>
            </a:r>
            <a:endParaRPr lang="en-US" dirty="0"/>
          </a:p>
        </p:txBody>
      </p:sp>
      <p:sp>
        <p:nvSpPr>
          <p:cNvPr id="4" name="Slide Number Placeholder 3"/>
          <p:cNvSpPr>
            <a:spLocks noGrp="1"/>
          </p:cNvSpPr>
          <p:nvPr>
            <p:ph type="sldNum" sz="quarter" idx="11"/>
          </p:nvPr>
        </p:nvSpPr>
        <p:spPr/>
        <p:txBody>
          <a:bodyPr/>
          <a:lstStyle/>
          <a:p>
            <a:fld id="{3081FB63-11FE-4616-A19A-6EFA4D5058BD}" type="slidenum">
              <a:rPr lang="en-US" smtClean="0"/>
              <a:t>63</a:t>
            </a:fld>
            <a:endParaRPr lang="en-US" dirty="0"/>
          </a:p>
        </p:txBody>
      </p:sp>
      <p:sp>
        <p:nvSpPr>
          <p:cNvPr id="5" name="TextBox 4"/>
          <p:cNvSpPr txBox="1"/>
          <p:nvPr/>
        </p:nvSpPr>
        <p:spPr>
          <a:xfrm>
            <a:off x="476145" y="1720255"/>
            <a:ext cx="2736304" cy="461665"/>
          </a:xfrm>
          <a:prstGeom prst="rect">
            <a:avLst/>
          </a:prstGeom>
          <a:noFill/>
        </p:spPr>
        <p:txBody>
          <a:bodyPr wrap="square" rtlCol="0">
            <a:spAutoFit/>
          </a:bodyPr>
          <a:lstStyle/>
          <a:p>
            <a:pPr algn="ctr"/>
            <a:r>
              <a:rPr lang="en-US" sz="2400" b="1" dirty="0" smtClean="0"/>
              <a:t>“Side A”</a:t>
            </a:r>
            <a:endParaRPr lang="en-CA" sz="2400" b="1" dirty="0"/>
          </a:p>
        </p:txBody>
      </p:sp>
      <p:sp>
        <p:nvSpPr>
          <p:cNvPr id="6" name="TextBox 5"/>
          <p:cNvSpPr txBox="1"/>
          <p:nvPr/>
        </p:nvSpPr>
        <p:spPr>
          <a:xfrm>
            <a:off x="6084168" y="1720255"/>
            <a:ext cx="2376264" cy="461665"/>
          </a:xfrm>
          <a:prstGeom prst="rect">
            <a:avLst/>
          </a:prstGeom>
          <a:noFill/>
        </p:spPr>
        <p:txBody>
          <a:bodyPr wrap="square" rtlCol="0">
            <a:spAutoFit/>
          </a:bodyPr>
          <a:lstStyle/>
          <a:p>
            <a:pPr algn="ctr"/>
            <a:r>
              <a:rPr lang="en-US" sz="2400" b="1" dirty="0" smtClean="0"/>
              <a:t>“Side B”</a:t>
            </a:r>
            <a:endParaRPr lang="en-CA" sz="2400" b="1" dirty="0"/>
          </a:p>
        </p:txBody>
      </p:sp>
      <p:sp>
        <p:nvSpPr>
          <p:cNvPr id="7" name="TextBox 6"/>
          <p:cNvSpPr txBox="1"/>
          <p:nvPr/>
        </p:nvSpPr>
        <p:spPr>
          <a:xfrm>
            <a:off x="3337767" y="1600200"/>
            <a:ext cx="2448250" cy="461665"/>
          </a:xfrm>
          <a:prstGeom prst="rect">
            <a:avLst/>
          </a:prstGeom>
          <a:solidFill>
            <a:srgbClr val="92D050">
              <a:alpha val="35000"/>
            </a:srgbClr>
          </a:solidFill>
        </p:spPr>
        <p:txBody>
          <a:bodyPr wrap="square" rtlCol="0">
            <a:spAutoFit/>
          </a:bodyPr>
          <a:lstStyle/>
          <a:p>
            <a:pPr algn="ctr"/>
            <a:r>
              <a:rPr lang="en-US" sz="2400" b="1" dirty="0" smtClean="0"/>
              <a:t>Occupied Track</a:t>
            </a:r>
            <a:endParaRPr lang="en-CA" sz="2400" b="1" dirty="0"/>
          </a:p>
        </p:txBody>
      </p:sp>
      <p:graphicFrame>
        <p:nvGraphicFramePr>
          <p:cNvPr id="8" name="Table 7"/>
          <p:cNvGraphicFramePr>
            <a:graphicFrameLocks noGrp="1"/>
          </p:cNvGraphicFramePr>
          <p:nvPr>
            <p:extLst>
              <p:ext uri="{D42A27DB-BD31-4B8C-83A1-F6EECF244321}">
                <p14:modId xmlns:p14="http://schemas.microsoft.com/office/powerpoint/2010/main" val="3957604846"/>
              </p:ext>
            </p:extLst>
          </p:nvPr>
        </p:nvGraphicFramePr>
        <p:xfrm>
          <a:off x="395536" y="2105247"/>
          <a:ext cx="8352928" cy="3921141"/>
        </p:xfrm>
        <a:graphic>
          <a:graphicData uri="http://schemas.openxmlformats.org/drawingml/2006/table">
            <a:tbl>
              <a:tblPr firstRow="1" bandRow="1">
                <a:tableStyleId>{5C22544A-7EE6-4342-B048-85BDC9FD1C3A}</a:tableStyleId>
              </a:tblPr>
              <a:tblGrid>
                <a:gridCol w="1092906"/>
                <a:gridCol w="1859422"/>
                <a:gridCol w="2520280"/>
                <a:gridCol w="1924392"/>
                <a:gridCol w="955928"/>
              </a:tblGrid>
              <a:tr h="807864">
                <a:tc gridSpan="2">
                  <a:txBody>
                    <a:bodyPr/>
                    <a:lstStyle/>
                    <a:p>
                      <a:r>
                        <a:rPr lang="en-US" sz="1200" dirty="0" smtClean="0">
                          <a:solidFill>
                            <a:schemeClr val="tx1"/>
                          </a:solidFill>
                        </a:rPr>
                        <a:t>“Side</a:t>
                      </a:r>
                      <a:r>
                        <a:rPr lang="en-US" sz="1200" baseline="0" dirty="0" smtClean="0">
                          <a:solidFill>
                            <a:schemeClr val="tx1"/>
                          </a:solidFill>
                        </a:rPr>
                        <a:t> A” of the occupied track – the side from the vertical plane of the near running rail of the occupied track extending outward through to the fouling space of the adjacent controlled track (“No. 1”Track” or No. 1)</a:t>
                      </a:r>
                      <a:endParaRPr lang="en-CA" sz="1200" dirty="0">
                        <a:solidFill>
                          <a:schemeClr val="tx1"/>
                        </a:solidFill>
                      </a:endParaRPr>
                    </a:p>
                  </a:txBody>
                  <a:tcPr>
                    <a:solidFill>
                      <a:schemeClr val="bg1">
                        <a:lumMod val="85000"/>
                      </a:schemeClr>
                    </a:solidFill>
                  </a:tcPr>
                </a:tc>
                <a:tc hMerge="1">
                  <a:txBody>
                    <a:bodyPr/>
                    <a:lstStyle/>
                    <a:p>
                      <a:endParaRPr lang="en-CA" dirty="0"/>
                    </a:p>
                  </a:txBody>
                  <a:tcPr/>
                </a:tc>
                <a:tc>
                  <a:txBody>
                    <a:bodyPr/>
                    <a:lstStyle/>
                    <a:p>
                      <a:r>
                        <a:rPr lang="en-US" sz="1200" dirty="0" smtClean="0">
                          <a:solidFill>
                            <a:schemeClr val="tx1"/>
                          </a:solidFill>
                        </a:rPr>
                        <a:t>On or Between</a:t>
                      </a:r>
                      <a:r>
                        <a:rPr lang="en-US" sz="1200" baseline="0" dirty="0" smtClean="0">
                          <a:solidFill>
                            <a:schemeClr val="tx1"/>
                          </a:solidFill>
                        </a:rPr>
                        <a:t> the Rails of the occupied track (“No. 2” Track or “number 2”) where On-Track Safety is Established through working Limits</a:t>
                      </a:r>
                      <a:endParaRPr lang="en-CA" sz="1200" dirty="0">
                        <a:solidFill>
                          <a:schemeClr val="tx1"/>
                        </a:solidFill>
                      </a:endParaRPr>
                    </a:p>
                  </a:txBody>
                  <a:tcPr>
                    <a:solidFill>
                      <a:schemeClr val="bg1">
                        <a:lumMod val="85000"/>
                      </a:schemeClr>
                    </a:solidFill>
                  </a:tcPr>
                </a:tc>
                <a:tc gridSpan="2">
                  <a:txBody>
                    <a:bodyPr/>
                    <a:lstStyle/>
                    <a:p>
                      <a:r>
                        <a:rPr lang="en-US" sz="1200" dirty="0" smtClean="0">
                          <a:solidFill>
                            <a:schemeClr val="tx1"/>
                          </a:solidFill>
                        </a:rPr>
                        <a:t>“Side</a:t>
                      </a:r>
                      <a:r>
                        <a:rPr lang="en-US" sz="1200" baseline="0" dirty="0" smtClean="0">
                          <a:solidFill>
                            <a:schemeClr val="tx1"/>
                          </a:solidFill>
                        </a:rPr>
                        <a:t> B” of the Occupied Track – either (1) the side with no adjacent track or (2) the side from the vertical plane of the near running rail of the occupied track extending outward through to the fouling space of the adjacent controlled track (“No. 3 Track” or “number 3”)</a:t>
                      </a:r>
                      <a:endParaRPr lang="en-CA" sz="1200" dirty="0">
                        <a:solidFill>
                          <a:schemeClr val="tx1"/>
                        </a:solidFill>
                      </a:endParaRPr>
                    </a:p>
                  </a:txBody>
                  <a:tcPr>
                    <a:solidFill>
                      <a:schemeClr val="bg1">
                        <a:lumMod val="85000"/>
                      </a:schemeClr>
                    </a:solidFill>
                  </a:tcPr>
                </a:tc>
                <a:tc hMerge="1">
                  <a:txBody>
                    <a:bodyPr/>
                    <a:lstStyle/>
                    <a:p>
                      <a:endParaRPr lang="en-CA" dirty="0"/>
                    </a:p>
                  </a:txBody>
                  <a:tcPr/>
                </a:tc>
              </a:tr>
              <a:tr h="1080120">
                <a:tc>
                  <a:txBody>
                    <a:bodyPr/>
                    <a:lstStyle/>
                    <a:p>
                      <a:r>
                        <a:rPr lang="en-US" sz="1200" dirty="0" smtClean="0"/>
                        <a:t>Method of On-Track Safety on Side A</a:t>
                      </a:r>
                      <a:endParaRPr lang="en-CA" sz="1200" dirty="0"/>
                    </a:p>
                  </a:txBody>
                  <a:tcPr/>
                </a:tc>
                <a:tc>
                  <a:txBody>
                    <a:bodyPr/>
                    <a:lstStyle/>
                    <a:p>
                      <a:pPr algn="ctr"/>
                      <a:r>
                        <a:rPr lang="en-US" sz="1200" dirty="0" smtClean="0"/>
                        <a:t>Requirements</a:t>
                      </a:r>
                      <a:endParaRPr lang="en-CA" sz="1200" dirty="0"/>
                    </a:p>
                  </a:txBody>
                  <a:tcPr/>
                </a:tc>
                <a:tc>
                  <a:txBody>
                    <a:bodyPr/>
                    <a:lstStyle/>
                    <a:p>
                      <a:pPr algn="ctr"/>
                      <a:r>
                        <a:rPr lang="en-CA" sz="1200" dirty="0" smtClean="0"/>
                        <a:t>Requirements</a:t>
                      </a:r>
                    </a:p>
                    <a:p>
                      <a:endParaRPr lang="en-CA" dirty="0"/>
                    </a:p>
                  </a:txBody>
                  <a:tcPr/>
                </a:tc>
                <a:tc>
                  <a:txBody>
                    <a:bodyPr/>
                    <a:lstStyle/>
                    <a:p>
                      <a:pPr algn="ctr"/>
                      <a:r>
                        <a:rPr lang="en-CA" sz="1200" dirty="0" smtClean="0"/>
                        <a:t>Requirements</a:t>
                      </a:r>
                    </a:p>
                    <a:p>
                      <a:endParaRPr lang="en-CA" dirty="0"/>
                    </a:p>
                  </a:txBody>
                  <a:tcPr/>
                </a:tc>
                <a:tc>
                  <a:txBody>
                    <a:bodyPr/>
                    <a:lstStyle/>
                    <a:p>
                      <a:r>
                        <a:rPr lang="en-US" sz="1200" dirty="0" smtClean="0"/>
                        <a:t>Method of On-Track Safety on Side B</a:t>
                      </a:r>
                      <a:endParaRPr lang="en-CA" sz="1200" dirty="0"/>
                    </a:p>
                  </a:txBody>
                  <a:tcPr/>
                </a:tc>
              </a:tr>
              <a:tr h="1469421">
                <a:tc>
                  <a:txBody>
                    <a:bodyPr/>
                    <a:lstStyle/>
                    <a:p>
                      <a:r>
                        <a:rPr lang="en-CA" sz="1200" dirty="0" smtClean="0"/>
                        <a:t>None, but with</a:t>
                      </a:r>
                    </a:p>
                    <a:p>
                      <a:r>
                        <a:rPr lang="en-CA" sz="1200" dirty="0" smtClean="0"/>
                        <a:t>inter-track barrier.</a:t>
                      </a:r>
                      <a:endParaRPr lang="en-CA" sz="1200" dirty="0"/>
                    </a:p>
                  </a:txBody>
                  <a:tcPr/>
                </a:tc>
                <a:tc>
                  <a:txBody>
                    <a:bodyPr/>
                    <a:lstStyle/>
                    <a:p>
                      <a:r>
                        <a:rPr lang="en-CA" sz="1200" dirty="0" smtClean="0"/>
                        <a:t>Work is prohibited on Side A1. Work 3 is not required to cease on Side A2 during</a:t>
                      </a:r>
                    </a:p>
                    <a:p>
                      <a:r>
                        <a:rPr lang="en-CA" sz="1200" dirty="0" smtClean="0"/>
                        <a:t>movement(s) on No.</a:t>
                      </a:r>
                    </a:p>
                    <a:p>
                      <a:r>
                        <a:rPr lang="en-CA" sz="1200" dirty="0" smtClean="0"/>
                        <a:t>1 or No. 3.</a:t>
                      </a:r>
                      <a:endParaRPr lang="en-CA" sz="1200" dirty="0"/>
                    </a:p>
                  </a:txBody>
                  <a:tcPr/>
                </a:tc>
                <a:tc>
                  <a:txBody>
                    <a:bodyPr/>
                    <a:lstStyle/>
                    <a:p>
                      <a:r>
                        <a:rPr lang="en-CA" sz="1200" dirty="0" smtClean="0"/>
                        <a:t>Work is not required to cease during movement(s) on No. 1.</a:t>
                      </a:r>
                    </a:p>
                  </a:txBody>
                  <a:tcPr/>
                </a:tc>
                <a:tc>
                  <a:txBody>
                    <a:bodyPr/>
                    <a:lstStyle/>
                    <a:p>
                      <a:r>
                        <a:rPr lang="en-CA" sz="1200" dirty="0" smtClean="0"/>
                        <a:t>Upon movement notification or warning for No. 3, cease work and occupy a PPOS. Work 3 is not required to cease during movement(s) on No. 1.</a:t>
                      </a:r>
                      <a:endParaRPr lang="en-CA" sz="1200" dirty="0"/>
                    </a:p>
                  </a:txBody>
                  <a:tcPr/>
                </a:tc>
                <a:tc>
                  <a:txBody>
                    <a:bodyPr/>
                    <a:lstStyle/>
                    <a:p>
                      <a:r>
                        <a:rPr lang="en-CA" sz="1200" dirty="0" smtClean="0"/>
                        <a:t>Working limits or</a:t>
                      </a:r>
                    </a:p>
                    <a:p>
                      <a:r>
                        <a:rPr lang="en-CA" sz="1200" dirty="0" smtClean="0"/>
                        <a:t>train approach</a:t>
                      </a:r>
                    </a:p>
                    <a:p>
                      <a:r>
                        <a:rPr lang="en-CA" sz="1200" dirty="0" smtClean="0"/>
                        <a:t>warning.</a:t>
                      </a:r>
                      <a:endParaRPr lang="en-CA" sz="1200" dirty="0"/>
                    </a:p>
                  </a:txBody>
                  <a:tcPr/>
                </a:tc>
              </a:tr>
            </a:tbl>
          </a:graphicData>
        </a:graphic>
      </p:graphicFrame>
      <p:pic>
        <p:nvPicPr>
          <p:cNvPr id="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9951" y="1600200"/>
            <a:ext cx="70328" cy="4405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7072" y="1600200"/>
            <a:ext cx="70328" cy="4405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62960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6 – Triple Track with Single Inter-track barrier</a:t>
            </a:r>
            <a:endParaRPr lang="en-US" dirty="0"/>
          </a:p>
        </p:txBody>
      </p:sp>
      <p:sp>
        <p:nvSpPr>
          <p:cNvPr id="3" name="Footer Placeholder 2"/>
          <p:cNvSpPr>
            <a:spLocks noGrp="1"/>
          </p:cNvSpPr>
          <p:nvPr>
            <p:ph type="ftr" sz="quarter" idx="4294967295"/>
          </p:nvPr>
        </p:nvSpPr>
        <p:spPr>
          <a:xfrm>
            <a:off x="457200" y="6356350"/>
            <a:ext cx="8229600" cy="365125"/>
          </a:xfrm>
          <a:prstGeom prst="rect">
            <a:avLst/>
          </a:prstGeom>
        </p:spPr>
        <p:txBody>
          <a:bodyPr/>
          <a:lstStyle/>
          <a:p>
            <a:r>
              <a:rPr lang="en-US" dirty="0" smtClean="0"/>
              <a:t>FRA Technical Training Material is Intended for Internal Instructional Purposes Only. </a:t>
            </a:r>
          </a:p>
          <a:p>
            <a:r>
              <a:rPr lang="en-US" dirty="0" smtClean="0"/>
              <a:t>Do not distribute outside FRA or State Agency pursuant to 49 CFR Part 212.</a:t>
            </a:r>
            <a:endParaRPr lang="en-US" dirty="0"/>
          </a:p>
        </p:txBody>
      </p:sp>
      <p:sp>
        <p:nvSpPr>
          <p:cNvPr id="4" name="Slide Number Placeholder 3"/>
          <p:cNvSpPr>
            <a:spLocks noGrp="1"/>
          </p:cNvSpPr>
          <p:nvPr>
            <p:ph type="sldNum" sz="quarter" idx="11"/>
          </p:nvPr>
        </p:nvSpPr>
        <p:spPr/>
        <p:txBody>
          <a:bodyPr/>
          <a:lstStyle/>
          <a:p>
            <a:fld id="{3081FB63-11FE-4616-A19A-6EFA4D5058BD}" type="slidenum">
              <a:rPr lang="en-US" smtClean="0"/>
              <a:t>64</a:t>
            </a:fld>
            <a:endParaRPr lang="en-US" dirty="0"/>
          </a:p>
        </p:txBody>
      </p:sp>
      <p:sp>
        <p:nvSpPr>
          <p:cNvPr id="5" name="Rounded Rectangle 4"/>
          <p:cNvSpPr/>
          <p:nvPr/>
        </p:nvSpPr>
        <p:spPr>
          <a:xfrm>
            <a:off x="2827082" y="2003633"/>
            <a:ext cx="5935918" cy="815767"/>
          </a:xfrm>
          <a:prstGeom prst="roundRect">
            <a:avLst/>
          </a:prstGeom>
          <a:solidFill>
            <a:srgbClr val="92D050">
              <a:alpha val="7843"/>
            </a:srgbClr>
          </a:solidFill>
          <a:ln>
            <a:solidFill>
              <a:srgbClr val="92D05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US" b="1" dirty="0" smtClean="0">
                <a:solidFill>
                  <a:schemeClr val="tx1"/>
                </a:solidFill>
              </a:rPr>
              <a:t>Occupied Track: </a:t>
            </a:r>
            <a:r>
              <a:rPr lang="en-US" dirty="0">
                <a:solidFill>
                  <a:schemeClr val="tx1"/>
                </a:solidFill>
              </a:rPr>
              <a:t>Cease work &amp; Occupy a PPOS; </a:t>
            </a:r>
            <a:r>
              <a:rPr lang="en-US" b="1" dirty="0">
                <a:solidFill>
                  <a:schemeClr val="tx1"/>
                </a:solidFill>
              </a:rPr>
              <a:t>except</a:t>
            </a:r>
            <a:endParaRPr lang="en-US" dirty="0">
              <a:solidFill>
                <a:schemeClr val="tx1"/>
              </a:solidFill>
            </a:endParaRPr>
          </a:p>
          <a:p>
            <a:r>
              <a:rPr lang="en-US" dirty="0">
                <a:solidFill>
                  <a:schemeClr val="tx1"/>
                </a:solidFill>
              </a:rPr>
              <a:t>                             Moves may continue; </a:t>
            </a:r>
          </a:p>
          <a:p>
            <a:r>
              <a:rPr lang="en-US" dirty="0">
                <a:solidFill>
                  <a:schemeClr val="tx1"/>
                </a:solidFill>
              </a:rPr>
              <a:t>                             Work may continue if &gt;25’ from equipment;</a:t>
            </a:r>
          </a:p>
        </p:txBody>
      </p:sp>
      <p:sp>
        <p:nvSpPr>
          <p:cNvPr id="6" name="Rounded Rectangle 5"/>
          <p:cNvSpPr/>
          <p:nvPr/>
        </p:nvSpPr>
        <p:spPr>
          <a:xfrm>
            <a:off x="61663" y="1524000"/>
            <a:ext cx="2681537" cy="1047445"/>
          </a:xfrm>
          <a:prstGeom prst="roundRect">
            <a:avLst/>
          </a:prstGeom>
          <a:solidFill>
            <a:srgbClr val="0070C0">
              <a:alpha val="7843"/>
            </a:srgbClr>
          </a:solidFill>
          <a:ln>
            <a:solidFill>
              <a:srgbClr val="0070C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US" sz="2000" b="1" dirty="0" smtClean="0">
                <a:solidFill>
                  <a:schemeClr val="tx1"/>
                </a:solidFill>
              </a:rPr>
              <a:t>Notification for movement on Track 3 at </a:t>
            </a:r>
            <a:r>
              <a:rPr lang="en-US" sz="2000" b="1" u="sng" dirty="0" smtClean="0">
                <a:solidFill>
                  <a:schemeClr val="tx1"/>
                </a:solidFill>
              </a:rPr>
              <a:t>25F/40P or less</a:t>
            </a:r>
            <a:endParaRPr lang="en-US" sz="2000" u="sng" dirty="0">
              <a:solidFill>
                <a:schemeClr val="tx1"/>
              </a:solidFill>
            </a:endParaRPr>
          </a:p>
        </p:txBody>
      </p:sp>
      <p:sp>
        <p:nvSpPr>
          <p:cNvPr id="7" name="Rounded Rectangle 6"/>
          <p:cNvSpPr/>
          <p:nvPr/>
        </p:nvSpPr>
        <p:spPr>
          <a:xfrm>
            <a:off x="2687971" y="5966032"/>
            <a:ext cx="3768059" cy="358568"/>
          </a:xfrm>
          <a:prstGeom prst="roundRect">
            <a:avLst/>
          </a:prstGeom>
          <a:solidFill>
            <a:srgbClr val="B32C16">
              <a:alpha val="7843"/>
            </a:srgbClr>
          </a:solidFill>
          <a:ln>
            <a:solidFill>
              <a:srgbClr val="FF000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US" b="1" dirty="0" smtClean="0">
                <a:solidFill>
                  <a:schemeClr val="tx1"/>
                </a:solidFill>
              </a:rPr>
              <a:t>“Side A1”: </a:t>
            </a:r>
            <a:r>
              <a:rPr lang="en-US" dirty="0" smtClean="0">
                <a:solidFill>
                  <a:schemeClr val="tx1"/>
                </a:solidFill>
              </a:rPr>
              <a:t> Work is Prohibited</a:t>
            </a:r>
            <a:endParaRPr lang="en-US" dirty="0">
              <a:solidFill>
                <a:schemeClr val="tx1"/>
              </a:solidFill>
            </a:endParaRPr>
          </a:p>
        </p:txBody>
      </p:sp>
      <p:sp>
        <p:nvSpPr>
          <p:cNvPr id="8" name="Rounded Rectangle 7"/>
          <p:cNvSpPr/>
          <p:nvPr/>
        </p:nvSpPr>
        <p:spPr>
          <a:xfrm>
            <a:off x="2827082" y="1539664"/>
            <a:ext cx="5935918" cy="365336"/>
          </a:xfrm>
          <a:prstGeom prst="roundRect">
            <a:avLst/>
          </a:prstGeom>
          <a:solidFill>
            <a:srgbClr val="7030A0">
              <a:alpha val="7843"/>
            </a:srgbClr>
          </a:solidFill>
          <a:ln>
            <a:solidFill>
              <a:srgbClr val="7030A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US" b="1" dirty="0" smtClean="0">
                <a:solidFill>
                  <a:schemeClr val="tx1"/>
                </a:solidFill>
              </a:rPr>
              <a:t>“Side B”: </a:t>
            </a:r>
            <a:r>
              <a:rPr lang="en-US" dirty="0" smtClean="0">
                <a:solidFill>
                  <a:schemeClr val="tx1"/>
                </a:solidFill>
              </a:rPr>
              <a:t>Cease work; Occupy a PPOS</a:t>
            </a:r>
            <a:endParaRPr lang="en-US" dirty="0">
              <a:solidFill>
                <a:schemeClr val="tx1"/>
              </a:solidFill>
            </a:endParaRPr>
          </a:p>
        </p:txBody>
      </p:sp>
      <p:sp>
        <p:nvSpPr>
          <p:cNvPr id="9" name="TextBox 8"/>
          <p:cNvSpPr txBox="1"/>
          <p:nvPr/>
        </p:nvSpPr>
        <p:spPr>
          <a:xfrm>
            <a:off x="47893" y="4690646"/>
            <a:ext cx="1095107" cy="338554"/>
          </a:xfrm>
          <a:prstGeom prst="rect">
            <a:avLst/>
          </a:prstGeom>
          <a:noFill/>
          <a:ln>
            <a:noFill/>
          </a:ln>
        </p:spPr>
        <p:txBody>
          <a:bodyPr wrap="square" rtlCol="0">
            <a:spAutoFit/>
          </a:bodyPr>
          <a:lstStyle/>
          <a:p>
            <a:r>
              <a:rPr lang="en-US" sz="1600" b="1" dirty="0" smtClean="0">
                <a:solidFill>
                  <a:srgbClr val="00B050"/>
                </a:solidFill>
              </a:rPr>
              <a:t>“Side A2”</a:t>
            </a:r>
            <a:endParaRPr lang="en-CA" sz="1600" b="1" dirty="0">
              <a:solidFill>
                <a:srgbClr val="00B050"/>
              </a:solidFill>
            </a:endParaRPr>
          </a:p>
        </p:txBody>
      </p:sp>
      <p:sp>
        <p:nvSpPr>
          <p:cNvPr id="10" name="TextBox 9"/>
          <p:cNvSpPr txBox="1"/>
          <p:nvPr/>
        </p:nvSpPr>
        <p:spPr>
          <a:xfrm>
            <a:off x="43434" y="3810000"/>
            <a:ext cx="941629" cy="374571"/>
          </a:xfrm>
          <a:prstGeom prst="roundRect">
            <a:avLst/>
          </a:prstGeom>
          <a:noFill/>
          <a:ln>
            <a:solidFill>
              <a:srgbClr val="7030A0"/>
            </a:solidFill>
          </a:ln>
        </p:spPr>
        <p:txBody>
          <a:bodyPr wrap="square" rtlCol="0">
            <a:spAutoFit/>
          </a:bodyPr>
          <a:lstStyle/>
          <a:p>
            <a:r>
              <a:rPr lang="en-US" sz="1600" dirty="0" smtClean="0">
                <a:solidFill>
                  <a:srgbClr val="7030A0"/>
                </a:solidFill>
              </a:rPr>
              <a:t>“</a:t>
            </a:r>
            <a:r>
              <a:rPr lang="en-US" sz="1600" b="1" dirty="0" smtClean="0">
                <a:solidFill>
                  <a:srgbClr val="7030A0"/>
                </a:solidFill>
              </a:rPr>
              <a:t>Side B</a:t>
            </a:r>
            <a:r>
              <a:rPr lang="en-US" sz="1600" dirty="0" smtClean="0">
                <a:solidFill>
                  <a:srgbClr val="7030A0"/>
                </a:solidFill>
              </a:rPr>
              <a:t>”</a:t>
            </a:r>
            <a:endParaRPr lang="en-CA" sz="1600" dirty="0">
              <a:solidFill>
                <a:srgbClr val="7030A0"/>
              </a:solidFill>
            </a:endParaRPr>
          </a:p>
        </p:txBody>
      </p:sp>
      <p:sp>
        <p:nvSpPr>
          <p:cNvPr id="11" name="TextBox 10"/>
          <p:cNvSpPr txBox="1"/>
          <p:nvPr/>
        </p:nvSpPr>
        <p:spPr>
          <a:xfrm>
            <a:off x="41184" y="5833646"/>
            <a:ext cx="2321016" cy="338554"/>
          </a:xfrm>
          <a:prstGeom prst="rect">
            <a:avLst/>
          </a:prstGeom>
          <a:noFill/>
        </p:spPr>
        <p:txBody>
          <a:bodyPr wrap="square" rtlCol="0">
            <a:spAutoFit/>
          </a:bodyPr>
          <a:lstStyle/>
          <a:p>
            <a:r>
              <a:rPr lang="en-US" sz="1600" dirty="0" smtClean="0"/>
              <a:t>Track 1 – </a:t>
            </a:r>
            <a:r>
              <a:rPr lang="en-US" sz="1600" b="1" dirty="0" smtClean="0"/>
              <a:t>No OTS</a:t>
            </a:r>
            <a:endParaRPr lang="en-CA" sz="1600" b="1" dirty="0"/>
          </a:p>
        </p:txBody>
      </p:sp>
      <p:sp>
        <p:nvSpPr>
          <p:cNvPr id="12" name="TextBox 11"/>
          <p:cNvSpPr txBox="1"/>
          <p:nvPr/>
        </p:nvSpPr>
        <p:spPr>
          <a:xfrm>
            <a:off x="42854" y="5004434"/>
            <a:ext cx="1100146" cy="374571"/>
          </a:xfrm>
          <a:prstGeom prst="roundRect">
            <a:avLst/>
          </a:prstGeom>
          <a:noFill/>
          <a:ln>
            <a:noFill/>
          </a:ln>
        </p:spPr>
        <p:txBody>
          <a:bodyPr wrap="square" rtlCol="0">
            <a:spAutoFit/>
          </a:bodyPr>
          <a:lstStyle/>
          <a:p>
            <a:r>
              <a:rPr lang="en-US" sz="1600" b="1" dirty="0" smtClean="0">
                <a:solidFill>
                  <a:srgbClr val="C00000"/>
                </a:solidFill>
              </a:rPr>
              <a:t>“Side A1”</a:t>
            </a:r>
            <a:endParaRPr lang="en-CA" sz="1600" b="1" dirty="0">
              <a:solidFill>
                <a:srgbClr val="C00000"/>
              </a:solidFill>
            </a:endParaRPr>
          </a:p>
        </p:txBody>
      </p:sp>
      <p:sp>
        <p:nvSpPr>
          <p:cNvPr id="13" name="Rounded Rectangle 12"/>
          <p:cNvSpPr/>
          <p:nvPr/>
        </p:nvSpPr>
        <p:spPr>
          <a:xfrm>
            <a:off x="2840371" y="2819400"/>
            <a:ext cx="5922629" cy="358568"/>
          </a:xfrm>
          <a:prstGeom prst="roundRect">
            <a:avLst/>
          </a:prstGeom>
          <a:solidFill>
            <a:srgbClr val="92D050">
              <a:alpha val="7843"/>
            </a:srgbClr>
          </a:solidFill>
          <a:ln>
            <a:solidFill>
              <a:srgbClr val="92D05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US" b="1" dirty="0" smtClean="0">
                <a:solidFill>
                  <a:schemeClr val="tx1"/>
                </a:solidFill>
              </a:rPr>
              <a:t>“Side A2”: </a:t>
            </a:r>
            <a:r>
              <a:rPr lang="en-US" dirty="0">
                <a:solidFill>
                  <a:schemeClr val="tx1"/>
                </a:solidFill>
              </a:rPr>
              <a:t>Work may Continue; No Restrictions</a:t>
            </a: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54941" y="3441799"/>
            <a:ext cx="3286125"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20028"/>
          <a:stretch/>
        </p:blipFill>
        <p:spPr bwMode="auto">
          <a:xfrm>
            <a:off x="6524186" y="3441798"/>
            <a:ext cx="2627996"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16" y="3441799"/>
            <a:ext cx="3286125"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5"/>
          <p:cNvPicPr>
            <a:picLocks noChangeAspect="1" noChangeArrowheads="1"/>
          </p:cNvPicPr>
          <p:nvPr/>
        </p:nvPicPr>
        <p:blipFill rotWithShape="1">
          <a:blip r:embed="rId2">
            <a:extLst>
              <a:ext uri="{28A0092B-C50C-407E-A947-70E740481C1C}">
                <a14:useLocalDpi xmlns:a14="http://schemas.microsoft.com/office/drawing/2010/main" val="0"/>
              </a:ext>
            </a:extLst>
          </a:blip>
          <a:srcRect l="19235"/>
          <a:stretch/>
        </p:blipFill>
        <p:spPr bwMode="auto">
          <a:xfrm>
            <a:off x="6474475" y="4355231"/>
            <a:ext cx="2654027"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29879" y="4355232"/>
            <a:ext cx="3286125"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7"/>
          <p:cNvPicPr>
            <a:picLocks noChangeAspect="1" noChangeArrowheads="1"/>
          </p:cNvPicPr>
          <p:nvPr/>
        </p:nvPicPr>
        <p:blipFill rotWithShape="1">
          <a:blip r:embed="rId2">
            <a:extLst>
              <a:ext uri="{28A0092B-C50C-407E-A947-70E740481C1C}">
                <a14:useLocalDpi xmlns:a14="http://schemas.microsoft.com/office/drawing/2010/main" val="0"/>
              </a:ext>
            </a:extLst>
          </a:blip>
          <a:srcRect l="17325"/>
          <a:stretch/>
        </p:blipFill>
        <p:spPr bwMode="auto">
          <a:xfrm>
            <a:off x="6411685" y="5363344"/>
            <a:ext cx="2716817"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355232"/>
            <a:ext cx="3286125"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3848" y="5363344"/>
            <a:ext cx="3286125"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363344"/>
            <a:ext cx="3286125"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79" y="5003304"/>
            <a:ext cx="9150350" cy="42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Rectangle 23"/>
          <p:cNvSpPr/>
          <p:nvPr/>
        </p:nvSpPr>
        <p:spPr>
          <a:xfrm>
            <a:off x="20216" y="4213910"/>
            <a:ext cx="9108286" cy="539783"/>
          </a:xfrm>
          <a:prstGeom prst="rect">
            <a:avLst/>
          </a:prstGeom>
          <a:solidFill>
            <a:srgbClr val="92D05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25"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6024" y="4333006"/>
            <a:ext cx="854075" cy="37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9610" y="4333006"/>
            <a:ext cx="854075" cy="37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5776" y="4333006"/>
            <a:ext cx="854075" cy="37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Oval 27"/>
          <p:cNvSpPr/>
          <p:nvPr/>
        </p:nvSpPr>
        <p:spPr>
          <a:xfrm>
            <a:off x="1591270" y="4449911"/>
            <a:ext cx="144016" cy="144016"/>
          </a:xfrm>
          <a:prstGeom prst="ellipse">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9" name="Oval 28"/>
          <p:cNvSpPr/>
          <p:nvPr/>
        </p:nvSpPr>
        <p:spPr>
          <a:xfrm>
            <a:off x="2922994" y="4449932"/>
            <a:ext cx="141657" cy="144016"/>
          </a:xfrm>
          <a:prstGeom prst="ellipse">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0" name="Oval 29"/>
          <p:cNvSpPr/>
          <p:nvPr/>
        </p:nvSpPr>
        <p:spPr>
          <a:xfrm>
            <a:off x="6914639" y="4441662"/>
            <a:ext cx="144016" cy="144016"/>
          </a:xfrm>
          <a:prstGeom prst="ellipse">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31" name="Picture 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6024" y="3886895"/>
            <a:ext cx="207963"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 name="Picture 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09851" y="4139208"/>
            <a:ext cx="207963"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59419" y="4521940"/>
            <a:ext cx="207963"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 name="Picture 1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94021" y="3838697"/>
            <a:ext cx="207963"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 name="Picture 1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84788" y="4333006"/>
            <a:ext cx="207963"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 name="Picture 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52986" y="3900502"/>
            <a:ext cx="207963"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 name="Rectangle 36"/>
          <p:cNvSpPr/>
          <p:nvPr/>
        </p:nvSpPr>
        <p:spPr>
          <a:xfrm>
            <a:off x="17179" y="5046167"/>
            <a:ext cx="9111323" cy="821233"/>
          </a:xfrm>
          <a:prstGeom prst="rect">
            <a:avLst/>
          </a:prstGeom>
          <a:solidFill>
            <a:srgbClr val="FF0000">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38" name="Picture 2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5400000">
            <a:off x="358378" y="4930297"/>
            <a:ext cx="361950" cy="115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 name="Picture 2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5400000">
            <a:off x="8403706" y="3054336"/>
            <a:ext cx="361950" cy="108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 name="TextBox 39"/>
          <p:cNvSpPr txBox="1"/>
          <p:nvPr/>
        </p:nvSpPr>
        <p:spPr>
          <a:xfrm>
            <a:off x="0" y="3124200"/>
            <a:ext cx="5001984" cy="338554"/>
          </a:xfrm>
          <a:prstGeom prst="rect">
            <a:avLst/>
          </a:prstGeom>
          <a:noFill/>
        </p:spPr>
        <p:txBody>
          <a:bodyPr wrap="square" rtlCol="0">
            <a:spAutoFit/>
          </a:bodyPr>
          <a:lstStyle/>
          <a:p>
            <a:r>
              <a:rPr lang="en-US" sz="1600" dirty="0" smtClean="0"/>
              <a:t>Track 3 - Working Limits or Train Approach Warning</a:t>
            </a:r>
            <a:endParaRPr lang="en-CA" sz="1600" dirty="0"/>
          </a:p>
        </p:txBody>
      </p:sp>
      <p:sp>
        <p:nvSpPr>
          <p:cNvPr id="41" name="TextBox 40"/>
          <p:cNvSpPr txBox="1"/>
          <p:nvPr/>
        </p:nvSpPr>
        <p:spPr>
          <a:xfrm>
            <a:off x="5388769" y="3971584"/>
            <a:ext cx="1343471" cy="276999"/>
          </a:xfrm>
          <a:prstGeom prst="rect">
            <a:avLst/>
          </a:prstGeom>
          <a:noFill/>
        </p:spPr>
        <p:txBody>
          <a:bodyPr wrap="square" rtlCol="0">
            <a:spAutoFit/>
          </a:bodyPr>
          <a:lstStyle/>
          <a:p>
            <a:r>
              <a:rPr lang="en-US" sz="1200" dirty="0">
                <a:solidFill>
                  <a:prstClr val="black"/>
                </a:solidFill>
              </a:rPr>
              <a:t>At Least 25’</a:t>
            </a:r>
            <a:endParaRPr lang="en-CA" sz="1200" dirty="0"/>
          </a:p>
        </p:txBody>
      </p:sp>
      <p:cxnSp>
        <p:nvCxnSpPr>
          <p:cNvPr id="42" name="Straight Arrow Connector 41"/>
          <p:cNvCxnSpPr/>
          <p:nvPr/>
        </p:nvCxnSpPr>
        <p:spPr>
          <a:xfrm>
            <a:off x="5492751" y="4213911"/>
            <a:ext cx="997222"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H="1">
            <a:off x="3409850" y="4258590"/>
            <a:ext cx="874117"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a:off x="251520" y="4208590"/>
            <a:ext cx="964504"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flipH="1">
            <a:off x="7413686" y="4213911"/>
            <a:ext cx="628070" cy="1"/>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6" name="Rectangle 45"/>
          <p:cNvSpPr/>
          <p:nvPr/>
        </p:nvSpPr>
        <p:spPr>
          <a:xfrm>
            <a:off x="7337955" y="3966262"/>
            <a:ext cx="913199" cy="276999"/>
          </a:xfrm>
          <a:prstGeom prst="rect">
            <a:avLst/>
          </a:prstGeom>
        </p:spPr>
        <p:txBody>
          <a:bodyPr wrap="none">
            <a:spAutoFit/>
          </a:bodyPr>
          <a:lstStyle/>
          <a:p>
            <a:r>
              <a:rPr lang="en-US" sz="1200" dirty="0">
                <a:solidFill>
                  <a:prstClr val="black"/>
                </a:solidFill>
              </a:rPr>
              <a:t>At Least 25’</a:t>
            </a:r>
            <a:endParaRPr lang="en-CA" sz="1200" dirty="0"/>
          </a:p>
        </p:txBody>
      </p:sp>
      <p:sp>
        <p:nvSpPr>
          <p:cNvPr id="47" name="TextBox 46"/>
          <p:cNvSpPr txBox="1"/>
          <p:nvPr/>
        </p:nvSpPr>
        <p:spPr>
          <a:xfrm>
            <a:off x="3450550" y="3980643"/>
            <a:ext cx="1343471" cy="276999"/>
          </a:xfrm>
          <a:prstGeom prst="rect">
            <a:avLst/>
          </a:prstGeom>
          <a:noFill/>
        </p:spPr>
        <p:txBody>
          <a:bodyPr wrap="square" rtlCol="0">
            <a:spAutoFit/>
          </a:bodyPr>
          <a:lstStyle/>
          <a:p>
            <a:r>
              <a:rPr lang="en-US" sz="1200" dirty="0">
                <a:solidFill>
                  <a:prstClr val="black"/>
                </a:solidFill>
              </a:rPr>
              <a:t>At Least 25’</a:t>
            </a:r>
            <a:endParaRPr lang="en-CA" sz="1200" dirty="0"/>
          </a:p>
        </p:txBody>
      </p:sp>
      <p:sp>
        <p:nvSpPr>
          <p:cNvPr id="48" name="Rectangle 47"/>
          <p:cNvSpPr/>
          <p:nvPr/>
        </p:nvSpPr>
        <p:spPr>
          <a:xfrm>
            <a:off x="940863" y="3990201"/>
            <a:ext cx="1345137" cy="276999"/>
          </a:xfrm>
          <a:prstGeom prst="rect">
            <a:avLst/>
          </a:prstGeom>
        </p:spPr>
        <p:txBody>
          <a:bodyPr wrap="square">
            <a:spAutoFit/>
          </a:bodyPr>
          <a:lstStyle/>
          <a:p>
            <a:pPr lvl="0"/>
            <a:r>
              <a:rPr lang="en-US" sz="1200" dirty="0" smtClean="0">
                <a:solidFill>
                  <a:prstClr val="black"/>
                </a:solidFill>
              </a:rPr>
              <a:t>At Least 25’</a:t>
            </a:r>
            <a:endParaRPr lang="en-CA" sz="1200" dirty="0">
              <a:solidFill>
                <a:prstClr val="black"/>
              </a:solidFill>
            </a:endParaRPr>
          </a:p>
        </p:txBody>
      </p:sp>
    </p:spTree>
    <p:extLst>
      <p:ext uri="{BB962C8B-B14F-4D97-AF65-F5344CB8AC3E}">
        <p14:creationId xmlns:p14="http://schemas.microsoft.com/office/powerpoint/2010/main" val="1036830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repeatCount="indefinite" fill="remove" grpId="0" nodeType="withEffect">
                                  <p:stCondLst>
                                    <p:cond delay="0"/>
                                  </p:stCondLst>
                                  <p:childTnLst>
                                    <p:animClr clrSpc="rgb" dir="cw">
                                      <p:cBhvr override="childStyle">
                                        <p:cTn id="6" dur="250" autoRev="1" fill="remove"/>
                                        <p:tgtEl>
                                          <p:spTgt spid="28"/>
                                        </p:tgtEl>
                                        <p:attrNameLst>
                                          <p:attrName>style.color</p:attrName>
                                        </p:attrNameLst>
                                      </p:cBhvr>
                                      <p:to>
                                        <a:schemeClr val="bg1"/>
                                      </p:to>
                                    </p:animClr>
                                    <p:animClr clrSpc="rgb" dir="cw">
                                      <p:cBhvr>
                                        <p:cTn id="7" dur="250" autoRev="1" fill="remove"/>
                                        <p:tgtEl>
                                          <p:spTgt spid="28"/>
                                        </p:tgtEl>
                                        <p:attrNameLst>
                                          <p:attrName>fillcolor</p:attrName>
                                        </p:attrNameLst>
                                      </p:cBhvr>
                                      <p:to>
                                        <a:schemeClr val="bg1"/>
                                      </p:to>
                                    </p:animClr>
                                    <p:set>
                                      <p:cBhvr>
                                        <p:cTn id="8" dur="250" autoRev="1" fill="remove"/>
                                        <p:tgtEl>
                                          <p:spTgt spid="28"/>
                                        </p:tgtEl>
                                        <p:attrNameLst>
                                          <p:attrName>fill.type</p:attrName>
                                        </p:attrNameLst>
                                      </p:cBhvr>
                                      <p:to>
                                        <p:strVal val="solid"/>
                                      </p:to>
                                    </p:set>
                                    <p:set>
                                      <p:cBhvr>
                                        <p:cTn id="9" dur="250" autoRev="1" fill="remove"/>
                                        <p:tgtEl>
                                          <p:spTgt spid="28"/>
                                        </p:tgtEl>
                                        <p:attrNameLst>
                                          <p:attrName>fill.on</p:attrName>
                                        </p:attrNameLst>
                                      </p:cBhvr>
                                      <p:to>
                                        <p:strVal val="true"/>
                                      </p:to>
                                    </p:set>
                                  </p:childTnLst>
                                </p:cTn>
                              </p:par>
                              <p:par>
                                <p:cTn id="10" presetID="27" presetClass="emph" presetSubtype="0" repeatCount="indefinite" fill="remove" grpId="0" nodeType="withEffect">
                                  <p:stCondLst>
                                    <p:cond delay="0"/>
                                  </p:stCondLst>
                                  <p:childTnLst>
                                    <p:animClr clrSpc="rgb" dir="cw">
                                      <p:cBhvr override="childStyle">
                                        <p:cTn id="11" dur="250" autoRev="1" fill="remove"/>
                                        <p:tgtEl>
                                          <p:spTgt spid="29"/>
                                        </p:tgtEl>
                                        <p:attrNameLst>
                                          <p:attrName>style.color</p:attrName>
                                        </p:attrNameLst>
                                      </p:cBhvr>
                                      <p:to>
                                        <a:schemeClr val="bg1"/>
                                      </p:to>
                                    </p:animClr>
                                    <p:animClr clrSpc="rgb" dir="cw">
                                      <p:cBhvr>
                                        <p:cTn id="12" dur="250" autoRev="1" fill="remove"/>
                                        <p:tgtEl>
                                          <p:spTgt spid="29"/>
                                        </p:tgtEl>
                                        <p:attrNameLst>
                                          <p:attrName>fillcolor</p:attrName>
                                        </p:attrNameLst>
                                      </p:cBhvr>
                                      <p:to>
                                        <a:schemeClr val="bg1"/>
                                      </p:to>
                                    </p:animClr>
                                    <p:set>
                                      <p:cBhvr>
                                        <p:cTn id="13" dur="250" autoRev="1" fill="remove"/>
                                        <p:tgtEl>
                                          <p:spTgt spid="29"/>
                                        </p:tgtEl>
                                        <p:attrNameLst>
                                          <p:attrName>fill.type</p:attrName>
                                        </p:attrNameLst>
                                      </p:cBhvr>
                                      <p:to>
                                        <p:strVal val="solid"/>
                                      </p:to>
                                    </p:set>
                                    <p:set>
                                      <p:cBhvr>
                                        <p:cTn id="14" dur="250" autoRev="1" fill="remove"/>
                                        <p:tgtEl>
                                          <p:spTgt spid="29"/>
                                        </p:tgtEl>
                                        <p:attrNameLst>
                                          <p:attrName>fill.on</p:attrName>
                                        </p:attrNameLst>
                                      </p:cBhvr>
                                      <p:to>
                                        <p:strVal val="true"/>
                                      </p:to>
                                    </p:set>
                                  </p:childTnLst>
                                </p:cTn>
                              </p:par>
                              <p:par>
                                <p:cTn id="15" presetID="27" presetClass="emph" presetSubtype="0" repeatCount="indefinite" fill="remove" grpId="0" nodeType="withEffect">
                                  <p:stCondLst>
                                    <p:cond delay="0"/>
                                  </p:stCondLst>
                                  <p:childTnLst>
                                    <p:animClr clrSpc="rgb" dir="cw">
                                      <p:cBhvr override="childStyle">
                                        <p:cTn id="16" dur="250" autoRev="1" fill="remove"/>
                                        <p:tgtEl>
                                          <p:spTgt spid="30"/>
                                        </p:tgtEl>
                                        <p:attrNameLst>
                                          <p:attrName>style.color</p:attrName>
                                        </p:attrNameLst>
                                      </p:cBhvr>
                                      <p:to>
                                        <a:schemeClr val="bg1"/>
                                      </p:to>
                                    </p:animClr>
                                    <p:animClr clrSpc="rgb" dir="cw">
                                      <p:cBhvr>
                                        <p:cTn id="17" dur="250" autoRev="1" fill="remove"/>
                                        <p:tgtEl>
                                          <p:spTgt spid="30"/>
                                        </p:tgtEl>
                                        <p:attrNameLst>
                                          <p:attrName>fillcolor</p:attrName>
                                        </p:attrNameLst>
                                      </p:cBhvr>
                                      <p:to>
                                        <a:schemeClr val="bg1"/>
                                      </p:to>
                                    </p:animClr>
                                    <p:set>
                                      <p:cBhvr>
                                        <p:cTn id="18" dur="250" autoRev="1" fill="remove"/>
                                        <p:tgtEl>
                                          <p:spTgt spid="30"/>
                                        </p:tgtEl>
                                        <p:attrNameLst>
                                          <p:attrName>fill.type</p:attrName>
                                        </p:attrNameLst>
                                      </p:cBhvr>
                                      <p:to>
                                        <p:strVal val="solid"/>
                                      </p:to>
                                    </p:set>
                                    <p:set>
                                      <p:cBhvr>
                                        <p:cTn id="19" dur="250" autoRev="1" fill="remove"/>
                                        <p:tgtEl>
                                          <p:spTgt spid="30"/>
                                        </p:tgtEl>
                                        <p:attrNameLst>
                                          <p:attrName>fill.on</p:attrName>
                                        </p:attrNameLst>
                                      </p:cBhvr>
                                      <p:to>
                                        <p:strVal val="true"/>
                                      </p:to>
                                    </p:set>
                                  </p:childTnLst>
                                </p:cTn>
                              </p:par>
                            </p:childTnLst>
                          </p:cTn>
                        </p:par>
                        <p:par>
                          <p:cTn id="20" fill="hold">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childTnLst>
                          </p:cTn>
                        </p:par>
                        <p:par>
                          <p:cTn id="29" fill="hold">
                            <p:stCondLst>
                              <p:cond delay="500"/>
                            </p:stCondLst>
                            <p:childTnLst>
                              <p:par>
                                <p:cTn id="30" presetID="42" presetClass="path" presetSubtype="0" repeatCount="indefinite" accel="25000" decel="25000" autoRev="1" fill="hold" nodeType="afterEffect">
                                  <p:stCondLst>
                                    <p:cond delay="0"/>
                                  </p:stCondLst>
                                  <p:childTnLst>
                                    <p:animMotion origin="layout" path="M 2.22222E-6 4.81481E-6 L 0.94097 4.81481E-6 " pathEditMode="relative" rAng="0" ptsTypes="AA">
                                      <p:cBhvr>
                                        <p:cTn id="31" dur="2000" fill="hold"/>
                                        <p:tgtEl>
                                          <p:spTgt spid="38"/>
                                        </p:tgtEl>
                                        <p:attrNameLst>
                                          <p:attrName>ppt_x</p:attrName>
                                          <p:attrName>ppt_y</p:attrName>
                                        </p:attrNameLst>
                                      </p:cBhvr>
                                      <p:rCtr x="47049" y="0"/>
                                    </p:animMotion>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500"/>
                                        <p:tgtEl>
                                          <p:spTgt spid="8"/>
                                        </p:tgtEl>
                                      </p:cBhvr>
                                    </p:animEffect>
                                  </p:childTnLst>
                                </p:cTn>
                              </p:par>
                              <p:par>
                                <p:cTn id="37" presetID="50" presetClass="path" presetSubtype="0" accel="50000" decel="50000" fill="hold" nodeType="withEffect">
                                  <p:stCondLst>
                                    <p:cond delay="0"/>
                                  </p:stCondLst>
                                  <p:childTnLst>
                                    <p:animMotion origin="layout" path="M 5.55556E-7 -1.48148E-6 L 0.06684 -1.48148E-6 C 0.09687 -1.48148E-6 0.13385 0.01713 0.13385 0.03125 L 0.13385 0.06296 " pathEditMode="relative" rAng="0" ptsTypes="FfFF">
                                      <p:cBhvr>
                                        <p:cTn id="38" dur="2000" fill="hold"/>
                                        <p:tgtEl>
                                          <p:spTgt spid="36"/>
                                        </p:tgtEl>
                                        <p:attrNameLst>
                                          <p:attrName>ppt_x</p:attrName>
                                          <p:attrName>ppt_y</p:attrName>
                                        </p:attrNameLst>
                                      </p:cBhvr>
                                      <p:rCtr x="6684" y="3148"/>
                                    </p:animMotion>
                                  </p:childTnLst>
                                </p:cTn>
                              </p:par>
                              <p:par>
                                <p:cTn id="39" presetID="42" presetClass="path" presetSubtype="0" accel="50000" decel="50000" fill="hold" nodeType="withEffect">
                                  <p:stCondLst>
                                    <p:cond delay="0"/>
                                  </p:stCondLst>
                                  <p:childTnLst>
                                    <p:animMotion origin="layout" path="M 2.22222E-6 1.85185E-6 L -0.00417 0.04491 " pathEditMode="relative" rAng="0" ptsTypes="AA">
                                      <p:cBhvr>
                                        <p:cTn id="40" dur="2000" fill="hold"/>
                                        <p:tgtEl>
                                          <p:spTgt spid="34"/>
                                        </p:tgtEl>
                                        <p:attrNameLst>
                                          <p:attrName>ppt_x</p:attrName>
                                          <p:attrName>ppt_y</p:attrName>
                                        </p:attrNameLst>
                                      </p:cBhvr>
                                      <p:rCtr x="-208" y="2245"/>
                                    </p:animMotion>
                                  </p:childTnLst>
                                </p:cTn>
                              </p:par>
                              <p:par>
                                <p:cTn id="41" presetID="50" presetClass="path" presetSubtype="0" accel="50000" decel="50000" fill="hold" nodeType="withEffect">
                                  <p:stCondLst>
                                    <p:cond delay="0"/>
                                  </p:stCondLst>
                                  <p:childTnLst>
                                    <p:animMotion origin="layout" path="M -8.33333E-7 3.7037E-7 L -0.06233 3.7037E-7 C -0.09062 3.7037E-7 -0.12465 0.01597 -0.12465 0.02917 L -0.12465 0.05856 " pathEditMode="relative" rAng="0" ptsTypes="FfFF">
                                      <p:cBhvr>
                                        <p:cTn id="42" dur="2000" fill="hold"/>
                                        <p:tgtEl>
                                          <p:spTgt spid="31"/>
                                        </p:tgtEl>
                                        <p:attrNameLst>
                                          <p:attrName>ppt_x</p:attrName>
                                          <p:attrName>ppt_y</p:attrName>
                                        </p:attrNameLst>
                                      </p:cBhvr>
                                      <p:rCtr x="-6233" y="2917"/>
                                    </p:animMotion>
                                  </p:childTnLst>
                                </p:cTn>
                              </p:par>
                              <p:par>
                                <p:cTn id="43" presetID="42" presetClass="path" presetSubtype="0" accel="50000" decel="50000" fill="hold" grpId="0" nodeType="withEffect">
                                  <p:stCondLst>
                                    <p:cond delay="0"/>
                                  </p:stCondLst>
                                  <p:childTnLst>
                                    <p:animMotion origin="layout" path="M -2.5E-6 -4.44444E-6 L -0.00017 0.0338 " pathEditMode="relative" rAng="0" ptsTypes="AA">
                                      <p:cBhvr>
                                        <p:cTn id="44" dur="2000" fill="hold"/>
                                        <p:tgtEl>
                                          <p:spTgt spid="24"/>
                                        </p:tgtEl>
                                        <p:attrNameLst>
                                          <p:attrName>ppt_x</p:attrName>
                                          <p:attrName>ppt_y</p:attrName>
                                        </p:attrNameLst>
                                      </p:cBhvr>
                                      <p:rCtr x="-17" y="1690"/>
                                    </p:animMotion>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500"/>
                                        <p:tgtEl>
                                          <p:spTgt spid="5"/>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500"/>
                                        <p:tgtEl>
                                          <p:spTgt spid="13"/>
                                        </p:tgtEl>
                                      </p:cBhvr>
                                    </p:animEffect>
                                  </p:childTnLst>
                                </p:cTn>
                              </p:par>
                              <p:par>
                                <p:cTn id="53" presetID="42" presetClass="path" presetSubtype="0" accel="50000" decel="50000" fill="hold" nodeType="withEffect">
                                  <p:stCondLst>
                                    <p:cond delay="0"/>
                                  </p:stCondLst>
                                  <p:childTnLst>
                                    <p:animMotion origin="layout" path="M 0.00798 -0.00232 L 0.11597 0.01967 " pathEditMode="relative" rAng="0" ptsTypes="AA">
                                      <p:cBhvr>
                                        <p:cTn id="54" dur="2000" fill="hold"/>
                                        <p:tgtEl>
                                          <p:spTgt spid="32"/>
                                        </p:tgtEl>
                                        <p:attrNameLst>
                                          <p:attrName>ppt_x</p:attrName>
                                          <p:attrName>ppt_y</p:attrName>
                                        </p:attrNameLst>
                                      </p:cBhvr>
                                      <p:rCtr x="5399" y="1088"/>
                                    </p:animMotion>
                                  </p:childTnLst>
                                </p:cTn>
                              </p:par>
                            </p:childTnLst>
                          </p:cTn>
                        </p:par>
                        <p:par>
                          <p:cTn id="55" fill="hold">
                            <p:stCondLst>
                              <p:cond delay="2000"/>
                            </p:stCondLst>
                            <p:childTnLst>
                              <p:par>
                                <p:cTn id="56" presetID="42" presetClass="path" presetSubtype="0" repeatCount="indefinite" accel="20000" decel="20000" autoRev="1" fill="hold" nodeType="afterEffect">
                                  <p:stCondLst>
                                    <p:cond delay="0"/>
                                  </p:stCondLst>
                                  <p:childTnLst>
                                    <p:animMotion origin="layout" path="M 0.12986 -2.96296E-6 L -0.93889 -0.00486 " pathEditMode="relative" rAng="0" ptsTypes="AA">
                                      <p:cBhvr>
                                        <p:cTn id="57" dur="5000" fill="hold"/>
                                        <p:tgtEl>
                                          <p:spTgt spid="39"/>
                                        </p:tgtEl>
                                        <p:attrNameLst>
                                          <p:attrName>ppt_x</p:attrName>
                                          <p:attrName>ppt_y</p:attrName>
                                        </p:attrNameLst>
                                      </p:cBhvr>
                                      <p:rCtr x="-53438" y="-255"/>
                                    </p:animMotion>
                                  </p:childTnLst>
                                  <p:subTnLst>
                                    <p:set>
                                      <p:cBhvr override="childStyle">
                                        <p:cTn dur="1" fill="hold" display="0" masterRel="sameClick" afterEffect="1">
                                          <p:stCondLst>
                                            <p:cond evt="end" delay="0">
                                              <p:tn val="56"/>
                                            </p:cond>
                                          </p:stCondLst>
                                        </p:cTn>
                                        <p:tgtEl>
                                          <p:spTgt spid="39"/>
                                        </p:tgtEl>
                                        <p:attrNameLst>
                                          <p:attrName>style.visibility</p:attrName>
                                        </p:attrNameLst>
                                      </p:cBhvr>
                                      <p:to>
                                        <p:strVal val="hidden"/>
                                      </p:to>
                                    </p:set>
                                  </p:subTnLst>
                                </p:cTn>
                              </p:par>
                              <p:par>
                                <p:cTn id="58" presetID="1" presetClass="entr" presetSubtype="0" fill="hold" nodeType="withEffect">
                                  <p:stCondLst>
                                    <p:cond delay="0"/>
                                  </p:stCondLst>
                                  <p:childTnLst>
                                    <p:set>
                                      <p:cBhvr>
                                        <p:cTn id="59" dur="1" fill="hold">
                                          <p:stCondLst>
                                            <p:cond delay="0"/>
                                          </p:stCondLst>
                                        </p:cTn>
                                        <p:tgtEl>
                                          <p:spTgt spid="44"/>
                                        </p:tgtEl>
                                        <p:attrNameLst>
                                          <p:attrName>style.visibility</p:attrName>
                                        </p:attrNameLst>
                                      </p:cBhvr>
                                      <p:to>
                                        <p:strVal val="visible"/>
                                      </p:to>
                                    </p:set>
                                  </p:childTnLst>
                                </p:cTn>
                              </p:par>
                              <p:par>
                                <p:cTn id="60" presetID="1" presetClass="entr" presetSubtype="0" fill="hold" nodeType="withEffect">
                                  <p:stCondLst>
                                    <p:cond delay="0"/>
                                  </p:stCondLst>
                                  <p:childTnLst>
                                    <p:set>
                                      <p:cBhvr>
                                        <p:cTn id="61" dur="1" fill="hold">
                                          <p:stCondLst>
                                            <p:cond delay="0"/>
                                          </p:stCondLst>
                                        </p:cTn>
                                        <p:tgtEl>
                                          <p:spTgt spid="43"/>
                                        </p:tgtEl>
                                        <p:attrNameLst>
                                          <p:attrName>style.visibility</p:attrName>
                                        </p:attrNameLst>
                                      </p:cBhvr>
                                      <p:to>
                                        <p:strVal val="visible"/>
                                      </p:to>
                                    </p:set>
                                  </p:childTnLst>
                                </p:cTn>
                              </p:par>
                              <p:par>
                                <p:cTn id="62" presetID="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childTnLst>
                                </p:cTn>
                              </p:par>
                              <p:par>
                                <p:cTn id="64" presetID="1" presetClass="entr" presetSubtype="0"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childTnLst>
                                </p:cTn>
                              </p:par>
                              <p:par>
                                <p:cTn id="66" presetID="1" presetClass="entr" presetSubtype="0" fill="hold" grpId="0" nodeType="withEffect">
                                  <p:stCondLst>
                                    <p:cond delay="0"/>
                                  </p:stCondLst>
                                  <p:childTnLst>
                                    <p:set>
                                      <p:cBhvr>
                                        <p:cTn id="67" dur="1" fill="hold">
                                          <p:stCondLst>
                                            <p:cond delay="0"/>
                                          </p:stCondLst>
                                        </p:cTn>
                                        <p:tgtEl>
                                          <p:spTgt spid="47"/>
                                        </p:tgtEl>
                                        <p:attrNameLst>
                                          <p:attrName>style.visibility</p:attrName>
                                        </p:attrNameLst>
                                      </p:cBhvr>
                                      <p:to>
                                        <p:strVal val="visible"/>
                                      </p:to>
                                    </p:set>
                                  </p:childTnLst>
                                </p:cTn>
                              </p:par>
                              <p:par>
                                <p:cTn id="68" presetID="1" presetClass="entr" presetSubtype="0"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childTnLst>
                                </p:cTn>
                              </p:par>
                              <p:par>
                                <p:cTn id="70" presetID="1" presetClass="entr" presetSubtype="0"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childTnLst>
                                </p:cTn>
                              </p:par>
                              <p:par>
                                <p:cTn id="72" presetID="1" presetClass="entr" presetSubtype="0" fill="hold" nodeType="withEffect">
                                  <p:stCondLst>
                                    <p:cond delay="0"/>
                                  </p:stCondLst>
                                  <p:childTnLst>
                                    <p:set>
                                      <p:cBhvr>
                                        <p:cTn id="73" dur="1" fill="hold">
                                          <p:stCondLst>
                                            <p:cond delay="0"/>
                                          </p:stCondLst>
                                        </p:cTn>
                                        <p:tgtEl>
                                          <p:spTgt spid="45"/>
                                        </p:tgtEl>
                                        <p:attrNameLst>
                                          <p:attrName>style.visibility</p:attrName>
                                        </p:attrNameLst>
                                      </p:cBhvr>
                                      <p:to>
                                        <p:strVal val="visible"/>
                                      </p:to>
                                    </p:set>
                                  </p:childTnLst>
                                </p:cTn>
                              </p:par>
                              <p:par>
                                <p:cTn id="74" presetID="0" presetClass="path" presetSubtype="0" repeatCount="indefinite" autoRev="1" fill="hold" nodeType="withEffect">
                                  <p:stCondLst>
                                    <p:cond delay="0"/>
                                  </p:stCondLst>
                                  <p:childTnLst>
                                    <p:animMotion origin="layout" path="M -7.22222E-6 -7.73768E-6 L 0.13524 0.00624 L 0.24843 -0.00394 " pathEditMode="relative" ptsTypes="AAA">
                                      <p:cBhvr>
                                        <p:cTn id="75" dur="3000" fill="hold"/>
                                        <p:tgtEl>
                                          <p:spTgt spid="33"/>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3" grpId="0" animBg="1"/>
      <p:bldP spid="24" grpId="0" animBg="1"/>
      <p:bldP spid="28" grpId="0" animBg="1"/>
      <p:bldP spid="29" grpId="0" animBg="1"/>
      <p:bldP spid="30" grpId="0" animBg="1"/>
      <p:bldP spid="41" grpId="0"/>
      <p:bldP spid="46" grpId="0"/>
      <p:bldP spid="47" grpId="0"/>
      <p:bldP spid="48"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 </a:t>
            </a:r>
            <a:r>
              <a:rPr lang="en-US" smtClean="0"/>
              <a:t>Adjacent Track </a:t>
            </a:r>
            <a:r>
              <a:rPr lang="en-US" dirty="0" smtClean="0"/>
              <a:t>Protection Required?</a:t>
            </a:r>
            <a:endParaRPr lang="en-US" dirty="0"/>
          </a:p>
        </p:txBody>
      </p:sp>
      <p:sp>
        <p:nvSpPr>
          <p:cNvPr id="6" name="Content Placeholder 5"/>
          <p:cNvSpPr>
            <a:spLocks noGrp="1"/>
          </p:cNvSpPr>
          <p:nvPr>
            <p:ph sz="half" idx="1"/>
          </p:nvPr>
        </p:nvSpPr>
        <p:spPr/>
        <p:txBody>
          <a:bodyPr/>
          <a:lstStyle/>
          <a:p>
            <a:r>
              <a:rPr lang="en-US" sz="3200" dirty="0" smtClean="0"/>
              <a:t>Ask first: Is Adjacent track protection required?</a:t>
            </a:r>
          </a:p>
          <a:p>
            <a:endParaRPr lang="en-US" sz="3200" dirty="0" smtClean="0"/>
          </a:p>
          <a:p>
            <a:r>
              <a:rPr lang="en-US" sz="3200" dirty="0" smtClean="0"/>
              <a:t>Then: What procedures must be followed?</a:t>
            </a:r>
            <a:endParaRPr lang="en-US" sz="3200" dirty="0"/>
          </a:p>
        </p:txBody>
      </p:sp>
      <p:pic>
        <p:nvPicPr>
          <p:cNvPr id="8" name="Content Placeholder 7"/>
          <p:cNvPicPr>
            <a:picLocks noGrp="1" noChangeAspect="1"/>
          </p:cNvPicPr>
          <p:nvPr>
            <p:ph sz="half" idx="2"/>
          </p:nvPr>
        </p:nvPicPr>
        <p:blipFill rotWithShape="1">
          <a:blip r:embed="rId2" cstate="print">
            <a:extLst>
              <a:ext uri="{28A0092B-C50C-407E-A947-70E740481C1C}">
                <a14:useLocalDpi xmlns:a14="http://schemas.microsoft.com/office/drawing/2010/main" val="0"/>
              </a:ext>
            </a:extLst>
          </a:blip>
          <a:srcRect l="13938" r="19841"/>
          <a:stretch/>
        </p:blipFill>
        <p:spPr>
          <a:xfrm>
            <a:off x="4648200" y="1784350"/>
            <a:ext cx="3886200" cy="432736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 name="Footer Placeholder 3"/>
          <p:cNvSpPr>
            <a:spLocks noGrp="1"/>
          </p:cNvSpPr>
          <p:nvPr>
            <p:ph type="ftr" sz="quarter" idx="4294967295"/>
          </p:nvPr>
        </p:nvSpPr>
        <p:spPr>
          <a:xfrm>
            <a:off x="457200" y="6356350"/>
            <a:ext cx="8229600" cy="365125"/>
          </a:xfrm>
          <a:prstGeom prst="rect">
            <a:avLst/>
          </a:prstGeom>
        </p:spPr>
        <p:txBody>
          <a:bodyPr/>
          <a:lstStyle/>
          <a:p>
            <a:r>
              <a:rPr lang="en-US" smtClean="0"/>
              <a:t>FRA Technical Training Material is Intended for Internal Instructional Purposes Only. </a:t>
            </a:r>
          </a:p>
          <a:p>
            <a:r>
              <a:rPr lang="en-US" smtClean="0"/>
              <a:t>Do not distribute outside FRA or State Agency pursuant to 49 CFR Part 212.</a:t>
            </a:r>
            <a:endParaRPr lang="en-US" dirty="0"/>
          </a:p>
        </p:txBody>
      </p:sp>
      <p:sp>
        <p:nvSpPr>
          <p:cNvPr id="5" name="Slide Number Placeholder 4"/>
          <p:cNvSpPr>
            <a:spLocks noGrp="1"/>
          </p:cNvSpPr>
          <p:nvPr>
            <p:ph type="sldNum" sz="quarter" idx="11"/>
          </p:nvPr>
        </p:nvSpPr>
        <p:spPr/>
        <p:txBody>
          <a:bodyPr/>
          <a:lstStyle/>
          <a:p>
            <a:fld id="{3081FB63-11FE-4616-A19A-6EFA4D5058BD}" type="slidenum">
              <a:rPr lang="en-US" smtClean="0"/>
              <a:pPr/>
              <a:t>65</a:t>
            </a:fld>
            <a:endParaRPr lang="en-US" dirty="0"/>
          </a:p>
        </p:txBody>
      </p:sp>
      <p:sp>
        <p:nvSpPr>
          <p:cNvPr id="19" name="Rounded Rectangle 18"/>
          <p:cNvSpPr/>
          <p:nvPr/>
        </p:nvSpPr>
        <p:spPr>
          <a:xfrm>
            <a:off x="457200" y="1600200"/>
            <a:ext cx="3962400" cy="1676400"/>
          </a:xfrm>
          <a:prstGeom prst="roundRect">
            <a:avLst/>
          </a:prstGeom>
          <a:solidFill>
            <a:srgbClr val="B32C16">
              <a:alpha val="7843"/>
            </a:srgbClr>
          </a:solidFill>
          <a:ln>
            <a:solidFill>
              <a:srgbClr val="FF000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3173724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par>
                          <p:cTn id="8" fill="hold">
                            <p:stCondLst>
                              <p:cond delay="500"/>
                            </p:stCondLst>
                            <p:childTnLst>
                              <p:par>
                                <p:cTn id="9" presetID="26" presetClass="emph" presetSubtype="0" fill="hold" grpId="1" nodeType="afterEffect">
                                  <p:stCondLst>
                                    <p:cond delay="0"/>
                                  </p:stCondLst>
                                  <p:childTnLst>
                                    <p:animEffect transition="out" filter="fade">
                                      <p:cBhvr>
                                        <p:cTn id="10" dur="1000" tmFilter="0, 0; .2, .5; .8, .5; 1, 0"/>
                                        <p:tgtEl>
                                          <p:spTgt spid="19"/>
                                        </p:tgtEl>
                                      </p:cBhvr>
                                    </p:animEffect>
                                    <p:animScale>
                                      <p:cBhvr>
                                        <p:cTn id="11" dur="500" autoRev="1" fill="hold"/>
                                        <p:tgtEl>
                                          <p:spTgt spid="19"/>
                                        </p:tgtEl>
                                      </p:cBhvr>
                                      <p:by x="105000" y="105000"/>
                                    </p:animScale>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grpId="2" nodeType="clickEffect">
                                  <p:stCondLst>
                                    <p:cond delay="0"/>
                                  </p:stCondLst>
                                  <p:childTnLst>
                                    <p:animEffect transition="out" filter="fade">
                                      <p:cBhvr>
                                        <p:cTn id="15" dur="500"/>
                                        <p:tgtEl>
                                          <p:spTgt spid="19"/>
                                        </p:tgtEl>
                                      </p:cBhvr>
                                    </p:animEffect>
                                    <p:set>
                                      <p:cBhvr>
                                        <p:cTn id="16" dur="1" fill="hold">
                                          <p:stCondLst>
                                            <p:cond delay="499"/>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9" grpId="1" animBg="1"/>
      <p:bldP spid="19" grpId="2"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214.336 Adjacent Track Protection - Application </a:t>
            </a:r>
            <a:endParaRPr lang="en-CA" dirty="0"/>
          </a:p>
        </p:txBody>
      </p:sp>
      <p:sp>
        <p:nvSpPr>
          <p:cNvPr id="3" name="Content Placeholder 2"/>
          <p:cNvSpPr>
            <a:spLocks noGrp="1"/>
          </p:cNvSpPr>
          <p:nvPr>
            <p:ph idx="1"/>
          </p:nvPr>
        </p:nvSpPr>
        <p:spPr/>
        <p:txBody>
          <a:bodyPr/>
          <a:lstStyle/>
          <a:p>
            <a:pPr>
              <a:spcAft>
                <a:spcPts val="1200"/>
              </a:spcAft>
            </a:pPr>
            <a:r>
              <a:rPr lang="en-US" dirty="0" smtClean="0"/>
              <a:t>Do you have an adjacent controlled track within 19 feet?</a:t>
            </a:r>
          </a:p>
          <a:p>
            <a:pPr>
              <a:spcAft>
                <a:spcPts val="1200"/>
              </a:spcAft>
            </a:pPr>
            <a:r>
              <a:rPr lang="en-US" dirty="0" smtClean="0"/>
              <a:t>Is there On-track self-propelled or coupled equipment on the occupied track?</a:t>
            </a:r>
          </a:p>
          <a:p>
            <a:pPr>
              <a:spcAft>
                <a:spcPts val="1200"/>
              </a:spcAft>
            </a:pPr>
            <a:r>
              <a:rPr lang="en-US" dirty="0" smtClean="0"/>
              <a:t>Is there one or more roadway </a:t>
            </a:r>
            <a:r>
              <a:rPr lang="en-US" dirty="0"/>
              <a:t>workers on the ground engaged </a:t>
            </a:r>
            <a:r>
              <a:rPr lang="en-US" dirty="0" smtClean="0"/>
              <a:t>in a common task with this equipment?</a:t>
            </a:r>
          </a:p>
          <a:p>
            <a:pPr>
              <a:spcAft>
                <a:spcPts val="1200"/>
              </a:spcAft>
            </a:pPr>
            <a:r>
              <a:rPr lang="en-US" dirty="0" smtClean="0"/>
              <a:t>Is the work </a:t>
            </a:r>
            <a:r>
              <a:rPr lang="en-US" b="1" dirty="0" smtClean="0"/>
              <a:t>other than </a:t>
            </a:r>
            <a:r>
              <a:rPr lang="en-US" dirty="0" smtClean="0"/>
              <a:t>inspection or minor correction being performed? (or one of the other exceptions: mechanics, centenary tower car, ATIP, etc.) </a:t>
            </a:r>
          </a:p>
          <a:p>
            <a:r>
              <a:rPr lang="en-US" sz="3200" b="1" dirty="0" smtClean="0"/>
              <a:t>If you answer no to ANY of these questions, 214.336 does not apply.</a:t>
            </a:r>
          </a:p>
        </p:txBody>
      </p:sp>
      <p:sp>
        <p:nvSpPr>
          <p:cNvPr id="6" name="Footer Placeholder 2"/>
          <p:cNvSpPr>
            <a:spLocks noGrp="1"/>
          </p:cNvSpPr>
          <p:nvPr>
            <p:ph type="ftr" sz="quarter" idx="4294967295"/>
          </p:nvPr>
        </p:nvSpPr>
        <p:spPr>
          <a:xfrm>
            <a:off x="457200" y="6356350"/>
            <a:ext cx="8229600" cy="365125"/>
          </a:xfrm>
          <a:prstGeom prst="rect">
            <a:avLst/>
          </a:prstGeom>
        </p:spPr>
        <p:txBody>
          <a:bodyPr/>
          <a:lstStyle/>
          <a:p>
            <a:r>
              <a:rPr lang="en-US" dirty="0" smtClean="0"/>
              <a:t>FRA Technical Training Material is Intended for Internal Instructional Purposes Only. </a:t>
            </a:r>
          </a:p>
          <a:p>
            <a:r>
              <a:rPr lang="en-US" dirty="0" smtClean="0"/>
              <a:t>Do not distribute outside FRA or State Agency pursuant to 49 CFR Part 212.</a:t>
            </a:r>
            <a:endParaRPr lang="en-US" dirty="0"/>
          </a:p>
        </p:txBody>
      </p:sp>
      <p:sp>
        <p:nvSpPr>
          <p:cNvPr id="7" name="Slide Number Placeholder 3"/>
          <p:cNvSpPr>
            <a:spLocks noGrp="1"/>
          </p:cNvSpPr>
          <p:nvPr>
            <p:ph type="sldNum" sz="quarter" idx="11"/>
          </p:nvPr>
        </p:nvSpPr>
        <p:spPr>
          <a:xfrm>
            <a:off x="8610600" y="6400800"/>
            <a:ext cx="501316" cy="365125"/>
          </a:xfrm>
        </p:spPr>
        <p:txBody>
          <a:bodyPr/>
          <a:lstStyle/>
          <a:p>
            <a:fld id="{3081FB63-11FE-4616-A19A-6EFA4D5058BD}" type="slidenum">
              <a:rPr lang="en-US" smtClean="0"/>
              <a:t>66</a:t>
            </a:fld>
            <a:endParaRPr lang="en-US" dirty="0"/>
          </a:p>
        </p:txBody>
      </p:sp>
    </p:spTree>
    <p:extLst>
      <p:ext uri="{BB962C8B-B14F-4D97-AF65-F5344CB8AC3E}">
        <p14:creationId xmlns:p14="http://schemas.microsoft.com/office/powerpoint/2010/main" val="2240474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Adjacent Track Protection</a:t>
            </a:r>
            <a:br>
              <a:rPr lang="en-US" dirty="0" smtClean="0"/>
            </a:br>
            <a:r>
              <a:rPr lang="en-US" dirty="0" smtClean="0"/>
              <a:t>214.336</a:t>
            </a:r>
            <a:endParaRPr lang="en-US" dirty="0"/>
          </a:p>
        </p:txBody>
      </p:sp>
      <p:sp>
        <p:nvSpPr>
          <p:cNvPr id="7" name="Text Placeholder 6"/>
          <p:cNvSpPr>
            <a:spLocks noGrp="1"/>
          </p:cNvSpPr>
          <p:nvPr>
            <p:ph type="body" idx="4294967295"/>
          </p:nvPr>
        </p:nvSpPr>
        <p:spPr>
          <a:xfrm>
            <a:off x="685800" y="4137025"/>
            <a:ext cx="7772400" cy="520700"/>
          </a:xfrm>
          <a:prstGeom prst="rect">
            <a:avLst/>
          </a:prstGeom>
        </p:spPr>
        <p:txBody>
          <a:bodyPr/>
          <a:lstStyle/>
          <a:p>
            <a:r>
              <a:rPr lang="en-US" dirty="0" smtClean="0"/>
              <a:t>Track Recurrency 2016</a:t>
            </a:r>
            <a:endParaRPr lang="en-US" dirty="0"/>
          </a:p>
        </p:txBody>
      </p:sp>
      <p:pic>
        <p:nvPicPr>
          <p:cNvPr id="10" name="Picture Placeholder 9"/>
          <p:cNvPicPr>
            <a:picLocks noGrp="1" noChangeAspect="1"/>
          </p:cNvPicPr>
          <p:nvPr>
            <p:ph type="pic" sz="quarter" idx="4294967295"/>
          </p:nvPr>
        </p:nvPicPr>
        <p:blipFill>
          <a:blip r:embed="rId2">
            <a:extLst>
              <a:ext uri="{28A0092B-C50C-407E-A947-70E740481C1C}">
                <a14:useLocalDpi xmlns:a14="http://schemas.microsoft.com/office/drawing/2010/main" val="0"/>
              </a:ext>
            </a:extLst>
          </a:blip>
          <a:srcRect t="30142" b="30142"/>
          <a:stretch>
            <a:fillRect/>
          </a:stretch>
        </p:blipFill>
        <p:spPr>
          <a:xfrm>
            <a:off x="685800" y="1676400"/>
            <a:ext cx="7772400" cy="2286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 name="Footer Placeholder 3"/>
          <p:cNvSpPr>
            <a:spLocks noGrp="1"/>
          </p:cNvSpPr>
          <p:nvPr>
            <p:ph type="ftr" sz="quarter" idx="4294967295"/>
          </p:nvPr>
        </p:nvSpPr>
        <p:spPr>
          <a:xfrm>
            <a:off x="457200" y="6356350"/>
            <a:ext cx="8229600" cy="365125"/>
          </a:xfrm>
          <a:prstGeom prst="rect">
            <a:avLst/>
          </a:prstGeom>
        </p:spPr>
        <p:txBody>
          <a:bodyPr/>
          <a:lstStyle/>
          <a:p>
            <a:r>
              <a:rPr lang="en-US" dirty="0" smtClean="0"/>
              <a:t>FRA Technical Training Material is Intended for Internal Instructional Purposes Only. </a:t>
            </a:r>
          </a:p>
          <a:p>
            <a:r>
              <a:rPr lang="en-US" dirty="0" smtClean="0"/>
              <a:t>Do not distribute outside FRA or State Agency pursuant to 49 CFR Part 212.</a:t>
            </a:r>
            <a:endParaRPr lang="en-US" dirty="0"/>
          </a:p>
        </p:txBody>
      </p:sp>
      <p:sp>
        <p:nvSpPr>
          <p:cNvPr id="5" name="Slide Number Placeholder 4"/>
          <p:cNvSpPr>
            <a:spLocks noGrp="1"/>
          </p:cNvSpPr>
          <p:nvPr>
            <p:ph type="sldNum" sz="quarter" idx="4294967295"/>
          </p:nvPr>
        </p:nvSpPr>
        <p:spPr>
          <a:xfrm>
            <a:off x="8610600" y="6400800"/>
            <a:ext cx="501316" cy="365125"/>
          </a:xfrm>
        </p:spPr>
        <p:txBody>
          <a:bodyPr/>
          <a:lstStyle/>
          <a:p>
            <a:fld id="{3081FB63-11FE-4616-A19A-6EFA4D5058BD}" type="slidenum">
              <a:rPr lang="en-US" smtClean="0"/>
              <a:t>67</a:t>
            </a:fld>
            <a:endParaRPr lang="en-US" dirty="0"/>
          </a:p>
        </p:txBody>
      </p:sp>
      <p:sp>
        <p:nvSpPr>
          <p:cNvPr id="8" name="Rectangle 7"/>
          <p:cNvSpPr/>
          <p:nvPr/>
        </p:nvSpPr>
        <p:spPr>
          <a:xfrm rot="21017680">
            <a:off x="502617" y="2362200"/>
            <a:ext cx="8138766" cy="1107996"/>
          </a:xfrm>
          <a:prstGeom prst="rect">
            <a:avLst/>
          </a:prstGeom>
          <a:noFill/>
        </p:spPr>
        <p:txBody>
          <a:bodyPr wrap="none" lIns="91440" tIns="45720" rIns="91440" bIns="45720">
            <a:spAutoFit/>
          </a:bodyPr>
          <a:lstStyle/>
          <a:p>
            <a:pPr algn="ctr"/>
            <a:r>
              <a:rPr lang="en-US" sz="66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Stencil" panose="040409050D0802020404" pitchFamily="82" charset="0"/>
              </a:rPr>
              <a:t>Module Complete!</a:t>
            </a:r>
            <a:endParaRPr lang="en-US" sz="66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Stencil" panose="040409050D0802020404" pitchFamily="82" charset="0"/>
            </a:endParaRPr>
          </a:p>
        </p:txBody>
      </p:sp>
    </p:spTree>
    <p:extLst>
      <p:ext uri="{BB962C8B-B14F-4D97-AF65-F5344CB8AC3E}">
        <p14:creationId xmlns:p14="http://schemas.microsoft.com/office/powerpoint/2010/main" val="1295793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Bronx train derailment © Jimmy Margulies,The Record of Hackensack, NJ,Bronx train derailment, railroads, railroad safety, NTSB, Metro-North, MTA, commuter rail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676400"/>
            <a:ext cx="6781800" cy="4419474"/>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4" name="TextBox 3"/>
          <p:cNvSpPr txBox="1"/>
          <p:nvPr/>
        </p:nvSpPr>
        <p:spPr>
          <a:xfrm>
            <a:off x="4191000" y="5000124"/>
            <a:ext cx="3124200" cy="400110"/>
          </a:xfrm>
          <a:prstGeom prst="rect">
            <a:avLst/>
          </a:prstGeom>
          <a:solidFill>
            <a:schemeClr val="bg1"/>
          </a:solidFill>
        </p:spPr>
        <p:txBody>
          <a:bodyPr wrap="square" rtlCol="0">
            <a:spAutoFit/>
          </a:bodyPr>
          <a:lstStyle/>
          <a:p>
            <a:pPr algn="ctr"/>
            <a:r>
              <a:rPr lang="en-US" sz="2000" b="1" dirty="0" smtClean="0">
                <a:latin typeface="Narkisim" panose="020E0502050101010101" pitchFamily="34" charset="-79"/>
                <a:cs typeface="Narkisim" panose="020E0502050101010101" pitchFamily="34" charset="-79"/>
              </a:rPr>
              <a:t>M-o-W Learning Curve</a:t>
            </a:r>
            <a:endParaRPr lang="en-US" sz="2000" b="1" dirty="0">
              <a:latin typeface="Narkisim" panose="020E0502050101010101" pitchFamily="34" charset="-79"/>
              <a:cs typeface="Narkisim" panose="020E0502050101010101" pitchFamily="34" charset="-79"/>
            </a:endParaRPr>
          </a:p>
        </p:txBody>
      </p:sp>
      <p:sp>
        <p:nvSpPr>
          <p:cNvPr id="5" name="Rectangle 4"/>
          <p:cNvSpPr/>
          <p:nvPr/>
        </p:nvSpPr>
        <p:spPr>
          <a:xfrm>
            <a:off x="1219200" y="1752600"/>
            <a:ext cx="1295400"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50191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Ballast</a:t>
            </a:r>
            <a:br>
              <a:rPr lang="en-US" dirty="0" smtClean="0"/>
            </a:br>
            <a:r>
              <a:rPr lang="en-US" dirty="0" smtClean="0"/>
              <a:t>Technical Bulletin</a:t>
            </a:r>
            <a:endParaRPr lang="en-US" dirty="0"/>
          </a:p>
        </p:txBody>
      </p:sp>
      <p:sp>
        <p:nvSpPr>
          <p:cNvPr id="3" name="Text Placeholder 2"/>
          <p:cNvSpPr>
            <a:spLocks noGrp="1"/>
          </p:cNvSpPr>
          <p:nvPr>
            <p:ph type="body" idx="4294967295"/>
          </p:nvPr>
        </p:nvSpPr>
        <p:spPr>
          <a:xfrm>
            <a:off x="685800" y="4137025"/>
            <a:ext cx="7772400" cy="520700"/>
          </a:xfrm>
          <a:prstGeom prst="rect">
            <a:avLst/>
          </a:prstGeom>
        </p:spPr>
        <p:txBody>
          <a:bodyPr/>
          <a:lstStyle/>
          <a:p>
            <a:r>
              <a:rPr lang="en-US" dirty="0" smtClean="0"/>
              <a:t>Track Recurrency 2016</a:t>
            </a:r>
            <a:endParaRPr lang="en-US" dirty="0"/>
          </a:p>
        </p:txBody>
      </p:sp>
      <p:pic>
        <p:nvPicPr>
          <p:cNvPr id="7" name="Picture Placeholder 6"/>
          <p:cNvPicPr>
            <a:picLocks noGrp="1" noChangeAspect="1"/>
          </p:cNvPicPr>
          <p:nvPr>
            <p:ph type="pic" sz="quarter" idx="4294967295"/>
          </p:nvPr>
        </p:nvPicPr>
        <p:blipFill>
          <a:blip r:embed="rId2">
            <a:extLst>
              <a:ext uri="{28A0092B-C50C-407E-A947-70E740481C1C}">
                <a14:useLocalDpi xmlns:a14="http://schemas.microsoft.com/office/drawing/2010/main" val="0"/>
              </a:ext>
            </a:extLst>
          </a:blip>
          <a:srcRect t="30392" b="30392"/>
          <a:stretch>
            <a:fillRect/>
          </a:stretch>
        </p:blipFill>
        <p:spPr>
          <a:xfrm>
            <a:off x="685800" y="1676400"/>
            <a:ext cx="7772400" cy="2286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Footer Placeholder 4"/>
          <p:cNvSpPr>
            <a:spLocks noGrp="1"/>
          </p:cNvSpPr>
          <p:nvPr>
            <p:ph type="ftr" sz="quarter" idx="4294967295"/>
          </p:nvPr>
        </p:nvSpPr>
        <p:spPr>
          <a:xfrm>
            <a:off x="457200" y="6356350"/>
            <a:ext cx="8229600" cy="365125"/>
          </a:xfrm>
          <a:prstGeom prst="rect">
            <a:avLst/>
          </a:prstGeom>
        </p:spPr>
        <p:txBody>
          <a:bodyPr/>
          <a:lstStyle/>
          <a:p>
            <a:r>
              <a:rPr lang="en-US" smtClean="0"/>
              <a:t>FRA Technical Training Material is Intended for Internal Instructional Purposes Only. </a:t>
            </a:r>
          </a:p>
          <a:p>
            <a:r>
              <a:rPr lang="en-US" smtClean="0"/>
              <a:t>Do not distribute outside FRA or State Agency pursuant to 49 CFR Part 212.</a:t>
            </a:r>
            <a:endParaRPr lang="en-US" dirty="0"/>
          </a:p>
        </p:txBody>
      </p:sp>
      <p:sp>
        <p:nvSpPr>
          <p:cNvPr id="6" name="Slide Number Placeholder 5"/>
          <p:cNvSpPr>
            <a:spLocks noGrp="1"/>
          </p:cNvSpPr>
          <p:nvPr>
            <p:ph type="sldNum" sz="quarter" idx="4294967295"/>
          </p:nvPr>
        </p:nvSpPr>
        <p:spPr>
          <a:xfrm>
            <a:off x="8610600" y="6400800"/>
            <a:ext cx="501316" cy="365125"/>
          </a:xfrm>
        </p:spPr>
        <p:txBody>
          <a:bodyPr/>
          <a:lstStyle/>
          <a:p>
            <a:fld id="{3081FB63-11FE-4616-A19A-6EFA4D5058BD}" type="slidenum">
              <a:rPr lang="en-US" smtClean="0"/>
              <a:t>69</a:t>
            </a:fld>
            <a:endParaRPr lang="en-US" dirty="0"/>
          </a:p>
        </p:txBody>
      </p:sp>
    </p:spTree>
    <p:extLst>
      <p:ext uri="{BB962C8B-B14F-4D97-AF65-F5344CB8AC3E}">
        <p14:creationId xmlns:p14="http://schemas.microsoft.com/office/powerpoint/2010/main" val="2137929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214.335</a:t>
            </a:r>
            <a:endParaRPr lang="en-US" dirty="0"/>
          </a:p>
        </p:txBody>
      </p:sp>
      <p:sp>
        <p:nvSpPr>
          <p:cNvPr id="6" name="Content Placeholder 5"/>
          <p:cNvSpPr>
            <a:spLocks noGrp="1"/>
          </p:cNvSpPr>
          <p:nvPr>
            <p:ph idx="1"/>
          </p:nvPr>
        </p:nvSpPr>
        <p:spPr/>
        <p:txBody>
          <a:bodyPr/>
          <a:lstStyle/>
          <a:p>
            <a:pPr marL="0" indent="0">
              <a:buNone/>
            </a:pPr>
            <a:r>
              <a:rPr lang="en-US" dirty="0"/>
              <a:t>214.335</a:t>
            </a:r>
            <a:r>
              <a:rPr lang="en-CA" dirty="0"/>
              <a:t> received a heading change to add the word “general” to now read:</a:t>
            </a:r>
          </a:p>
          <a:p>
            <a:endParaRPr lang="en-CA" dirty="0"/>
          </a:p>
          <a:p>
            <a:pPr marL="0" indent="0">
              <a:buNone/>
            </a:pPr>
            <a:r>
              <a:rPr lang="en-CA" dirty="0"/>
              <a:t>214.335 On-track safety procedures for roadway work groups, </a:t>
            </a:r>
            <a:r>
              <a:rPr lang="en-CA" u="sng" dirty="0">
                <a:solidFill>
                  <a:srgbClr val="FF0000"/>
                </a:solidFill>
              </a:rPr>
              <a:t>general</a:t>
            </a:r>
            <a:r>
              <a:rPr lang="en-CA" dirty="0"/>
              <a:t>.</a:t>
            </a:r>
          </a:p>
          <a:p>
            <a:pPr marL="0" indent="0">
              <a:buNone/>
            </a:pPr>
            <a:endParaRPr lang="en-US" b="1" dirty="0"/>
          </a:p>
          <a:p>
            <a:pPr marL="0" indent="0">
              <a:buNone/>
            </a:pPr>
            <a:r>
              <a:rPr lang="en-US" dirty="0"/>
              <a:t>Paragraph (c) of 213.335 “Roadway work groups engaged in large-scale maintenance or construction shall be provided with train approach warning in accordance with 214.327 for movements on adjacent tracks that are not included within working limits” </a:t>
            </a:r>
            <a:r>
              <a:rPr lang="en-US" u="sng" dirty="0">
                <a:solidFill>
                  <a:srgbClr val="FF0000"/>
                </a:solidFill>
              </a:rPr>
              <a:t>was removed</a:t>
            </a:r>
            <a:r>
              <a:rPr lang="en-US" dirty="0"/>
              <a:t>.</a:t>
            </a:r>
          </a:p>
        </p:txBody>
      </p:sp>
      <p:sp>
        <p:nvSpPr>
          <p:cNvPr id="4" name="Footer Placeholder 3"/>
          <p:cNvSpPr>
            <a:spLocks noGrp="1"/>
          </p:cNvSpPr>
          <p:nvPr>
            <p:ph type="ftr" sz="quarter" idx="4294967295"/>
          </p:nvPr>
        </p:nvSpPr>
        <p:spPr>
          <a:xfrm>
            <a:off x="457200" y="6356350"/>
            <a:ext cx="8229600" cy="365125"/>
          </a:xfrm>
          <a:prstGeom prst="rect">
            <a:avLst/>
          </a:prstGeom>
        </p:spPr>
        <p:txBody>
          <a:bodyPr/>
          <a:lstStyle/>
          <a:p>
            <a:r>
              <a:rPr lang="en-US" smtClean="0"/>
              <a:t>FRA Technical Training Material is Intended for Internal Instructional Purposes Only. </a:t>
            </a:r>
          </a:p>
          <a:p>
            <a:r>
              <a:rPr lang="en-US" smtClean="0"/>
              <a:t>Do not distribute outside FRA or State Agency pursuant to 49 CFR Part 212.</a:t>
            </a:r>
            <a:endParaRPr lang="en-US" dirty="0"/>
          </a:p>
        </p:txBody>
      </p:sp>
      <p:sp>
        <p:nvSpPr>
          <p:cNvPr id="5" name="Slide Number Placeholder 4"/>
          <p:cNvSpPr>
            <a:spLocks noGrp="1"/>
          </p:cNvSpPr>
          <p:nvPr>
            <p:ph type="sldNum" sz="quarter" idx="11"/>
          </p:nvPr>
        </p:nvSpPr>
        <p:spPr/>
        <p:txBody>
          <a:bodyPr/>
          <a:lstStyle/>
          <a:p>
            <a:fld id="{3081FB63-11FE-4616-A19A-6EFA4D5058BD}" type="slidenum">
              <a:rPr lang="en-US" smtClean="0"/>
              <a:t>7</a:t>
            </a:fld>
            <a:endParaRPr lang="en-US" dirty="0"/>
          </a:p>
        </p:txBody>
      </p:sp>
    </p:spTree>
    <p:extLst>
      <p:ext uri="{BB962C8B-B14F-4D97-AF65-F5344CB8AC3E}">
        <p14:creationId xmlns:p14="http://schemas.microsoft.com/office/powerpoint/2010/main" val="3500740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animEffect transition="in" filter="fade">
                                      <p:cBhvr>
                                        <p:cTn id="11" dur="500"/>
                                        <p:tgtEl>
                                          <p:spTgt spid="6">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6">
                                            <p:txEl>
                                              <p:pRg st="4" end="4"/>
                                            </p:txEl>
                                          </p:spTgt>
                                        </p:tgtEl>
                                        <p:attrNameLst>
                                          <p:attrName>style.visibility</p:attrName>
                                        </p:attrNameLst>
                                      </p:cBhvr>
                                      <p:to>
                                        <p:strVal val="visible"/>
                                      </p:to>
                                    </p:set>
                                    <p:animEffect transition="in" filter="fade">
                                      <p:cBhvr>
                                        <p:cTn id="16"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Objectives</a:t>
            </a:r>
            <a:endParaRPr lang="en-US" dirty="0"/>
          </a:p>
        </p:txBody>
      </p:sp>
      <p:sp>
        <p:nvSpPr>
          <p:cNvPr id="8" name="Content Placeholder 7"/>
          <p:cNvSpPr>
            <a:spLocks noGrp="1"/>
          </p:cNvSpPr>
          <p:nvPr>
            <p:ph idx="1"/>
          </p:nvPr>
        </p:nvSpPr>
        <p:spPr/>
        <p:txBody>
          <a:bodyPr/>
          <a:lstStyle/>
          <a:p>
            <a:r>
              <a:rPr lang="en-US" dirty="0" smtClean="0"/>
              <a:t>Understand the four functions of ballast that must be met.</a:t>
            </a:r>
          </a:p>
          <a:p>
            <a:endParaRPr lang="en-US" dirty="0"/>
          </a:p>
          <a:p>
            <a:r>
              <a:rPr lang="en-US" dirty="0" smtClean="0"/>
              <a:t>Understand the current guidance concerning 213.103 – Ballast.</a:t>
            </a:r>
          </a:p>
          <a:p>
            <a:endParaRPr lang="en-US" dirty="0"/>
          </a:p>
          <a:p>
            <a:endParaRPr lang="en-US" dirty="0"/>
          </a:p>
        </p:txBody>
      </p:sp>
      <p:sp>
        <p:nvSpPr>
          <p:cNvPr id="5" name="Footer Placeholder 4"/>
          <p:cNvSpPr>
            <a:spLocks noGrp="1"/>
          </p:cNvSpPr>
          <p:nvPr>
            <p:ph type="ftr" sz="quarter" idx="4294967295"/>
          </p:nvPr>
        </p:nvSpPr>
        <p:spPr>
          <a:xfrm>
            <a:off x="457200" y="6356350"/>
            <a:ext cx="8229600" cy="365125"/>
          </a:xfrm>
          <a:prstGeom prst="rect">
            <a:avLst/>
          </a:prstGeom>
        </p:spPr>
        <p:txBody>
          <a:bodyPr/>
          <a:lstStyle/>
          <a:p>
            <a:r>
              <a:rPr lang="en-US" smtClean="0"/>
              <a:t>FRA Technical Training Material is Intended for Internal Instructional Purposes Only. </a:t>
            </a:r>
          </a:p>
          <a:p>
            <a:r>
              <a:rPr lang="en-US" smtClean="0"/>
              <a:t>Do not distribute outside FRA or State Agency pursuant to 49 CFR Part 212.</a:t>
            </a:r>
            <a:endParaRPr lang="en-US" dirty="0"/>
          </a:p>
        </p:txBody>
      </p:sp>
      <p:sp>
        <p:nvSpPr>
          <p:cNvPr id="6" name="Slide Number Placeholder 5"/>
          <p:cNvSpPr>
            <a:spLocks noGrp="1"/>
          </p:cNvSpPr>
          <p:nvPr>
            <p:ph type="sldNum" sz="quarter" idx="11"/>
          </p:nvPr>
        </p:nvSpPr>
        <p:spPr/>
        <p:txBody>
          <a:bodyPr/>
          <a:lstStyle/>
          <a:p>
            <a:fld id="{3081FB63-11FE-4616-A19A-6EFA4D5058BD}" type="slidenum">
              <a:rPr lang="en-US" smtClean="0"/>
              <a:t>70</a:t>
            </a:fld>
            <a:endParaRPr lang="en-US" dirty="0"/>
          </a:p>
        </p:txBody>
      </p:sp>
    </p:spTree>
    <p:extLst>
      <p:ext uri="{BB962C8B-B14F-4D97-AF65-F5344CB8AC3E}">
        <p14:creationId xmlns:p14="http://schemas.microsoft.com/office/powerpoint/2010/main" val="707310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Ballast Requirements</a:t>
            </a:r>
            <a:br>
              <a:rPr lang="en-US" dirty="0" smtClean="0"/>
            </a:br>
            <a:r>
              <a:rPr lang="en-US" dirty="0" smtClean="0"/>
              <a:t>213.103 A-D</a:t>
            </a:r>
            <a:endParaRPr lang="en-US" dirty="0"/>
          </a:p>
        </p:txBody>
      </p:sp>
      <p:sp>
        <p:nvSpPr>
          <p:cNvPr id="10" name="Content Placeholder 9"/>
          <p:cNvSpPr>
            <a:spLocks noGrp="1"/>
          </p:cNvSpPr>
          <p:nvPr>
            <p:ph sz="half" idx="1"/>
          </p:nvPr>
        </p:nvSpPr>
        <p:spPr>
          <a:xfrm>
            <a:off x="381000" y="1600200"/>
            <a:ext cx="4800600" cy="4525963"/>
          </a:xfrm>
        </p:spPr>
        <p:txBody>
          <a:bodyPr/>
          <a:lstStyle/>
          <a:p>
            <a:pPr marL="0" indent="0">
              <a:buNone/>
            </a:pPr>
            <a:r>
              <a:rPr lang="en-US" b="1" dirty="0" smtClean="0"/>
              <a:t>Ballast Must:</a:t>
            </a:r>
          </a:p>
          <a:p>
            <a:pPr marL="514350" indent="-514350">
              <a:buFont typeface="+mj-lt"/>
              <a:buAutoNum type="alphaLcParenR"/>
            </a:pPr>
            <a:r>
              <a:rPr lang="en-US" dirty="0" smtClean="0"/>
              <a:t>Transmit and distribute loads, </a:t>
            </a:r>
            <a:r>
              <a:rPr lang="en-US" b="1" dirty="0" smtClean="0"/>
              <a:t>AND</a:t>
            </a:r>
          </a:p>
          <a:p>
            <a:pPr marL="514350" indent="-514350">
              <a:buFont typeface="+mj-lt"/>
              <a:buAutoNum type="alphaLcParenR"/>
            </a:pPr>
            <a:r>
              <a:rPr lang="en-US" dirty="0" smtClean="0"/>
              <a:t>Restrain track in all directions under loads, </a:t>
            </a:r>
            <a:r>
              <a:rPr lang="en-US" b="1" dirty="0" smtClean="0"/>
              <a:t>AND</a:t>
            </a:r>
          </a:p>
          <a:p>
            <a:pPr marL="514350" indent="-514350">
              <a:buFont typeface="+mj-lt"/>
              <a:buAutoNum type="alphaLcParenR"/>
            </a:pPr>
            <a:r>
              <a:rPr lang="en-US" dirty="0" smtClean="0"/>
              <a:t>Provide adequate drainage, </a:t>
            </a:r>
            <a:r>
              <a:rPr lang="en-US" b="1" dirty="0" smtClean="0"/>
              <a:t>AND</a:t>
            </a:r>
          </a:p>
          <a:p>
            <a:pPr marL="514350" indent="-514350">
              <a:buFont typeface="+mj-lt"/>
              <a:buAutoNum type="alphaLcParenR"/>
            </a:pPr>
            <a:r>
              <a:rPr lang="en-US" dirty="0" smtClean="0"/>
              <a:t>Maintain </a:t>
            </a:r>
            <a:r>
              <a:rPr lang="en-US" i="1" dirty="0" smtClean="0"/>
              <a:t>proper</a:t>
            </a:r>
            <a:r>
              <a:rPr lang="en-US" dirty="0" smtClean="0"/>
              <a:t> cross level, surface, and alinement</a:t>
            </a:r>
            <a:endParaRPr lang="en-US" dirty="0"/>
          </a:p>
        </p:txBody>
      </p:sp>
      <p:pic>
        <p:nvPicPr>
          <p:cNvPr id="12" name="Content Placeholder 11"/>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181600" y="1600200"/>
            <a:ext cx="3380328" cy="452596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Footer Placeholder 4"/>
          <p:cNvSpPr>
            <a:spLocks noGrp="1"/>
          </p:cNvSpPr>
          <p:nvPr>
            <p:ph type="ftr" sz="quarter" idx="4294967295"/>
          </p:nvPr>
        </p:nvSpPr>
        <p:spPr>
          <a:xfrm>
            <a:off x="457200" y="6356350"/>
            <a:ext cx="8229600" cy="365125"/>
          </a:xfrm>
          <a:prstGeom prst="rect">
            <a:avLst/>
          </a:prstGeom>
        </p:spPr>
        <p:txBody>
          <a:bodyPr/>
          <a:lstStyle/>
          <a:p>
            <a:r>
              <a:rPr lang="en-US" dirty="0" smtClean="0"/>
              <a:t>FRA Technical Training Material is Intended for Internal Instructional Purposes Only. </a:t>
            </a:r>
          </a:p>
          <a:p>
            <a:r>
              <a:rPr lang="en-US" dirty="0" smtClean="0"/>
              <a:t>Do not distribute outside FRA or State Agency pursuant to 49 CFR Part 212.</a:t>
            </a:r>
            <a:endParaRPr lang="en-US" dirty="0"/>
          </a:p>
        </p:txBody>
      </p:sp>
      <p:sp>
        <p:nvSpPr>
          <p:cNvPr id="6" name="Slide Number Placeholder 5"/>
          <p:cNvSpPr>
            <a:spLocks noGrp="1"/>
          </p:cNvSpPr>
          <p:nvPr>
            <p:ph type="sldNum" sz="quarter" idx="11"/>
          </p:nvPr>
        </p:nvSpPr>
        <p:spPr/>
        <p:txBody>
          <a:bodyPr/>
          <a:lstStyle/>
          <a:p>
            <a:fld id="{3081FB63-11FE-4616-A19A-6EFA4D5058BD}" type="slidenum">
              <a:rPr lang="en-US" smtClean="0"/>
              <a:t>71</a:t>
            </a:fld>
            <a:endParaRPr lang="en-US" dirty="0"/>
          </a:p>
        </p:txBody>
      </p:sp>
    </p:spTree>
    <p:extLst>
      <p:ext uri="{BB962C8B-B14F-4D97-AF65-F5344CB8AC3E}">
        <p14:creationId xmlns:p14="http://schemas.microsoft.com/office/powerpoint/2010/main" val="3204730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fade">
                                      <p:cBhvr>
                                        <p:cTn id="12" dur="5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xEl>
                                              <p:pRg st="3" end="3"/>
                                            </p:txEl>
                                          </p:spTgt>
                                        </p:tgtEl>
                                        <p:attrNameLst>
                                          <p:attrName>style.visibility</p:attrName>
                                        </p:attrNameLst>
                                      </p:cBhvr>
                                      <p:to>
                                        <p:strVal val="visible"/>
                                      </p:to>
                                    </p:set>
                                    <p:animEffect transition="in" filter="fade">
                                      <p:cBhvr>
                                        <p:cTn id="22" dur="500"/>
                                        <p:tgtEl>
                                          <p:spTgt spid="1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xEl>
                                              <p:pRg st="4" end="4"/>
                                            </p:txEl>
                                          </p:spTgt>
                                        </p:tgtEl>
                                        <p:attrNameLst>
                                          <p:attrName>style.visibility</p:attrName>
                                        </p:attrNameLst>
                                      </p:cBhvr>
                                      <p:to>
                                        <p:strVal val="visible"/>
                                      </p:to>
                                    </p:set>
                                    <p:animEffect transition="in" filter="fade">
                                      <p:cBhvr>
                                        <p:cTn id="27" dur="5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Technical Bulletin</a:t>
            </a:r>
            <a:br>
              <a:rPr lang="en-US" dirty="0" smtClean="0"/>
            </a:br>
            <a:r>
              <a:rPr lang="en-US" dirty="0" smtClean="0"/>
              <a:t>TB-14-01</a:t>
            </a:r>
            <a:endParaRPr lang="en-US" dirty="0"/>
          </a:p>
        </p:txBody>
      </p:sp>
      <p:sp>
        <p:nvSpPr>
          <p:cNvPr id="3" name="Content Placeholder 2"/>
          <p:cNvSpPr>
            <a:spLocks noGrp="1"/>
          </p:cNvSpPr>
          <p:nvPr>
            <p:ph sz="half" idx="1"/>
          </p:nvPr>
        </p:nvSpPr>
        <p:spPr/>
        <p:txBody>
          <a:bodyPr/>
          <a:lstStyle/>
          <a:p>
            <a:r>
              <a:rPr lang="en-US" dirty="0" smtClean="0"/>
              <a:t>What is a Technical Bulletin?</a:t>
            </a:r>
          </a:p>
          <a:p>
            <a:endParaRPr lang="en-US" dirty="0"/>
          </a:p>
          <a:p>
            <a:endParaRPr lang="en-US" dirty="0"/>
          </a:p>
          <a:p>
            <a:endParaRPr lang="en-US" dirty="0" smtClean="0"/>
          </a:p>
          <a:p>
            <a:endParaRPr lang="en-US" dirty="0"/>
          </a:p>
          <a:p>
            <a:endParaRPr lang="en-US" dirty="0" smtClean="0"/>
          </a:p>
          <a:p>
            <a:r>
              <a:rPr lang="en-US" b="1" dirty="0" smtClean="0"/>
              <a:t>Included in your supplements folder!</a:t>
            </a:r>
          </a:p>
        </p:txBody>
      </p:sp>
      <p:sp>
        <p:nvSpPr>
          <p:cNvPr id="4" name="Footer Placeholder 3"/>
          <p:cNvSpPr>
            <a:spLocks noGrp="1"/>
          </p:cNvSpPr>
          <p:nvPr>
            <p:ph type="ftr" sz="quarter" idx="4294967295"/>
          </p:nvPr>
        </p:nvSpPr>
        <p:spPr>
          <a:xfrm>
            <a:off x="457200" y="6356350"/>
            <a:ext cx="8229600" cy="365125"/>
          </a:xfrm>
          <a:prstGeom prst="rect">
            <a:avLst/>
          </a:prstGeom>
        </p:spPr>
        <p:txBody>
          <a:bodyPr/>
          <a:lstStyle/>
          <a:p>
            <a:r>
              <a:rPr lang="en-US" dirty="0" smtClean="0"/>
              <a:t>FRA Technical Training Material is Intended for Internal Instructional Purposes Only. </a:t>
            </a:r>
          </a:p>
          <a:p>
            <a:r>
              <a:rPr lang="en-US" dirty="0" smtClean="0"/>
              <a:t>Do not distribute outside FRA or State Agency pursuant to 49 CFR Part 212.</a:t>
            </a:r>
            <a:endParaRPr lang="en-US" dirty="0"/>
          </a:p>
        </p:txBody>
      </p:sp>
      <p:sp>
        <p:nvSpPr>
          <p:cNvPr id="5" name="Slide Number Placeholder 4"/>
          <p:cNvSpPr>
            <a:spLocks noGrp="1"/>
          </p:cNvSpPr>
          <p:nvPr>
            <p:ph type="sldNum" sz="quarter" idx="11"/>
          </p:nvPr>
        </p:nvSpPr>
        <p:spPr/>
        <p:txBody>
          <a:bodyPr/>
          <a:lstStyle/>
          <a:p>
            <a:fld id="{3081FB63-11FE-4616-A19A-6EFA4D5058BD}" type="slidenum">
              <a:rPr lang="en-US" smtClean="0"/>
              <a:t>72</a:t>
            </a:fld>
            <a:endParaRPr lang="en-US" dirty="0"/>
          </a:p>
        </p:txBody>
      </p:sp>
      <p:graphicFrame>
        <p:nvGraphicFramePr>
          <p:cNvPr id="6" name="Object 5"/>
          <p:cNvGraphicFramePr>
            <a:graphicFrameLocks noChangeAspect="1"/>
          </p:cNvGraphicFramePr>
          <p:nvPr>
            <p:extLst>
              <p:ext uri="{D42A27DB-BD31-4B8C-83A1-F6EECF244321}">
                <p14:modId xmlns:p14="http://schemas.microsoft.com/office/powerpoint/2010/main" val="3920155894"/>
              </p:ext>
            </p:extLst>
          </p:nvPr>
        </p:nvGraphicFramePr>
        <p:xfrm>
          <a:off x="4860925" y="1713717"/>
          <a:ext cx="3444875" cy="4458483"/>
        </p:xfrm>
        <a:graphic>
          <a:graphicData uri="http://schemas.openxmlformats.org/presentationml/2006/ole">
            <mc:AlternateContent xmlns:mc="http://schemas.openxmlformats.org/markup-compatibility/2006">
              <mc:Choice xmlns:v="urn:schemas-microsoft-com:vml" Requires="v">
                <p:oleObj spid="_x0000_s1114" name="Acrobat Document" r:id="rId3" imgW="5829103" imgH="7543564" progId="AcroExch.Document.7">
                  <p:embed/>
                </p:oleObj>
              </mc:Choice>
              <mc:Fallback>
                <p:oleObj name="Acrobat Document" r:id="rId3" imgW="5829103" imgH="7543564" progId="AcroExch.Document.7">
                  <p:embed/>
                  <p:pic>
                    <p:nvPicPr>
                      <p:cNvPr id="0" name=""/>
                      <p:cNvPicPr/>
                      <p:nvPr/>
                    </p:nvPicPr>
                    <p:blipFill>
                      <a:blip r:embed="rId4"/>
                      <a:stretch>
                        <a:fillRect/>
                      </a:stretch>
                    </p:blipFill>
                    <p:spPr>
                      <a:xfrm>
                        <a:off x="4860925" y="1713717"/>
                        <a:ext cx="3444875" cy="4458483"/>
                      </a:xfrm>
                      <a:prstGeom prst="rect">
                        <a:avLst/>
                      </a:prstGeom>
                      <a:ln w="28575">
                        <a:solidFill>
                          <a:schemeClr val="accent3">
                            <a:lumMod val="75000"/>
                          </a:schemeClr>
                        </a:solidFill>
                      </a:ln>
                    </p:spPr>
                  </p:pic>
                </p:oleObj>
              </mc:Fallback>
            </mc:AlternateContent>
          </a:graphicData>
        </a:graphic>
      </p:graphicFrame>
    </p:spTree>
    <p:extLst>
      <p:ext uri="{BB962C8B-B14F-4D97-AF65-F5344CB8AC3E}">
        <p14:creationId xmlns:p14="http://schemas.microsoft.com/office/powerpoint/2010/main" val="1525497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Effect transition="in" filter="fade">
                                      <p:cBhvr>
                                        <p:cTn id="1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TB-14-01</a:t>
            </a:r>
            <a:br>
              <a:rPr lang="en-US" dirty="0" smtClean="0"/>
            </a:br>
            <a:r>
              <a:rPr lang="en-US" dirty="0" smtClean="0"/>
              <a:t>Highlights</a:t>
            </a:r>
            <a:endParaRPr lang="en-US" dirty="0"/>
          </a:p>
        </p:txBody>
      </p:sp>
      <p:sp>
        <p:nvSpPr>
          <p:cNvPr id="3" name="Content Placeholder 2"/>
          <p:cNvSpPr>
            <a:spLocks noGrp="1"/>
          </p:cNvSpPr>
          <p:nvPr>
            <p:ph idx="1"/>
          </p:nvPr>
        </p:nvSpPr>
        <p:spPr/>
        <p:txBody>
          <a:bodyPr/>
          <a:lstStyle/>
          <a:p>
            <a:r>
              <a:rPr lang="en-US" dirty="0" smtClean="0"/>
              <a:t>Ballast can be made of anything as long as it meets the performance standard (four functions from 213.103)</a:t>
            </a:r>
          </a:p>
          <a:p>
            <a:endParaRPr lang="en-US" dirty="0"/>
          </a:p>
          <a:p>
            <a:r>
              <a:rPr lang="en-US" dirty="0" smtClean="0"/>
              <a:t>Look for other degrading components and geometry to see if ballast is performing its four functions</a:t>
            </a:r>
          </a:p>
          <a:p>
            <a:endParaRPr lang="en-US" dirty="0"/>
          </a:p>
          <a:p>
            <a:r>
              <a:rPr lang="en-US" dirty="0" smtClean="0"/>
              <a:t>Consider safety and risk. Consult with specialist before writing defects/violations in class 1 track</a:t>
            </a:r>
          </a:p>
          <a:p>
            <a:endParaRPr lang="en-US" dirty="0"/>
          </a:p>
          <a:p>
            <a:r>
              <a:rPr lang="en-US" dirty="0" smtClean="0"/>
              <a:t>Definition of a ‘geometry condition’</a:t>
            </a:r>
          </a:p>
        </p:txBody>
      </p:sp>
      <p:sp>
        <p:nvSpPr>
          <p:cNvPr id="4" name="Footer Placeholder 3"/>
          <p:cNvSpPr>
            <a:spLocks noGrp="1"/>
          </p:cNvSpPr>
          <p:nvPr>
            <p:ph type="ftr" sz="quarter" idx="4294967295"/>
          </p:nvPr>
        </p:nvSpPr>
        <p:spPr>
          <a:xfrm>
            <a:off x="457200" y="6356350"/>
            <a:ext cx="8229600" cy="365125"/>
          </a:xfrm>
          <a:prstGeom prst="rect">
            <a:avLst/>
          </a:prstGeom>
        </p:spPr>
        <p:txBody>
          <a:bodyPr/>
          <a:lstStyle/>
          <a:p>
            <a:r>
              <a:rPr lang="en-US" smtClean="0"/>
              <a:t>FRA Technical Training Material is Intended for Internal Instructional Purposes Only. </a:t>
            </a:r>
          </a:p>
          <a:p>
            <a:r>
              <a:rPr lang="en-US" smtClean="0"/>
              <a:t>Do not distribute outside FRA or State Agency pursuant to 49 CFR Part 212.</a:t>
            </a:r>
            <a:endParaRPr lang="en-US" dirty="0"/>
          </a:p>
        </p:txBody>
      </p:sp>
      <p:sp>
        <p:nvSpPr>
          <p:cNvPr id="5" name="Slide Number Placeholder 4"/>
          <p:cNvSpPr>
            <a:spLocks noGrp="1"/>
          </p:cNvSpPr>
          <p:nvPr>
            <p:ph type="sldNum" sz="quarter" idx="11"/>
          </p:nvPr>
        </p:nvSpPr>
        <p:spPr/>
        <p:txBody>
          <a:bodyPr/>
          <a:lstStyle/>
          <a:p>
            <a:fld id="{3081FB63-11FE-4616-A19A-6EFA4D5058BD}" type="slidenum">
              <a:rPr lang="en-US" smtClean="0"/>
              <a:t>73</a:t>
            </a:fld>
            <a:endParaRPr lang="en-US" dirty="0"/>
          </a:p>
        </p:txBody>
      </p:sp>
    </p:spTree>
    <p:extLst>
      <p:ext uri="{BB962C8B-B14F-4D97-AF65-F5344CB8AC3E}">
        <p14:creationId xmlns:p14="http://schemas.microsoft.com/office/powerpoint/2010/main" val="877527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TB-14-01</a:t>
            </a:r>
            <a:br>
              <a:rPr lang="en-US" dirty="0" smtClean="0"/>
            </a:br>
            <a:r>
              <a:rPr lang="en-US" dirty="0" smtClean="0"/>
              <a:t>Highlights</a:t>
            </a:r>
            <a:endParaRPr lang="en-US" dirty="0"/>
          </a:p>
        </p:txBody>
      </p:sp>
      <p:sp>
        <p:nvSpPr>
          <p:cNvPr id="3" name="Content Placeholder 2"/>
          <p:cNvSpPr>
            <a:spLocks noGrp="1"/>
          </p:cNvSpPr>
          <p:nvPr>
            <p:ph idx="1"/>
          </p:nvPr>
        </p:nvSpPr>
        <p:spPr/>
        <p:txBody>
          <a:bodyPr/>
          <a:lstStyle/>
          <a:p>
            <a:r>
              <a:rPr lang="en-US" dirty="0" smtClean="0"/>
              <a:t>Take into account geometry and other aggravating factors when considering enforcement actions</a:t>
            </a:r>
          </a:p>
          <a:p>
            <a:pPr lvl="1"/>
            <a:r>
              <a:rPr lang="en-US" dirty="0" smtClean="0"/>
              <a:t>Track Speeds</a:t>
            </a:r>
          </a:p>
          <a:p>
            <a:pPr lvl="1"/>
            <a:r>
              <a:rPr lang="en-US" dirty="0" smtClean="0"/>
              <a:t>Traffic Density</a:t>
            </a:r>
          </a:p>
          <a:p>
            <a:pPr lvl="1"/>
            <a:r>
              <a:rPr lang="en-US" dirty="0" smtClean="0"/>
              <a:t>Passenger/Hazmat/STRACNET?</a:t>
            </a:r>
          </a:p>
          <a:p>
            <a:pPr lvl="1"/>
            <a:r>
              <a:rPr lang="en-US" dirty="0" smtClean="0"/>
              <a:t>Rate of degradation</a:t>
            </a:r>
          </a:p>
          <a:p>
            <a:pPr lvl="1"/>
            <a:r>
              <a:rPr lang="en-US" dirty="0" smtClean="0"/>
              <a:t>Tie conditions</a:t>
            </a:r>
          </a:p>
          <a:p>
            <a:pPr lvl="1"/>
            <a:r>
              <a:rPr lang="en-US" dirty="0" smtClean="0"/>
              <a:t>Location in relation to switches, joints, bridges</a:t>
            </a:r>
          </a:p>
          <a:p>
            <a:pPr lvl="1"/>
            <a:r>
              <a:rPr lang="en-US" dirty="0" smtClean="0"/>
              <a:t>Standing Water</a:t>
            </a:r>
          </a:p>
        </p:txBody>
      </p:sp>
      <p:sp>
        <p:nvSpPr>
          <p:cNvPr id="4" name="Footer Placeholder 3"/>
          <p:cNvSpPr>
            <a:spLocks noGrp="1"/>
          </p:cNvSpPr>
          <p:nvPr>
            <p:ph type="ftr" sz="quarter" idx="4294967295"/>
          </p:nvPr>
        </p:nvSpPr>
        <p:spPr>
          <a:xfrm>
            <a:off x="457200" y="6356350"/>
            <a:ext cx="8229600" cy="365125"/>
          </a:xfrm>
          <a:prstGeom prst="rect">
            <a:avLst/>
          </a:prstGeom>
        </p:spPr>
        <p:txBody>
          <a:bodyPr/>
          <a:lstStyle/>
          <a:p>
            <a:r>
              <a:rPr lang="en-US" smtClean="0"/>
              <a:t>FRA Technical Training Material is Intended for Internal Instructional Purposes Only. </a:t>
            </a:r>
          </a:p>
          <a:p>
            <a:r>
              <a:rPr lang="en-US" smtClean="0"/>
              <a:t>Do not distribute outside FRA or State Agency pursuant to 49 CFR Part 212.</a:t>
            </a:r>
            <a:endParaRPr lang="en-US" dirty="0"/>
          </a:p>
        </p:txBody>
      </p:sp>
      <p:sp>
        <p:nvSpPr>
          <p:cNvPr id="5" name="Slide Number Placeholder 4"/>
          <p:cNvSpPr>
            <a:spLocks noGrp="1"/>
          </p:cNvSpPr>
          <p:nvPr>
            <p:ph type="sldNum" sz="quarter" idx="11"/>
          </p:nvPr>
        </p:nvSpPr>
        <p:spPr/>
        <p:txBody>
          <a:bodyPr/>
          <a:lstStyle/>
          <a:p>
            <a:fld id="{3081FB63-11FE-4616-A19A-6EFA4D5058BD}" type="slidenum">
              <a:rPr lang="en-US" smtClean="0"/>
              <a:t>74</a:t>
            </a:fld>
            <a:endParaRPr lang="en-US" dirty="0"/>
          </a:p>
        </p:txBody>
      </p:sp>
    </p:spTree>
    <p:extLst>
      <p:ext uri="{BB962C8B-B14F-4D97-AF65-F5344CB8AC3E}">
        <p14:creationId xmlns:p14="http://schemas.microsoft.com/office/powerpoint/2010/main" val="3866721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Ballast Standard</a:t>
            </a:r>
            <a:endParaRPr lang="en-US" dirty="0"/>
          </a:p>
        </p:txBody>
      </p:sp>
      <p:sp>
        <p:nvSpPr>
          <p:cNvPr id="3" name="Content Placeholder 2"/>
          <p:cNvSpPr>
            <a:spLocks noGrp="1"/>
          </p:cNvSpPr>
          <p:nvPr>
            <p:ph idx="1"/>
          </p:nvPr>
        </p:nvSpPr>
        <p:spPr/>
        <p:txBody>
          <a:bodyPr/>
          <a:lstStyle/>
          <a:p>
            <a:pPr marL="0" indent="0">
              <a:buNone/>
            </a:pPr>
            <a:r>
              <a:rPr lang="en-US" dirty="0" smtClean="0"/>
              <a:t>Discussion Points</a:t>
            </a:r>
          </a:p>
          <a:p>
            <a:endParaRPr lang="en-US" dirty="0"/>
          </a:p>
          <a:p>
            <a:r>
              <a:rPr lang="en-US" dirty="0" smtClean="0"/>
              <a:t>Is there a length requirement?</a:t>
            </a:r>
          </a:p>
          <a:p>
            <a:endParaRPr lang="en-US" dirty="0"/>
          </a:p>
          <a:p>
            <a:r>
              <a:rPr lang="en-US" dirty="0" smtClean="0"/>
              <a:t>Is there a profile or crosslevel requirement?</a:t>
            </a:r>
          </a:p>
          <a:p>
            <a:endParaRPr lang="en-US" dirty="0"/>
          </a:p>
          <a:p>
            <a:r>
              <a:rPr lang="en-US" dirty="0" smtClean="0"/>
              <a:t>What issues are you seeing in your areas?</a:t>
            </a:r>
          </a:p>
          <a:p>
            <a:endParaRPr lang="en-US" dirty="0"/>
          </a:p>
          <a:p>
            <a:r>
              <a:rPr lang="en-US" dirty="0" smtClean="0"/>
              <a:t>Can you write fouled ballast in class 1 track?</a:t>
            </a:r>
          </a:p>
          <a:p>
            <a:pPr lvl="1"/>
            <a:r>
              <a:rPr lang="en-US" dirty="0" smtClean="0"/>
              <a:t>Should you? When would you? When wouldn’t you?</a:t>
            </a:r>
          </a:p>
        </p:txBody>
      </p:sp>
      <p:sp>
        <p:nvSpPr>
          <p:cNvPr id="4" name="Footer Placeholder 3"/>
          <p:cNvSpPr>
            <a:spLocks noGrp="1"/>
          </p:cNvSpPr>
          <p:nvPr>
            <p:ph type="ftr" sz="quarter" idx="4294967295"/>
          </p:nvPr>
        </p:nvSpPr>
        <p:spPr>
          <a:xfrm>
            <a:off x="457200" y="6356350"/>
            <a:ext cx="8229600" cy="365125"/>
          </a:xfrm>
          <a:prstGeom prst="rect">
            <a:avLst/>
          </a:prstGeom>
        </p:spPr>
        <p:txBody>
          <a:bodyPr/>
          <a:lstStyle/>
          <a:p>
            <a:r>
              <a:rPr lang="en-US" dirty="0" smtClean="0"/>
              <a:t>FRA Technical Training Material is Intended for Internal Instructional Purposes Only. </a:t>
            </a:r>
          </a:p>
          <a:p>
            <a:r>
              <a:rPr lang="en-US" dirty="0" smtClean="0"/>
              <a:t>Do not distribute outside FRA or State Agency pursuant to 49 CFR Part 212.</a:t>
            </a:r>
            <a:endParaRPr lang="en-US" dirty="0"/>
          </a:p>
        </p:txBody>
      </p:sp>
      <p:sp>
        <p:nvSpPr>
          <p:cNvPr id="5" name="Slide Number Placeholder 4"/>
          <p:cNvSpPr>
            <a:spLocks noGrp="1"/>
          </p:cNvSpPr>
          <p:nvPr>
            <p:ph type="sldNum" sz="quarter" idx="11"/>
          </p:nvPr>
        </p:nvSpPr>
        <p:spPr/>
        <p:txBody>
          <a:bodyPr/>
          <a:lstStyle/>
          <a:p>
            <a:fld id="{3081FB63-11FE-4616-A19A-6EFA4D5058BD}" type="slidenum">
              <a:rPr lang="en-US" smtClean="0"/>
              <a:t>75</a:t>
            </a:fld>
            <a:endParaRPr lang="en-US" dirty="0"/>
          </a:p>
        </p:txBody>
      </p:sp>
    </p:spTree>
    <p:extLst>
      <p:ext uri="{BB962C8B-B14F-4D97-AF65-F5344CB8AC3E}">
        <p14:creationId xmlns:p14="http://schemas.microsoft.com/office/powerpoint/2010/main" val="1047184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
                                            <p:txEl>
                                              <p:pRg st="9" end="9"/>
                                            </p:txEl>
                                          </p:spTgt>
                                        </p:tgtEl>
                                        <p:attrNameLst>
                                          <p:attrName>style.visibility</p:attrName>
                                        </p:attrNameLst>
                                      </p:cBhvr>
                                      <p:to>
                                        <p:strVal val="visible"/>
                                      </p:to>
                                    </p:set>
                                    <p:animEffect transition="in" filter="fade">
                                      <p:cBhvr>
                                        <p:cTn id="30"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Fouled Ballast</a:t>
            </a:r>
            <a:br>
              <a:rPr lang="en-US" dirty="0" smtClean="0"/>
            </a:br>
            <a:r>
              <a:rPr lang="en-US" dirty="0" smtClean="0"/>
              <a:t>Technical Bulletin</a:t>
            </a:r>
            <a:endParaRPr lang="en-US" dirty="0"/>
          </a:p>
        </p:txBody>
      </p:sp>
      <p:sp>
        <p:nvSpPr>
          <p:cNvPr id="3" name="Text Placeholder 2"/>
          <p:cNvSpPr>
            <a:spLocks noGrp="1"/>
          </p:cNvSpPr>
          <p:nvPr>
            <p:ph type="body" idx="4294967295"/>
          </p:nvPr>
        </p:nvSpPr>
        <p:spPr>
          <a:xfrm>
            <a:off x="685800" y="4137025"/>
            <a:ext cx="7772400" cy="520700"/>
          </a:xfrm>
          <a:prstGeom prst="rect">
            <a:avLst/>
          </a:prstGeom>
        </p:spPr>
        <p:txBody>
          <a:bodyPr/>
          <a:lstStyle/>
          <a:p>
            <a:r>
              <a:rPr lang="en-US" dirty="0" smtClean="0"/>
              <a:t>Track Recurrency 2016</a:t>
            </a:r>
            <a:endParaRPr lang="en-US" dirty="0"/>
          </a:p>
        </p:txBody>
      </p:sp>
      <p:pic>
        <p:nvPicPr>
          <p:cNvPr id="7" name="Picture Placeholder 6"/>
          <p:cNvPicPr>
            <a:picLocks noGrp="1" noChangeAspect="1"/>
          </p:cNvPicPr>
          <p:nvPr>
            <p:ph type="pic" sz="quarter" idx="4294967295"/>
          </p:nvPr>
        </p:nvPicPr>
        <p:blipFill>
          <a:blip r:embed="rId2">
            <a:extLst>
              <a:ext uri="{28A0092B-C50C-407E-A947-70E740481C1C}">
                <a14:useLocalDpi xmlns:a14="http://schemas.microsoft.com/office/drawing/2010/main" val="0"/>
              </a:ext>
            </a:extLst>
          </a:blip>
          <a:srcRect t="30392" b="30392"/>
          <a:stretch>
            <a:fillRect/>
          </a:stretch>
        </p:blipFill>
        <p:spPr>
          <a:xfrm>
            <a:off x="685800" y="1676400"/>
            <a:ext cx="7772400" cy="2286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Footer Placeholder 4"/>
          <p:cNvSpPr>
            <a:spLocks noGrp="1"/>
          </p:cNvSpPr>
          <p:nvPr>
            <p:ph type="ftr" sz="quarter" idx="4294967295"/>
          </p:nvPr>
        </p:nvSpPr>
        <p:spPr>
          <a:xfrm>
            <a:off x="457200" y="6356350"/>
            <a:ext cx="8229600" cy="365125"/>
          </a:xfrm>
          <a:prstGeom prst="rect">
            <a:avLst/>
          </a:prstGeom>
        </p:spPr>
        <p:txBody>
          <a:bodyPr/>
          <a:lstStyle/>
          <a:p>
            <a:r>
              <a:rPr lang="en-US" smtClean="0"/>
              <a:t>FRA Technical Training Material is Intended for Internal Instructional Purposes Only. </a:t>
            </a:r>
          </a:p>
          <a:p>
            <a:r>
              <a:rPr lang="en-US" smtClean="0"/>
              <a:t>Do not distribute outside FRA or State Agency pursuant to 49 CFR Part 212.</a:t>
            </a:r>
            <a:endParaRPr lang="en-US" dirty="0"/>
          </a:p>
        </p:txBody>
      </p:sp>
      <p:sp>
        <p:nvSpPr>
          <p:cNvPr id="6" name="Slide Number Placeholder 5"/>
          <p:cNvSpPr>
            <a:spLocks noGrp="1"/>
          </p:cNvSpPr>
          <p:nvPr>
            <p:ph type="sldNum" sz="quarter" idx="4294967295"/>
          </p:nvPr>
        </p:nvSpPr>
        <p:spPr>
          <a:xfrm>
            <a:off x="8610600" y="6400800"/>
            <a:ext cx="501316" cy="365125"/>
          </a:xfrm>
        </p:spPr>
        <p:txBody>
          <a:bodyPr/>
          <a:lstStyle/>
          <a:p>
            <a:fld id="{3081FB63-11FE-4616-A19A-6EFA4D5058BD}" type="slidenum">
              <a:rPr lang="en-US" smtClean="0"/>
              <a:t>76</a:t>
            </a:fld>
            <a:endParaRPr lang="en-US" dirty="0"/>
          </a:p>
        </p:txBody>
      </p:sp>
      <p:sp>
        <p:nvSpPr>
          <p:cNvPr id="4" name="Rectangle 3"/>
          <p:cNvSpPr/>
          <p:nvPr/>
        </p:nvSpPr>
        <p:spPr>
          <a:xfrm rot="21017680">
            <a:off x="502617" y="2362200"/>
            <a:ext cx="8138766" cy="1107996"/>
          </a:xfrm>
          <a:prstGeom prst="rect">
            <a:avLst/>
          </a:prstGeom>
          <a:noFill/>
        </p:spPr>
        <p:txBody>
          <a:bodyPr wrap="none" lIns="91440" tIns="45720" rIns="91440" bIns="45720">
            <a:spAutoFit/>
          </a:bodyPr>
          <a:lstStyle/>
          <a:p>
            <a:pPr algn="ctr"/>
            <a:r>
              <a:rPr lang="en-US" sz="66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Stencil" panose="040409050D0802020404" pitchFamily="82" charset="0"/>
              </a:rPr>
              <a:t>Module Complete!</a:t>
            </a:r>
            <a:endParaRPr lang="en-US" sz="66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Stencil" panose="040409050D0802020404" pitchFamily="82" charset="0"/>
            </a:endParaRPr>
          </a:p>
        </p:txBody>
      </p:sp>
    </p:spTree>
    <p:extLst>
      <p:ext uri="{BB962C8B-B14F-4D97-AF65-F5344CB8AC3E}">
        <p14:creationId xmlns:p14="http://schemas.microsoft.com/office/powerpoint/2010/main" val="82729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214.336</a:t>
            </a:r>
            <a:br>
              <a:rPr lang="en-US" dirty="0" smtClean="0"/>
            </a:br>
            <a:r>
              <a:rPr lang="en-US" dirty="0" smtClean="0"/>
              <a:t>Adjacent Track Protection</a:t>
            </a:r>
            <a:endParaRPr lang="en-US" dirty="0"/>
          </a:p>
        </p:txBody>
      </p:sp>
      <p:sp>
        <p:nvSpPr>
          <p:cNvPr id="3" name="Content Placeholder 2"/>
          <p:cNvSpPr>
            <a:spLocks noGrp="1"/>
          </p:cNvSpPr>
          <p:nvPr>
            <p:ph idx="1"/>
          </p:nvPr>
        </p:nvSpPr>
        <p:spPr/>
        <p:txBody>
          <a:bodyPr/>
          <a:lstStyle/>
          <a:p>
            <a:r>
              <a:rPr lang="en-US" dirty="0" smtClean="0"/>
              <a:t>Initially published to become effective </a:t>
            </a:r>
            <a:r>
              <a:rPr lang="en-US" b="1" dirty="0" smtClean="0"/>
              <a:t>November 30, 2011</a:t>
            </a:r>
            <a:r>
              <a:rPr lang="en-US" dirty="0" smtClean="0"/>
              <a:t>.</a:t>
            </a:r>
          </a:p>
          <a:p>
            <a:endParaRPr lang="en-US" dirty="0" smtClean="0"/>
          </a:p>
          <a:p>
            <a:r>
              <a:rPr lang="en-CA" dirty="0" smtClean="0"/>
              <a:t>In response to the petitions for reconsideration, FRA delayed the effective date until </a:t>
            </a:r>
            <a:r>
              <a:rPr lang="en-CA" b="1" dirty="0" smtClean="0"/>
              <a:t>July 1, 2013</a:t>
            </a:r>
            <a:r>
              <a:rPr lang="en-CA" dirty="0" smtClean="0"/>
              <a:t>, and requested comments on the petitions.</a:t>
            </a:r>
          </a:p>
          <a:p>
            <a:endParaRPr lang="en-CA" dirty="0" smtClean="0"/>
          </a:p>
          <a:p>
            <a:r>
              <a:rPr lang="en-US" dirty="0" smtClean="0"/>
              <a:t>The November 2011 final rule was </a:t>
            </a:r>
            <a:r>
              <a:rPr lang="en-US" b="1" dirty="0" smtClean="0"/>
              <a:t>amended</a:t>
            </a:r>
            <a:r>
              <a:rPr lang="en-US" dirty="0" smtClean="0"/>
              <a:t> to clarify certain sections and the rule made effective </a:t>
            </a:r>
            <a:r>
              <a:rPr lang="en-US" b="1" dirty="0" smtClean="0"/>
              <a:t>July 1, 2014</a:t>
            </a:r>
            <a:r>
              <a:rPr lang="en-US" dirty="0" smtClean="0"/>
              <a:t>.  The two final rules were not consolidated into one and reference must be made to the revisions contained in the 2014 final rule to ensure proper application.  </a:t>
            </a:r>
            <a:endParaRPr lang="en-CA" dirty="0" smtClean="0"/>
          </a:p>
          <a:p>
            <a:endParaRPr lang="en-US" dirty="0"/>
          </a:p>
        </p:txBody>
      </p:sp>
      <p:sp>
        <p:nvSpPr>
          <p:cNvPr id="4" name="Footer Placeholder 3"/>
          <p:cNvSpPr>
            <a:spLocks noGrp="1"/>
          </p:cNvSpPr>
          <p:nvPr>
            <p:ph type="ftr" sz="quarter" idx="4294967295"/>
          </p:nvPr>
        </p:nvSpPr>
        <p:spPr>
          <a:xfrm>
            <a:off x="457200" y="6356350"/>
            <a:ext cx="8229600" cy="365125"/>
          </a:xfrm>
          <a:prstGeom prst="rect">
            <a:avLst/>
          </a:prstGeom>
        </p:spPr>
        <p:txBody>
          <a:bodyPr/>
          <a:lstStyle/>
          <a:p>
            <a:r>
              <a:rPr lang="en-US" smtClean="0"/>
              <a:t>FRA Technical Training Material is Intended for Internal Instructional Purposes Only. </a:t>
            </a:r>
          </a:p>
          <a:p>
            <a:r>
              <a:rPr lang="en-US" smtClean="0"/>
              <a:t>Do not distribute outside FRA or State Agency pursuant to 49 CFR Part 212.</a:t>
            </a:r>
            <a:endParaRPr lang="en-US" dirty="0"/>
          </a:p>
        </p:txBody>
      </p:sp>
      <p:sp>
        <p:nvSpPr>
          <p:cNvPr id="5" name="Slide Number Placeholder 4"/>
          <p:cNvSpPr>
            <a:spLocks noGrp="1"/>
          </p:cNvSpPr>
          <p:nvPr>
            <p:ph type="sldNum" sz="quarter" idx="11"/>
          </p:nvPr>
        </p:nvSpPr>
        <p:spPr/>
        <p:txBody>
          <a:bodyPr/>
          <a:lstStyle/>
          <a:p>
            <a:fld id="{3081FB63-11FE-4616-A19A-6EFA4D5058BD}" type="slidenum">
              <a:rPr lang="en-US" smtClean="0"/>
              <a:pPr/>
              <a:t>8</a:t>
            </a:fld>
            <a:endParaRPr lang="en-US" dirty="0"/>
          </a:p>
        </p:txBody>
      </p:sp>
    </p:spTree>
    <p:extLst>
      <p:ext uri="{BB962C8B-B14F-4D97-AF65-F5344CB8AC3E}">
        <p14:creationId xmlns:p14="http://schemas.microsoft.com/office/powerpoint/2010/main" val="1309498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Adj. </a:t>
            </a:r>
            <a:r>
              <a:rPr lang="en-US" dirty="0" err="1" smtClean="0"/>
              <a:t>Trk</a:t>
            </a:r>
            <a:r>
              <a:rPr lang="en-US" dirty="0" smtClean="0"/>
              <a:t>. Protection</a:t>
            </a:r>
            <a:br>
              <a:rPr lang="en-US" dirty="0" smtClean="0"/>
            </a:br>
            <a:r>
              <a:rPr lang="en-US" dirty="0" smtClean="0"/>
              <a:t>Definitions</a:t>
            </a:r>
            <a:endParaRPr lang="en-US" dirty="0"/>
          </a:p>
        </p:txBody>
      </p:sp>
      <p:sp>
        <p:nvSpPr>
          <p:cNvPr id="3" name="Content Placeholder 2"/>
          <p:cNvSpPr>
            <a:spLocks noGrp="1"/>
          </p:cNvSpPr>
          <p:nvPr>
            <p:ph idx="1"/>
          </p:nvPr>
        </p:nvSpPr>
        <p:spPr/>
        <p:txBody>
          <a:bodyPr/>
          <a:lstStyle/>
          <a:p>
            <a:r>
              <a:rPr lang="en-US" dirty="0" smtClean="0"/>
              <a:t>The </a:t>
            </a:r>
            <a:r>
              <a:rPr lang="en-US" dirty="0"/>
              <a:t>definitions as used in this section play a </a:t>
            </a:r>
            <a:r>
              <a:rPr lang="en-US" dirty="0" smtClean="0"/>
              <a:t>large </a:t>
            </a:r>
            <a:r>
              <a:rPr lang="en-US" dirty="0"/>
              <a:t>part in the understanding and </a:t>
            </a:r>
            <a:r>
              <a:rPr lang="en-US" dirty="0" smtClean="0"/>
              <a:t>application of </a:t>
            </a:r>
            <a:r>
              <a:rPr lang="en-US" dirty="0"/>
              <a:t>the rule and </a:t>
            </a:r>
            <a:r>
              <a:rPr lang="en-US" dirty="0" smtClean="0"/>
              <a:t>must be considered </a:t>
            </a:r>
            <a:r>
              <a:rPr lang="en-US" dirty="0"/>
              <a:t>when </a:t>
            </a:r>
            <a:r>
              <a:rPr lang="en-US" dirty="0" smtClean="0"/>
              <a:t>making </a:t>
            </a:r>
            <a:r>
              <a:rPr lang="en-US" dirty="0"/>
              <a:t>an assessment of the </a:t>
            </a:r>
            <a:r>
              <a:rPr lang="en-US" dirty="0" smtClean="0"/>
              <a:t>proper </a:t>
            </a:r>
            <a:r>
              <a:rPr lang="en-US" dirty="0"/>
              <a:t>application of the rule.</a:t>
            </a:r>
          </a:p>
          <a:p>
            <a:endParaRPr lang="en-US" dirty="0" smtClean="0"/>
          </a:p>
          <a:p>
            <a:r>
              <a:rPr lang="en-US" dirty="0" smtClean="0"/>
              <a:t>Remember, definitions in this section (214.336) apply </a:t>
            </a:r>
            <a:r>
              <a:rPr lang="en-US" b="1" dirty="0" smtClean="0"/>
              <a:t>ONLY</a:t>
            </a:r>
            <a:r>
              <a:rPr lang="en-US" dirty="0" smtClean="0"/>
              <a:t> in this section!</a:t>
            </a:r>
            <a:endParaRPr lang="en-US" dirty="0"/>
          </a:p>
        </p:txBody>
      </p:sp>
      <p:sp>
        <p:nvSpPr>
          <p:cNvPr id="4" name="Footer Placeholder 3"/>
          <p:cNvSpPr>
            <a:spLocks noGrp="1"/>
          </p:cNvSpPr>
          <p:nvPr>
            <p:ph type="ftr" sz="quarter" idx="4294967295"/>
          </p:nvPr>
        </p:nvSpPr>
        <p:spPr>
          <a:xfrm>
            <a:off x="457200" y="6356350"/>
            <a:ext cx="8229600" cy="365125"/>
          </a:xfrm>
          <a:prstGeom prst="rect">
            <a:avLst/>
          </a:prstGeom>
        </p:spPr>
        <p:txBody>
          <a:bodyPr/>
          <a:lstStyle/>
          <a:p>
            <a:r>
              <a:rPr lang="en-US" smtClean="0"/>
              <a:t>FRA Technical Training Material is Intended for Internal Instructional Purposes Only. </a:t>
            </a:r>
          </a:p>
          <a:p>
            <a:r>
              <a:rPr lang="en-US" smtClean="0"/>
              <a:t>Do not distribute outside FRA or State Agency pursuant to 49 CFR Part 212.</a:t>
            </a:r>
            <a:endParaRPr lang="en-US" dirty="0"/>
          </a:p>
        </p:txBody>
      </p:sp>
      <p:sp>
        <p:nvSpPr>
          <p:cNvPr id="5" name="Slide Number Placeholder 4"/>
          <p:cNvSpPr>
            <a:spLocks noGrp="1"/>
          </p:cNvSpPr>
          <p:nvPr>
            <p:ph type="sldNum" sz="quarter" idx="11"/>
          </p:nvPr>
        </p:nvSpPr>
        <p:spPr/>
        <p:txBody>
          <a:bodyPr/>
          <a:lstStyle/>
          <a:p>
            <a:fld id="{3081FB63-11FE-4616-A19A-6EFA4D5058BD}" type="slidenum">
              <a:rPr lang="en-US" smtClean="0"/>
              <a:t>9</a:t>
            </a:fld>
            <a:endParaRPr lang="en-US" dirty="0"/>
          </a:p>
        </p:txBody>
      </p:sp>
    </p:spTree>
    <p:extLst>
      <p:ext uri="{BB962C8B-B14F-4D97-AF65-F5344CB8AC3E}">
        <p14:creationId xmlns:p14="http://schemas.microsoft.com/office/powerpoint/2010/main" val="2326145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FRA TTSD Power Point Template">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DB3B886A306D64F9E7425CA937F5EC1" ma:contentTypeVersion="1" ma:contentTypeDescription="Create a new document." ma:contentTypeScope="" ma:versionID="d66ab95e4e9a40dcda81b6d553c90f3a">
  <xsd:schema xmlns:xsd="http://www.w3.org/2001/XMLSchema" xmlns:xs="http://www.w3.org/2001/XMLSchema" xmlns:p="http://schemas.microsoft.com/office/2006/metadata/properties" targetNamespace="http://schemas.microsoft.com/office/2006/metadata/properties" ma:root="true" ma:fieldsID="4bb9ff0a29388135f283ffa78f898135">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05D00E0-DD09-4EBB-B4AF-230BAF3D9B8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3E46E7A5-AF98-444B-8894-16B1CA52A186}">
  <ds:schemaRefs>
    <ds:schemaRef ds:uri="http://schemas.microsoft.com/sharepoint/v3/contenttype/forms"/>
  </ds:schemaRefs>
</ds:datastoreItem>
</file>

<file path=customXml/itemProps3.xml><?xml version="1.0" encoding="utf-8"?>
<ds:datastoreItem xmlns:ds="http://schemas.openxmlformats.org/officeDocument/2006/customXml" ds:itemID="{8D709809-7002-406F-897A-927BAC797794}">
  <ds:schemaRefs>
    <ds:schemaRef ds:uri="http://schemas.openxmlformats.org/package/2006/metadata/core-properties"/>
    <ds:schemaRef ds:uri="http://purl.org/dc/term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14035</TotalTime>
  <Words>8205</Words>
  <Application>Microsoft Office PowerPoint</Application>
  <PresentationFormat>On-screen Show (4:3)</PresentationFormat>
  <Paragraphs>887</Paragraphs>
  <Slides>76</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76</vt:i4>
      </vt:variant>
    </vt:vector>
  </HeadingPairs>
  <TitlesOfParts>
    <vt:vector size="78" baseType="lpstr">
      <vt:lpstr>FRA TTSD Power Point Template</vt:lpstr>
      <vt:lpstr>Acrobat Document</vt:lpstr>
      <vt:lpstr>Track Recurrency 2016</vt:lpstr>
      <vt:lpstr>COURSE OVERVIEW</vt:lpstr>
      <vt:lpstr>Adjacent Track Protection 214.336</vt:lpstr>
      <vt:lpstr>What Happened?</vt:lpstr>
      <vt:lpstr>214.7</vt:lpstr>
      <vt:lpstr>214.315(a) OTS Job Briefings</vt:lpstr>
      <vt:lpstr>214.335</vt:lpstr>
      <vt:lpstr>214.336 Adjacent Track Protection</vt:lpstr>
      <vt:lpstr>Adj. Trk. Protection Definitions</vt:lpstr>
      <vt:lpstr>Adj. Trk. Protection Definitions</vt:lpstr>
      <vt:lpstr>Adj. Trk. Protection Definitions</vt:lpstr>
      <vt:lpstr>Adj. Trk. Protection Definitions</vt:lpstr>
      <vt:lpstr>Adj. Trk. Protection Definitions</vt:lpstr>
      <vt:lpstr>Adj. Trk. Protection Definitions</vt:lpstr>
      <vt:lpstr>Adj. Trk. Protection Definitions</vt:lpstr>
      <vt:lpstr>Is Adjacent Track Protection Required?</vt:lpstr>
      <vt:lpstr>214.336 Adjacent Track Protection - Application </vt:lpstr>
      <vt:lpstr>214.336 (a) Procedures; General </vt:lpstr>
      <vt:lpstr>214.336 (a) Procedures; General </vt:lpstr>
      <vt:lpstr>214.336(E) Exceptions!!!!!</vt:lpstr>
      <vt:lpstr>214.336(e) Exceptions</vt:lpstr>
      <vt:lpstr>214.336(e) Exceptions (e)(1)</vt:lpstr>
      <vt:lpstr>214.336(e) Exceptions (e)(1)(i) </vt:lpstr>
      <vt:lpstr>214.336(e) Exceptions (e)(1)(ii)</vt:lpstr>
      <vt:lpstr>214.336(e) Exceptions (e)(1)(iii)</vt:lpstr>
      <vt:lpstr>214.336(e) Exceptions</vt:lpstr>
      <vt:lpstr>214.336(e) Exceptions (e)(2)</vt:lpstr>
      <vt:lpstr>214.336(e) Exceptions (e)(2)</vt:lpstr>
      <vt:lpstr>214.336(e) Exceptions (e)(2)(i)&amp;(ii)</vt:lpstr>
      <vt:lpstr>214.336(e) Exceptions</vt:lpstr>
      <vt:lpstr>214.336(e) Exceptions (e)(3)</vt:lpstr>
      <vt:lpstr>Adj. Trk. Protection Definitions</vt:lpstr>
      <vt:lpstr>214.336(e) Exceptions (e)(3)</vt:lpstr>
      <vt:lpstr>214.336(e) Exceptions (e)(3)</vt:lpstr>
      <vt:lpstr>214.336(e) Exceptions (e)(3)</vt:lpstr>
      <vt:lpstr>Is Adjacent Track Protection Required?</vt:lpstr>
      <vt:lpstr>214.336 (B) Procedures For Passing Speeds Over 25F/40P</vt:lpstr>
      <vt:lpstr>214.336 (B) Procedures For Passing Speeds Over 25F/40P</vt:lpstr>
      <vt:lpstr>214.336 (B) Procedures For Passing Speeds Over 25F/40P</vt:lpstr>
      <vt:lpstr>214.336 (B) Procedures For Passing Speeds Over 25F/40P</vt:lpstr>
      <vt:lpstr>214.336(c) Procedures For Passing Speeds 25F/40P or Less</vt:lpstr>
      <vt:lpstr>214.336(c) Procedures For Passing Speeds 25F/40P or Less</vt:lpstr>
      <vt:lpstr>214.336 Adjacent Track Protection</vt:lpstr>
      <vt:lpstr>214.336(d) Discretion of  roadway worker in charge</vt:lpstr>
      <vt:lpstr>214.336(E) Exceptions!!!!!</vt:lpstr>
      <vt:lpstr>214.336(e) Exceptions</vt:lpstr>
      <vt:lpstr>214.336(f) Components of RRMs Fouling Adjacent Tracks</vt:lpstr>
      <vt:lpstr>Examples</vt:lpstr>
      <vt:lpstr>Example 1</vt:lpstr>
      <vt:lpstr>Example 1 – If passing at Over 25F/40P</vt:lpstr>
      <vt:lpstr>Example 1 – If passing at 25F/40P or Less</vt:lpstr>
      <vt:lpstr>Example 2</vt:lpstr>
      <vt:lpstr>Example 2 Single Move at 25F/40P or Less</vt:lpstr>
      <vt:lpstr>Example 2 Double Move at 25F/40P or Less</vt:lpstr>
      <vt:lpstr>Example 3</vt:lpstr>
      <vt:lpstr>Example 3 - Move on Trk 1 25F/40P or Less</vt:lpstr>
      <vt:lpstr>Example 3 - Move on Trk 3 25F/40P or Less</vt:lpstr>
      <vt:lpstr>PowerPoint Presentation</vt:lpstr>
      <vt:lpstr>Example 4</vt:lpstr>
      <vt:lpstr>Example 4 – Move on Either Track at 25F/40P or Less</vt:lpstr>
      <vt:lpstr>Example 5</vt:lpstr>
      <vt:lpstr>Example 5 – Inter-track Barrier</vt:lpstr>
      <vt:lpstr>Example 6</vt:lpstr>
      <vt:lpstr>Example 6 – Triple Track with Single Inter-track barrier</vt:lpstr>
      <vt:lpstr>Is Adjacent Track Protection Required?</vt:lpstr>
      <vt:lpstr>214.336 Adjacent Track Protection - Application </vt:lpstr>
      <vt:lpstr>Adjacent Track Protection 214.336</vt:lpstr>
      <vt:lpstr>PowerPoint Presentation</vt:lpstr>
      <vt:lpstr>Ballast Technical Bulletin</vt:lpstr>
      <vt:lpstr>Objectives</vt:lpstr>
      <vt:lpstr>Ballast Requirements 213.103 A-D</vt:lpstr>
      <vt:lpstr>Technical Bulletin TB-14-01</vt:lpstr>
      <vt:lpstr>TB-14-01 Highlights</vt:lpstr>
      <vt:lpstr>TB-14-01 Highlights</vt:lpstr>
      <vt:lpstr>Ballast Standard</vt:lpstr>
      <vt:lpstr>Fouled Ballast Technical Bulletin</vt:lpstr>
    </vt:vector>
  </TitlesOfParts>
  <Company>DOT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Track Recurrency 2016</dc:title>
  <dc:creator>USDOT_User</dc:creator>
  <cp:lastModifiedBy>Rob Castiglione</cp:lastModifiedBy>
  <cp:revision>199</cp:revision>
  <cp:lastPrinted>2016-03-15T12:27:23Z</cp:lastPrinted>
  <dcterms:created xsi:type="dcterms:W3CDTF">2016-01-19T15:01:55Z</dcterms:created>
  <dcterms:modified xsi:type="dcterms:W3CDTF">2016-12-13T19:39:21Z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0x0101005DB3B886A306D64F9E7425CA937F5EC1</vt:lpwstr>
  </property>
</Properties>
</file>