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Lst>
  <p:notesMasterIdLst>
    <p:notesMasterId r:id="rId228"/>
  </p:notesMasterIdLst>
  <p:handoutMasterIdLst>
    <p:handoutMasterId r:id="rId229"/>
  </p:handoutMasterIdLst>
  <p:sldIdLst>
    <p:sldId id="1376" r:id="rId5"/>
    <p:sldId id="1420" r:id="rId6"/>
    <p:sldId id="1421" r:id="rId7"/>
    <p:sldId id="1422" r:id="rId8"/>
    <p:sldId id="1423" r:id="rId9"/>
    <p:sldId id="1424" r:id="rId10"/>
    <p:sldId id="1425" r:id="rId11"/>
    <p:sldId id="1426" r:id="rId12"/>
    <p:sldId id="1427" r:id="rId13"/>
    <p:sldId id="1428" r:id="rId14"/>
    <p:sldId id="1429" r:id="rId15"/>
    <p:sldId id="1430" r:id="rId16"/>
    <p:sldId id="1431" r:id="rId17"/>
    <p:sldId id="1432" r:id="rId18"/>
    <p:sldId id="1433" r:id="rId19"/>
    <p:sldId id="1434" r:id="rId20"/>
    <p:sldId id="1435" r:id="rId21"/>
    <p:sldId id="1436" r:id="rId22"/>
    <p:sldId id="1437" r:id="rId23"/>
    <p:sldId id="1439" r:id="rId24"/>
    <p:sldId id="1441" r:id="rId25"/>
    <p:sldId id="1447" r:id="rId26"/>
    <p:sldId id="1448" r:id="rId27"/>
    <p:sldId id="1443" r:id="rId28"/>
    <p:sldId id="1444" r:id="rId29"/>
    <p:sldId id="1449" r:id="rId30"/>
    <p:sldId id="1445" r:id="rId31"/>
    <p:sldId id="1446" r:id="rId32"/>
    <p:sldId id="1438" r:id="rId33"/>
    <p:sldId id="1450" r:id="rId34"/>
    <p:sldId id="1451" r:id="rId35"/>
    <p:sldId id="1452" r:id="rId36"/>
    <p:sldId id="1465" r:id="rId37"/>
    <p:sldId id="1453" r:id="rId38"/>
    <p:sldId id="1459" r:id="rId39"/>
    <p:sldId id="1454" r:id="rId40"/>
    <p:sldId id="1460" r:id="rId41"/>
    <p:sldId id="1455" r:id="rId42"/>
    <p:sldId id="1461" r:id="rId43"/>
    <p:sldId id="1456" r:id="rId44"/>
    <p:sldId id="1462" r:id="rId45"/>
    <p:sldId id="1457" r:id="rId46"/>
    <p:sldId id="1463" r:id="rId47"/>
    <p:sldId id="1458" r:id="rId48"/>
    <p:sldId id="256" r:id="rId49"/>
    <p:sldId id="1481" r:id="rId50"/>
    <p:sldId id="1482" r:id="rId51"/>
    <p:sldId id="1484" r:id="rId52"/>
    <p:sldId id="1485" r:id="rId53"/>
    <p:sldId id="1486" r:id="rId54"/>
    <p:sldId id="1487" r:id="rId55"/>
    <p:sldId id="1488" r:id="rId56"/>
    <p:sldId id="1489" r:id="rId57"/>
    <p:sldId id="1490" r:id="rId58"/>
    <p:sldId id="1491" r:id="rId59"/>
    <p:sldId id="1492" r:id="rId60"/>
    <p:sldId id="1493" r:id="rId61"/>
    <p:sldId id="1494" r:id="rId62"/>
    <p:sldId id="1495" r:id="rId63"/>
    <p:sldId id="1496" r:id="rId64"/>
    <p:sldId id="1497" r:id="rId65"/>
    <p:sldId id="1498" r:id="rId66"/>
    <p:sldId id="1500" r:id="rId67"/>
    <p:sldId id="1501" r:id="rId68"/>
    <p:sldId id="1502" r:id="rId69"/>
    <p:sldId id="1503" r:id="rId70"/>
    <p:sldId id="1506" r:id="rId71"/>
    <p:sldId id="1507" r:id="rId72"/>
    <p:sldId id="1508" r:id="rId73"/>
    <p:sldId id="1509" r:id="rId74"/>
    <p:sldId id="1510" r:id="rId75"/>
    <p:sldId id="1511" r:id="rId76"/>
    <p:sldId id="1512" r:id="rId77"/>
    <p:sldId id="1513" r:id="rId78"/>
    <p:sldId id="1515" r:id="rId79"/>
    <p:sldId id="1516" r:id="rId80"/>
    <p:sldId id="1517" r:id="rId81"/>
    <p:sldId id="1519" r:id="rId82"/>
    <p:sldId id="1520" r:id="rId83"/>
    <p:sldId id="1521" r:id="rId84"/>
    <p:sldId id="1523" r:id="rId85"/>
    <p:sldId id="1524" r:id="rId86"/>
    <p:sldId id="1526" r:id="rId87"/>
    <p:sldId id="1527" r:id="rId88"/>
    <p:sldId id="1528" r:id="rId89"/>
    <p:sldId id="1530" r:id="rId90"/>
    <p:sldId id="1531" r:id="rId91"/>
    <p:sldId id="1532" r:id="rId92"/>
    <p:sldId id="1533" r:id="rId93"/>
    <p:sldId id="1536" r:id="rId94"/>
    <p:sldId id="1537" r:id="rId95"/>
    <p:sldId id="1538" r:id="rId96"/>
    <p:sldId id="1539" r:id="rId97"/>
    <p:sldId id="1541" r:id="rId98"/>
    <p:sldId id="1542" r:id="rId99"/>
    <p:sldId id="1543" r:id="rId100"/>
    <p:sldId id="1544" r:id="rId101"/>
    <p:sldId id="1546" r:id="rId102"/>
    <p:sldId id="1547" r:id="rId103"/>
    <p:sldId id="1548" r:id="rId104"/>
    <p:sldId id="1549" r:id="rId105"/>
    <p:sldId id="1550" r:id="rId106"/>
    <p:sldId id="1551" r:id="rId107"/>
    <p:sldId id="1553" r:id="rId108"/>
    <p:sldId id="1554" r:id="rId109"/>
    <p:sldId id="1555" r:id="rId110"/>
    <p:sldId id="1556" r:id="rId111"/>
    <p:sldId id="1557" r:id="rId112"/>
    <p:sldId id="1558" r:id="rId113"/>
    <p:sldId id="1559" r:id="rId114"/>
    <p:sldId id="1560" r:id="rId115"/>
    <p:sldId id="1561" r:id="rId116"/>
    <p:sldId id="1562" r:id="rId117"/>
    <p:sldId id="1563" r:id="rId118"/>
    <p:sldId id="1564" r:id="rId119"/>
    <p:sldId id="1565" r:id="rId120"/>
    <p:sldId id="1567" r:id="rId121"/>
    <p:sldId id="1568" r:id="rId122"/>
    <p:sldId id="1569" r:id="rId123"/>
    <p:sldId id="1570" r:id="rId124"/>
    <p:sldId id="1571" r:id="rId125"/>
    <p:sldId id="1572" r:id="rId126"/>
    <p:sldId id="1573" r:id="rId127"/>
    <p:sldId id="1574" r:id="rId128"/>
    <p:sldId id="1575" r:id="rId129"/>
    <p:sldId id="1576" r:id="rId130"/>
    <p:sldId id="1577" r:id="rId131"/>
    <p:sldId id="1578" r:id="rId132"/>
    <p:sldId id="1579" r:id="rId133"/>
    <p:sldId id="1580" r:id="rId134"/>
    <p:sldId id="1582" r:id="rId135"/>
    <p:sldId id="1583" r:id="rId136"/>
    <p:sldId id="1585" r:id="rId137"/>
    <p:sldId id="1586" r:id="rId138"/>
    <p:sldId id="1587" r:id="rId139"/>
    <p:sldId id="1588" r:id="rId140"/>
    <p:sldId id="1589" r:id="rId141"/>
    <p:sldId id="1590" r:id="rId142"/>
    <p:sldId id="1591" r:id="rId143"/>
    <p:sldId id="1592" r:id="rId144"/>
    <p:sldId id="1593" r:id="rId145"/>
    <p:sldId id="1594" r:id="rId146"/>
    <p:sldId id="1595" r:id="rId147"/>
    <p:sldId id="1596" r:id="rId148"/>
    <p:sldId id="1597" r:id="rId149"/>
    <p:sldId id="1598" r:id="rId150"/>
    <p:sldId id="1599" r:id="rId151"/>
    <p:sldId id="1601" r:id="rId152"/>
    <p:sldId id="1602" r:id="rId153"/>
    <p:sldId id="1603" r:id="rId154"/>
    <p:sldId id="1604" r:id="rId155"/>
    <p:sldId id="1605" r:id="rId156"/>
    <p:sldId id="1606" r:id="rId157"/>
    <p:sldId id="1607" r:id="rId158"/>
    <p:sldId id="1609" r:id="rId159"/>
    <p:sldId id="1610" r:id="rId160"/>
    <p:sldId id="1611" r:id="rId161"/>
    <p:sldId id="1612" r:id="rId162"/>
    <p:sldId id="1613" r:id="rId163"/>
    <p:sldId id="1614" r:id="rId164"/>
    <p:sldId id="1615" r:id="rId165"/>
    <p:sldId id="1617" r:id="rId166"/>
    <p:sldId id="1618" r:id="rId167"/>
    <p:sldId id="1619" r:id="rId168"/>
    <p:sldId id="1620" r:id="rId169"/>
    <p:sldId id="1621" r:id="rId170"/>
    <p:sldId id="1622" r:id="rId171"/>
    <p:sldId id="1623" r:id="rId172"/>
    <p:sldId id="1624" r:id="rId173"/>
    <p:sldId id="1625" r:id="rId174"/>
    <p:sldId id="1626" r:id="rId175"/>
    <p:sldId id="1629" r:id="rId176"/>
    <p:sldId id="1630" r:id="rId177"/>
    <p:sldId id="1631" r:id="rId178"/>
    <p:sldId id="1632" r:id="rId179"/>
    <p:sldId id="1633" r:id="rId180"/>
    <p:sldId id="1634" r:id="rId181"/>
    <p:sldId id="1635" r:id="rId182"/>
    <p:sldId id="1636" r:id="rId183"/>
    <p:sldId id="1637" r:id="rId184"/>
    <p:sldId id="1638" r:id="rId185"/>
    <p:sldId id="1639" r:id="rId186"/>
    <p:sldId id="1640" r:id="rId187"/>
    <p:sldId id="1641" r:id="rId188"/>
    <p:sldId id="1642" r:id="rId189"/>
    <p:sldId id="1643" r:id="rId190"/>
    <p:sldId id="1644" r:id="rId191"/>
    <p:sldId id="1645" r:id="rId192"/>
    <p:sldId id="1646" r:id="rId193"/>
    <p:sldId id="1647" r:id="rId194"/>
    <p:sldId id="1648" r:id="rId195"/>
    <p:sldId id="1649" r:id="rId196"/>
    <p:sldId id="1650" r:id="rId197"/>
    <p:sldId id="1651" r:id="rId198"/>
    <p:sldId id="1652" r:id="rId199"/>
    <p:sldId id="1653" r:id="rId200"/>
    <p:sldId id="1654" r:id="rId201"/>
    <p:sldId id="1655" r:id="rId202"/>
    <p:sldId id="1656" r:id="rId203"/>
    <p:sldId id="1657" r:id="rId204"/>
    <p:sldId id="1658" r:id="rId205"/>
    <p:sldId id="1659" r:id="rId206"/>
    <p:sldId id="1660" r:id="rId207"/>
    <p:sldId id="1661" r:id="rId208"/>
    <p:sldId id="1662" r:id="rId209"/>
    <p:sldId id="1663" r:id="rId210"/>
    <p:sldId id="1664" r:id="rId211"/>
    <p:sldId id="1665" r:id="rId212"/>
    <p:sldId id="1666" r:id="rId213"/>
    <p:sldId id="1667" r:id="rId214"/>
    <p:sldId id="1668" r:id="rId215"/>
    <p:sldId id="1669" r:id="rId216"/>
    <p:sldId id="1670" r:id="rId217"/>
    <p:sldId id="1671" r:id="rId218"/>
    <p:sldId id="1672" r:id="rId219"/>
    <p:sldId id="1673" r:id="rId220"/>
    <p:sldId id="1674" r:id="rId221"/>
    <p:sldId id="1677" r:id="rId222"/>
    <p:sldId id="1678" r:id="rId223"/>
    <p:sldId id="1679" r:id="rId224"/>
    <p:sldId id="1680" r:id="rId225"/>
    <p:sldId id="1681" r:id="rId226"/>
    <p:sldId id="1682" r:id="rId2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D7BAB26-47B6-4531-8CEA-5D23816D084D}">
          <p14:sldIdLst>
            <p14:sldId id="1376"/>
          </p14:sldIdLst>
        </p14:section>
        <p14:section name="Timetables" id="{9EE035FB-065A-45BA-8946-399695233C85}">
          <p14:sldIdLst>
            <p14:sldId id="1420"/>
            <p14:sldId id="1421"/>
            <p14:sldId id="1422"/>
            <p14:sldId id="1423"/>
            <p14:sldId id="1424"/>
            <p14:sldId id="1425"/>
            <p14:sldId id="1426"/>
            <p14:sldId id="1427"/>
            <p14:sldId id="1428"/>
            <p14:sldId id="1429"/>
            <p14:sldId id="1430"/>
            <p14:sldId id="1431"/>
            <p14:sldId id="1432"/>
            <p14:sldId id="1433"/>
            <p14:sldId id="1434"/>
            <p14:sldId id="1435"/>
            <p14:sldId id="1436"/>
            <p14:sldId id="1437"/>
            <p14:sldId id="1439"/>
            <p14:sldId id="1441"/>
            <p14:sldId id="1447"/>
            <p14:sldId id="1448"/>
            <p14:sldId id="1443"/>
            <p14:sldId id="1444"/>
            <p14:sldId id="1449"/>
            <p14:sldId id="1445"/>
            <p14:sldId id="1446"/>
          </p14:sldIdLst>
        </p14:section>
        <p14:section name="Track Charts" id="{33BA11E2-AF34-4B5A-9A6F-D8FC43FEFA18}">
          <p14:sldIdLst>
            <p14:sldId id="1438"/>
            <p14:sldId id="1450"/>
            <p14:sldId id="1451"/>
            <p14:sldId id="1452"/>
            <p14:sldId id="1465"/>
            <p14:sldId id="1453"/>
            <p14:sldId id="1459"/>
            <p14:sldId id="1454"/>
            <p14:sldId id="1460"/>
            <p14:sldId id="1455"/>
            <p14:sldId id="1461"/>
            <p14:sldId id="1456"/>
            <p14:sldId id="1462"/>
            <p14:sldId id="1457"/>
            <p14:sldId id="1463"/>
            <p14:sldId id="1458"/>
          </p14:sldIdLst>
        </p14:section>
        <p14:section name="Track Safety Standards" id="{3D36C546-9343-47FD-9D01-0EDF8CFB352E}">
          <p14:sldIdLst>
            <p14:sldId id="256"/>
            <p14:sldId id="1481"/>
            <p14:sldId id="1482"/>
            <p14:sldId id="1484"/>
            <p14:sldId id="1485"/>
            <p14:sldId id="1486"/>
            <p14:sldId id="1487"/>
            <p14:sldId id="1488"/>
            <p14:sldId id="1489"/>
            <p14:sldId id="1490"/>
            <p14:sldId id="1491"/>
            <p14:sldId id="1492"/>
            <p14:sldId id="1493"/>
            <p14:sldId id="1494"/>
            <p14:sldId id="1495"/>
            <p14:sldId id="1496"/>
            <p14:sldId id="1497"/>
            <p14:sldId id="1498"/>
            <p14:sldId id="1500"/>
            <p14:sldId id="1501"/>
            <p14:sldId id="1502"/>
            <p14:sldId id="1503"/>
            <p14:sldId id="1506"/>
            <p14:sldId id="1507"/>
            <p14:sldId id="1508"/>
            <p14:sldId id="1509"/>
            <p14:sldId id="1510"/>
            <p14:sldId id="1511"/>
            <p14:sldId id="1512"/>
            <p14:sldId id="1513"/>
            <p14:sldId id="1515"/>
            <p14:sldId id="1516"/>
            <p14:sldId id="1517"/>
            <p14:sldId id="1519"/>
            <p14:sldId id="1520"/>
            <p14:sldId id="1521"/>
            <p14:sldId id="1523"/>
            <p14:sldId id="1524"/>
            <p14:sldId id="1526"/>
            <p14:sldId id="1527"/>
            <p14:sldId id="1528"/>
            <p14:sldId id="1530"/>
            <p14:sldId id="1531"/>
            <p14:sldId id="1532"/>
            <p14:sldId id="1533"/>
            <p14:sldId id="1536"/>
            <p14:sldId id="1537"/>
            <p14:sldId id="1538"/>
            <p14:sldId id="1539"/>
            <p14:sldId id="1541"/>
            <p14:sldId id="1542"/>
            <p14:sldId id="1543"/>
            <p14:sldId id="1544"/>
            <p14:sldId id="1546"/>
            <p14:sldId id="1547"/>
            <p14:sldId id="1548"/>
            <p14:sldId id="1549"/>
            <p14:sldId id="1550"/>
            <p14:sldId id="1551"/>
            <p14:sldId id="1553"/>
            <p14:sldId id="1554"/>
            <p14:sldId id="1555"/>
            <p14:sldId id="1556"/>
            <p14:sldId id="1557"/>
            <p14:sldId id="1558"/>
            <p14:sldId id="1559"/>
            <p14:sldId id="1560"/>
            <p14:sldId id="1561"/>
            <p14:sldId id="1562"/>
            <p14:sldId id="1563"/>
            <p14:sldId id="1564"/>
            <p14:sldId id="1565"/>
            <p14:sldId id="1567"/>
            <p14:sldId id="1568"/>
            <p14:sldId id="1569"/>
            <p14:sldId id="1570"/>
            <p14:sldId id="1571"/>
            <p14:sldId id="1572"/>
            <p14:sldId id="1573"/>
            <p14:sldId id="1574"/>
            <p14:sldId id="1575"/>
            <p14:sldId id="1576"/>
            <p14:sldId id="1577"/>
            <p14:sldId id="1578"/>
            <p14:sldId id="1579"/>
            <p14:sldId id="1580"/>
            <p14:sldId id="1582"/>
            <p14:sldId id="1583"/>
            <p14:sldId id="1585"/>
            <p14:sldId id="1586"/>
            <p14:sldId id="1587"/>
            <p14:sldId id="1588"/>
            <p14:sldId id="1589"/>
            <p14:sldId id="1590"/>
            <p14:sldId id="1591"/>
            <p14:sldId id="1592"/>
            <p14:sldId id="1593"/>
            <p14:sldId id="1594"/>
            <p14:sldId id="1595"/>
            <p14:sldId id="1596"/>
            <p14:sldId id="1597"/>
            <p14:sldId id="1598"/>
            <p14:sldId id="1599"/>
            <p14:sldId id="1601"/>
            <p14:sldId id="1602"/>
            <p14:sldId id="1603"/>
            <p14:sldId id="1604"/>
            <p14:sldId id="1605"/>
            <p14:sldId id="1606"/>
            <p14:sldId id="1607"/>
            <p14:sldId id="1609"/>
            <p14:sldId id="1610"/>
            <p14:sldId id="1611"/>
            <p14:sldId id="1612"/>
            <p14:sldId id="1613"/>
            <p14:sldId id="1614"/>
            <p14:sldId id="1615"/>
            <p14:sldId id="1617"/>
            <p14:sldId id="1618"/>
            <p14:sldId id="1619"/>
            <p14:sldId id="1620"/>
            <p14:sldId id="1621"/>
            <p14:sldId id="1622"/>
            <p14:sldId id="1623"/>
            <p14:sldId id="1624"/>
            <p14:sldId id="1625"/>
            <p14:sldId id="1626"/>
            <p14:sldId id="1629"/>
            <p14:sldId id="1630"/>
            <p14:sldId id="1631"/>
            <p14:sldId id="1632"/>
            <p14:sldId id="1633"/>
            <p14:sldId id="1634"/>
            <p14:sldId id="1635"/>
            <p14:sldId id="1636"/>
            <p14:sldId id="1637"/>
            <p14:sldId id="1638"/>
            <p14:sldId id="1639"/>
            <p14:sldId id="1640"/>
            <p14:sldId id="1641"/>
            <p14:sldId id="1642"/>
            <p14:sldId id="1643"/>
            <p14:sldId id="1644"/>
            <p14:sldId id="1645"/>
            <p14:sldId id="1646"/>
            <p14:sldId id="1647"/>
            <p14:sldId id="1648"/>
            <p14:sldId id="1649"/>
            <p14:sldId id="1650"/>
            <p14:sldId id="1651"/>
            <p14:sldId id="1652"/>
            <p14:sldId id="1653"/>
            <p14:sldId id="1654"/>
            <p14:sldId id="1655"/>
            <p14:sldId id="1656"/>
            <p14:sldId id="1657"/>
            <p14:sldId id="1658"/>
            <p14:sldId id="1659"/>
            <p14:sldId id="1660"/>
            <p14:sldId id="1661"/>
            <p14:sldId id="1662"/>
            <p14:sldId id="1663"/>
            <p14:sldId id="1664"/>
            <p14:sldId id="1665"/>
            <p14:sldId id="1666"/>
            <p14:sldId id="1667"/>
            <p14:sldId id="1668"/>
            <p14:sldId id="1669"/>
            <p14:sldId id="1670"/>
            <p14:sldId id="1671"/>
            <p14:sldId id="1672"/>
            <p14:sldId id="1673"/>
            <p14:sldId id="1674"/>
            <p14:sldId id="1677"/>
            <p14:sldId id="1678"/>
            <p14:sldId id="1679"/>
            <p14:sldId id="1680"/>
            <p14:sldId id="1681"/>
            <p14:sldId id="168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tzgerald, Kevin (FRA)" initials="F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75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4787" autoAdjust="0"/>
    <p:restoredTop sz="68531" autoAdjust="0"/>
  </p:normalViewPr>
  <p:slideViewPr>
    <p:cSldViewPr>
      <p:cViewPr varScale="1">
        <p:scale>
          <a:sx n="76" d="100"/>
          <a:sy n="76" d="100"/>
        </p:scale>
        <p:origin x="-90" y="-120"/>
      </p:cViewPr>
      <p:guideLst>
        <p:guide orient="horz" pos="2160"/>
        <p:guide pos="2880"/>
      </p:guideLst>
    </p:cSldViewPr>
  </p:slideViewPr>
  <p:outlineViewPr>
    <p:cViewPr>
      <p:scale>
        <a:sx n="33" d="100"/>
        <a:sy n="33" d="100"/>
      </p:scale>
      <p:origin x="0" y="51102"/>
    </p:cViewPr>
  </p:outlineViewPr>
  <p:notesTextViewPr>
    <p:cViewPr>
      <p:scale>
        <a:sx n="1" d="1"/>
        <a:sy n="1" d="1"/>
      </p:scale>
      <p:origin x="0" y="0"/>
    </p:cViewPr>
  </p:notesTextViewPr>
  <p:sorterViewPr>
    <p:cViewPr>
      <p:scale>
        <a:sx n="100" d="100"/>
        <a:sy n="100" d="100"/>
      </p:scale>
      <p:origin x="0" y="70212"/>
    </p:cViewPr>
  </p:sorterViewPr>
  <p:notesViewPr>
    <p:cSldViewPr>
      <p:cViewPr varScale="1">
        <p:scale>
          <a:sx n="82" d="100"/>
          <a:sy n="82" d="100"/>
        </p:scale>
        <p:origin x="-194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theme" Target="theme/theme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handoutMaster" Target="handoutMasters/handoutMaster1.xml"/><Relationship Id="rId19" Type="http://schemas.openxmlformats.org/officeDocument/2006/relationships/slide" Target="slides/slide15.xml"/><Relationship Id="rId224" Type="http://schemas.openxmlformats.org/officeDocument/2006/relationships/slide" Target="slides/slide220.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commentAuthors" Target="commentAuthor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presProps" Target="pres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image" Target="../media/image1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12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28FD76E-4BD1-4927-8039-E9DABCEE1613}" type="datetimeFigureOut">
              <a:rPr lang="en-US" smtClean="0"/>
              <a:pPr/>
              <a:t>12/12/2016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28C8EE9-D8E3-4A82-9E68-7557C58EDB2A}" type="slidenum">
              <a:rPr lang="en-US" smtClean="0"/>
              <a:pPr/>
              <a:t>‹#›</a:t>
            </a:fld>
            <a:endParaRPr lang="en-US" dirty="0"/>
          </a:p>
        </p:txBody>
      </p:sp>
    </p:spTree>
    <p:extLst>
      <p:ext uri="{BB962C8B-B14F-4D97-AF65-F5344CB8AC3E}">
        <p14:creationId xmlns:p14="http://schemas.microsoft.com/office/powerpoint/2010/main" val="2038616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01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182880" marR="0">
              <a:spcBef>
                <a:spcPts val="0"/>
              </a:spcBef>
              <a:spcAft>
                <a:spcPts val="0"/>
              </a:spcAft>
            </a:pPr>
            <a:r>
              <a:rPr lang="en-US" dirty="0" smtClean="0"/>
              <a:t> </a:t>
            </a:r>
            <a:r>
              <a:rPr lang="en-US" sz="1200" i="1" dirty="0" smtClean="0">
                <a:solidFill>
                  <a:srgbClr val="FF0000"/>
                </a:solidFill>
                <a:effectLst/>
                <a:latin typeface="Arial"/>
                <a:ea typeface="Times New Roman"/>
                <a:cs typeface="Times New Roman"/>
              </a:rPr>
              <a:t>(2)  Used exclusively for tourist, scenic, historic, or excursion operations that are not part of the general railroad system of transportation.  As used in this part, tourist, scenic, historic, or excursion operations that are not part of the general railroad system of transportation means a tourist, scenic, historic, or excursion operation conducted only on track used exclusively for that purpose (i.e., there is 	no freight, intercity passenger, or commuter passenger railroad operation on the track); or </a:t>
            </a:r>
            <a:endParaRPr lang="en-US" sz="1200" dirty="0" smtClean="0">
              <a:effectLst/>
              <a:latin typeface="Arial"/>
              <a:ea typeface="Times New Roman"/>
              <a:cs typeface="Times New Roman"/>
            </a:endParaRPr>
          </a:p>
          <a:p>
            <a:endParaRPr lang="en-US" dirty="0" smtClean="0"/>
          </a:p>
          <a:p>
            <a:r>
              <a:rPr lang="en-US" dirty="0" smtClean="0"/>
              <a:t>Additional language regarding industrial plant language can also be found in 49 CFR Part 209, Appendix A, which explains that the track owner of any plant railroad trackage over which a general system railroad operates is responsible for the condition of track used by the general system railroad.  Appendix A is not meant to imply that all of the requirements of the TSS, including inspection frequencies and record keeping, become applicable to a plant railroad once a general system railroad enters the property.  Rather, it is a statement meant to convey FRA's intent that plants should maintain in a safe condition that portion of their trackage used by a general system railroad.</a:t>
            </a:r>
          </a:p>
          <a:p>
            <a:endParaRPr lang="en-US" dirty="0" smtClean="0"/>
          </a:p>
          <a:p>
            <a:pPr marL="228600" indent="-228600">
              <a:buAutoNum type="alphaLcParenBoth"/>
            </a:pPr>
            <a:r>
              <a:rPr lang="en-US" b="1" dirty="0" smtClean="0"/>
              <a:t>Guidance. </a:t>
            </a:r>
            <a:r>
              <a:rPr lang="en-US" dirty="0" smtClean="0"/>
              <a:t>This applicability section specifically excludes from Part 213 track located inside an installation that is not part of the general railroad system of transportation. Additional language regarding plant trackage can also be found in 49 CFR Part 209, Appendix A, which explains that the track owner of any plant railroad trackage over which a general system railroad operates is responsible for the condition of track used by the general system railroad. Part 209, Appendix A, is not meant to imply that all of the requirements of the TSS, including inspection frequencies and recordkeeping, become applicable to a plant railroad once a general system railroad enters the property. Rather, it is a statement meant to convey FRA=s intent that plants should maintain, in a safe condition, that portion of their trackage used by a general system railroad.</a:t>
            </a:r>
          </a:p>
        </p:txBody>
      </p:sp>
    </p:spTree>
    <p:extLst>
      <p:ext uri="{BB962C8B-B14F-4D97-AF65-F5344CB8AC3E}">
        <p14:creationId xmlns:p14="http://schemas.microsoft.com/office/powerpoint/2010/main" val="30061213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cap="flat"/>
        </p:spPr>
      </p:sp>
      <p:sp>
        <p:nvSpPr>
          <p:cNvPr id="279555"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dirty="0" smtClean="0">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cap="flat"/>
        </p:spPr>
      </p:sp>
      <p:sp>
        <p:nvSpPr>
          <p:cNvPr id="284675"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Footnote designated by a "*" is an exception to the above warp requirement in spirals because the railroad has made a prior engineering decision, due to physical restrictions, to design a shorter spiral than would be found in new construction.  When encountering a spiral that does not have a sufficient length to "runoff" elevation in accordance with the warp parameter, the Inspector must determine if the "short spiral" is a result of a man made or other natural obstruction.  In short spirals, the amount of warp determined by measuring the "variation" in crosslevel between two points 31 feet apart. </a:t>
            </a:r>
          </a:p>
          <a:p>
            <a:r>
              <a:rPr lang="en-US" dirty="0" smtClean="0">
                <a:latin typeface="Times New Roman" pitchFamily="18" charset="0"/>
              </a:rPr>
              <a:t>Examples of "short spiral" situations include rock cuts, tunnels, station platforms, etc.  </a:t>
            </a:r>
          </a:p>
          <a:p>
            <a:r>
              <a:rPr lang="en-US" dirty="0" smtClean="0">
                <a:latin typeface="Times New Roman" pitchFamily="18" charset="0"/>
              </a:rPr>
              <a:t>When measuring track surface parameters, remember that the location of the transition points between tangent, spiral, and curve body are determined by actual physical layout and are not assumed to be synonymous with railroad markers, tags, curve charts, or similar information.  Therefore, be governed accordingly when applying the "*" footnote or any other track geometry parameter.</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ln cap="flat"/>
        </p:spPr>
      </p:sp>
      <p:sp>
        <p:nvSpPr>
          <p:cNvPr id="285699"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Under Footnote 1, where the elevation at any point in a curve equals or exceeds six inches, the difference (warp) in crosslevel within 62 feet between that point and a point with greater elevation may not be more than 1-1/2 inches regardless of track class.  This footnote is included to address the condition where a vehicle is operating on a curve with a large amount of elevation and then encounters a warp condition.  Since the vehicle is typically in an unbalance condition, the warp may induce wheel climb.  Slow speed curve negotiation is a particular concern since the wheels on the outside rail of the curve will tend to unload due to the overbalanced condition of the vehicle.  Where this condition is found, the appropriate corrective action would be reduction to Class 1 speed under the provisions of §213.9(b).</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cap="flat"/>
        </p:spPr>
      </p:sp>
      <p:sp>
        <p:nvSpPr>
          <p:cNvPr id="286723"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Footnote 2 addresses the critical harmonic rock-off condition that may result in the vehicle rocking back and forth and derailing following wheel climb.  It is considered rare that this condition could occur in continuous welded rail (CWR), but it may occur where "joint memory exists."  In this case, while the condition is not a defect unless it exceeds the warp limits specified in the table, the Inspector should call the condition to the attention of the railroad. The crosslevel difference (warp) may not exceed 1-1/4 inches on all six consecutive pairs of joints, under the conventional joint spacing (33, 36, 39-foot long rails).  Each one of the six pairs must exceed 1-1/4 inches for this condition to be a defect.  Additional joints that have been introduced outside of the regular joint spacing, characteristically as a result of rail repair, are not considered harmonic "joints" for the purposes of this footnote. </a:t>
            </a:r>
          </a:p>
          <a:p>
            <a:r>
              <a:rPr lang="en-US" dirty="0" smtClean="0">
                <a:latin typeface="Times New Roman" pitchFamily="18" charset="0"/>
              </a:rPr>
              <a:t>Jointed rail stagger that is not identical from stagger to stagger, such as in a curve or when a rail slightly longer than the original construction is installed, shall be considered in the harmonic calculation.  Additional joints introduced by the installation of short rail(s) are ignored in evaluating a harmonic condition. Construction consisting of 79-foot or 80-foot rails does not result in harmonic rock off conditions since they occur outside of vehicle truck spacing.  For 79-foot or 80-foot rails and stagger spacing less than 10 feet, this footnote is not applicable and Inspectors shall review the condition for compliance with other track surface parameters.</a:t>
            </a:r>
          </a:p>
          <a:p>
            <a:endParaRPr lang="en-US" dirty="0" smtClean="0">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 Fed Reg update</a:t>
            </a:r>
          </a:p>
          <a:p>
            <a:r>
              <a:rPr lang="en-US" b="1" dirty="0" smtClean="0"/>
              <a:t>Guidance: </a:t>
            </a:r>
            <a:r>
              <a:rPr lang="en-US" dirty="0" smtClean="0"/>
              <a:t>FRA has added this new section, which contains limits addressing combined track alinement and surface deviations for operations above 5 inches of cant deficiency on curves.</a:t>
            </a:r>
          </a:p>
          <a:p>
            <a:endParaRPr lang="en-US" dirty="0" smtClean="0"/>
          </a:p>
          <a:p>
            <a:r>
              <a:rPr lang="en-US" dirty="0" smtClean="0"/>
              <a:t>The equation is given for computing the combined track alinement and surface deviations within a single chord length. The limits are intended to be used only with a TGMS, and applied on the outside rail in curves. </a:t>
            </a:r>
          </a:p>
          <a:p>
            <a:endParaRPr lang="en-US" dirty="0" smtClean="0"/>
          </a:p>
          <a:p>
            <a:r>
              <a:rPr lang="en-US" dirty="0" smtClean="0"/>
              <a:t>The Track Safety Standards have traditionally prescribed limits on geometry variations existing in isolation. However, a combination of track alinement and surface variations may result in undesirable vehicle response, even though neither the alinement nor the surface variation individually amounts to a deviation from the requirements in§ 213.55 and§ 213.63.</a:t>
            </a:r>
            <a:endParaRPr lang="en-US" dirty="0"/>
          </a:p>
        </p:txBody>
      </p:sp>
    </p:spTree>
    <p:extLst>
      <p:ext uri="{BB962C8B-B14F-4D97-AF65-F5344CB8AC3E}">
        <p14:creationId xmlns:p14="http://schemas.microsoft.com/office/powerpoint/2010/main" val="29989823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b="1" dirty="0" smtClean="0">
                <a:latin typeface="Times New Roman" pitchFamily="18" charset="0"/>
              </a:rPr>
              <a:t>Guidance (a)(b) </a:t>
            </a:r>
            <a:r>
              <a:rPr lang="en-US" dirty="0" smtClean="0">
                <a:latin typeface="Times New Roman" pitchFamily="18" charset="0"/>
              </a:rPr>
              <a:t>Ballast may consist of crushed slag, crushed stone, screened gravel, pit-run gravel, chat, cinders, scoria, pumice, sand, mine waste, or other native material, and is an integral part of the track structure. Ballast, regardless of the material, must satisfy the requirements stated in the TSS.</a:t>
            </a:r>
          </a:p>
          <a:p>
            <a:r>
              <a:rPr lang="en-US" b="1" dirty="0" smtClean="0">
                <a:latin typeface="Times New Roman" pitchFamily="18" charset="0"/>
              </a:rPr>
              <a:t>Guidance (c)(d)</a:t>
            </a:r>
            <a:r>
              <a:rPr lang="en-US" b="1" baseline="0" dirty="0" smtClean="0">
                <a:latin typeface="Times New Roman" pitchFamily="18" charset="0"/>
              </a:rPr>
              <a:t> </a:t>
            </a:r>
            <a:r>
              <a:rPr lang="en-US" dirty="0" smtClean="0">
                <a:latin typeface="Times New Roman" pitchFamily="18" charset="0"/>
              </a:rPr>
              <a:t>Inspectors should consider the overall condition of a track when citing fouled ballast.  For example, fouled ballast would be appropriate for a track that has a poor drainage system coupled with other track surface conditions at the area in question.</a:t>
            </a:r>
          </a:p>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p>
          <a:p>
            <a:r>
              <a:rPr lang="en-US" dirty="0" smtClean="0">
                <a:latin typeface="Times New Roman" pitchFamily="18" charset="0"/>
              </a:rPr>
              <a:t>Top left - insufficient ballast and bridge approach.</a:t>
            </a:r>
          </a:p>
          <a:p>
            <a:r>
              <a:rPr lang="en-US" dirty="0" smtClean="0">
                <a:latin typeface="Times New Roman" pitchFamily="18" charset="0"/>
              </a:rPr>
              <a:t>Right - fouled ballast. </a:t>
            </a:r>
          </a:p>
          <a:p>
            <a:r>
              <a:rPr lang="en-US" dirty="0" smtClean="0">
                <a:latin typeface="Times New Roman" pitchFamily="18" charset="0"/>
              </a:rPr>
              <a:t>Bottom left – speaks for itself</a:t>
            </a:r>
          </a:p>
          <a:p>
            <a:r>
              <a:rPr lang="en-US" dirty="0" smtClean="0">
                <a:latin typeface="Times New Roman" pitchFamily="18" charset="0"/>
              </a:rPr>
              <a:t>Bottom Right – Fouled ballast covering defective tie condition</a:t>
            </a:r>
          </a:p>
          <a:p>
            <a:endParaRPr lang="en-US" dirty="0" smtClean="0">
              <a:latin typeface="Times New Roman" pitchFamily="18" charset="0"/>
            </a:endParaRPr>
          </a:p>
          <a:p>
            <a:r>
              <a:rPr lang="en-US" dirty="0" smtClean="0">
                <a:latin typeface="Times New Roman" pitchFamily="18" charset="0"/>
              </a:rPr>
              <a:t>Inspectors should consider the overall condition of a track when citing fouled ballast.  For example, fouled ballast would be appropriate for a track that has a poor drainage system coupled with incipient track surface conditions at the area in question.</a:t>
            </a:r>
          </a:p>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p>
          <a:p>
            <a:r>
              <a:rPr lang="en-US" dirty="0" smtClean="0">
                <a:latin typeface="Times New Roman" pitchFamily="18" charset="0"/>
              </a:rPr>
              <a:t>Top left - insufficient ballast and bridge approach.</a:t>
            </a:r>
          </a:p>
          <a:p>
            <a:r>
              <a:rPr lang="en-US" dirty="0" smtClean="0">
                <a:latin typeface="Times New Roman" pitchFamily="18" charset="0"/>
              </a:rPr>
              <a:t>Right - fouled ballast. </a:t>
            </a:r>
          </a:p>
          <a:p>
            <a:r>
              <a:rPr lang="en-US" dirty="0" smtClean="0">
                <a:latin typeface="Times New Roman" pitchFamily="18" charset="0"/>
              </a:rPr>
              <a:t>Bottom left – speaks for itself</a:t>
            </a:r>
          </a:p>
          <a:p>
            <a:r>
              <a:rPr lang="en-US" dirty="0" smtClean="0">
                <a:latin typeface="Times New Roman" pitchFamily="18" charset="0"/>
              </a:rPr>
              <a:t>Bottom Right – Fouled ballast covering defective tie condition</a:t>
            </a:r>
          </a:p>
          <a:p>
            <a:endParaRPr lang="en-US" dirty="0" smtClean="0">
              <a:latin typeface="Times New Roman" pitchFamily="18" charset="0"/>
            </a:endParaRPr>
          </a:p>
          <a:p>
            <a:r>
              <a:rPr lang="en-US" dirty="0" smtClean="0">
                <a:latin typeface="Times New Roman" pitchFamily="18" charset="0"/>
              </a:rPr>
              <a:t>Inspectors should consider the overall condition of a track when citing fouled ballast.  For example, fouled ballast would be appropriate for a track that has a poor drainage system coupled with incipient track surface conditions at the area in question.</a:t>
            </a:r>
          </a:p>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7" name="Rectangle 2"/>
          <p:cNvSpPr>
            <a:spLocks noGrp="1" noRot="1" noChangeAspect="1" noChangeArrowheads="1" noTextEdit="1"/>
          </p:cNvSpPr>
          <p:nvPr>
            <p:ph type="sldImg"/>
          </p:nvPr>
        </p:nvSpPr>
        <p:spPr>
          <a:xfrm>
            <a:off x="1258888" y="722313"/>
            <a:ext cx="4797425" cy="3598862"/>
          </a:xfrm>
          <a:ln/>
        </p:spPr>
      </p:sp>
      <p:sp>
        <p:nvSpPr>
          <p:cNvPr id="451588" name="Rectangle 3"/>
          <p:cNvSpPr>
            <a:spLocks noGrp="1" noChangeArrowheads="1"/>
          </p:cNvSpPr>
          <p:nvPr>
            <p:ph type="body" idx="1"/>
          </p:nvPr>
        </p:nvSpPr>
        <p:spPr>
          <a:xfrm>
            <a:off x="732364" y="4561226"/>
            <a:ext cx="5850473" cy="4318572"/>
          </a:xfrm>
          <a:noFill/>
          <a:ln/>
        </p:spPr>
        <p:txBody>
          <a:bodyPr>
            <a:normAutofit fontScale="77500" lnSpcReduction="20000"/>
          </a:bodyPr>
          <a:lstStyle/>
          <a:p>
            <a:pPr eaLnBrk="1" hangingPunct="1"/>
            <a:endParaRPr lang="en-US" sz="2500"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Guidance</a:t>
            </a:r>
            <a:r>
              <a:rPr lang="en-US" sz="1300" dirty="0"/>
              <a:t>. </a:t>
            </a:r>
            <a:r>
              <a:rPr lang="en-US" sz="1300" dirty="0" smtClean="0"/>
              <a:t>Guidance. The TSS determines the adequacy of crosstie support by including its functional requirements to maintain track geometry within the limits specified in Subpart C. The failure of the crossties to meet any of the three above criteria constitutes a deviation from the TSS.</a:t>
            </a:r>
          </a:p>
          <a:p>
            <a:endParaRPr lang="en-US" sz="1300" dirty="0" smtClean="0"/>
          </a:p>
          <a:p>
            <a:r>
              <a:rPr lang="en-US" sz="1300" dirty="0" smtClean="0"/>
              <a:t>Effective distribution has not been defined, but must not be interpreted by the inspector as synonymous with equally spaced. The language is intended to address situations where all of the non-defective or defective ties exist in a group at a short area of the 39-foot segment of</a:t>
            </a:r>
          </a:p>
          <a:p>
            <a:r>
              <a:rPr lang="en-US" sz="1300" dirty="0" smtClean="0"/>
              <a:t>track in question. Evidence that crossties are not effectively distributed includes, primarily, indications of an actual deviation or a geometry condition.</a:t>
            </a:r>
          </a:p>
          <a:p>
            <a:endParaRPr lang="en-US" sz="1300" dirty="0" smtClean="0"/>
          </a:p>
          <a:p>
            <a:r>
              <a:rPr lang="en-US" sz="1300" dirty="0" smtClean="0"/>
              <a:t>No criterion exists for the maximum distance between non-defective ties, and this measurement should not be used to describe a tie defect. If such a description is appropriate, it should be in terms of the number of consecutive defective ties in a group.</a:t>
            </a:r>
          </a:p>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182880" marR="0">
              <a:spcBef>
                <a:spcPts val="0"/>
              </a:spcBef>
              <a:spcAft>
                <a:spcPts val="0"/>
              </a:spcAft>
            </a:pPr>
            <a:r>
              <a:rPr lang="en-US" dirty="0" smtClean="0"/>
              <a:t> Bart and other light rail entities</a:t>
            </a:r>
          </a:p>
          <a:p>
            <a:pPr marL="182880" marR="0">
              <a:spcBef>
                <a:spcPts val="0"/>
              </a:spcBef>
              <a:spcAft>
                <a:spcPts val="0"/>
              </a:spcAft>
            </a:pPr>
            <a:endParaRPr lang="en-US" dirty="0" smtClean="0"/>
          </a:p>
          <a:p>
            <a:pPr marL="182880" marR="0">
              <a:spcBef>
                <a:spcPts val="0"/>
              </a:spcBef>
              <a:spcAft>
                <a:spcPts val="0"/>
              </a:spcAft>
            </a:pPr>
            <a:r>
              <a:rPr lang="en-US" dirty="0" smtClean="0"/>
              <a:t>Additional language regarding industrial plant language can also be found in 49 CFR Part 209, Appendix A, which explains that the track owner of any plant railroad trackage over which a general system railroad operates is responsible for the condition of track used by the general system railroad.  Appendix A is not meant to imply that all of the requirements of the TSS, including inspection frequencies and record keeping, become applicable to a plant railroad once a general system railroad enters the property.  Rather, it is a statement meant to convey FRA's intent that plants should maintain in a safe condition that portion of their trackage used by a general system railroad.</a:t>
            </a:r>
          </a:p>
          <a:p>
            <a:pPr marL="182880" marR="0">
              <a:spcBef>
                <a:spcPts val="0"/>
              </a:spcBef>
              <a:spcAft>
                <a:spcPts val="0"/>
              </a:spcAft>
            </a:pPr>
            <a:endParaRPr lang="en-US" dirty="0" smtClean="0"/>
          </a:p>
          <a:p>
            <a:pPr marL="182880" marR="0">
              <a:spcBef>
                <a:spcPts val="0"/>
              </a:spcBef>
              <a:spcAft>
                <a:spcPts val="0"/>
              </a:spcAft>
            </a:pPr>
            <a:endParaRPr lang="en-US" dirty="0" smtClean="0"/>
          </a:p>
        </p:txBody>
      </p:sp>
    </p:spTree>
    <p:extLst>
      <p:ext uri="{BB962C8B-B14F-4D97-AF65-F5344CB8AC3E}">
        <p14:creationId xmlns:p14="http://schemas.microsoft.com/office/powerpoint/2010/main" val="30061213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smtClean="0"/>
              <a:t>Left: Blown out</a:t>
            </a:r>
            <a:r>
              <a:rPr lang="en-US" sz="1300" b="0" baseline="0" dirty="0" smtClean="0"/>
              <a:t> ties</a:t>
            </a:r>
          </a:p>
          <a:p>
            <a:r>
              <a:rPr lang="en-US" sz="1300" b="0" baseline="0" dirty="0" smtClean="0"/>
              <a:t>Right: Broken rail due to tie condition</a:t>
            </a:r>
          </a:p>
          <a:p>
            <a:endParaRPr lang="en-US" sz="1300" b="0" dirty="0" smtClean="0"/>
          </a:p>
          <a:p>
            <a:r>
              <a:rPr lang="en-US" sz="1300" b="1" dirty="0" smtClean="0"/>
              <a:t>Guidance</a:t>
            </a:r>
            <a:r>
              <a:rPr lang="en-US" sz="1300" dirty="0"/>
              <a:t>. </a:t>
            </a:r>
            <a:r>
              <a:rPr lang="en-US" sz="1300" dirty="0" smtClean="0"/>
              <a:t>When </a:t>
            </a:r>
            <a:r>
              <a:rPr lang="en-US" sz="1300" dirty="0"/>
              <a:t>citing 213 defect code 0109B2 (Crossties not effectively distributed to support a 39-foot segment of track), the inspector must show evidence of one or more of the geometry conditions cited in § 213.109(b)(1). Several factors may be documented if the defect is being</a:t>
            </a:r>
          </a:p>
          <a:p>
            <a:r>
              <a:rPr lang="en-US" sz="1300" dirty="0"/>
              <a:t>cited. These factors include, but are not limited to:</a:t>
            </a:r>
          </a:p>
          <a:p>
            <a:r>
              <a:rPr lang="en-US" sz="1300" dirty="0"/>
              <a:t>􀁸 Geometry conditions.</a:t>
            </a:r>
          </a:p>
          <a:p>
            <a:r>
              <a:rPr lang="en-US" sz="1300" dirty="0"/>
              <a:t>􀁸 Class of track.</a:t>
            </a:r>
          </a:p>
          <a:p>
            <a:r>
              <a:rPr lang="en-US" sz="1300" dirty="0"/>
              <a:t>􀁸 Curvature.</a:t>
            </a:r>
          </a:p>
          <a:p>
            <a:r>
              <a:rPr lang="en-US" sz="1300" dirty="0"/>
              <a:t>􀁸 Traffic density (annual tonnage).</a:t>
            </a:r>
          </a:p>
          <a:p>
            <a:r>
              <a:rPr lang="en-US" sz="1300" dirty="0"/>
              <a:t>􀁸 Rail weight and condition.</a:t>
            </a:r>
          </a:p>
          <a:p>
            <a:r>
              <a:rPr lang="en-US" sz="1300" dirty="0"/>
              <a:t>􀁸 Condition of other components of the track.</a:t>
            </a:r>
          </a:p>
          <a:p>
            <a:r>
              <a:rPr lang="en-US" sz="1300" dirty="0"/>
              <a:t>When determining compliance with this section, the inspector must determine that crossties meet the requirements of effectiveness as defined above and make geometry measurements to verify that each 39-foot segment of track has:</a:t>
            </a:r>
          </a:p>
          <a:p>
            <a:r>
              <a:rPr lang="en-US" sz="1300" dirty="0"/>
              <a:t>􀁸 A sufficient number of effective ties to maintain geometry.</a:t>
            </a:r>
          </a:p>
          <a:p>
            <a:r>
              <a:rPr lang="en-US" sz="1300" dirty="0"/>
              <a:t>􀁸 The required number of nondefective ties for the track class as described in paragraph (d).</a:t>
            </a:r>
          </a:p>
          <a:p>
            <a:r>
              <a:rPr lang="en-US" sz="1300" dirty="0"/>
              <a:t>􀁸 The proper placement of nondefective ties as described in paragraph (d) and positioned as required in paragraph (f) to support joints.</a:t>
            </a:r>
          </a:p>
          <a:p>
            <a:r>
              <a:rPr lang="en-US" sz="1300" dirty="0"/>
              <a:t>The majority of crossties throughout the nation are made from wood. However, there are varieties of alternate designed crossties made from materials such as composites, steel, and concrete. These types of crossties are becoming more common throughout the industry.</a:t>
            </a:r>
          </a:p>
          <a:p>
            <a:r>
              <a:rPr lang="en-US" sz="1300" dirty="0"/>
              <a:t>Because of the increased use of these alternate design crossties and their associated resilient type rails fasteners, inspectors should more rigorously consider the rail/crosstie interface. Also, see § 213.127, Rail fastenings.</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dirty="0" smtClean="0"/>
              <a:t>Left: pumping</a:t>
            </a:r>
            <a:r>
              <a:rPr lang="en-US" sz="1300" b="0" baseline="0" dirty="0" smtClean="0"/>
              <a:t> ties</a:t>
            </a:r>
          </a:p>
          <a:p>
            <a:r>
              <a:rPr lang="en-US" sz="1300" b="0" baseline="0" dirty="0" smtClean="0"/>
              <a:t>Right: Broken Rail due to non-support</a:t>
            </a:r>
          </a:p>
          <a:p>
            <a:endParaRPr lang="en-US" sz="1300" b="1" dirty="0" smtClean="0"/>
          </a:p>
          <a:p>
            <a:r>
              <a:rPr lang="en-US" sz="1300" b="1" dirty="0" smtClean="0"/>
              <a:t>Guidance When</a:t>
            </a:r>
            <a:r>
              <a:rPr lang="en-US" sz="1300" dirty="0" smtClean="0"/>
              <a:t> Several </a:t>
            </a:r>
            <a:r>
              <a:rPr lang="en-US" sz="1300" dirty="0"/>
              <a:t>factors may be documented if the defect is being</a:t>
            </a:r>
          </a:p>
          <a:p>
            <a:r>
              <a:rPr lang="en-US" sz="1300" dirty="0"/>
              <a:t>cited. These factors include, but are not limited to:</a:t>
            </a:r>
          </a:p>
          <a:p>
            <a:r>
              <a:rPr lang="en-US" sz="1300" dirty="0"/>
              <a:t>􀁸 Geometry conditions.</a:t>
            </a:r>
          </a:p>
          <a:p>
            <a:r>
              <a:rPr lang="en-US" sz="1300" dirty="0"/>
              <a:t>􀁸 Class of track.</a:t>
            </a:r>
          </a:p>
          <a:p>
            <a:r>
              <a:rPr lang="en-US" sz="1300" dirty="0"/>
              <a:t>􀁸 Curvature.</a:t>
            </a:r>
          </a:p>
          <a:p>
            <a:r>
              <a:rPr lang="en-US" sz="1300" dirty="0"/>
              <a:t>􀁸 Traffic density (annual tonnage).</a:t>
            </a:r>
          </a:p>
          <a:p>
            <a:r>
              <a:rPr lang="en-US" sz="1300" dirty="0"/>
              <a:t>􀁸 Rail weight and condition.</a:t>
            </a:r>
          </a:p>
          <a:p>
            <a:r>
              <a:rPr lang="en-US" sz="1300" dirty="0"/>
              <a:t>􀁸 Condition of other components of the track.</a:t>
            </a:r>
          </a:p>
          <a:p>
            <a:r>
              <a:rPr lang="en-US" sz="1300" dirty="0"/>
              <a:t>When determining compliance with this section, the inspector must determine that crossties meet the requirements of effectiveness as defined above and make geometry measurements to verify that each 39-foot segment of track has:</a:t>
            </a:r>
          </a:p>
          <a:p>
            <a:r>
              <a:rPr lang="en-US" sz="1300" dirty="0"/>
              <a:t>􀁸 A sufficient number of effective ties to maintain geometry.</a:t>
            </a:r>
          </a:p>
          <a:p>
            <a:r>
              <a:rPr lang="en-US" sz="1300" dirty="0"/>
              <a:t>􀁸 The required number of nondefective ties for the track class as described in paragraph (d).</a:t>
            </a:r>
          </a:p>
          <a:p>
            <a:r>
              <a:rPr lang="en-US" sz="1300" dirty="0"/>
              <a:t>􀁸 The proper placement of nondefective ties as described in paragraph (d) and positioned as required in paragraph (f) to support joints.</a:t>
            </a:r>
          </a:p>
          <a:p>
            <a:r>
              <a:rPr lang="en-US" sz="1300" dirty="0"/>
              <a:t>The majority of crossties throughout the nation are made from wood. However, there are varieties of alternate designed crossties made from materials such as composites, steel, and concrete. These types of crossties are becoming more common throughout the industry.</a:t>
            </a:r>
          </a:p>
          <a:p>
            <a:r>
              <a:rPr lang="en-US" sz="1300" dirty="0"/>
              <a:t>Because of the increased use of these alternate design crossties and their associated resilient type rails fasteners, inspectors should more rigorously consider the rail/crosstie interface. Also, see § 213.127, Rail fastenings.</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Guidance. Paragraph (c) above has been superseded by (d), which became effective on</a:t>
            </a:r>
          </a:p>
          <a:p>
            <a:r>
              <a:rPr lang="en-US" dirty="0" smtClean="0"/>
              <a:t>September 21, 2000.</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Guidance. </a:t>
            </a:r>
            <a:r>
              <a:rPr kumimoji="0" lang="en-US" sz="1200" b="0" i="0" u="none" strike="noStrike" kern="1200" cap="none" spc="0" normalizeH="0" baseline="0" noProof="0" dirty="0" smtClean="0">
                <a:ln>
                  <a:noFill/>
                </a:ln>
                <a:solidFill>
                  <a:prstClr val="black"/>
                </a:solidFill>
                <a:effectLst/>
                <a:uLnTx/>
                <a:uFillTx/>
                <a:latin typeface="+mn-lt"/>
              </a:rPr>
              <a:t>Crossties are evaluated individually by the definitional and functional criteria set forth in the regulations.  Crosstie “effectiveness” is naturally subjective and requires good judgment in the application and interpretation of this standard.  The soundness and durability of a crosstie is demonstrated when a 39-foot track segment maintains safe track geometry and structurally supports the imposed wheel loads with minimal deviation.  Key to the track segment lateral, longitudinal, and vertical support is a strong track modulus, which is a measure of the vertical stiffness of the rail foundation.  Continuous superior superstructure (including rails, crossties, fasteners, etc.) and high-quality ballast characteristics that transmit both dynamic and thermal loads to the subgrade are also important. </a:t>
            </a:r>
          </a:p>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Defective joint ties</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Gage rods are not an effective substitute for a proper crosstie and rail-fastening system.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Paragraph (d) </a:t>
            </a:r>
            <a:r>
              <a:rPr lang="en-US" sz="1300" dirty="0"/>
              <a:t>delineates the requirements related to concrete crossties. Modern concrete crossties are designed to accept the stresses imposed by irregular rail head geometry and loss, excessive wheel loading caused by wheel irregularities (out of round), excessive unbalance speed, and track geometry defects. Section 213.109 considers the worst combinations of conditions, which can cause excessive impact and eccentric loading stresses that would increase failure rates and other measures concerning loss of toeload, longitudinal and lateral restraint, in addition to improper rail cant.</a:t>
            </a:r>
          </a:p>
          <a:p>
            <a:r>
              <a:rPr lang="en-US" b="1" dirty="0" smtClean="0"/>
              <a:t>Paragraph (d)(1) </a:t>
            </a:r>
            <a:r>
              <a:rPr lang="en-US" dirty="0" smtClean="0"/>
              <a:t>states that as with non-concrete crossties, concrete crossties counted to fulfill the requirements of paragraph (b)(4) must not be broken through or deteriorated to the extent that prestressing material is visible….</a:t>
            </a:r>
          </a:p>
          <a:p>
            <a:r>
              <a:rPr lang="en-US" b="1" dirty="0" smtClean="0"/>
              <a:t>Paragraph (d)(2) </a:t>
            </a:r>
            <a:r>
              <a:rPr lang="en-US" dirty="0" smtClean="0"/>
              <a:t>makes clear that crossties counted to fulfill the requirements of paragraph (b)(4) of this section must not be deteriorated or broken off in the vicinity of the shoulder or insert so that the fastener assembly can either pull out or move laterally more than three eighths</a:t>
            </a:r>
          </a:p>
          <a:p>
            <a:r>
              <a:rPr lang="en-US" dirty="0" smtClean="0"/>
              <a:t>inch relative to the crosstie, as these conditions weaken rail fastener integrity.</a:t>
            </a:r>
          </a:p>
          <a:p>
            <a:r>
              <a:rPr lang="en-US" b="1" dirty="0" smtClean="0"/>
              <a:t>Paragraph (d)(3) </a:t>
            </a:r>
            <a:r>
              <a:rPr lang="en-US" dirty="0" smtClean="0"/>
              <a:t>provides that a crosstie counted to fulfill the requirements of (b)(4) must not be deteriorated such that the base of either rail can move laterally more than three-eighths inch relative to the crosstie on curves of 2 degrees or greater; or can move laterally more than</a:t>
            </a:r>
          </a:p>
          <a:p>
            <a:r>
              <a:rPr lang="en-US" dirty="0" smtClean="0"/>
              <a:t>one-half inch relative to the crosstie on tangent track or curves of less than 2 degrees. This section allows for a combination rail movement up to the dimensions specified, but not separately. The rail and fastener assembly work as a system capable of providing electrical insulation, adequate resistance to lateral displacement, undesired gage widening, rail canting, rail rollover, and abrasive or excessive compressive stresses. In accordance with policy and procedures, inspectors are encouraged to use the assigned portable track loading fixture (PTLF) in assessing the amount of lateral rail movement, wherever applicable.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Paragraph (d)(4) </a:t>
            </a:r>
            <a:r>
              <a:rPr lang="en-US" sz="1300" dirty="0"/>
              <a:t>requires that crossties counted to fulfill the requirements of paragraph (b)(4) of this section must not be deteriorated or abraded at any point under the rail seat to a depth of one-half inch or more. The measurement of one-half inch includes depth from the loss of rail pad material. The importance of having pad material in place with sufficient hysteresis (i.e., resilience (elasticity) to dampen high impact loading and recover) is paramount to control rail seat cracks caused by rail surface defects, wheel flats, or out of round wheels. Additionally,</a:t>
            </a:r>
          </a:p>
          <a:p>
            <a:r>
              <a:rPr lang="en-US" sz="1300" dirty="0"/>
              <a:t>concrete crossties must be capable of providing adequate rail longitudinal restraint from excessive rail creepage or thermally induced forces or stress. “Rail creepage” is the tractive effort or pulling force exerted by a locomotive or car wheels, and “thermally induced forces or stress” is the longitudinal expansion and contraction of the rail, creating either compressive or tensile forces as the rail temperature increases or decreases, respectively. The loss of pad material causes a loss of toeload force, which may decrease longitudinal restraint. See Figure 1 below. </a:t>
            </a:r>
            <a:r>
              <a:rPr lang="en-US" sz="1300" i="1" dirty="0"/>
              <a:t>Note: inward or outward rail cant angle conventions are interchangeable among geometry measurement systems.</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Paragraph (d)(5) </a:t>
            </a:r>
            <a:r>
              <a:rPr lang="en-US" sz="1300" dirty="0"/>
              <a:t>requires that crossties counted to fulfill the requirements of paragraph (b)(4) of this section must not be deteriorated such that the crosstie’s fastening or anchoring system including rail anchors is unable to maintain longitudinal rail restraint, maintain rail hold down, or</a:t>
            </a:r>
          </a:p>
          <a:p>
            <a:r>
              <a:rPr lang="en-US" sz="1300" dirty="0"/>
              <a:t>maintain gage, due to insufficient fastener toeload. Inspectors evaluate crossties individually by “definitional and functional” criteria. A compliant crosstie is demonstrated when a 39-foot track segment maintains safe track geometry and structurally supports the imposed wheel loads. In</a:t>
            </a:r>
          </a:p>
          <a:p>
            <a:r>
              <a:rPr lang="en-US" sz="1300" dirty="0"/>
              <a:t>addition to ballast, anchors bear against the sides of crossties to control longitudinal rail movement, and certain types of fasteners also act to control rail movement by exerting a downward clamping force (toeload) on the upper rail base. Part of the complexity of crosstie assessment is the fastener component. Both crossties and fasteners act as a system to deliver the expected performance effect. A noncompliant crosstie and defective fastener assembly improperly maintains the rail position and support in the rail seat and contributes to excessive lateral gage widening (rail cant-rail rollover), and longitudinal rail movement because of loss of toeload. Fastener assemblies or anchoring systems allow a certain amount of rail movement through the crosstie to effectively relieve rail creepage (tractive and thermal force build-up). However, because of the unrestrained buildup caused by rail creep, the longitudinal expansion and contraction of the rail creates either compressive or tensile forces, respectively. When longitudinal rail movement is ‘uncontrolled,’ it may disturb the track structure, causing misalignment (compression) or pull-apart (tensile) conditions to catastrophic failure. Specific longitudinal performance metrics would be undesirable and restrict certain fastener assembly designs and capabilities to control longitudinal rail movement. Therefore, inspectors must use good judgment in determining fastener assembly and crosstie effectiveness. </a:t>
            </a:r>
          </a:p>
          <a:p>
            <a:r>
              <a:rPr lang="en-US" sz="1300" b="1" dirty="0"/>
              <a:t>Paragraph (d)(6) </a:t>
            </a:r>
            <a:r>
              <a:rPr lang="en-US" sz="1300" dirty="0"/>
              <a:t>makes clear that crossties counted to fulfill the requirements of paragraph (b)(4) of this section must not be configured with less than two fasteners on the same rail, except as provided in amended § 213.127(c), which includes requirements specific to fasteners used in</a:t>
            </a:r>
          </a:p>
          <a:p>
            <a:r>
              <a:rPr lang="en-US" sz="1300" dirty="0"/>
              <a:t>conjunction with concrete crossties. As with nonconcrete ties, one of the safety requirements of an effective concrete tie is its ability to hold fasteners.</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When a crosstie exhibits any one or more of the conditions described in the four criteria for evaluation [§ 213.109(d)1–4] it may be considered non-effective itself, although that determination may not always result in a defective condition that can be recorded under 213 Defect Codes 0109A, 0109B2, or 0109B3.</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lphaLcParenBoth"/>
            </a:pPr>
            <a:r>
              <a:rPr lang="en-US" sz="1200" b="1" dirty="0" smtClean="0">
                <a:effectLst/>
                <a:latin typeface="Arial"/>
                <a:ea typeface="Times New Roman"/>
                <a:cs typeface="Times New Roman"/>
              </a:rPr>
              <a:t>Guidance</a:t>
            </a:r>
            <a:r>
              <a:rPr lang="en-US" sz="1200" dirty="0" smtClean="0">
                <a:effectLst/>
                <a:latin typeface="Arial"/>
                <a:ea typeface="Times New Roman"/>
                <a:cs typeface="Times New Roman"/>
              </a:rPr>
              <a:t>.  The intent of this section is to permit portions of certain low density main tracks and associated yard tracks and sidings to be allowed </a:t>
            </a:r>
            <a:r>
              <a:rPr lang="en-US" sz="1200" dirty="0" smtClean="0">
                <a:effectLst/>
                <a:latin typeface="WP TypographicSymbols"/>
                <a:ea typeface="Times New Roman"/>
                <a:cs typeface="Times New Roman"/>
              </a:rPr>
              <a:t>Excepted</a:t>
            </a:r>
            <a:r>
              <a:rPr lang="en-US" sz="1200" dirty="0" smtClean="0">
                <a:effectLst/>
                <a:latin typeface="Arial"/>
                <a:ea typeface="Times New Roman"/>
                <a:cs typeface="Times New Roman"/>
              </a:rPr>
              <a:t> status</a:t>
            </a:r>
            <a:r>
              <a:rPr lang="en-US" sz="1200" dirty="0" smtClean="0">
                <a:effectLst/>
                <a:latin typeface="WP TypographicSymbols"/>
                <a:ea typeface="Times New Roman"/>
                <a:cs typeface="Times New Roman"/>
              </a:rPr>
              <a:t>@</a:t>
            </a:r>
            <a:r>
              <a:rPr lang="en-US" sz="1200" dirty="0" smtClean="0">
                <a:effectLst/>
                <a:latin typeface="Arial"/>
                <a:ea typeface="Times New Roman"/>
                <a:cs typeface="Times New Roman"/>
              </a:rPr>
              <a:t> and not comply with Subparts B, C, D, and E of the TSS unless otherwise expressly stated.  However, by designating a track as excepted, the owner must restrict all train movements to a maximum of 10 mph, restrict the number of placarded hazardous material cars in a train to five, and prohibit the movement of occupied passenger trains. </a:t>
            </a:r>
          </a:p>
        </p:txBody>
      </p:sp>
    </p:spTree>
    <p:extLst>
      <p:ext uri="{BB962C8B-B14F-4D97-AF65-F5344CB8AC3E}">
        <p14:creationId xmlns:p14="http://schemas.microsoft.com/office/powerpoint/2010/main" val="30061213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Guidance. A nondefective joint tie must be found within the prescribed distance of the centerline of the joint measured at the rail end. In Classes 3 through 5, joint tie placement can be satisfied by either a one tie configuration, or by a two-tie configuration. For clarity of measurement and description: 1. Where a short piece of rail only inches in length is inserted between the rail ends and incorporated into the joint bar assembly, measure from the bar centerline. Also see § 213.121(d), Rail Joints.2. Where nonsymmetrical bars exist, (e.g., five-hole heel block bars, five-hole</a:t>
            </a:r>
          </a:p>
          <a:p>
            <a:r>
              <a:rPr lang="en-US" dirty="0" smtClean="0"/>
              <a:t>compromise bars) measure from the design point where rail ends normally abut.</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Guidance. A nondefective joint tie must be found within the prescribed distance of the centerline of the joint measured at the rail end. In Classes 3 through 5, joint tie placement can be satisfied by either a one tie configuration, or by a two-tie configuration. For clarity of measurement and description:</a:t>
            </a:r>
          </a:p>
          <a:p>
            <a:r>
              <a:rPr lang="en-US" dirty="0" smtClean="0"/>
              <a:t>1. Where a short piece of rail only inches in length is inserted between the rail ends and incorporated into the joint bar assembly, measure from the bar centerline. Also see § 213.121(d), Rail Joints.</a:t>
            </a:r>
          </a:p>
          <a:p>
            <a:r>
              <a:rPr lang="en-US" dirty="0" smtClean="0"/>
              <a:t>2. Where nonsymmetrical bars exist, (e.g., five-hole heel block bars, five-hole compromise bars) measure from the design point where rail ends normally abut.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Guidance. This paragraph addresses track constructed without crossties or bridge timbers, such as concrete-slab track, in which running rails are secured through fixation to another structural member.</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This paragraph provides for the implementation of a GRMS, supplemented by the use of a PTLF, to determine compliance with the crosstie and rail fastener requirements specified in §§ 213.109 and 213.127. Track owners electing to implement this technology must provide the appropriate FRA regional office with notification that specifically identifies the line segments where GRMS will be used. The appropriate FRA office is the headquarters location for the FRA region in which the GRMS designated line segment is located.</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This paragraph specifies what information track owners should include in their notifications to FRA about line segments designated for GRMS inspection. The information must include, at a minimum, the segment's timetable designation, milepost limits, track class, million gross tons of traffic per year, and any other identifying characteristics of the segment.</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These changes</a:t>
            </a:r>
            <a:r>
              <a:rPr lang="en-US" baseline="0" dirty="0" smtClean="0"/>
              <a:t> will address vehicle types, cant deficiency, unbalance, approval, etc.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discuss the remedial action code to assure that inspectors understand the requirements of the table. This will be useful during a records inspection/audit; also sometimes inspectors don’t read the whole action and that leads to assumptions or mistakes  ( The most common use is 100% failures and for a break out in the rail head.</a:t>
            </a:r>
          </a:p>
          <a:p>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0" indent="0">
              <a:buNone/>
            </a:pPr>
            <a:r>
              <a:rPr lang="en-US" sz="1200" b="1" dirty="0" smtClean="0">
                <a:effectLst/>
                <a:latin typeface="Arial"/>
                <a:ea typeface="Times New Roman"/>
                <a:cs typeface="Times New Roman"/>
              </a:rPr>
              <a:t>(b) Guidance</a:t>
            </a:r>
            <a:r>
              <a:rPr lang="en-US" sz="1200" dirty="0" smtClean="0">
                <a:effectLst/>
                <a:latin typeface="Arial"/>
                <a:ea typeface="Times New Roman"/>
                <a:cs typeface="Times New Roman"/>
              </a:rPr>
              <a:t>. This paragraph prohibits excepted track designation of any track located within a 30-foot envelope of a track that can be subjected to simultaneous use at speeds in excess of 10 mph.  As shown in Figure 1, the 30-foot dimension is measured between track centerlines and applies to all tracks within that envelope (e.g., tracks converging at turnouts and rail crossings).  Simultaneous use means movement of cars or locomotives on both tracks at the same time.</a:t>
            </a:r>
          </a:p>
        </p:txBody>
      </p:sp>
    </p:spTree>
    <p:extLst>
      <p:ext uri="{BB962C8B-B14F-4D97-AF65-F5344CB8AC3E}">
        <p14:creationId xmlns:p14="http://schemas.microsoft.com/office/powerpoint/2010/main" val="30061213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explain the Regs as they are in effect today;</a:t>
            </a:r>
            <a:r>
              <a:rPr lang="en-US" baseline="0" dirty="0" smtClean="0"/>
              <a:t> and Discuss them as they are displayed in the book and table</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600" b="1" i="0" dirty="0" smtClean="0">
                <a:effectLst/>
                <a:latin typeface="Arial"/>
                <a:ea typeface="Times New Roman"/>
              </a:rPr>
              <a:t>GUIDANCE: </a:t>
            </a:r>
            <a:r>
              <a:rPr lang="en-US" sz="1600" i="0" dirty="0" smtClean="0">
                <a:effectLst/>
                <a:latin typeface="Arial"/>
                <a:ea typeface="Times New Roman"/>
              </a:rPr>
              <a:t>In paragraph (a), FRA clarifies that only a person qualified under § 213.7 is qualified to determine that a track may continue to be utilized once a defective condition is identified in a rail.</a:t>
            </a:r>
            <a:r>
              <a:rPr lang="en-US" sz="1600" b="1" i="0" dirty="0" smtClean="0">
                <a:effectLst/>
                <a:latin typeface="Arial"/>
                <a:ea typeface="Times New Roman"/>
              </a:rPr>
              <a:t>  </a:t>
            </a:r>
            <a:endParaRPr lang="en-US" sz="1600" i="1" dirty="0" smtClean="0">
              <a:effectLst/>
              <a:latin typeface="Arial"/>
              <a:ea typeface="Times New Roman"/>
            </a:endParaRPr>
          </a:p>
          <a:p>
            <a:pPr marL="0" marR="0">
              <a:spcBef>
                <a:spcPts val="0"/>
              </a:spcBef>
              <a:spcAft>
                <a:spcPts val="0"/>
              </a:spcAft>
              <a:tabLst>
                <a:tab pos="-914400" algn="l"/>
              </a:tabLst>
            </a:pPr>
            <a:r>
              <a:rPr lang="en-US" sz="1600" b="1" i="0" dirty="0" smtClean="0">
                <a:effectLst/>
                <a:latin typeface="Arial"/>
                <a:ea typeface="Times New Roman"/>
              </a:rPr>
              <a:t> </a:t>
            </a:r>
            <a:endParaRPr lang="en-US" sz="1600" i="1" dirty="0" smtClean="0">
              <a:effectLst/>
              <a:latin typeface="Arial"/>
              <a:ea typeface="Times New Roman"/>
            </a:endParaRPr>
          </a:p>
          <a:p>
            <a:r>
              <a:rPr lang="en-US" sz="1200" i="1" dirty="0" smtClean="0">
                <a:effectLst/>
                <a:latin typeface="Times New Roman"/>
                <a:ea typeface="Times New Roman"/>
              </a:rPr>
              <a:t>Adds “or repaired” to paragraph (a)(1) to allow railroads to use recently-developed processes to remove the defective portion of the rail section and replace that portion utilizing recently-developed weld technologies commonly referred to as “slot weld” or “wide gap weld.”   These processes allow the remaining portion of non-defective rail to remain in the track.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200" b="1" i="0" dirty="0" smtClean="0">
                <a:effectLst/>
                <a:latin typeface="Arial"/>
                <a:ea typeface="Times New Roman"/>
              </a:rPr>
              <a:t>GUIDANCE: </a:t>
            </a:r>
            <a:r>
              <a:rPr lang="en-US" sz="1200" i="0" dirty="0" smtClean="0">
                <a:effectLst/>
                <a:latin typeface="Arial"/>
                <a:ea typeface="Times New Roman"/>
              </a:rPr>
              <a:t>FRA redesignates former paragraph (b) as paragraph (d) and adds a new paragraph (b).  Paragraph (b) provides that track owners have up to a four-hour period in which to verify that certain suspected defects exist in a rail section, once they learn that the rail contains an indication of any of the defects identified in paragraph (c)’s remedial action table.  This four-hour, deferred verification period applies only to suspected defects that may require remedial action notes “C” through “I,” found in the remedial action table.  This four-hour period does not apply to suspected defects that may require remedial action notes “A,” “A2,” or “B,” which are more serious and must continue to be verified immediately.</a:t>
            </a:r>
            <a:r>
              <a:rPr lang="en-US" sz="1200" b="1" i="0" dirty="0" smtClean="0">
                <a:effectLst/>
                <a:latin typeface="Arial"/>
                <a:ea typeface="Times New Roman"/>
              </a:rPr>
              <a:t> </a:t>
            </a:r>
            <a:endParaRPr lang="en-US" sz="1200" i="1" dirty="0" smtClean="0">
              <a:effectLst/>
              <a:latin typeface="Arial"/>
              <a:ea typeface="Times New Roman"/>
            </a:endParaRPr>
          </a:p>
          <a:p>
            <a:pPr marL="0" marR="0">
              <a:spcBef>
                <a:spcPts val="0"/>
              </a:spcBef>
              <a:spcAft>
                <a:spcPts val="0"/>
              </a:spcAft>
              <a:tabLst>
                <a:tab pos="-914400" algn="l"/>
              </a:tabLst>
            </a:pPr>
            <a:r>
              <a:rPr lang="en-US" sz="1200" b="1" i="0" dirty="0" smtClean="0">
                <a:effectLst/>
                <a:latin typeface="Arial"/>
                <a:ea typeface="Times New Roman"/>
              </a:rPr>
              <a:t> </a:t>
            </a:r>
            <a:r>
              <a:rPr lang="en-US" sz="1200" i="0" dirty="0" smtClean="0">
                <a:effectLst/>
                <a:latin typeface="Arial"/>
                <a:ea typeface="Times New Roman"/>
              </a:rPr>
              <a:t>The four-hour timeframe provides flexibility to allow the rail flaw detector car to continue testing in a non-stop mode, without requiring verification of less serious, suspected defects that may require remedial action under notes “C” through “I.”  This flexibility also helps to avoid the need to operate the detector car in a non-test, “run light” mode over a possibly severe defective rail condition that could cause a derailment, when having to clear the track for traffic movement.  However, any suspected defect encountered that may require remedial action notes “A,” “A2, “or “B” requires immediate verification. Overall, the four-hour, deferred-verification period will help to improve rail flaw detector car utilization, increase the opportunity to detect more serious defects, and ensure that all the rail a detector car is intended to travel over while in service is inspected.</a:t>
            </a:r>
            <a:endParaRPr lang="en-US" sz="1200" i="1" dirty="0" smtClean="0">
              <a:effectLst/>
              <a:latin typeface="Arial"/>
              <a:ea typeface="Times New Roman"/>
            </a:endParaRPr>
          </a:p>
          <a:p>
            <a:pPr marL="0" marR="0">
              <a:spcBef>
                <a:spcPts val="0"/>
              </a:spcBef>
              <a:spcAft>
                <a:spcPts val="0"/>
              </a:spcAft>
              <a:tabLst>
                <a:tab pos="-914400" algn="l"/>
              </a:tabLst>
            </a:pPr>
            <a:r>
              <a:rPr lang="en-US" sz="1200" i="0" dirty="0" smtClean="0">
                <a:effectLst/>
                <a:latin typeface="Arial"/>
                <a:ea typeface="Times New Roman"/>
              </a:rPr>
              <a:t> </a:t>
            </a:r>
            <a:endParaRPr lang="en-US" sz="1200" i="1" dirty="0" smtClean="0">
              <a:effectLst/>
              <a:latin typeface="Arial"/>
              <a:ea typeface="Times New Roman"/>
            </a:endParaRPr>
          </a:p>
          <a:p>
            <a:r>
              <a:rPr lang="en-US" sz="1050" i="1" dirty="0" smtClean="0">
                <a:effectLst/>
                <a:latin typeface="Times New Roman"/>
                <a:ea typeface="Times New Roman"/>
              </a:rPr>
              <a:t>Adds “or repaired” to paragraph (b)(1) to allow railroads to use recently-developed processes to remove the defective portion of the rail section and replace that portion utilizing recently-developed weld technologies commonly referred to as “slot weld” or “wide gap weld.”   These processes allow the remaining portion of non-defective rail to remain in the track.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a:t>
            </a: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Tree>
    <p:extLst>
      <p:ext uri="{BB962C8B-B14F-4D97-AF65-F5344CB8AC3E}">
        <p14:creationId xmlns:p14="http://schemas.microsoft.com/office/powerpoint/2010/main" val="359237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cap="flat"/>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Operation on any track(s) located within 30 feet of excepted track may be restricted to 10 m.p.h. by the physical layout of the tracks, or by definite restrictions placed by the track owner by rule, timetable, special instruction, or other positive instruction or order.  The criterion is the positive protection of trains on higher speed track against a collision with fouling equipment from a potential derailment on the excepted track.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r>
              <a:rPr lang="en-US" b="1" dirty="0" smtClean="0"/>
              <a:t>(c) Guidance.  </a:t>
            </a:r>
            <a:r>
              <a:rPr lang="en-US" dirty="0" smtClean="0"/>
              <a:t>Pursuant to § 213.5(b), a railroad may continue train operations on track segments designated as excepted track without complying with Subparts B, C, D, and E of Part 213.  However, a railroad must still comply with the inspection requirements found in Subpart F for track segments designated as excepted track.  Railroads must inspect excepted track in accordance with  §§ 213.233(c) and 213.235 at the frequency specified for Class 1 track.</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r>
              <a:rPr lang="en-US" b="1" dirty="0" smtClean="0"/>
              <a:t>(d) Guidance. In the application of this paragraph, a public street or highway is defined as a roadway that is open to the public and is owned and maintained by a public entity.  This paragraph includes both crossings of public roadways at grade and longitudinal running of the track for extended distances in a public roadway (street trackage).</a:t>
            </a:r>
          </a:p>
          <a:p>
            <a:endParaRPr lang="en-US" b="1" dirty="0" smtClean="0"/>
          </a:p>
          <a:p>
            <a:r>
              <a:rPr lang="en-US" b="1" dirty="0" smtClean="0"/>
              <a:t>Under § 214.7, a railroad bridge is defined as follows: 1) a railroad bridge is any structure supporting one or more railroad tracks with a span length of 12 feet or more measured along the track centerline; and 2) the term ”bridge” shall apply to the entire structure between the faces of the backwalls of abutments or equivalent components, regardless of the number of spans.  The term shall include all structures, whether of timber, stone, concrete, metal, or any combination thereof.</a:t>
            </a:r>
          </a:p>
          <a:p>
            <a:endParaRPr lang="en-US" dirty="0" smtClean="0"/>
          </a:p>
        </p:txBody>
      </p:sp>
    </p:spTree>
    <p:extLst>
      <p:ext uri="{BB962C8B-B14F-4D97-AF65-F5344CB8AC3E}">
        <p14:creationId xmlns:p14="http://schemas.microsoft.com/office/powerpoint/2010/main" val="300612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r>
              <a:rPr lang="en-US" dirty="0" smtClean="0"/>
              <a:t>Additional language regarding industrial plant language can also be found in 49 CFR Part 209, Appendix A, which explains that the track owner of any plant railroad trackage over which a general system railroad operates is responsible for the condition of track used by the general system railroad.  Appendix A is not meant to imply that all of the requirements of the TSS, including inspection frequencies and record keeping, become applicable to a plant railroad once a general system railroad enters the property.  Rather, it is a statement meant to convey FRA's intent that plants should maintain in a safe condition that portion of their trackage used by a general system railroad.</a:t>
            </a:r>
          </a:p>
          <a:p>
            <a:endParaRPr lang="en-US" dirty="0" smtClean="0"/>
          </a:p>
          <a:p>
            <a:r>
              <a:rPr lang="en-US" dirty="0" smtClean="0"/>
              <a:t>(e) </a:t>
            </a:r>
            <a:r>
              <a:rPr lang="en-US" b="1" dirty="0" smtClean="0"/>
              <a:t>Guidance. </a:t>
            </a:r>
            <a:r>
              <a:rPr lang="en-US" dirty="0" smtClean="0"/>
              <a:t>In reference to (e)(1) through (4), a well-documented pattern of repeated or widespread deviations from these requirements by a track owner, including train operations in excess of 10 mph, will effectively terminate the privilege afforded by this section. The affected track would then become subject to all requirements of the TSS.</a:t>
            </a:r>
          </a:p>
          <a:p>
            <a:r>
              <a:rPr lang="en-US" dirty="0" smtClean="0"/>
              <a:t> The word ‘‘occupied’’ in (e)(2) refers to paying and non-paying passengers. It does not include train crew members, track maintenance crews, and other railroad employees who must travel over the track to attend to their work duties.</a:t>
            </a:r>
          </a:p>
          <a:p>
            <a:r>
              <a:rPr lang="en-US" dirty="0" smtClean="0"/>
              <a:t> The gage requirement only applies to the actual measurement itself under load, and does not extend to the evaluation of crossties and fasteners that provide the gage restraint. In the case of noncompliance with the gage requirement in excepted track, the railroad may invoke</a:t>
            </a:r>
          </a:p>
          <a:p>
            <a:r>
              <a:rPr lang="en-US" dirty="0" smtClean="0"/>
              <a:t>§ 213.9(b) as remedial action. [See § 213.9(b) for restrictions.]</a:t>
            </a:r>
          </a:p>
          <a:p>
            <a:endParaRPr lang="en-US" dirty="0" smtClean="0"/>
          </a:p>
          <a:p>
            <a:r>
              <a:rPr lang="en-US" b="1" dirty="0" smtClean="0"/>
              <a:t>9F)Guidance:  </a:t>
            </a:r>
            <a:r>
              <a:rPr lang="en-US" dirty="0" smtClean="0"/>
              <a:t>The railroad or track owner is required to notify the appropriate FRA Regional Office 10 days before removing trackage from excepted status.  A railroad may not move the track from excepted to non excepted status to operate an occupied passenger train or a train containing more than five cars placarded in accordance with 49 CFR Part 172, unless proper notification procedures are followed.</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p:txBody>
      </p:sp>
    </p:spTree>
    <p:extLst>
      <p:ext uri="{BB962C8B-B14F-4D97-AF65-F5344CB8AC3E}">
        <p14:creationId xmlns:p14="http://schemas.microsoft.com/office/powerpoint/2010/main" val="3006121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026"/>
          <p:cNvSpPr>
            <a:spLocks noGrp="1" noRot="1" noChangeAspect="1" noChangeArrowheads="1" noTextEdit="1"/>
          </p:cNvSpPr>
          <p:nvPr>
            <p:ph type="sldImg"/>
          </p:nvPr>
        </p:nvSpPr>
        <p:spPr>
          <a:ln cap="flat"/>
        </p:spPr>
      </p:sp>
      <p:sp>
        <p:nvSpPr>
          <p:cNvPr id="2293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50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2"/>
          <p:cNvSpPr>
            <a:spLocks noGrp="1" noRot="1" noChangeAspect="1" noChangeArrowheads="1" noTextEdit="1"/>
          </p:cNvSpPr>
          <p:nvPr>
            <p:ph type="sldImg"/>
          </p:nvPr>
        </p:nvSpPr>
        <p:spPr>
          <a:xfrm>
            <a:off x="1258888" y="722313"/>
            <a:ext cx="4797425" cy="3598862"/>
          </a:xfrm>
          <a:ln/>
        </p:spPr>
      </p:sp>
      <p:sp>
        <p:nvSpPr>
          <p:cNvPr id="389124" name="Rectangle 3"/>
          <p:cNvSpPr>
            <a:spLocks noGrp="1" noChangeArrowheads="1"/>
          </p:cNvSpPr>
          <p:nvPr>
            <p:ph type="body" idx="1"/>
          </p:nvPr>
        </p:nvSpPr>
        <p:spPr>
          <a:xfrm>
            <a:off x="732365" y="4561226"/>
            <a:ext cx="5850473" cy="4318572"/>
          </a:xfrm>
          <a:noFill/>
          <a:ln/>
        </p:spPr>
        <p:txBody>
          <a:bodyPr/>
          <a:lstStyle/>
          <a:p>
            <a:pPr>
              <a:buNone/>
            </a:pPr>
            <a:r>
              <a:rPr lang="en-US" sz="2400" dirty="0">
                <a:latin typeface="Times New Roman" pitchFamily="18" charset="0"/>
              </a:rPr>
              <a:t>What’s wrong with </a:t>
            </a:r>
            <a:r>
              <a:rPr lang="en-US" sz="2400" dirty="0" smtClean="0">
                <a:latin typeface="Times New Roman" pitchFamily="18" charset="0"/>
              </a:rPr>
              <a:t>these </a:t>
            </a:r>
            <a:r>
              <a:rPr lang="en-US" sz="2400" dirty="0">
                <a:latin typeface="Times New Roman" pitchFamily="18" charset="0"/>
              </a:rPr>
              <a:t>books?</a:t>
            </a:r>
          </a:p>
          <a:p>
            <a:pPr>
              <a:buNone/>
            </a:pPr>
            <a:r>
              <a:rPr lang="en-US" sz="2400" dirty="0">
                <a:latin typeface="Times New Roman" pitchFamily="18" charset="0"/>
              </a:rPr>
              <a:t>This slide is to illustrate that inspectors should be aware of the current regulations – using a dated field guide could lead to improper or incorrect action</a:t>
            </a:r>
          </a:p>
          <a:p>
            <a:pPr eaLnBrk="1" hangingPunct="1"/>
            <a:endParaRPr lang="en-US" sz="2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641"/>
              </a:spcBef>
            </a:pP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section describes the action that must be taken by the track owner once he/she knows that the track is not in compliance with the TSS. The track owner must:</a:t>
            </a:r>
          </a:p>
          <a:p>
            <a:r>
              <a:rPr lang="en-US" dirty="0" smtClean="0">
                <a:latin typeface="Times New Roman" pitchFamily="18" charset="0"/>
              </a:rPr>
              <a:t>(1) Bring the track into compliance by either repairing the defects or imposing an appropriate speed restriction; </a:t>
            </a:r>
          </a:p>
          <a:p>
            <a:r>
              <a:rPr lang="en-US" dirty="0" smtClean="0">
                <a:latin typeface="Times New Roman" pitchFamily="18" charset="0"/>
              </a:rPr>
              <a:t>(2) Remove the track from service; or</a:t>
            </a:r>
          </a:p>
          <a:p>
            <a:r>
              <a:rPr lang="en-US" dirty="0" smtClean="0">
                <a:latin typeface="Times New Roman" pitchFamily="18" charset="0"/>
              </a:rPr>
              <a:t>(3) Operate under authority of a qualified person designated under §213.7 in accordance with the following provisions:</a:t>
            </a:r>
          </a:p>
          <a:p>
            <a:endParaRPr lang="en-US" dirty="0" smtClean="0">
              <a:latin typeface="Times New Roman" pitchFamily="18" charset="0"/>
            </a:endParaRPr>
          </a:p>
          <a:p>
            <a:r>
              <a:rPr lang="en-US" dirty="0" smtClean="0">
                <a:latin typeface="Times New Roman" pitchFamily="18" charset="0"/>
              </a:rPr>
              <a:t>5(B) Guidance. The owner may designate the track ”excepted” provided it meets the requirements of § 213.4.</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Section 213.5(d) also provides that the party responsible for compliance can be other than the actual owner of the track through assignment of responsibility or if the Surface Transportation Board has issued a directed service order.  FRA may hold responsible any party contracted by the track owner to ensure compliance with this part.  The FRA may hold the track owner, the assignee, or both responsible.</a:t>
            </a:r>
          </a:p>
          <a:p>
            <a:endParaRPr lang="en-US" dirty="0" smtClean="0">
              <a:latin typeface="Times New Roman" pitchFamily="18" charset="0"/>
            </a:endParaRPr>
          </a:p>
          <a:p>
            <a:r>
              <a:rPr lang="en-US" dirty="0" smtClean="0"/>
              <a:t> 5(e)</a:t>
            </a:r>
            <a:r>
              <a:rPr lang="en-US" baseline="0" dirty="0" smtClean="0"/>
              <a:t> Guidance. On rare occasions, such as a cessation of service by a railroad, the Surface Transportation Board has directed a railroad other than the track owner to provide service. In such cases, the designated operator shall be considered as the owner for the purposes of compliance of the TSS.</a:t>
            </a:r>
          </a:p>
          <a:p>
            <a:endParaRPr lang="en-US" baseline="0" dirty="0" smtClean="0"/>
          </a:p>
          <a:p>
            <a:r>
              <a:rPr lang="en-US" baseline="0" dirty="0" smtClean="0"/>
              <a:t>5(f) Guidance. This paragraph specifies that both employees of railroads and track owners, and contractors to railroads, are subject to the requirements of the TSS when they perform functions required by the TSS.</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b="1" dirty="0" smtClean="0">
                <a:latin typeface="Times New Roman" pitchFamily="18" charset="0"/>
              </a:rPr>
              <a:t>Guidance: (2137(a)(b) </a:t>
            </a:r>
            <a:r>
              <a:rPr lang="en-US" dirty="0" smtClean="0">
                <a:latin typeface="Times New Roman" pitchFamily="18" charset="0"/>
              </a:rPr>
              <a:t>Inspectors may request verification of the experience and qualifications of the supervisory and track inspection personnel from a track owner. The submission of a seniority roster or job awarding bulletin is not to be considered as satisfactory identification of qualified employees or as a basis for their designation. The owner should make specific names of individuals and their qualifications available in writing. </a:t>
            </a:r>
          </a:p>
          <a:p>
            <a:r>
              <a:rPr lang="en-US" dirty="0" smtClean="0">
                <a:latin typeface="Times New Roman" pitchFamily="18" charset="0"/>
              </a:rPr>
              <a:t>When in doubt as to the qualifications of an owner’s supervisors or inspectors, the inspector should discuss the matter with the RR</a:t>
            </a:r>
          </a:p>
          <a:p>
            <a:r>
              <a:rPr lang="en-US" dirty="0" smtClean="0">
                <a:latin typeface="Times New Roman" pitchFamily="18" charset="0"/>
              </a:rPr>
              <a:t>2013 Fed Reg Update – a 2i)</a:t>
            </a:r>
          </a:p>
          <a:p>
            <a:endParaRPr lang="en-US" dirty="0" smtClean="0">
              <a:latin typeface="Times New Roman" pitchFamily="18" charset="0"/>
            </a:endParaRPr>
          </a:p>
          <a:p>
            <a:pPr algn="r"/>
            <a:r>
              <a:rPr lang="en-US" dirty="0" smtClean="0">
                <a:latin typeface="Times New Roman" pitchFamily="18" charset="0"/>
              </a:rPr>
              <a:t>Fed Reg  - As a result, the Task Force recommended and FRA agrees that this rule add text clarifying that the requirements for a person to be qualified</a:t>
            </a:r>
          </a:p>
          <a:p>
            <a:r>
              <a:rPr lang="en-US" dirty="0" smtClean="0">
                <a:latin typeface="Times New Roman" pitchFamily="18" charset="0"/>
              </a:rPr>
              <a:t>under this section concern those portions of this part necessary for the performance of that person’s duties. This section continues to require that a person designated under it possess the knowledge, understanding, and ability necessary to supervise the restoration and renewal of track, or to perform VerDate Mar&lt;15&gt;2010 19:41 Mar 12, 2013 Jkt 229001 PO 00000 Frm 00014 Fmt 4701 Sfmt 4700 E:\FR\FM\13MRR2.SGM 13MRR2 stock-still on DSK4VPTVN1PROD with RULES2 Federal Register /Vol. 78, No. 49 /Wednesday, March 13, 2013 /Rules and Regulations 16065</a:t>
            </a:r>
          </a:p>
          <a:p>
            <a:r>
              <a:rPr lang="en-US" dirty="0" smtClean="0">
                <a:latin typeface="Times New Roman" pitchFamily="18" charset="0"/>
              </a:rPr>
              <a:t>inspections of track, or both, for which he or she is responsible. Yet, adding the text makes clear that the person is not required to know or understand specific requirements of this part not necessary to the fulfillment of that person’s duties. In this regard, the AAR commented that</a:t>
            </a:r>
          </a:p>
          <a:p>
            <a:r>
              <a:rPr lang="en-US" dirty="0" smtClean="0">
                <a:latin typeface="Times New Roman" pitchFamily="18" charset="0"/>
              </a:rPr>
              <a:t>these changes are particularly needed in light of the adoption of high cant deficiency requirements in this final rule. FRA does not believe that safety will be in any way diminished by these changes, and they were supported by the Task Force.</a:t>
            </a:r>
          </a:p>
          <a:p>
            <a:endParaRPr lang="en-US" dirty="0" smtClean="0">
              <a:latin typeface="Times New Roman" pitchFamily="18" charset="0"/>
            </a:endParaRPr>
          </a:p>
          <a:p>
            <a:r>
              <a:rPr lang="en-US" b="1" dirty="0" smtClean="0">
                <a:latin typeface="Times New Roman" pitchFamily="18" charset="0"/>
              </a:rPr>
              <a:t>VTI</a:t>
            </a:r>
            <a:r>
              <a:rPr lang="en-US" b="1" baseline="0" dirty="0" smtClean="0">
                <a:latin typeface="Times New Roman" pitchFamily="18" charset="0"/>
              </a:rPr>
              <a:t> </a:t>
            </a:r>
            <a:r>
              <a:rPr lang="en-US" b="1" dirty="0" smtClean="0">
                <a:latin typeface="Times New Roman" pitchFamily="18" charset="0"/>
              </a:rPr>
              <a:t>Guidance: </a:t>
            </a:r>
            <a:r>
              <a:rPr lang="en-US" dirty="0" smtClean="0">
                <a:latin typeface="Times New Roman" pitchFamily="18" charset="0"/>
              </a:rPr>
              <a:t>The changes to paragraphs (a)(2)(i) and (b)(2)(i) clarify that the requirements for a person to be qualified under this section concern the portions of Part 213 necessary for the person to perform his or her duties. The person is not required to know or understand specific requirements of this part that are not necessary to fulfill his or her duties. The addition of vehicle qualification and testing requirements for high cant deficiency operations in lower-speed track classes, in particular, adds a level of complexity that may be outside the purview of track foremen and inspectors in fulfilling their duties.</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latin typeface="Times New Roman" pitchFamily="18" charset="0"/>
              </a:rPr>
              <a:t>Notes</a:t>
            </a:r>
          </a:p>
          <a:p>
            <a:r>
              <a:rPr lang="en-US" dirty="0" smtClean="0">
                <a:latin typeface="Times New Roman" pitchFamily="18" charset="0"/>
              </a:rPr>
              <a:t>213.7(b) If the Inspector is in doubt as to the qualifications of the owner's supervisory or inspection personnel, he/she should examine the owner's inspection records.  The TSS requires the retention of required track inspection reports for one year at the owner's division office.  Should the records consistently fail to reflect the actual track condition, questions can be raised as to the competence and/or qualifications of the person(s) establishing the record.</a:t>
            </a:r>
          </a:p>
          <a:p>
            <a:r>
              <a:rPr lang="en-US" dirty="0" smtClean="0">
                <a:latin typeface="Times New Roman" pitchFamily="18" charset="0"/>
              </a:rPr>
              <a:t>2013 Fed Reg update b2i</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As CWR track has characteristics inherently different than those of traditional jointed rail, track owners are required to designate which individuals are specifically qualified to inspect or supervise the installation, adjustment, and maintenance of CWR. In addition to the qualifications that an individual must have under either paragraph (a) or (b), an individual designated under paragraph (c) must have completed a CWR training course and be well-versed in the maintenance of CWR track as detailed in the track owner’s CWR plan. The comprehensive nature of the training course is more important than its duration; therefore, the railroad employee must successfully complete an in-depth initial training course of the track owner’s written CWR procedures and continue subsequent periodic re-training thereafter, pursuant to the training program required by § 213.343(g). In addition, all individuals qualified on CWR for train operations must successfully complete a recorded examination on the track owner’s CWR procedures. This recorded examination may be, for example, a traditional written examination, an electronic file of a computerized interactive training course that concludes with an examination, or a record of a supervisor’s oral testing of the employee's knowledge through practical field application. Due to the language of the regulation, track owners have flexibility to test an individual’s knowledge to one of the previously stated methods. However, it should be noted that the results of the examination must be recorded so that FRA may inspect the basis for the qualification of an individual under paragraph (c).  </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Every 2 years</a:t>
            </a:r>
          </a:p>
          <a:p>
            <a:endParaRPr lang="en-US" dirty="0" smtClean="0">
              <a:latin typeface="Times New Roman" pitchFamily="18" charset="0"/>
            </a:endParaRPr>
          </a:p>
          <a:p>
            <a:r>
              <a:rPr lang="en-US" b="1" dirty="0" smtClean="0"/>
              <a:t>Guidance: </a:t>
            </a:r>
            <a:r>
              <a:rPr lang="en-US" dirty="0" smtClean="0"/>
              <a:t>Paragraph (d) allows employees to be qualified for the specific purpose of authorizing train movements over broken rails or pull-aparts. This section requires the employees to have at least 1 year of maintenance-of-way or signal experience and a minimum of 4 hours of training, plus an examination (and periodic re-examination within 2 years of each examination) on requirements related to the safe passage of trains over broken rails and pull-aparts.</a:t>
            </a:r>
          </a:p>
          <a:p>
            <a:r>
              <a:rPr lang="en-US" dirty="0" smtClean="0"/>
              <a:t> The purpose of the examination is to ascertain the person’s ability to effectively apply these requirements. A railroad may use the examination to</a:t>
            </a:r>
          </a:p>
          <a:p>
            <a:r>
              <a:rPr lang="en-US" dirty="0" smtClean="0"/>
              <a:t>determine whether a person should be allowed to authorize train movements over broken rails or pull-aparts.</a:t>
            </a:r>
          </a:p>
          <a:p>
            <a:endParaRPr lang="en-US" dirty="0" smtClean="0"/>
          </a:p>
        </p:txBody>
      </p:sp>
    </p:spTree>
    <p:extLst>
      <p:ext uri="{BB962C8B-B14F-4D97-AF65-F5344CB8AC3E}">
        <p14:creationId xmlns:p14="http://schemas.microsoft.com/office/powerpoint/2010/main" val="3006121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maximum speed over broken rails and pull aparts shall not exceed 10 m.p.h.  However, movement authorized by a person qualified under this subsection may further restrict speed, if warranted, by the particular circumstances.  The person qualified under this paragraph must be present at the site and able to instantly communicate with the train crew so that the movement can be stopped immediately, if necessary. </a:t>
            </a:r>
          </a:p>
          <a:p>
            <a:r>
              <a:rPr lang="en-US" dirty="0" smtClean="0">
                <a:latin typeface="Times New Roman" pitchFamily="18" charset="0"/>
              </a:rPr>
              <a:t>Fully qualified persons under §213.7 must be notified and dispatched to the location promptly to assume responsibility for authorizing train movements and effecting repairs.  The word "promptly" is meant to provide the railroad with some flexibility in event where there is only one train to pass over the condition prior to the time when a fully qualified person would report for a regular tour of duty, or where a train is due to pass over the condition before a fully qualified person is able to report to the scene.  Railroads should not use persons qualified under §213.7(c) to authorize multiple train movements over such conditions for an extended period of time. </a:t>
            </a:r>
          </a:p>
          <a:p>
            <a:endParaRPr lang="en-US" dirty="0" smtClean="0">
              <a:latin typeface="Times New Roman" pitchFamily="18" charset="0"/>
            </a:endParaRPr>
          </a:p>
          <a:p>
            <a:r>
              <a:rPr lang="en-US" b="1" dirty="0" smtClean="0">
                <a:latin typeface="Times New Roman" pitchFamily="18" charset="0"/>
              </a:rPr>
              <a:t>CM GUIDANCE: </a:t>
            </a:r>
            <a:r>
              <a:rPr lang="en-US" dirty="0" smtClean="0">
                <a:latin typeface="Times New Roman" pitchFamily="18" charset="0"/>
              </a:rPr>
              <a:t>The maximum speed over broken rails and pull-aparts shall not exceed 10 mph. However, movement authorized by a person qualified under this subsection may further restrict speed, if warranted by the particular circumstances. The person qualified under this paragraph must be present at the site and able to instantly communicate with the train crew so that the movement can be stopped immediately, if necessary.</a:t>
            </a:r>
          </a:p>
          <a:p>
            <a:endParaRPr lang="en-US" dirty="0" smtClean="0">
              <a:latin typeface="Times New Roman" pitchFamily="18" charset="0"/>
            </a:endParaRPr>
          </a:p>
          <a:p>
            <a:r>
              <a:rPr lang="en-US" dirty="0" smtClean="0">
                <a:latin typeface="Times New Roman" pitchFamily="18" charset="0"/>
              </a:rPr>
              <a:t>Fully qualified persons under § 213.7 must be notified and dispatched to the location promptly to assume responsibility for authorizing train movements and effecting repairs. The word “promptly” is meant to provide the railroad with flexibility to pass trains over the condition prior</a:t>
            </a:r>
          </a:p>
          <a:p>
            <a:r>
              <a:rPr lang="en-US" dirty="0" smtClean="0">
                <a:latin typeface="Times New Roman" pitchFamily="18" charset="0"/>
              </a:rPr>
              <a:t>to the time the fully qualified person would report to the scene. Railroads may permit persons qualified under § 213.7(d) to authorize multiple train movements over such conditions, but the person qualified under § 213.7(d) must examine the broken rail or pull-apart area initially, and</a:t>
            </a:r>
          </a:p>
          <a:p>
            <a:r>
              <a:rPr lang="en-US" dirty="0" smtClean="0">
                <a:latin typeface="Times New Roman" pitchFamily="18" charset="0"/>
              </a:rPr>
              <a:t>before each subsequent movement, to ensure the location is safe for the passage of the next train.</a:t>
            </a:r>
          </a:p>
          <a:p>
            <a:endParaRPr lang="en-US" dirty="0" smtClean="0">
              <a:latin typeface="Times New Roman" pitchFamily="18" charset="0"/>
            </a:endParaRPr>
          </a:p>
          <a:p>
            <a:endParaRPr lang="en-US" dirty="0" smtClean="0">
              <a:latin typeface="Times New Roman" pitchFamily="18" charset="0"/>
            </a:endParaRP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5485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Failure of the owner to have and maintain written records designating employees or the basis for each designation is a deviation from the TSS. Designated employees include supervisors, inspectors, and those partially qualified to pass trains over broken rails and pull aparts.</a:t>
            </a:r>
          </a:p>
          <a:p>
            <a:endParaRPr lang="en-US" dirty="0" smtClean="0"/>
          </a:p>
          <a:p>
            <a:r>
              <a:rPr lang="en-US" dirty="0" smtClean="0"/>
              <a:t>Inspectors are also instructed to note that incomplete qualification records may not reflect the actual qualification of an individual. As such, a record deficiency shall not be the sole basis for a defect or civil penalty recommendation for not having a qualified designated person performing these functions. If there are questions about the qualifications of an individual, it will be necessary for the inspector to interview railroad or contractor employees.</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none" dirty="0" smtClean="0">
                <a:latin typeface="Times New Roman" pitchFamily="18" charset="0"/>
              </a:rPr>
              <a:t>This designation does not full fill the requirements of 213.7(c)1 – they must also have an A and or B designation</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TSS classify track solely on the basis of authorized speeds for freight and passenger trains.  Tolerances are specified in the TSS for each class of track.  A deviation beyond the limiting tolerances for Classes 1 through 5 requires repair, or reduction of speeds to the appropriate class.  The only structural or geometry defect that is applicable on excepted track is gage exceeding 4-foot 10-1/4 inches (58-1/4).</a:t>
            </a:r>
          </a:p>
          <a:p>
            <a:r>
              <a:rPr lang="en-US" dirty="0" smtClean="0">
                <a:latin typeface="Times New Roman" pitchFamily="18" charset="0"/>
              </a:rPr>
              <a:t>The initial speed of any track is based on the design characteristics of the track.  FRA does not set the speed and railroads are required to keep track in compliance with the requirements of this Part.  In addition to track design characteristics, speeds may be set by other factors such as the type of signal apparatus.  Speeds are also imposed upon track if a signal system is not in place on a track (refer to 49 CFR §236.0 for further information).</a:t>
            </a:r>
          </a:p>
          <a:p>
            <a:r>
              <a:rPr lang="en-US" dirty="0" smtClean="0">
                <a:latin typeface="Times New Roman" pitchFamily="18" charset="0"/>
              </a:rPr>
              <a:t>As described in paragraph (a), the maximum allowable operating speed for each class of track is shown in the table.  However, the maximum allowable operating speed on a curve is limited by the geometric parameters contained in §213.57(b) [unbalance] and 213.59(a) [superelevation runoff].  For example, a speed for a passenger train based on the elevation at a curve may be only 18 m.p.h. even though the track may otherwise comply with a higher class.  Additionally, regardless of the track class, the appropriate remedial action for a defective rail under §213.113 must be initiated.</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p>
          <a:p>
            <a:r>
              <a:rPr lang="en-US" dirty="0" smtClean="0">
                <a:latin typeface="Times New Roman" pitchFamily="18" charset="0"/>
              </a:rPr>
              <a:t>Examples where an inspector cannot use 213.9(B)</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b="1" dirty="0" smtClean="0">
                <a:latin typeface="Times New Roman" pitchFamily="18" charset="0"/>
              </a:rPr>
              <a:t>Guidance. </a:t>
            </a:r>
            <a:r>
              <a:rPr lang="en-US" dirty="0" smtClean="0">
                <a:latin typeface="Times New Roman" pitchFamily="18" charset="0"/>
              </a:rPr>
              <a:t>A track segment must meet all the requirements for its designated class. Where a track segment does not meet all the requirements, railroads can reclassify the segment for the next lowest class for which it complies. For example, on a Class 3 Track, where the alinement measured off a 62-foot chord in a tangent is 2 inches, the railroad can elect to reduce the speed equivalent to Class 2 track.</a:t>
            </a:r>
          </a:p>
          <a:p>
            <a:endParaRPr lang="en-US" dirty="0" smtClean="0">
              <a:latin typeface="Times New Roman" pitchFamily="18" charset="0"/>
            </a:endParaRPr>
          </a:p>
          <a:p>
            <a:r>
              <a:rPr lang="en-US" b="1" dirty="0" smtClean="0">
                <a:latin typeface="Times New Roman" pitchFamily="18" charset="0"/>
              </a:rPr>
              <a:t>The TCM has a list of class</a:t>
            </a:r>
            <a:r>
              <a:rPr lang="en-US" b="1" baseline="0" dirty="0" smtClean="0">
                <a:latin typeface="Times New Roman" pitchFamily="18" charset="0"/>
              </a:rPr>
              <a:t> and non-class specific defects</a:t>
            </a:r>
            <a:endParaRPr lang="en-US" b="1" dirty="0" smtClean="0">
              <a:latin typeface="Times New Roman" pitchFamily="18" charset="0"/>
            </a:endParaRPr>
          </a:p>
          <a:p>
            <a:endParaRPr lang="en-US" dirty="0" smtClean="0">
              <a:latin typeface="Times New Roman" pitchFamily="18" charset="0"/>
            </a:endParaRPr>
          </a:p>
        </p:txBody>
      </p:sp>
    </p:spTree>
    <p:extLst>
      <p:ext uri="{BB962C8B-B14F-4D97-AF65-F5344CB8AC3E}">
        <p14:creationId xmlns:p14="http://schemas.microsoft.com/office/powerpoint/2010/main" val="3006121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Trains may continue to operate over a noncomplying condition under § 213.9(b).  However, the 30-day limit for any given condition cannot be exceeded.  </a:t>
            </a:r>
          </a:p>
        </p:txBody>
      </p:sp>
    </p:spTree>
    <p:extLst>
      <p:ext uri="{BB962C8B-B14F-4D97-AF65-F5344CB8AC3E}">
        <p14:creationId xmlns:p14="http://schemas.microsoft.com/office/powerpoint/2010/main" val="3006121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Guidance: When a railroad representative places a slow order on a segment of track for a defect for immediate corrective action, any other items within the same slow order segment would be “protected”. For example, an FRA inspector finds a defect at Milepost (MP) 5.5 and railroad immediately places a slow order from MP 5.0 to MP 6.0.  During the same inspection, the FRA inspector also finds a condition at MP 5.8 that would be a defect without the speed restriction.  While the defect at MP 5.8 is under the slow order just imposed, it was obviously a defect prior to the placement of the temporary restriction.  The FRA inspector can record a defect at MP 5.8. </a:t>
            </a:r>
          </a:p>
          <a:p>
            <a:endParaRPr lang="en-US" dirty="0" smtClean="0">
              <a:latin typeface="Times New Roman" pitchFamily="18" charset="0"/>
            </a:endParaRPr>
          </a:p>
          <a:p>
            <a:r>
              <a:rPr lang="en-US" dirty="0" smtClean="0">
                <a:latin typeface="Times New Roman" pitchFamily="18" charset="0"/>
              </a:rPr>
              <a:t>Trains may continue to operate over a noncomplying condition under § 213.9(b).  However, the 30-day limit for any given condition cannot be exceeded.  The 30-day period commences when:</a:t>
            </a:r>
          </a:p>
          <a:p>
            <a:r>
              <a:rPr lang="en-US" dirty="0" smtClean="0">
                <a:latin typeface="Times New Roman" pitchFamily="18" charset="0"/>
              </a:rPr>
              <a:t>•	An FRA inspector notifies the carrier or issues notice with a F6180.96 form.</a:t>
            </a:r>
          </a:p>
          <a:p>
            <a:r>
              <a:rPr lang="en-US" dirty="0" smtClean="0">
                <a:latin typeface="Times New Roman" pitchFamily="18" charset="0"/>
              </a:rPr>
              <a:t>•	A person designated under § 213.7 records the defect on a track owner’s record of inspection.</a:t>
            </a:r>
          </a:p>
          <a:p>
            <a:r>
              <a:rPr lang="en-US" dirty="0" smtClean="0">
                <a:latin typeface="Times New Roman" pitchFamily="18" charset="0"/>
              </a:rPr>
              <a:t>•	Notices of substandard conditions are received from third parties.</a:t>
            </a:r>
          </a:p>
          <a:p>
            <a:r>
              <a:rPr lang="en-US" dirty="0" smtClean="0">
                <a:latin typeface="Times New Roman" pitchFamily="18" charset="0"/>
              </a:rPr>
              <a:t>•	</a:t>
            </a:r>
            <a:r>
              <a:rPr lang="en-US" b="1" dirty="0" smtClean="0">
                <a:latin typeface="Times New Roman" pitchFamily="18" charset="0"/>
              </a:rPr>
              <a:t>The track owner is deemed to have constructive knowledge if the defects were discoverable through properly performed track inspections required by the TSS, even if the defects are not reported on the owner’s record of inspection.</a:t>
            </a:r>
          </a:p>
          <a:p>
            <a:endParaRPr lang="en-US" dirty="0" smtClean="0">
              <a:latin typeface="Times New Roman" pitchFamily="18" charset="0"/>
            </a:endParaRPr>
          </a:p>
        </p:txBody>
      </p:sp>
    </p:spTree>
    <p:extLst>
      <p:ext uri="{BB962C8B-B14F-4D97-AF65-F5344CB8AC3E}">
        <p14:creationId xmlns:p14="http://schemas.microsoft.com/office/powerpoint/2010/main" val="3006121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t>These cars, especially the gondola with seating DO NOT have passenger wheel sets the</a:t>
            </a:r>
            <a:r>
              <a:rPr lang="en-US" baseline="0" dirty="0" smtClean="0"/>
              <a:t> speed chart is intended for; so they are freight cars. If a RR wants to go 15MPH then its class 2.</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qualified person at a work site may determine that it is safe to permit a train to pass through the work area at any speed up to the permanent speed on the track.  For example, during a crosstie and resurfacing project, the qualified person may analyze the conditions present and authorize a speed higher than 10 m.p.h. through the limits of the work when temporary crosslevel conditions exceed the limits in §213.63 for Class 1 track. Similarly, a welder may permit a train to pass over a frog when the point is temporarily removed by the welding and grinding process more than six inches back and 5/8-inch down.  At the end of the work period when the designated person leaves the work site, the track must be in compliance with the TSS.  It is acceptable for the designated person to determine that the track is safe for operation at Class 1 speeds and use §213.9(b) as a remedial action. Also keep in mind that with the introduction of new requirements established in 213.119 (CWR), some restrictions may apply. </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on 60 MPH main line track near Davis CA. When a</a:t>
            </a:r>
            <a:r>
              <a:rPr lang="en-US" baseline="0" dirty="0" smtClean="0"/>
              <a:t> 213.7 qualified welder is there working on this how fast can he allow trains to pass?</a:t>
            </a:r>
            <a:r>
              <a:rPr lang="en-US" dirty="0" smtClean="0"/>
              <a:t> </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0908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In addition to the static (unloaded) geometry measurements taken, the amount of visually detectable dynamic (loaded) deflection that occurs under train movement must be considered.  This includes the amount of vertical or lateral rail deflection occurring between rail base and tie plate, a tie plate and crosstie, from voids between the crosstie and ballast section resulting from elastic compression, or any combinations of the above must be added.  Each deflection under the running rails must be measured and properly considered when computing the collective deviations under a load.  It is very important that consideration be given to both rails when measuring these deflections. </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Self Explanatory</a:t>
            </a:r>
            <a:endParaRPr lang="en-US" dirty="0" smtClean="0">
              <a:latin typeface="Times New Roman" pitchFamily="18" charset="0"/>
            </a:endParaRP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Self Explanatory</a:t>
            </a:r>
            <a:endParaRPr lang="en-US" dirty="0" smtClean="0">
              <a:latin typeface="Times New Roman" pitchFamily="18" charset="0"/>
            </a:endParaRPr>
          </a:p>
          <a:p>
            <a:r>
              <a:rPr lang="en-US" dirty="0" smtClean="0"/>
              <a:t>A String line and tape are the proper tools to measure alinement NOT a taper or step gage</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Fed Reg 2013 </a:t>
            </a:r>
          </a:p>
          <a:p>
            <a:pPr algn="l"/>
            <a:r>
              <a:rPr lang="en-US" dirty="0" smtClean="0"/>
              <a:t>This is a new section that is being added to help define the application of requirements for curved track, following publication of and comment on the NPRM. Rather than define what is meant by curved track in each section where requirements for curved track appear, FRA believes it more</a:t>
            </a:r>
          </a:p>
          <a:p>
            <a:pPr algn="l"/>
            <a:r>
              <a:rPr lang="en-US" dirty="0" smtClean="0"/>
              <a:t>appropriate to provide the definition here for all of part 213. This new section states that, unless otherwise provided in this part, requirements specified for curved track apply only to track having a curvature greater than 0.25 degree. This definition is intended to apply in all sections where limits for curved track are specified, unless otherwise provided.</a:t>
            </a:r>
          </a:p>
          <a:p>
            <a:pPr algn="l"/>
            <a:endParaRPr lang="en-US" dirty="0" smtClean="0"/>
          </a:p>
          <a:p>
            <a:pPr algn="l"/>
            <a:r>
              <a:rPr lang="en-US" b="1" dirty="0" smtClean="0"/>
              <a:t>Guidance: </a:t>
            </a:r>
            <a:r>
              <a:rPr lang="en-US" dirty="0" smtClean="0"/>
              <a:t>Rather than define what is meant by curved track in each section where requirements for curved track apply, it was more appropriate to provide the definition here for all of Part 213. This new section states that, unless otherwise provided in this part, requirements specified for curved track apply only to track having a curvature greater than 0.25 degrees. This definition is intended to apply to all sections where limits</a:t>
            </a:r>
          </a:p>
          <a:p>
            <a:pPr algn="l"/>
            <a:r>
              <a:rPr lang="en-US" dirty="0" smtClean="0"/>
              <a:t>for curved track are specified, unless otherwise provided. Please note that, by implication of this section, track measurement systems required for</a:t>
            </a:r>
          </a:p>
          <a:p>
            <a:pPr algn="l"/>
            <a:r>
              <a:rPr lang="en-US" dirty="0" smtClean="0"/>
              <a:t>compliance with Part 213 must be able to detect curves with this minimum specified degree of curvature. </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section covers all subparts of 213 including a schedule of civil and criminal penalties found under Appendix B part 213.</a:t>
            </a:r>
          </a:p>
          <a:p>
            <a:endParaRPr lang="en-US" dirty="0" smtClean="0">
              <a:latin typeface="Times New Roman" pitchFamily="18" charset="0"/>
            </a:endParaRPr>
          </a:p>
          <a:p>
            <a:r>
              <a:rPr lang="en-US" dirty="0" smtClean="0">
                <a:latin typeface="Times New Roman" pitchFamily="18" charset="0"/>
              </a:rPr>
              <a:t>A penalty may be assessed against an individual only for a willful violation. The Administrator reserves the right to assess a penalty of up to $100,000 for any violation where circumstances warrant. See 49 CFR part 209, appendix A. </a:t>
            </a:r>
          </a:p>
          <a:p>
            <a:pPr algn="ct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Each petition for a waiver under this section shall be filed in the manner and contain the information required by part 211 of this chapter.</a:t>
            </a:r>
          </a:p>
          <a:p>
            <a:r>
              <a:rPr lang="en-US" dirty="0" smtClean="0"/>
              <a:t>213.17(c)</a:t>
            </a:r>
          </a:p>
          <a:p>
            <a:r>
              <a:rPr lang="en-US" dirty="0" smtClean="0"/>
              <a:t>(c) If the Administrator finds that a waiver is in the public interest and is consistent with railroad safety, the Administrator may grant the exemption subject to any conditions the Administrator deems necessary. Where a waiver is granted, the Administrator publishes a notice containing the reasons for granting the waiver.</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good drawing</a:t>
            </a:r>
            <a:r>
              <a:rPr lang="en-US" baseline="0" dirty="0" smtClean="0"/>
              <a:t> of the ballast section in a cut or fill area</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One of the most essential elements of track maintenance is a comprehensive drainage system. Drainage facilities (bridges, trestles, or culverts) should be given careful detailed consideration during inspections. Openings under the track are used to channel and divert water from one side of the roadbed to the other.</a:t>
            </a:r>
          </a:p>
          <a:p>
            <a:endParaRPr lang="en-US" dirty="0" smtClean="0"/>
          </a:p>
          <a:p>
            <a:r>
              <a:rPr lang="en-US" dirty="0" smtClean="0"/>
              <a:t>NOTE; This should be immediately</a:t>
            </a:r>
            <a:r>
              <a:rPr lang="en-US" baseline="0" dirty="0" smtClean="0"/>
              <a:t> adjacent to, and apply to the track structure</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r>
              <a:rPr lang="en-US" dirty="0" smtClean="0"/>
              <a:t>Top left - obstructed culvert.</a:t>
            </a:r>
          </a:p>
          <a:p>
            <a:r>
              <a:rPr lang="en-US" dirty="0" smtClean="0"/>
              <a:t>Top right - scouring due to water diverted onto the track structure due to construction of housing sub-division.</a:t>
            </a:r>
          </a:p>
          <a:p>
            <a:r>
              <a:rPr lang="en-US" dirty="0" smtClean="0"/>
              <a:t>Bottom left - First indication of potential mud slide problem caused by farmer performing fill work adjacent to track.</a:t>
            </a:r>
          </a:p>
          <a:p>
            <a:r>
              <a:rPr lang="en-US" dirty="0" smtClean="0"/>
              <a:t>Bottom right - mud slide due to heavy rain where farmer performed fill work.</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of CONTENTS - Items in RED are new 2013/2014 changes</a:t>
            </a:r>
            <a:endParaRPr lang="en-US" dirty="0"/>
          </a:p>
        </p:txBody>
      </p:sp>
    </p:spTree>
    <p:extLst>
      <p:ext uri="{BB962C8B-B14F-4D97-AF65-F5344CB8AC3E}">
        <p14:creationId xmlns:p14="http://schemas.microsoft.com/office/powerpoint/2010/main" val="513026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Guidance. </a:t>
            </a:r>
            <a:r>
              <a:rPr lang="en-US" dirty="0" smtClean="0"/>
              <a:t>(A) Inspectors must be aware that live and dead growth, drift, tumbleweeds, debris, etc., can constitute fire hazards to timber bridges, trestles, wooden box culverts, and other track carrying structures.</a:t>
            </a:r>
          </a:p>
          <a:p>
            <a:endParaRPr lang="en-US" dirty="0" smtClean="0"/>
          </a:p>
          <a:p>
            <a:r>
              <a:rPr lang="en-US" b="1" dirty="0" smtClean="0"/>
              <a:t>Guidance</a:t>
            </a:r>
            <a:r>
              <a:rPr lang="en-US" dirty="0" smtClean="0"/>
              <a:t>. (B) Guidance. This paragraph includes a requirement to clear vegetation from signs and signals along railroad rights-of-way and at highway-rail grade crossings. Because the scope of Part 213 limits vegetation requirements to railroad property, this is not intended to be an attempt to dictate standards for surrounding landowners. This paragraph also requires signs and signals on railroad property at highway-rail grade crossings be kept clear of vegetation and is intended to provide adequate visibility of these devices for the traveling public. It is not</a:t>
            </a:r>
          </a:p>
          <a:p>
            <a:r>
              <a:rPr lang="en-US" dirty="0" smtClean="0"/>
              <a:t>intended to preempt State or local requirements for the clearing of vegetation on railroad rights-of-way at highway-rail grade crossings.</a:t>
            </a:r>
          </a:p>
          <a:p>
            <a:endParaRPr lang="en-US" dirty="0" smtClean="0"/>
          </a:p>
          <a:p>
            <a:r>
              <a:rPr lang="en-US" dirty="0" smtClean="0"/>
              <a:t>Obstruction of the visibility of railroad signs and signals by vegetation is a deviation from the TSS. Although all signals are important, the visibility of certain signals must be closely observed [i.e., block signals, interlocking signals, speed signs (or other signs affecting the movement of trains), close clearance signs, whistle posts, and mileposts].</a:t>
            </a:r>
          </a:p>
          <a:p>
            <a:endParaRPr lang="en-US" dirty="0" smtClean="0"/>
          </a:p>
          <a:p>
            <a:r>
              <a:rPr lang="en-US" b="1" dirty="0" smtClean="0"/>
              <a:t>Guidance (C) </a:t>
            </a:r>
            <a:r>
              <a:rPr lang="en-US" dirty="0" smtClean="0"/>
              <a:t> Judgment must be exercised by the inspector in determining whether trackside vegetation will interfere with the railroad employees’ performance of normal trackside duties. Weeds covering the track that hinder the ability of an inspector to see track structure</a:t>
            </a:r>
          </a:p>
          <a:p>
            <a:r>
              <a:rPr lang="en-US" dirty="0" smtClean="0"/>
              <a:t>components is not necessarily a noncomplying condition. </a:t>
            </a:r>
          </a:p>
          <a:p>
            <a:endParaRPr lang="en-US" dirty="0" smtClean="0"/>
          </a:p>
          <a:p>
            <a:r>
              <a:rPr lang="en-US" b="1" dirty="0" smtClean="0"/>
              <a:t>Guidance (D) </a:t>
            </a:r>
            <a:r>
              <a:rPr lang="en-US" dirty="0" smtClean="0"/>
              <a:t>Before citing the railroad for vegetation interfering with signal or communication lines, the inspector must confirm that the line is active.</a:t>
            </a:r>
          </a:p>
          <a:p>
            <a:endParaRPr lang="en-US" dirty="0" smtClean="0"/>
          </a:p>
          <a:p>
            <a:r>
              <a:rPr lang="en-US" b="1" dirty="0" smtClean="0"/>
              <a:t>Guidance. (E) </a:t>
            </a:r>
            <a:r>
              <a:rPr lang="en-US" dirty="0" smtClean="0"/>
              <a:t>There are several ways in which vegetation can prevent railroad employees from visually inspecting moving equipment. For example, if vegetation is striking the window of the locomotive cab, that can interfere with a train crew’s ability to observe rolling stock. Or, if vegetation is striking trains, that can interfere with ground employees’ ability to observe the rolling stock during switching operations.</a:t>
            </a:r>
          </a:p>
          <a:p>
            <a:endParaRPr lang="en-US" dirty="0" smtClean="0"/>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Top left - combustible vegetation at bridge.</a:t>
            </a:r>
          </a:p>
          <a:p>
            <a:r>
              <a:rPr lang="en-US" dirty="0" smtClean="0">
                <a:latin typeface="Times New Roman" pitchFamily="18" charset="0"/>
              </a:rPr>
              <a:t>Top right - general brush conditions.</a:t>
            </a:r>
          </a:p>
          <a:p>
            <a:r>
              <a:rPr lang="en-US" dirty="0" smtClean="0">
                <a:latin typeface="Times New Roman" pitchFamily="18" charset="0"/>
              </a:rPr>
              <a:t>Bottom left -  Vegetation in pole line.  Note, inspectors must verify that the vegetation is interfering with the function of the C&amp;S system.</a:t>
            </a:r>
          </a:p>
          <a:p>
            <a:r>
              <a:rPr lang="en-US" dirty="0" smtClean="0">
                <a:latin typeface="Times New Roman" pitchFamily="18" charset="0"/>
              </a:rPr>
              <a:t>Bottom right - Illustration of properly controlled vegetation at a highway-rail grade crossing cross buck..</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Top left – Vegetation blocking signal (LA) </a:t>
            </a:r>
          </a:p>
          <a:p>
            <a:r>
              <a:rPr lang="en-US" dirty="0" smtClean="0">
                <a:latin typeface="Times New Roman" pitchFamily="18" charset="0"/>
              </a:rPr>
              <a:t>Top right – Same location (view from train)</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t>PHOTOSHOP</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3262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pPr>
              <a:lnSpc>
                <a:spcPct val="90000"/>
              </a:lnSpc>
            </a:pPr>
            <a:r>
              <a:rPr lang="en-US" dirty="0" smtClean="0">
                <a:latin typeface="Times New Roman" pitchFamily="18" charset="0"/>
              </a:rPr>
              <a:t> </a:t>
            </a:r>
            <a:r>
              <a:rPr lang="en-US" sz="1300" b="1" dirty="0">
                <a:latin typeface="Times New Roman" pitchFamily="18" charset="0"/>
              </a:rPr>
              <a:t>High spikes tipping outward	</a:t>
            </a:r>
          </a:p>
          <a:p>
            <a:pPr>
              <a:lnSpc>
                <a:spcPct val="90000"/>
              </a:lnSpc>
            </a:pPr>
            <a:r>
              <a:rPr lang="en-US" sz="1300" dirty="0">
                <a:latin typeface="Times New Roman" pitchFamily="18" charset="0"/>
              </a:rPr>
              <a:t>- Misalignment of the rails		</a:t>
            </a:r>
          </a:p>
          <a:p>
            <a:pPr>
              <a:lnSpc>
                <a:spcPct val="90000"/>
              </a:lnSpc>
            </a:pPr>
            <a:r>
              <a:rPr lang="en-US" sz="1300" dirty="0">
                <a:latin typeface="Times New Roman" pitchFamily="18" charset="0"/>
              </a:rPr>
              <a:t>- Flat alinement of the low rail of a curve			</a:t>
            </a:r>
          </a:p>
          <a:p>
            <a:pPr>
              <a:lnSpc>
                <a:spcPct val="90000"/>
              </a:lnSpc>
            </a:pPr>
            <a:r>
              <a:rPr lang="en-US" sz="1300" dirty="0">
                <a:latin typeface="Times New Roman" pitchFamily="18" charset="0"/>
              </a:rPr>
              <a:t>- A rust or grease streak on field side of the ball of the rail</a:t>
            </a:r>
          </a:p>
          <a:p>
            <a:pPr>
              <a:lnSpc>
                <a:spcPct val="90000"/>
              </a:lnSpc>
            </a:pPr>
            <a:r>
              <a:rPr lang="en-US" sz="1300" dirty="0">
                <a:latin typeface="Times New Roman" pitchFamily="18" charset="0"/>
              </a:rPr>
              <a:t>- Lateral rail and plate movement and damage to, or peeling of the  top of the ties on the field side the tie plate</a:t>
            </a:r>
          </a:p>
          <a:p>
            <a:pPr>
              <a:lnSpc>
                <a:spcPct val="90000"/>
              </a:lnSpc>
            </a:pPr>
            <a:r>
              <a:rPr lang="en-US" sz="1300" dirty="0">
                <a:latin typeface="Times New Roman" pitchFamily="18" charset="0"/>
              </a:rPr>
              <a:t>- Flange marks in the mud rail or flangeway of a grade crossing</a:t>
            </a:r>
          </a:p>
          <a:p>
            <a:pPr>
              <a:lnSpc>
                <a:spcPct val="90000"/>
              </a:lnSpc>
            </a:pPr>
            <a:r>
              <a:rPr lang="en-US" sz="1300" dirty="0">
                <a:latin typeface="Times New Roman" pitchFamily="18" charset="0"/>
              </a:rPr>
              <a:t>- Gage corner of rail worn, particularly on a curve</a:t>
            </a:r>
          </a:p>
          <a:p>
            <a:pPr>
              <a:lnSpc>
                <a:spcPct val="90000"/>
              </a:lnSpc>
            </a:pPr>
            <a:r>
              <a:rPr lang="en-US" sz="1300" b="1" dirty="0">
                <a:latin typeface="Times New Roman" pitchFamily="18" charset="0"/>
              </a:rPr>
              <a:t>Wide Gage Causes</a:t>
            </a:r>
          </a:p>
          <a:p>
            <a:pPr>
              <a:lnSpc>
                <a:spcPct val="90000"/>
              </a:lnSpc>
            </a:pPr>
            <a:r>
              <a:rPr lang="en-US" sz="1300" dirty="0">
                <a:latin typeface="Times New Roman" pitchFamily="18" charset="0"/>
              </a:rPr>
              <a:t>- Defective ties</a:t>
            </a:r>
          </a:p>
          <a:p>
            <a:pPr>
              <a:lnSpc>
                <a:spcPct val="90000"/>
              </a:lnSpc>
            </a:pPr>
            <a:r>
              <a:rPr lang="en-US" sz="1300" dirty="0">
                <a:latin typeface="Times New Roman" pitchFamily="18" charset="0"/>
              </a:rPr>
              <a:t>- Curvature</a:t>
            </a:r>
          </a:p>
          <a:p>
            <a:pPr>
              <a:lnSpc>
                <a:spcPct val="90000"/>
              </a:lnSpc>
            </a:pPr>
            <a:r>
              <a:rPr lang="en-US" sz="1300" dirty="0">
                <a:latin typeface="Times New Roman" pitchFamily="18" charset="0"/>
              </a:rPr>
              <a:t>- Heavy train tonnage</a:t>
            </a:r>
          </a:p>
          <a:p>
            <a:pPr>
              <a:lnSpc>
                <a:spcPct val="90000"/>
              </a:lnSpc>
            </a:pPr>
            <a:r>
              <a:rPr lang="en-US" sz="1300" dirty="0">
                <a:latin typeface="Times New Roman" pitchFamily="18" charset="0"/>
              </a:rPr>
              <a:t>- Improper maintenance practices</a:t>
            </a:r>
          </a:p>
          <a:p>
            <a:pPr>
              <a:lnSpc>
                <a:spcPct val="90000"/>
              </a:lnSpc>
            </a:pPr>
            <a:r>
              <a:rPr lang="en-US" sz="1300" b="1" dirty="0">
                <a:latin typeface="Times New Roman" pitchFamily="18" charset="0"/>
              </a:rPr>
              <a:t>Tight Gage Visual Signs</a:t>
            </a:r>
          </a:p>
          <a:p>
            <a:pPr>
              <a:lnSpc>
                <a:spcPct val="90000"/>
              </a:lnSpc>
            </a:pPr>
            <a:r>
              <a:rPr lang="en-US" sz="1300" dirty="0">
                <a:latin typeface="Times New Roman" pitchFamily="18" charset="0"/>
              </a:rPr>
              <a:t>- Skewed ties				</a:t>
            </a:r>
          </a:p>
          <a:p>
            <a:pPr>
              <a:lnSpc>
                <a:spcPct val="90000"/>
              </a:lnSpc>
            </a:pPr>
            <a:r>
              <a:rPr lang="en-US" sz="1300" dirty="0">
                <a:latin typeface="Times New Roman" pitchFamily="18" charset="0"/>
              </a:rPr>
              <a:t>- Twisted tie plates and spikes	</a:t>
            </a:r>
          </a:p>
          <a:p>
            <a:pPr>
              <a:lnSpc>
                <a:spcPct val="90000"/>
              </a:lnSpc>
            </a:pPr>
            <a:r>
              <a:rPr lang="en-US" sz="1300" dirty="0">
                <a:latin typeface="Times New Roman" pitchFamily="18" charset="0"/>
              </a:rPr>
              <a:t>- Gage corner of the rail shaved</a:t>
            </a:r>
          </a:p>
          <a:p>
            <a:pPr>
              <a:lnSpc>
                <a:spcPct val="90000"/>
              </a:lnSpc>
            </a:pPr>
            <a:r>
              <a:rPr lang="en-US" sz="1300" b="1" dirty="0">
                <a:latin typeface="Times New Roman" pitchFamily="18" charset="0"/>
              </a:rPr>
              <a:t>Tight Gage Causes</a:t>
            </a:r>
          </a:p>
          <a:p>
            <a:pPr>
              <a:lnSpc>
                <a:spcPct val="90000"/>
              </a:lnSpc>
            </a:pPr>
            <a:r>
              <a:rPr lang="en-US" sz="1300" dirty="0">
                <a:latin typeface="Times New Roman" pitchFamily="18" charset="0"/>
              </a:rPr>
              <a:t>- Insufficient ballast</a:t>
            </a:r>
          </a:p>
          <a:p>
            <a:pPr>
              <a:lnSpc>
                <a:spcPct val="90000"/>
              </a:lnSpc>
            </a:pPr>
            <a:r>
              <a:rPr lang="en-US" sz="1300" dirty="0">
                <a:latin typeface="Times New Roman" pitchFamily="18" charset="0"/>
              </a:rPr>
              <a:t>- Insufficient anchoring</a:t>
            </a:r>
          </a:p>
          <a:p>
            <a:pPr>
              <a:lnSpc>
                <a:spcPct val="90000"/>
              </a:lnSpc>
            </a:pPr>
            <a:r>
              <a:rPr lang="en-US" sz="1300" dirty="0">
                <a:latin typeface="Times New Roman" pitchFamily="18" charset="0"/>
              </a:rPr>
              <a:t>- Heavy train tonnage</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pPr>
              <a:lnSpc>
                <a:spcPct val="90000"/>
              </a:lnSpc>
            </a:pPr>
            <a:r>
              <a:rPr lang="en-US" b="1" dirty="0" smtClean="0">
                <a:latin typeface="Times New Roman" pitchFamily="18" charset="0"/>
              </a:rPr>
              <a:t> Guidance. </a:t>
            </a:r>
            <a:r>
              <a:rPr lang="en-US" dirty="0" smtClean="0">
                <a:latin typeface="Times New Roman" pitchFamily="18" charset="0"/>
              </a:rPr>
              <a:t>This rule establishes the minimum and maximum limits for gage on all tracks and differentiates with the authorized speed, including a maximum gage dimension of 4 feet 10¼ inches for track in excepted status under </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Derailment investigations sometimes call for alternative methods</a:t>
            </a:r>
            <a:r>
              <a:rPr lang="en-US" baseline="0" dirty="0" smtClean="0"/>
              <a:t> to measure gage where damage has occurred. </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pPr>
              <a:lnSpc>
                <a:spcPct val="90000"/>
              </a:lnSpc>
            </a:pPr>
            <a:r>
              <a:rPr lang="en-US" dirty="0" smtClean="0">
                <a:latin typeface="Times New Roman" pitchFamily="18" charset="0"/>
              </a:rPr>
              <a:t>Top let - shows why streaks occur on tread of rail when gage is wide.  Note hi-rail wheel is close to falling off rail into the gage.</a:t>
            </a:r>
          </a:p>
          <a:p>
            <a:pPr>
              <a:lnSpc>
                <a:spcPct val="90000"/>
              </a:lnSpc>
            </a:pPr>
            <a:r>
              <a:rPr lang="en-US" dirty="0" smtClean="0">
                <a:latin typeface="Times New Roman" pitchFamily="18" charset="0"/>
              </a:rPr>
              <a:t>Right - Curved closure rail with high spikes indication wide gage.</a:t>
            </a:r>
          </a:p>
          <a:p>
            <a:pPr>
              <a:lnSpc>
                <a:spcPct val="90000"/>
              </a:lnSpc>
            </a:pPr>
            <a:r>
              <a:rPr lang="en-US" dirty="0" smtClean="0">
                <a:latin typeface="Times New Roman" pitchFamily="18" charset="0"/>
              </a:rPr>
              <a:t>Bottom left - Measurement of gage with tape.</a:t>
            </a:r>
          </a:p>
          <a:p>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(2013 Fed Reg update)</a:t>
            </a:r>
          </a:p>
          <a:p>
            <a:r>
              <a:rPr lang="en-US" dirty="0" smtClean="0"/>
              <a:t>This section also reminds us that the TSS, at this time, only address conditions that exist alone, and combinations of track conditions, while individually not in violation of any standard, can nonetheless present a hazard to the safe movement of trains.  Experience has shown that such an event occurs only rarely, but if an Inspector should encounter such a condition he/she should immediately bring the condition to the attention of the accompanying railroad official, explain the hazard of such a condition and encourage its rapid removal. </a:t>
            </a:r>
          </a:p>
          <a:p>
            <a:endParaRPr lang="en-US" dirty="0" smtClean="0"/>
          </a:p>
          <a:p>
            <a:r>
              <a:rPr lang="en-US" dirty="0" smtClean="0"/>
              <a:t>FRA is maintaining this general structure of part 213 for ease of use, and the requirements of subpart G continue not to apply directly to operations at Class 1 through 5 track speeds. However, in adding new requirements governing high cant deficiency operations for track Classes 1 through 5, certain sections of subparts C and D refer railroads operating at those high cant deficiencies to specific sections of subpart G.</a:t>
            </a:r>
          </a:p>
          <a:p>
            <a:endParaRPr lang="en-US" dirty="0" smtClean="0"/>
          </a:p>
          <a:p>
            <a:r>
              <a:rPr lang="en-US" b="1" dirty="0" smtClean="0"/>
              <a:t>Guidance. </a:t>
            </a:r>
            <a:r>
              <a:rPr lang="en-US" dirty="0" smtClean="0"/>
              <a:t>It is important to note that the TSS are minimum safety requirements and are not appropriate for track maintenance purposes.</a:t>
            </a:r>
          </a:p>
          <a:p>
            <a:r>
              <a:rPr lang="en-US" dirty="0" smtClean="0"/>
              <a:t>This section also notes that, while the TSS address specific track conditions that exist in isolation, there can sometimes be a combination of track conditions (none of which individually amounts to a deviation of the TSS) that require remedial action to provide for safe operations over that track. Experience has shown that such an event occurs only rarely, but if an inspector should encounter such a condition, the inspector should immediately bring the condition to the attention of the accompanying railroad official, explain the hazard of such a condition, and encourage its rapid removal. Where the inspector is not able to convince the railroad to initiate some action, the inspector should refer to the regional track specialist for assistance.</a:t>
            </a:r>
          </a:p>
          <a:p>
            <a:r>
              <a:rPr lang="en-US" dirty="0" smtClean="0"/>
              <a:t>(b) </a:t>
            </a:r>
            <a:r>
              <a:rPr lang="en-US" b="1" dirty="0" smtClean="0"/>
              <a:t>Guidance. </a:t>
            </a:r>
            <a:r>
              <a:rPr lang="en-US" dirty="0" smtClean="0"/>
              <a:t>With the introduction of high-speed passenger train operations in the Nation, the</a:t>
            </a:r>
          </a:p>
          <a:p>
            <a:r>
              <a:rPr lang="en-US" dirty="0" smtClean="0"/>
              <a:t>TSS was revised in 1998 to provide two sets of requirements a) low speed/Classes 1 through</a:t>
            </a:r>
          </a:p>
          <a:p>
            <a:r>
              <a:rPr lang="en-US" dirty="0" smtClean="0"/>
              <a:t>5, and b) high-speed/Classes 6 through 9. The high-speed standards include specific</a:t>
            </a:r>
          </a:p>
          <a:p>
            <a:r>
              <a:rPr lang="en-US" dirty="0" smtClean="0"/>
              <a:t>requirements for such operations, which also prescribe a number of track-vehicle interaction</a:t>
            </a:r>
          </a:p>
          <a:p>
            <a:r>
              <a:rPr lang="en-US" dirty="0" smtClean="0"/>
              <a:t>tests. Sections 213.2 (Preemptive effect), 213.3 (Application), and 213.15 (Penalties) apply</a:t>
            </a:r>
          </a:p>
          <a:p>
            <a:r>
              <a:rPr lang="en-US" dirty="0" smtClean="0"/>
              <a:t>to both high and low-speed track. </a:t>
            </a:r>
          </a:p>
          <a:p>
            <a:endParaRPr lang="en-US" dirty="0" smtClean="0"/>
          </a:p>
          <a:p>
            <a:r>
              <a:rPr lang="en-US" b="1" dirty="0" smtClean="0"/>
              <a:t>Guidance: </a:t>
            </a:r>
            <a:r>
              <a:rPr lang="en-US" dirty="0" smtClean="0"/>
              <a:t>The text "In general" has been added to provide a certain degree of flexibility, to encompass track conditions not necessarily "existing in isolation." In particular, it refers to "combined" track alinement and surface deviations contained in the new§ 213.65.</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 2013 Fed Reg</a:t>
            </a:r>
          </a:p>
          <a:p>
            <a:pPr algn="ctr"/>
            <a:r>
              <a:rPr lang="en-US" dirty="0" smtClean="0"/>
              <a:t>New wording</a:t>
            </a:r>
          </a:p>
          <a:p>
            <a:pPr algn="l"/>
            <a:r>
              <a:rPr lang="en-US" b="1" dirty="0" smtClean="0"/>
              <a:t>Guidance: This new paragraph applies only to operations at a qualified cant deficiency of more than 5 inches. </a:t>
            </a:r>
            <a:r>
              <a:rPr lang="en-US" dirty="0" smtClean="0"/>
              <a:t>Note that the limits for Class 4 and lower track have been tightened-most notably for Class 1 and 2 track. The limits in this paragraph were established based on computer imulations to provide sufficient margins of safety, as higher cant deficiency operations will result in higher lateral wheel loads. For any operation involving more than 5 inches of cant deficiency, the track owner or railroad must have the necessary FRA approval or documentation showing that the</a:t>
            </a:r>
          </a:p>
          <a:p>
            <a:pPr algn="l"/>
            <a:r>
              <a:rPr lang="en-US" dirty="0" smtClean="0"/>
              <a:t>operations are qualified for a cant deficiency higher than 5 inches.</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 2013 Fed Reg</a:t>
            </a:r>
          </a:p>
          <a:p>
            <a:pPr algn="ctr"/>
            <a:r>
              <a:rPr lang="en-US" dirty="0" smtClean="0"/>
              <a:t>New wording</a:t>
            </a:r>
          </a:p>
          <a:p>
            <a:pPr algn="l"/>
            <a:r>
              <a:rPr lang="en-US" dirty="0" smtClean="0"/>
              <a:t>Guidance: This paragraph is redesignated as§ 213.55(a) as a result of the addition of what is now§ 213.55(b).</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rule establishes the maximum alinement deviations allowed for tangent and curved track in Class 1 through 5 track. </a:t>
            </a:r>
          </a:p>
          <a:p>
            <a:r>
              <a:rPr lang="en-US" dirty="0" smtClean="0">
                <a:latin typeface="Times New Roman" pitchFamily="18" charset="0"/>
              </a:rPr>
              <a:t>Alinement is the local variation in curvature of each rail of the track.  On tangent track, the intended curvature is zero, and thus the alinement is measured as the variation or deviation from zero.  In a curve, the alinement is measured as the variation or deviation from the "uniform" alinement over a specified distance</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p>
          <a:p>
            <a:pPr algn="l"/>
            <a:r>
              <a:rPr lang="en-US" dirty="0" smtClean="0">
                <a:latin typeface="Times New Roman" pitchFamily="18" charset="0"/>
              </a:rPr>
              <a:t>As indicated, the suspected alinement location in a curve body is calculated by measuring an equal number of stations on each side of the area in question. For the majority of occurrences, averaging the MCOs on both sides of the location in question will develop sufficient data to determine “uniform alinement.” However, if the location in question is close to or in a spiral, uniformity must be determined in a different manner. If the location is located at the portion of a curve body close to a spiral, measure the stations in the curve body only. That is, shift the averaging area sufficiently so that none of the MCOs are in the spiral.</a:t>
            </a:r>
          </a:p>
        </p:txBody>
      </p:sp>
    </p:spTree>
    <p:extLst>
      <p:ext uri="{BB962C8B-B14F-4D97-AF65-F5344CB8AC3E}">
        <p14:creationId xmlns:p14="http://schemas.microsoft.com/office/powerpoint/2010/main" val="3006121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smtClean="0">
                <a:latin typeface="Times New Roman" pitchFamily="18" charset="0"/>
              </a:rPr>
              <a:t>Notes</a:t>
            </a:r>
          </a:p>
          <a:p>
            <a:pPr algn="l"/>
            <a:r>
              <a:rPr lang="en-US" dirty="0" smtClean="0">
                <a:latin typeface="Times New Roman" pitchFamily="18" charset="0"/>
              </a:rPr>
              <a:t>As indicated, the suspected alinement location in a curve body is calculated by measuring an equal number of stations on each side of the area in question. For the majority of occurrences, averaging the MCOs on both sides of the location in question will develop sufficient data to determine “uniform alinement.” However, if the location in question is close to or in a spiral, uniformity must be determined in a different manner. If the location is located at the portion of a curve body close to a spiral, measure the stations in the curve body only. That is, shift the averaging area sufficiently so that none of the MCOs are in the spiral.</a:t>
            </a:r>
          </a:p>
        </p:txBody>
      </p:sp>
    </p:spTree>
    <p:extLst>
      <p:ext uri="{BB962C8B-B14F-4D97-AF65-F5344CB8AC3E}">
        <p14:creationId xmlns:p14="http://schemas.microsoft.com/office/powerpoint/2010/main" val="3006121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Notes</a:t>
            </a:r>
          </a:p>
          <a:p>
            <a:r>
              <a:rPr lang="en-US" dirty="0" smtClean="0">
                <a:latin typeface="Times New Roman" pitchFamily="18" charset="0"/>
              </a:rPr>
              <a:t>For curves in Class 3 through 5 track, an alinement condition may be in noncompliance with either the maximum limits for the 31-foot chord or the 62-foot chord, or both.  A 31-foot chord is particularly necessary for determining short alinement deviations.  Inspectors must be aware that a 62-foot chord may be "blind" to short alinement conditions, whereby a 31-foot chord can detect those non-complying conditions. </a:t>
            </a:r>
          </a:p>
          <a:p>
            <a:endParaRPr lang="en-US" dirty="0"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Notes:</a:t>
            </a:r>
          </a:p>
          <a:p>
            <a:pPr algn="l"/>
            <a:r>
              <a:rPr lang="en-US" dirty="0" smtClean="0"/>
              <a:t>Compound curves are difficult to average out deviations</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026"/>
          <p:cNvSpPr>
            <a:spLocks noGrp="1" noRot="1" noChangeAspect="1" noChangeArrowheads="1" noTextEdit="1"/>
          </p:cNvSpPr>
          <p:nvPr>
            <p:ph type="sldImg"/>
          </p:nvPr>
        </p:nvSpPr>
        <p:spPr>
          <a:ln/>
        </p:spPr>
      </p:sp>
      <p:sp>
        <p:nvSpPr>
          <p:cNvPr id="2631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example shows how to calculate the deviation from the average of 9 stations using a 62 ft. chord (Classes 1 through 5).  The measured values are converted to decimal of an inch for ease in calculation.  The total of the values of stations -4 through 4 are added then divided by 9 for an average of 0.340 inches.  This value is subtracted from the value of station 0 (the worst spot) to obtain the deviation from the average (0.222 inches).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cap="flat"/>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example shows how to calculate the deviation from the average of 17 stations using a 31 ft. chord (Classes 3 through 5).  The measured values are converted to decimal of an inch for ease in calculation.  The total of the values of stations -8 through 8 are added then divided by 17 for an average of 0.29 inches.  This value is subtracted from the value of station 0 (the worst spot) to obtain the deviation from the average (0.335 inches).</a:t>
            </a:r>
          </a:p>
          <a:p>
            <a:endParaRPr lang="en-US" dirty="0"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cap="flat"/>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Figure 7 shows a spiral calculation for 62-foot chord with MCO units in 1/16-inch increments.  A similar analysis is required for 31-foot chord for Classes 3 through 5.  At Station 5, the existing value is 18 units (1⅛ inches) and the projected value is 12 units (¾ inch); therefore, the deviation from uniformity is 6 units (⅜ inch).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3074"/>
          <p:cNvSpPr>
            <a:spLocks noGrp="1" noRot="1" noChangeAspect="1" noChangeArrowheads="1" noTextEdit="1"/>
          </p:cNvSpPr>
          <p:nvPr>
            <p:ph type="sldImg"/>
          </p:nvPr>
        </p:nvSpPr>
        <p:spPr>
          <a:ln cap="flat"/>
        </p:spPr>
      </p:sp>
      <p:sp>
        <p:nvSpPr>
          <p:cNvPr id="224259" name="Rectangle 307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p>
          <a:p>
            <a:r>
              <a:rPr lang="en-US" dirty="0" smtClean="0">
                <a:latin typeface="Times New Roman" pitchFamily="18" charset="0"/>
              </a:rPr>
              <a:t>Instructor should explain design standards vs. maintenance standards and the relationship between maintenance standards and minimum FRA standards.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cap="flat"/>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Figure 7 shows a spiral calculation for 62-foot chord with MCO units in 1/16-inch increments.  A similar analysis is required for 31-foot chord for Classes 3 through 5.  At Station 5, the existing value is 18 units (1⅛ inches) and the projected value is 12 units (¾ inch); therefore, the deviation from uniformity is 6 units (⅜ inch).</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cap="flat"/>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p>
          <a:p>
            <a:pPr algn="l"/>
            <a:r>
              <a:rPr lang="en-US" u="none" dirty="0" smtClean="0">
                <a:latin typeface="Times New Roman" pitchFamily="18" charset="0"/>
              </a:rPr>
              <a:t>Just a quick spiral</a:t>
            </a:r>
            <a:r>
              <a:rPr lang="en-US" u="none" baseline="0" dirty="0" smtClean="0">
                <a:latin typeface="Times New Roman" pitchFamily="18" charset="0"/>
              </a:rPr>
              <a:t> to plot 3 degrees, 3 inches elevation; 186’ Tangent to full body</a:t>
            </a:r>
            <a:endParaRPr lang="en-US" u="none" dirty="0" smtClean="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cap="flat"/>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p>
          <a:p>
            <a:pPr algn="l"/>
            <a:r>
              <a:rPr lang="en-US" u="none" dirty="0" smtClean="0">
                <a:latin typeface="Times New Roman" pitchFamily="18" charset="0"/>
              </a:rPr>
              <a:t>Just a quick spiral</a:t>
            </a:r>
            <a:r>
              <a:rPr lang="en-US" u="none" baseline="0" dirty="0" smtClean="0">
                <a:latin typeface="Times New Roman" pitchFamily="18" charset="0"/>
              </a:rPr>
              <a:t> to plot 3 degrees, 3 inches elevation; 186’ Tangent to full body</a:t>
            </a:r>
            <a:endParaRPr lang="en-US" u="none" dirty="0" smtClean="0">
              <a:latin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cap="flat"/>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p>
          <a:p>
            <a:pPr algn="l"/>
            <a:r>
              <a:rPr lang="en-US" b="1" dirty="0" smtClean="0">
                <a:latin typeface="Times New Roman" pitchFamily="18" charset="0"/>
              </a:rPr>
              <a:t>Guidance. </a:t>
            </a:r>
            <a:r>
              <a:rPr lang="en-US" dirty="0" smtClean="0">
                <a:latin typeface="Times New Roman" pitchFamily="18" charset="0"/>
              </a:rPr>
              <a:t>Paragraph (a) does not imply that more than 6 inches of superelevation is recommended in a curve; rather the paragraph limits the amount of crosslevel in a curve to control the unloading of the wheels on the high rail, especially at low speeds. The crosslevel limits notwithstanding, this standard establishes the maximum crosslevel at any point on the curve; which may not be more than 8 inches on Classes 1 and 2, and 7 inches on Classes 3 through 5….</a:t>
            </a:r>
          </a:p>
          <a:p>
            <a:pPr algn="l"/>
            <a:endParaRPr lang="en-US" dirty="0" smtClean="0">
              <a:latin typeface="Times New Roman" pitchFamily="18" charset="0"/>
            </a:endParaRPr>
          </a:p>
          <a:p>
            <a:pPr algn="l"/>
            <a:r>
              <a:rPr lang="en-US" b="1" dirty="0" smtClean="0">
                <a:latin typeface="Times New Roman" pitchFamily="18" charset="0"/>
              </a:rPr>
              <a:t>NEW: Guidance: </a:t>
            </a:r>
            <a:r>
              <a:rPr lang="en-US" dirty="0" smtClean="0">
                <a:latin typeface="Times New Roman" pitchFamily="18" charset="0"/>
              </a:rPr>
              <a:t>Formerly, the provision had been stated in terms of the maximum crosslevel of the outside rail, with the same limits. As crosslevel is a function of elevation differences between two rails, and is specifically addressed by other provisions of this rule, specifically§ 213.63, this clarification is intended to focus the provision on the maximum allowable elevation of a single rail. The phrase "except when engineered to address specific track or operating conditions" is intended to address special cases, such as a turnout that comes off the high rail in a curve, to allow reverse elevation to be designed into the curve out of necessity and for safety reasons. </a:t>
            </a:r>
          </a:p>
          <a:p>
            <a:pPr algn="l"/>
            <a:endParaRPr lang="en-US" dirty="0" smtClean="0">
              <a:latin typeface="Times New Roman" pitchFamily="18" charset="0"/>
            </a:endParaRPr>
          </a:p>
          <a:p>
            <a:pPr algn="l"/>
            <a:endParaRPr lang="en-US" dirty="0" smtClean="0">
              <a:latin typeface="Times New Roman" pitchFamily="18" charset="0"/>
            </a:endParaRPr>
          </a:p>
          <a:p>
            <a:pPr algn="l"/>
            <a:endParaRPr lang="en-US" dirty="0" smtClean="0">
              <a:latin typeface="Times New Roman"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cap="flat"/>
        </p:spPr>
      </p:sp>
      <p:sp>
        <p:nvSpPr>
          <p:cNvPr id="266243"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2013 Fed</a:t>
            </a:r>
          </a:p>
          <a:p>
            <a:pPr algn="l"/>
            <a:r>
              <a:rPr lang="en-US" b="1" dirty="0" smtClean="0">
                <a:latin typeface="Times New Roman" pitchFamily="18" charset="0"/>
              </a:rPr>
              <a:t>Guidance. </a:t>
            </a:r>
            <a:r>
              <a:rPr lang="en-US" dirty="0" smtClean="0">
                <a:latin typeface="Times New Roman" pitchFamily="18" charset="0"/>
              </a:rPr>
              <a:t>Paragraph (b)(1) prescribes the formula to be used to determine the maximum train speed in curves based on average curve alinement in degrees, and the amount of superelevation at the same location. Several combinations of curvature and elevation resulting in speed limitations may exist and should be considered throughout the curve when determining compliance with this section.</a:t>
            </a:r>
          </a:p>
          <a:p>
            <a:pPr algn="l"/>
            <a:endParaRPr lang="en-US" dirty="0" smtClean="0">
              <a:latin typeface="Times New Roman" pitchFamily="18" charset="0"/>
            </a:endParaRPr>
          </a:p>
          <a:p>
            <a:pPr algn="l"/>
            <a:endParaRPr lang="en-US" dirty="0" smtClean="0">
              <a:latin typeface="Times New Roman" pitchFamily="18" charset="0"/>
            </a:endParaRPr>
          </a:p>
          <a:p>
            <a:pPr algn="l"/>
            <a:r>
              <a:rPr lang="en-US" b="1" dirty="0" smtClean="0">
                <a:latin typeface="Times New Roman" pitchFamily="18" charset="0"/>
              </a:rPr>
              <a:t>NEW</a:t>
            </a:r>
            <a:r>
              <a:rPr lang="en-US" dirty="0" smtClean="0">
                <a:latin typeface="Times New Roman" pitchFamily="18" charset="0"/>
              </a:rPr>
              <a:t>: The designation of Vmax has been changed from "maximum allowable operating" speed to "maximum allowable posted timetable operating speed." Track owners or railroads can use it to establish the "posted timetable operating speed" based on the qualified cant deficiency (Eu) and the design values of elevation (Ea) and curvature (D)….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cap="flat"/>
        </p:spPr>
      </p:sp>
      <p:sp>
        <p:nvSpPr>
          <p:cNvPr id="266243"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2013 Fed</a:t>
            </a:r>
          </a:p>
          <a:p>
            <a:pPr algn="l"/>
            <a:r>
              <a:rPr lang="en-US" b="1" dirty="0" smtClean="0">
                <a:latin typeface="Times New Roman" pitchFamily="18" charset="0"/>
              </a:rPr>
              <a:t>Guidance. </a:t>
            </a:r>
            <a:r>
              <a:rPr lang="en-US" dirty="0" smtClean="0">
                <a:latin typeface="Times New Roman" pitchFamily="18" charset="0"/>
              </a:rPr>
              <a:t>Paragraph (b)(1) prescribes the formula to be used to determine the maximum train speed in curves based on average curve alinement in degrees, and the amount of superelevation at the same location. Several combinations of curvature and elevation resulting in speed limitations may exist and should be considered throughout the curve when determining compliance with this section.</a:t>
            </a:r>
          </a:p>
          <a:p>
            <a:pPr algn="l"/>
            <a:endParaRPr lang="en-US" dirty="0" smtClean="0">
              <a:latin typeface="Times New Roman" pitchFamily="18" charset="0"/>
            </a:endParaRPr>
          </a:p>
          <a:p>
            <a:pPr algn="l"/>
            <a:endParaRPr lang="en-US" dirty="0" smtClean="0">
              <a:latin typeface="Times New Roman" pitchFamily="18" charset="0"/>
            </a:endParaRPr>
          </a:p>
          <a:p>
            <a:pPr algn="l"/>
            <a:r>
              <a:rPr lang="en-US" b="1" dirty="0" smtClean="0">
                <a:latin typeface="Times New Roman" pitchFamily="18" charset="0"/>
              </a:rPr>
              <a:t>NEW</a:t>
            </a:r>
            <a:r>
              <a:rPr lang="en-US" dirty="0" smtClean="0">
                <a:latin typeface="Times New Roman" pitchFamily="18" charset="0"/>
              </a:rPr>
              <a:t>: The designation of Vmax has been changed from "maximum allowable operating" speed to "maximum allowable posted timetable operating speed." Track owners or railroads can use it to establish the "posted timetable operating speed" based on the qualified cant deficiency (Eu) and the design values of elevation (Ea) and curvature (D)….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cap="flat"/>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above diagram shows a balanced condition where the curve degree, superelevation, and speed match to balance the weight to the low and high rails.</a:t>
            </a:r>
          </a:p>
          <a:p>
            <a:r>
              <a:rPr lang="en-US" dirty="0" smtClean="0">
                <a:latin typeface="Times New Roman" pitchFamily="18" charset="0"/>
              </a:rPr>
              <a:t>In practice, railroads generally do not operate trains at balanced speed; that is, train speeds are set to move the resultant force toward the outer rail, resulting in an unbalance typically less than three inches.  Unbalance or cant deficiency is the amount of elevation that would have to be added to the existing elevation to achieve a balanced condition.  The TSS for Classes 1-5 limit the amount of unbalance to three inches, except that four inches is permitted for authorized and approved equipment types.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cap="flat"/>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above diagram shows a balanced condition where the curve degree, superelevation, and speed match to balance the weight to the low and high rails.</a:t>
            </a:r>
          </a:p>
          <a:p>
            <a:r>
              <a:rPr lang="en-US" dirty="0" smtClean="0">
                <a:latin typeface="Times New Roman" pitchFamily="18" charset="0"/>
              </a:rPr>
              <a:t>In practice, railroads generally do not operate trains at balanced speed; that is, train speeds are set to move the resultant force toward the outer rail, resulting in an unbalance typically less than three inches.  Unbalance or cant deficiency is the amount of elevation that would have to be added to the existing elevation to achieve a balanced condition.  The TSS for Classes 1-5 limit the amount of unbalance to three inches, except that four inches is permitted for authorized and approved equipment types.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r>
              <a:rPr lang="en-US" b="1" dirty="0" smtClean="0">
                <a:latin typeface="Times New Roman" pitchFamily="18" charset="0"/>
              </a:rPr>
              <a:t>Guidance (C): </a:t>
            </a:r>
            <a:r>
              <a:rPr lang="en-US" dirty="0" smtClean="0">
                <a:latin typeface="Times New Roman" pitchFamily="18" charset="0"/>
              </a:rPr>
              <a:t>This paragraph provides that all vehicle types are considered qualified for up to 3 inches of cant deficiency, as allowed by the former rule.</a:t>
            </a:r>
          </a:p>
          <a:p>
            <a:pPr algn="l"/>
            <a:endParaRPr lang="en-US" dirty="0" smtClean="0">
              <a:latin typeface="Times New Roman" pitchFamily="18" charset="0"/>
            </a:endParaRPr>
          </a:p>
          <a:p>
            <a:pPr algn="l"/>
            <a:r>
              <a:rPr lang="en-US" b="1" dirty="0" smtClean="0">
                <a:latin typeface="Times New Roman" pitchFamily="18" charset="0"/>
              </a:rPr>
              <a:t>Guidance (D): </a:t>
            </a:r>
            <a:r>
              <a:rPr lang="en-US" dirty="0" smtClean="0">
                <a:latin typeface="Times New Roman" pitchFamily="18" charset="0"/>
              </a:rPr>
              <a:t>The rule no longer limits cant deficiency to a maximum of 4 inches in Track Classes 1 through 5, which has necessitated waivers. To be consistent with the higher-speed standards in§ 213.329, the requirements limit (1) vertical wheel load remaining on the raised wheels to no less than 60 percent of their static level values and (2) car body roll for passenger cars to no more than 8.6 degrees with respect to the horizontal when the vehicle is standing (stationary) on track with a uniform superelevation equal to the proposed cant deficiency….</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r>
              <a:rPr lang="en-US" b="1" dirty="0" smtClean="0">
                <a:latin typeface="Times New Roman" pitchFamily="18" charset="0"/>
              </a:rPr>
              <a:t>Guidance: </a:t>
            </a:r>
            <a:r>
              <a:rPr lang="en-US" dirty="0" smtClean="0">
                <a:latin typeface="Times New Roman" pitchFamily="18" charset="0"/>
              </a:rPr>
              <a:t>This paragraph clarifies the submittal requirements to FRA to obtain approval for the qualifying cant deficiency of a vehicle type, including that the load condition under which the testing is performed is included in the description of the test procedure. Additional clarification in paragraph (e) has been included for submitting suspension system maintenance information. The requirement for submitting suspension system maintenance information applies to vehicle types not subject to Parts 238 or 229, such as a freight car operated in a freight train, and then only to</a:t>
            </a:r>
          </a:p>
          <a:p>
            <a:pPr algn="l"/>
            <a:r>
              <a:rPr lang="en-US" dirty="0" smtClean="0">
                <a:latin typeface="Times New Roman" pitchFamily="18" charset="0"/>
              </a:rPr>
              <a:t>safety-critical components.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pPr marL="228600" indent="-228600">
              <a:buAutoNum type="alphaLcParenBoth"/>
            </a:pPr>
            <a:r>
              <a:rPr lang="en-US" b="1" dirty="0" smtClean="0"/>
              <a:t>Guidance. </a:t>
            </a:r>
            <a:r>
              <a:rPr lang="en-US" dirty="0" smtClean="0"/>
              <a:t>This applicability section specifically excludes from Part 213 track located inside an installation that is not part of the general railroad system of transportation. Additional language regarding plant trackage can also be found in 49 CFR Part 209, Appendix A, which explains that the track owner of any plant railroad trackage over which a general system railroad operates is responsible for the condition of track used by the general system railroad. Part 209, Appendix A, is not meant to imply that all of the requirements of the TSS, including inspection frequencies and recordkeeping, become applicable to a plant railroad once a general system railroad enters the property. Rather, it is a statement meant to convey FRA=s intent that plants should maintain, in a safe condition, that portion of their trackage used by a general system railroad.</a:t>
            </a:r>
          </a:p>
          <a:p>
            <a:pPr marL="228600" indent="-228600">
              <a:buAutoNum type="alphaLcParenBoth"/>
            </a:pPr>
            <a:endParaRPr lang="en-US" dirty="0" smtClean="0"/>
          </a:p>
        </p:txBody>
      </p:sp>
    </p:spTree>
    <p:extLst>
      <p:ext uri="{BB962C8B-B14F-4D97-AF65-F5344CB8AC3E}">
        <p14:creationId xmlns:p14="http://schemas.microsoft.com/office/powerpoint/2010/main" val="30061213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endParaRPr lang="en-US" dirty="0" smtClean="0">
              <a:latin typeface="Times New Roman" pitchFamily="18" charset="0"/>
            </a:endParaRPr>
          </a:p>
          <a:p>
            <a:pPr algn="l"/>
            <a:r>
              <a:rPr lang="en-US" b="1" dirty="0" smtClean="0">
                <a:latin typeface="Times New Roman" pitchFamily="18" charset="0"/>
              </a:rPr>
              <a:t>Guidance: </a:t>
            </a:r>
            <a:r>
              <a:rPr lang="en-US" dirty="0" smtClean="0">
                <a:latin typeface="Times New Roman" pitchFamily="18" charset="0"/>
              </a:rPr>
              <a:t>The paragraph requires that a track owner or railroad notify FRA prior to the implementation of the approved higher curving speeds. The paragraph also clarifies that in approving the request made pursuant to paragraph (e), FRA may impose conditions necessary for safely operating at the higher curving speeds.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is an example showing the relationship between curvature, elevation, and speed.  The elevation from 11 stations are added (4.833) then divided by 11 to obtain an average elevation of 0.439 inches.  The degrees is also obtained in the same manner.  In this example, a 62 ft chord is used therefore, each inch MCO equals one degree.  The average curvature is 0.875 degrees. </a:t>
            </a:r>
          </a:p>
          <a:p>
            <a:r>
              <a:rPr lang="en-US" dirty="0" smtClean="0">
                <a:latin typeface="Times New Roman" pitchFamily="18" charset="0"/>
              </a:rPr>
              <a:t>The maximum speed can be determined by plugging the average elevation (0.439 inches) and average curvature (0.875 degrees) and approved unbalance (3 inches this example) into the bottom formula to determine the maximum speed (75 m.p.h.)</a:t>
            </a:r>
          </a:p>
          <a:p>
            <a:r>
              <a:rPr lang="en-US" dirty="0" smtClean="0">
                <a:latin typeface="Times New Roman" pitchFamily="18" charset="0"/>
              </a:rPr>
              <a:t>The unbalance can also be determined by plugging the average elevation (0.439), average curvature (0.875 degrees), and maximum authorized speed (75 m.p.h. this example) into the top formula to determine the unbalance (3 inches). </a:t>
            </a:r>
          </a:p>
          <a:p>
            <a:endParaRPr lang="en-US" dirty="0" smtClean="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r>
              <a:rPr lang="en-US" b="1" dirty="0" smtClean="0">
                <a:latin typeface="Times New Roman" pitchFamily="18" charset="0"/>
              </a:rPr>
              <a:t>Guidance: </a:t>
            </a:r>
            <a:r>
              <a:rPr lang="en-US" dirty="0" smtClean="0">
                <a:latin typeface="Times New Roman" pitchFamily="18" charset="0"/>
              </a:rPr>
              <a:t>This paragraph was formerly designated as paragraph (e). This paragraph is identical to two other provisions in this final rule: § 213.329(g), the Subpart G counterpart to this section, and § 213 .345(i).</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r>
              <a:rPr lang="en-US" b="1" dirty="0" smtClean="0">
                <a:latin typeface="Times New Roman" pitchFamily="18" charset="0"/>
              </a:rPr>
              <a:t>Guidance: </a:t>
            </a:r>
            <a:r>
              <a:rPr lang="en-US" dirty="0" smtClean="0">
                <a:latin typeface="Times New Roman" pitchFamily="18" charset="0"/>
              </a:rPr>
              <a:t>This paragraph clarifies that vehicle types that have been permitted by FRA to operate at cant deficiencies, Eu, greater than 3, but no more than 5, inches prior to this final rule are considered qualified under this section to operate at those permitted cant deficiencies for any track segment…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r>
              <a:rPr lang="en-US" b="1" dirty="0" smtClean="0">
                <a:latin typeface="Times New Roman" pitchFamily="18" charset="0"/>
              </a:rPr>
              <a:t>Guidance:  </a:t>
            </a:r>
            <a:r>
              <a:rPr lang="en-US" b="0" dirty="0" smtClean="0">
                <a:latin typeface="Times New Roman" pitchFamily="18" charset="0"/>
              </a:rPr>
              <a:t>This paragraph applies to operations at more than 5 inches of cant deficiency. It refers to §§ 213.333, Automated vehicle-based inspection systems (specifically paragraphs (a) through (g), G), (k), (1), and (m)); 213.345, Vehicle/track system qualification; and 213.369, Inspection records (specifically paragraph (f)).</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cap="flat"/>
        </p:spPr>
      </p:sp>
      <p:sp>
        <p:nvSpPr>
          <p:cNvPr id="2672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latin typeface="Times New Roman" pitchFamily="18" charset="0"/>
              </a:rPr>
              <a:t>2013 Fed Reg</a:t>
            </a:r>
          </a:p>
          <a:p>
            <a:pPr algn="l"/>
            <a:r>
              <a:rPr lang="en-US" b="1" dirty="0" smtClean="0">
                <a:latin typeface="Times New Roman" pitchFamily="18" charset="0"/>
              </a:rPr>
              <a:t>Guidance: </a:t>
            </a:r>
            <a:r>
              <a:rPr lang="en-US" dirty="0" smtClean="0">
                <a:latin typeface="Times New Roman" pitchFamily="18" charset="0"/>
              </a:rPr>
              <a:t>Paragraph G)(2) explains the term "vehicle type." The paragraph is of particular importance when determining if a vehicle type is subject to the qualification requirements of this section. For example, a vehicle type with modified primary springs to improve high-speed performance may be considered a new vehicle type.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2013 Fed Reg update </a:t>
            </a:r>
          </a:p>
          <a:p>
            <a:r>
              <a:rPr lang="en-US" b="1" dirty="0" smtClean="0">
                <a:latin typeface="Times New Roman" pitchFamily="18" charset="0"/>
              </a:rPr>
              <a:t>Guidance: </a:t>
            </a:r>
            <a:r>
              <a:rPr lang="en-US" dirty="0" smtClean="0">
                <a:latin typeface="Times New Roman" pitchFamily="18" charset="0"/>
              </a:rPr>
              <a:t>Section 213.59 is closely connected to §§ 213.57 and 213.63. When determining whether curved track is in compliance with the TSS, inspectors should consider §§ 213.57, 213.59, and 213.63 in conjunction with one another. Because the language in § 213.59 is explanatory in nature and intertwined with the requirements in §§ 213.57 and 213.63, 213.59 should not stand alone in support of an alleged violation. FRA Inspectors should cite either § 213.57 or § 213.63, whichever is most applicable. Accordingly, FRA has not included any defect codes for § 213.59.</a:t>
            </a:r>
          </a:p>
          <a:p>
            <a:endParaRPr lang="en-US" dirty="0" smtClean="0">
              <a:latin typeface="Times New Roman" pitchFamily="18" charset="0"/>
            </a:endParaRPr>
          </a:p>
          <a:p>
            <a:r>
              <a:rPr lang="en-US" b="1" dirty="0" smtClean="0">
                <a:latin typeface="Times New Roman" pitchFamily="18" charset="0"/>
              </a:rPr>
              <a:t>NEW Guidance(A): </a:t>
            </a:r>
            <a:r>
              <a:rPr lang="en-US" dirty="0" smtClean="0">
                <a:latin typeface="Times New Roman" pitchFamily="18" charset="0"/>
              </a:rPr>
              <a:t>The final rule makes a conforming change to this section's reference to § 213.57(b) to reflect the changes adopted in that section. "[M]aximum allowable operating speed" has been changed to "maximum allowable posted timetable operating speed" to be consistent with revised§ 213.57(b). No other change is intended.</a:t>
            </a:r>
          </a:p>
          <a:p>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This illustration illustrates how a railroad reduced superelevation in the body of the curve to accommodate a highway/rail crossing for unqualified equipment (three inches unbalance):</a:t>
            </a:r>
          </a:p>
          <a:p>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 2013 Fed Reg update</a:t>
            </a:r>
            <a:endParaRPr lang="en-US" dirty="0" smtClean="0">
              <a:latin typeface="Times New Roman" pitchFamily="18" charset="0"/>
            </a:endParaRPr>
          </a:p>
          <a:p>
            <a:r>
              <a:rPr lang="en-US" b="1" dirty="0" smtClean="0">
                <a:latin typeface="Times New Roman" pitchFamily="18" charset="0"/>
              </a:rPr>
              <a:t>Guidance. </a:t>
            </a:r>
            <a:r>
              <a:rPr lang="en-US" dirty="0" smtClean="0">
                <a:latin typeface="Times New Roman" pitchFamily="18" charset="0"/>
              </a:rPr>
              <a:t>Track surface is the evenness or uniformity of track in short distances measured along the tread of the rails. Under load, the track structure gradually deteriorates due to dynamic and mechanical wear effects of passing trains. Improper drainage, unstable roadbed, inadequate tamping, and deferred maintenance can create surface irregularities. Track surface irregularities can lead to serious consequences if ignored.</a:t>
            </a:r>
          </a:p>
          <a:p>
            <a:endParaRPr lang="en-US" dirty="0" smtClean="0">
              <a:latin typeface="Times New Roman" pitchFamily="18" charset="0"/>
            </a:endParaRPr>
          </a:p>
          <a:p>
            <a:r>
              <a:rPr lang="en-US" b="1" dirty="0" smtClean="0">
                <a:latin typeface="Times New Roman" pitchFamily="18" charset="0"/>
              </a:rPr>
              <a:t>NEW Guidance: </a:t>
            </a:r>
            <a:r>
              <a:rPr lang="en-US" dirty="0" smtClean="0">
                <a:latin typeface="Times New Roman" pitchFamily="18" charset="0"/>
              </a:rPr>
              <a:t>This new paragraph (a) is the entire former§ 213.63, and has been designated as paragraph (a) due to the addition of new paragraph (b). This new paragraph (a) generally mirrors the former section, but substitutes the wording "prior to June 22, 1998" (to reference when the Track Safety Standards were revised in 1998) to replace "prior to the promulgation of this rule" in the asterisked portion of the table.</a:t>
            </a:r>
          </a:p>
          <a:p>
            <a:endParaRPr 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b="1" dirty="0" smtClean="0"/>
              <a:t>GUIDANCE: </a:t>
            </a:r>
            <a:r>
              <a:rPr lang="en-US" dirty="0" smtClean="0"/>
              <a:t>FRA modifies paragraph (b) of this section to clarify the exclusion of track located inside a plant railroad’s property from the application of this part.  In this paragraph, “plant railroad” means a type of operation that has traditionally been excluded from the application of FRA regulations because it is not part of the general railroad system of transportation (general system). </a:t>
            </a:r>
          </a:p>
          <a:p>
            <a:r>
              <a:rPr lang="en-US" b="1" dirty="0" smtClean="0"/>
              <a:t>B)</a:t>
            </a:r>
            <a:r>
              <a:rPr lang="en-US" b="1" baseline="0" dirty="0" smtClean="0"/>
              <a:t> </a:t>
            </a:r>
            <a:r>
              <a:rPr lang="en-US" b="1" dirty="0" smtClean="0"/>
              <a:t>Guidance</a:t>
            </a:r>
            <a:r>
              <a:rPr lang="en-US" dirty="0" smtClean="0"/>
              <a:t>. FRA does not have the manpower or resources to regularly inspect trackage within industrial installations. However, since the enactment of the Federal Railroad Safety Act of 1970, FRA has had at its disposal statutory authority to issue emergency orders to repair or discontinue use of industrial or plant trackage should FRA find that track conditions pose a death or injury hazard. See 49 U.S.C. 20901. In other words, if FRA learns that a particular plant is in such disrepair so as to pose a threat of death or injury to a plant employee, a railroad employee, or the public at large, FRA has the option of exercising its authority. FRA may issue an emergency order ordering the plant to discontinue using the track until specified repairs are made. It is FRA=s opinion that this emergency order is sufficient power to ensure track safety within plants. If conditions or events in the future tend to demonstrate that track safety within plants or installations should be more regulated, FRA will seek to change the track safety regulations accordingly. </a:t>
            </a:r>
          </a:p>
          <a:p>
            <a:endParaRPr lang="en-US" dirty="0" smtClean="0"/>
          </a:p>
          <a:p>
            <a:r>
              <a:rPr lang="en-US" dirty="0" smtClean="0"/>
              <a:t>Because it is a policy statement, Appendix A to Part 209 cannot override the text of the TSS, which clearly excludes plant railroads from the reach of the track regulations. Therefore, while the requirements of the TSS do not apply within plant railroads, those operations should use them as a guide to ensure that their tracks are capable of carrying rail traffic safely. As a practical application of this policy, FRA expects that the trackage in a plant railroad, at a minimum, meet Class 1 standards on the segments where the general system trains operate in the facility. FRA does not expect that the plant comply with inspection requirements but only the geometric and structural elements of the TSS for Class 1 track. The TSS excludes urban area rapid transit systems that are not a part of the general system. The regulations are not intended to make the TSS applicable to certain rapid transit systems whose only connection to the general system is a switch permitting receipt of shipments of non-revenue materials from the general system. Any questions concerning the applicability of the TSS must be referred to the regional track specialist who will consult with the Office of Safety Assurance and Compliance and the Office of Chief Counsel for guidance concerning the particular entity.</a:t>
            </a:r>
          </a:p>
          <a:p>
            <a:endParaRPr lang="en-US" dirty="0" smtClean="0"/>
          </a:p>
          <a:p>
            <a:endParaRPr lang="en-US" dirty="0" smtClean="0"/>
          </a:p>
          <a:p>
            <a:endParaRPr lang="en-US" dirty="0" smtClean="0"/>
          </a:p>
          <a:p>
            <a:pPr marL="182880" marR="0">
              <a:spcBef>
                <a:spcPts val="0"/>
              </a:spcBef>
              <a:spcAft>
                <a:spcPts val="0"/>
              </a:spcAft>
            </a:pPr>
            <a:r>
              <a:rPr lang="en-US" dirty="0" smtClean="0"/>
              <a:t> </a:t>
            </a:r>
            <a:r>
              <a:rPr lang="en-US" sz="1200" i="1" dirty="0" smtClean="0">
                <a:solidFill>
                  <a:srgbClr val="FF0000"/>
                </a:solidFill>
                <a:effectLst/>
                <a:latin typeface="Arial"/>
                <a:ea typeface="Times New Roman"/>
                <a:cs typeface="Times New Roman"/>
              </a:rPr>
              <a:t>(1)  Located inside an installation that is not part of the general railroad system of transportation (i.e., a plant railroad).  As used in this part, a plant railroad means a plant or installation that owns or leases a locomotive, uses that locomotive to switch cars throughout the plant or installation, and is moving goods solely for 	use in the facility’s own industrial processes.  The plant or installation could include track immediately adjacent to the plant or installation if the plant railroad leases the track from the general system railroad and the lease provides for (and actual practice entails) the exclusive use of that track by the plant railroad and the general system railroad for purposes of moving only cars shipped to or from the plant.  A plant or installation that operates a locomotive to switch or move cars for other entities, even if solely within the confines of the plant or installation, rather than for its own purposes or industrial processes, will not be considered a plant railroad because the performance of such activity makes the operation part of the general railroad system of transportation.  Similarly, this exclusion does not apply to track over which a general system railroad operates, even if that track is located within a plant railroad;</a:t>
            </a:r>
            <a:endParaRPr lang="en-US" sz="1200" dirty="0" smtClean="0">
              <a:effectLst/>
              <a:latin typeface="Arial"/>
              <a:ea typeface="Times New Roman"/>
              <a:cs typeface="Times New Roman"/>
            </a:endParaRPr>
          </a:p>
          <a:p>
            <a:endParaRPr lang="en-US" dirty="0" smtClean="0"/>
          </a:p>
          <a:p>
            <a:r>
              <a:rPr lang="en-US" dirty="0" smtClean="0"/>
              <a:t>Additional language regarding industrial plant language can also be found in 49 CFR Part 209, Appendix A, which explains that the track owner of any plant railroad trackage over which a general system railroad operates is responsible for the condition of track used by the general system railroad.  Appendix A is not meant to imply that all of the requirements of the TSS, including inspection frequencies and record keeping, become applicable to a plant railroad once a general system railroad enters the property.  Rather, it is a statement meant to convey FRA's intent that plants should maintain in a safe condition that portion of their trackage used by a general system railroad.</a:t>
            </a:r>
          </a:p>
        </p:txBody>
      </p:sp>
    </p:spTree>
    <p:extLst>
      <p:ext uri="{BB962C8B-B14F-4D97-AF65-F5344CB8AC3E}">
        <p14:creationId xmlns:p14="http://schemas.microsoft.com/office/powerpoint/2010/main" val="30061213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 2013 Fed Reg update</a:t>
            </a:r>
            <a:endParaRPr lang="en-US" dirty="0" smtClean="0">
              <a:latin typeface="Times New Roman" pitchFamily="18" charset="0"/>
            </a:endParaRPr>
          </a:p>
          <a:p>
            <a:r>
              <a:rPr lang="en-US" b="1" dirty="0" smtClean="0">
                <a:latin typeface="Times New Roman" pitchFamily="18" charset="0"/>
              </a:rPr>
              <a:t>Guidance: </a:t>
            </a:r>
            <a:r>
              <a:rPr lang="en-US" dirty="0" smtClean="0">
                <a:latin typeface="Times New Roman" pitchFamily="18" charset="0"/>
              </a:rPr>
              <a:t>The newly added paragraph (b) contains tighter, single-deviation geometry limits for operations above 5 inches of cant deficiency on curves. These limits include tighter 62-foot mid-chord offset (MCO) limits and new limits for 31-foot MCO and 1 0-foot warp-the difference in crosslevel between any two points less than 1 0 feet apart. The other limits in rows 1, 3, 4, and 5 in paragraph (a) are still applicable.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first parameter in the table in this section refers to the runoff (ramp) in any 31 feet at the end of a raise where the track is elevated as a result of automatic or manual surfacing or bridge work.  Conditions created by track degradation (e.g., settlement or frost heaves) are to be addressed using the uniform profile parameter, under §213.63.  Trains encountering a ramp (up or down) will experience a vertical pitch or bounce if the runoff is too abrupt or short.  As in the more general profile parameter, damage to car components, undesirable brake applications, or derailments may occur, especially when the vehicle experiences a lateral force such as a buff force. </a:t>
            </a:r>
          </a:p>
          <a:p>
            <a:endParaRPr lang="en-US" dirty="0" smtClean="0">
              <a:latin typeface="Times New Roman"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first parameter in the table in this section refers to the runoff (ramp) in any 31 feet at the end of a raise where the track is elevated as a result of automatic or manual surfacing or bridge work.  Conditions created by track degradation (e.g., settlement or frost heaves) are to be addressed using the uniform profile parameter, under §213.63.  Trains encountering a ramp (up or down) will experience a vertical pitch or bounce if the runoff is too abrupt or short.  As in the more general profile parameter, damage to car components, undesirable brake applications, or derailments may occur, especially when the vehicle experiences a lateral force such as a buff force. </a:t>
            </a:r>
          </a:p>
          <a:p>
            <a:endParaRPr lang="en-US" dirty="0" smtClean="0">
              <a:latin typeface="Times New Roman"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sz="1300" dirty="0">
                <a:latin typeface="Times New Roman" pitchFamily="18" charset="0"/>
              </a:rPr>
              <a:t>Trains encountering short dips or humps in the track can cause vertical separation of couplers, broken springs, bolsters, and truck frames. When encountering a hump, i.e., frost heaves over culverts, place two uniform (reference offset) blocks on top of the running rail.  Stretch (taut) a 62-foot string, positioned over the blocks, with the observed highpoint at the 31-foot midpoint of the string.  Measure the distance from the string to the running surface of the rail.  Subtract this distance from the height of the (offset) blocks to determine the mid-offset. </a:t>
            </a:r>
          </a:p>
          <a:p>
            <a:r>
              <a:rPr lang="en-US" sz="1300" b="1" dirty="0">
                <a:latin typeface="Times New Roman" pitchFamily="18" charset="0"/>
              </a:rPr>
              <a:t>Poor Surface Visual Signs</a:t>
            </a:r>
          </a:p>
          <a:p>
            <a:r>
              <a:rPr lang="en-US" sz="1300" dirty="0">
                <a:latin typeface="Times New Roman" pitchFamily="18" charset="0"/>
              </a:rPr>
              <a:t>- Low spots or joints</a:t>
            </a:r>
          </a:p>
          <a:p>
            <a:r>
              <a:rPr lang="en-US" sz="1300" dirty="0">
                <a:latin typeface="Times New Roman" pitchFamily="18" charset="0"/>
              </a:rPr>
              <a:t>- Sags or crosslevel</a:t>
            </a:r>
          </a:p>
          <a:p>
            <a:r>
              <a:rPr lang="en-US" sz="1300" dirty="0">
                <a:latin typeface="Times New Roman" pitchFamily="18" charset="0"/>
              </a:rPr>
              <a:t>- Poor train ride quality</a:t>
            </a:r>
          </a:p>
          <a:p>
            <a:r>
              <a:rPr lang="en-US" sz="1300" dirty="0">
                <a:latin typeface="Times New Roman" pitchFamily="18" charset="0"/>
              </a:rPr>
              <a:t>- Subgrade or ballast pushing up in and around the tie crib</a:t>
            </a:r>
          </a:p>
          <a:p>
            <a:r>
              <a:rPr lang="en-US" sz="1300" b="1" dirty="0">
                <a:latin typeface="Times New Roman" pitchFamily="18" charset="0"/>
              </a:rPr>
              <a:t>Poor Surface Causes</a:t>
            </a:r>
          </a:p>
          <a:p>
            <a:r>
              <a:rPr lang="en-US" sz="1300" dirty="0">
                <a:latin typeface="Times New Roman" pitchFamily="18" charset="0"/>
              </a:rPr>
              <a:t>- Soft subgrade (soil)</a:t>
            </a:r>
          </a:p>
          <a:p>
            <a:r>
              <a:rPr lang="en-US" sz="1300" dirty="0">
                <a:latin typeface="Times New Roman" pitchFamily="18" charset="0"/>
              </a:rPr>
              <a:t>- Wet or saturated subgrade due to drainage problem</a:t>
            </a:r>
          </a:p>
          <a:p>
            <a:r>
              <a:rPr lang="en-US" sz="1300" dirty="0">
                <a:latin typeface="Times New Roman" pitchFamily="18" charset="0"/>
              </a:rPr>
              <a:t>- Subgrade not compacted</a:t>
            </a:r>
          </a:p>
          <a:p>
            <a:r>
              <a:rPr lang="en-US" sz="1300" dirty="0">
                <a:latin typeface="Times New Roman" pitchFamily="18" charset="0"/>
              </a:rPr>
              <a:t>- Insufficient ballast</a:t>
            </a:r>
          </a:p>
          <a:p>
            <a:r>
              <a:rPr lang="en-US" sz="1300" dirty="0">
                <a:latin typeface="Times New Roman" pitchFamily="18" charset="0"/>
              </a:rPr>
              <a:t>- Poor condition of components of the track structure</a:t>
            </a:r>
          </a:p>
          <a:p>
            <a:r>
              <a:rPr lang="en-US" sz="1300" dirty="0">
                <a:latin typeface="Times New Roman" pitchFamily="18" charset="0"/>
              </a:rPr>
              <a:t>- Heavy train tonnage</a:t>
            </a:r>
          </a:p>
          <a:p>
            <a:endParaRPr lang="en-US" dirty="0" smtClean="0">
              <a:latin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cap="flat"/>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p>
          <a:p>
            <a:r>
              <a:rPr lang="en-US" dirty="0" smtClean="0">
                <a:latin typeface="Times New Roman" pitchFamily="18" charset="0"/>
              </a:rPr>
              <a:t>Top-  profile measurement.</a:t>
            </a:r>
          </a:p>
          <a:p>
            <a:r>
              <a:rPr lang="en-US" dirty="0" smtClean="0">
                <a:latin typeface="Times New Roman" pitchFamily="18" charset="0"/>
              </a:rPr>
              <a:t>Bottom- static measurement with string plus dynamic movement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3’3/4” Profile MP 23 on UP Martinez Sub – What Speed is it good for?</a:t>
            </a:r>
            <a:endParaRPr lang="en-US" dirty="0"/>
          </a:p>
        </p:txBody>
      </p:sp>
    </p:spTree>
    <p:extLst>
      <p:ext uri="{BB962C8B-B14F-4D97-AF65-F5344CB8AC3E}">
        <p14:creationId xmlns:p14="http://schemas.microsoft.com/office/powerpoint/2010/main" val="30061213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cap="flat"/>
        </p:spPr>
      </p:sp>
      <p:sp>
        <p:nvSpPr>
          <p:cNvPr id="279555"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third parameter in the table refers to the deviation from zero crosslevel at a point or reverse crosslevel in a curve.  Crosslevel, utilizing a level board, is measured by subtracting the difference in height between the top surface (tread) of the one rail to the tread of the opposite rail.  On tangent, track both rails by design should be the same height, a term known as zero crosslevel. On the spiral or body of a curve, the outer rail may not be lower than inner rail (reverse elevation) beyond the limits provided in the surface table.  Also consider what implications, if any, Vmax (§213.57) may impose at a curve body where reverse elevation is encountered.</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cap="flat"/>
        </p:spPr>
      </p:sp>
      <p:sp>
        <p:nvSpPr>
          <p:cNvPr id="279555"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third parameter in the table refers to the deviation from zero crosslevel at a point or reverse crosslevel in a curve.  Crosslevel, utilizing a level board, is measured by subtracting the difference in height between the top surface (tread) of the one rail to the tread of the opposite rail.  On tangent, track both rails by design should be the same height, a term known as zero crosslevel. On the spiral or body of a curve, the outer rail may not be lower than inner rail (reverse elevation) beyond the limits provided in the surface table.  Also consider what implications, if any, Vmax (§213.57) may impose at a curve body where reverse elevation is encountered.</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ln cap="flat"/>
        </p:spPr>
      </p:sp>
      <p:sp>
        <p:nvSpPr>
          <p:cNvPr id="281603"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parameter for the difference in crosslevel between any two points less than 62 feet apart is commonly referred to as the "warp" parameter.  This parameter provides maximum change in crosslevel between two points within specific distances along the track.  The warp parameter is, perhaps, the most critical of the parameters specified in the table.  Excessive warp contributes to wheel climb derailments.</a:t>
            </a:r>
          </a:p>
          <a:p>
            <a:r>
              <a:rPr lang="en-US" dirty="0" smtClean="0">
                <a:latin typeface="Times New Roman" pitchFamily="18" charset="0"/>
              </a:rPr>
              <a:t>These values apply to any location (tangent, curve, or spiral) except spiral variation (“short spiral” slide 57),  high elevation curve (slide 58), and harmonic rock (slide 59).   In all examples, the calculations are based on using a level board with a scale on one side and applying the values to the same rail as the scale.  Therefore, add opposite rail and subtract same rail values.   If all numbers are placed on the same rail, plus and minus numbers must be used to obtain the same warp values.</a:t>
            </a:r>
          </a:p>
          <a:p>
            <a:r>
              <a:rPr lang="en-US" dirty="0" smtClean="0">
                <a:latin typeface="Times New Roman" pitchFamily="18" charset="0"/>
              </a:rPr>
              <a:t>The above shows warp calculation at tangent track.</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cap="flat"/>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u="sng" dirty="0" smtClean="0">
                <a:latin typeface="Times New Roman" pitchFamily="18" charset="0"/>
              </a:rPr>
              <a:t>Notes</a:t>
            </a:r>
            <a:endParaRPr lang="en-US" dirty="0" smtClean="0">
              <a:latin typeface="Times New Roman" pitchFamily="18" charset="0"/>
            </a:endParaRPr>
          </a:p>
          <a:p>
            <a:r>
              <a:rPr lang="en-US" dirty="0" smtClean="0">
                <a:latin typeface="Times New Roman" pitchFamily="18" charset="0"/>
              </a:rPr>
              <a:t>The above shows warp calculation at curved track.</a:t>
            </a:r>
          </a:p>
          <a:p>
            <a:endParaRPr lang="en-US"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04301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552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96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521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883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063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98393"/>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7620000" y="6550223"/>
            <a:ext cx="1524000" cy="307777"/>
          </a:xfrm>
          <a:prstGeom prst="rect">
            <a:avLst/>
          </a:prstGeom>
          <a:noFill/>
        </p:spPr>
        <p:txBody>
          <a:bodyPr wrap="square" rtlCol="0">
            <a:spAutoFit/>
          </a:bodyPr>
          <a:lstStyle/>
          <a:p>
            <a:pPr algn="r"/>
            <a:fld id="{B7415084-BA46-4BA9-B348-39A3EC98139E}" type="slidenum">
              <a:rPr lang="en-US" sz="1400" smtClean="0"/>
              <a:t>‹#›</a:t>
            </a:fld>
            <a:endParaRPr lang="en-US" dirty="0"/>
          </a:p>
        </p:txBody>
      </p:sp>
    </p:spTree>
    <p:extLst>
      <p:ext uri="{BB962C8B-B14F-4D97-AF65-F5344CB8AC3E}">
        <p14:creationId xmlns:p14="http://schemas.microsoft.com/office/powerpoint/2010/main" val="344158178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4" r:id="rId5"/>
    <p:sldLayoutId id="2147483815" r:id="rId6"/>
    <p:sldLayoutId id="2147483820"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1.emf"/><Relationship Id="rId4" Type="http://schemas.openxmlformats.org/officeDocument/2006/relationships/package" Target="../embeddings/Microsoft_Word_Document2.docx"/></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12.emf"/><Relationship Id="rId4" Type="http://schemas.openxmlformats.org/officeDocument/2006/relationships/oleObject" Target="../embeddings/Microsoft_Excel_97-2003_Worksheet2.xls"/></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8.emf"/><Relationship Id="rId4" Type="http://schemas.openxmlformats.org/officeDocument/2006/relationships/package" Target="../embeddings/Microsoft_Word_Document3.docx"/></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vmlDrawing" Target="../drawings/vmlDrawing6.vml"/><Relationship Id="rId5" Type="http://schemas.openxmlformats.org/officeDocument/2006/relationships/image" Target="../media/image120.emf"/><Relationship Id="rId4" Type="http://schemas.openxmlformats.org/officeDocument/2006/relationships/oleObject" Target="../embeddings/Microsoft_Excel_97-2003_Worksheet3.xls"/></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21.emf"/><Relationship Id="rId4" Type="http://schemas.openxmlformats.org/officeDocument/2006/relationships/oleObject" Target="../embeddings/Microsoft_Excel_97-2003_Worksheet4.xls"/></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22.emf"/><Relationship Id="rId4" Type="http://schemas.openxmlformats.org/officeDocument/2006/relationships/package" Target="../embeddings/Microsoft_Word_Document4.docx"/></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26.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25.png"/><Relationship Id="rId5" Type="http://schemas.openxmlformats.org/officeDocument/2006/relationships/image" Target="../media/image124.emf"/><Relationship Id="rId4" Type="http://schemas.openxmlformats.org/officeDocument/2006/relationships/package" Target="../embeddings/Microsoft_Excel_Worksheet5.xlsx"/></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vmlDrawing" Target="../drawings/vmlDrawing10.vml"/><Relationship Id="rId5" Type="http://schemas.openxmlformats.org/officeDocument/2006/relationships/image" Target="../media/image128.emf"/><Relationship Id="rId4" Type="http://schemas.openxmlformats.org/officeDocument/2006/relationships/package" Target="../embeddings/Microsoft_Word_Document6.docx"/></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vmlDrawing" Target="../drawings/vmlDrawing11.vml"/><Relationship Id="rId5" Type="http://schemas.openxmlformats.org/officeDocument/2006/relationships/image" Target="../media/image129.emf"/><Relationship Id="rId4" Type="http://schemas.openxmlformats.org/officeDocument/2006/relationships/oleObject" Target="../embeddings/Microsoft_Excel_97-2003_Worksheet5.xls"/></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75.jpeg"/><Relationship Id="rId5" Type="http://schemas.openxmlformats.org/officeDocument/2006/relationships/image" Target="../media/image135.emf"/><Relationship Id="rId4" Type="http://schemas.openxmlformats.org/officeDocument/2006/relationships/oleObject" Target="../embeddings/Microsoft_Excel_97-2003_Worksheet6.xls"/></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37.emf"/><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oleObject" Target="../embeddings/Microsoft_Excel_97-2003_Worksheet7.xls"/><Relationship Id="rId5" Type="http://schemas.openxmlformats.org/officeDocument/2006/relationships/image" Target="../media/image136.emf"/><Relationship Id="rId4" Type="http://schemas.openxmlformats.org/officeDocument/2006/relationships/package" Target="../embeddings/Microsoft_Word_Document7.docx"/></Relationships>
</file>

<file path=ppt/slides/_rels/slide1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13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14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5.xml"/><Relationship Id="rId1" Type="http://schemas.openxmlformats.org/officeDocument/2006/relationships/vmlDrawing" Target="../drawings/vmlDrawing14.vml"/><Relationship Id="rId5" Type="http://schemas.openxmlformats.org/officeDocument/2006/relationships/image" Target="../media/image142.emf"/><Relationship Id="rId4" Type="http://schemas.openxmlformats.org/officeDocument/2006/relationships/oleObject" Target="../embeddings/Microsoft_Excel_97-2003_Worksheet8.xls"/></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xml"/><Relationship Id="rId1" Type="http://schemas.openxmlformats.org/officeDocument/2006/relationships/vmlDrawing" Target="../drawings/vmlDrawing15.vml"/><Relationship Id="rId5" Type="http://schemas.openxmlformats.org/officeDocument/2006/relationships/image" Target="../media/image144.emf"/><Relationship Id="rId4" Type="http://schemas.openxmlformats.org/officeDocument/2006/relationships/oleObject" Target="../embeddings/Microsoft_Excel_97-2003_Worksheet9.xls"/></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5.xml"/><Relationship Id="rId1" Type="http://schemas.openxmlformats.org/officeDocument/2006/relationships/vmlDrawing" Target="../drawings/vmlDrawing16.vml"/><Relationship Id="rId5" Type="http://schemas.openxmlformats.org/officeDocument/2006/relationships/image" Target="../media/image146.emf"/><Relationship Id="rId4" Type="http://schemas.openxmlformats.org/officeDocument/2006/relationships/oleObject" Target="../embeddings/Microsoft_Excel_97-2003_Worksheet10.xls"/></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1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jpeg"/></Relationships>
</file>

<file path=ppt/slides/_rels/slide15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png"/></Relationships>
</file>

<file path=ppt/slides/_rels/slide16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68.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217.emf"/><Relationship Id="rId4" Type="http://schemas.openxmlformats.org/officeDocument/2006/relationships/package" Target="../embeddings/Microsoft_Excel_Worksheet8.xlsx"/></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www.bing.com/search?q=san+francisco+railway&amp;filters=ufn:%22san+francisco+railway%22+sid:%2244dfc42a-17b4-8592-4296-79bddb90ef8a%22+catguid:%22a94f7328-ee49-f696-b539-872ccf552258_cfb02057%22+segment:%22generic.carousel%22&amp;FORM=SNAPST" TargetMode="External"/><Relationship Id="rId7" Type="http://schemas.openxmlformats.org/officeDocument/2006/relationships/hyperlink" Target="http://www.bing.com/search?q=massachusetts+bay+transportation+authority&amp;filters=ufn:%22massachusetts+bay+transportation+authority%22+sid:%22f9a0bf9f-643a-5de1-94ec-807aede93c86%22+catguid:%22a94f7328-ee49-f696-b539-872ccf552258_cfb02057%22+segment:%22generic.carousel%22&amp;FORM=SNAPST" TargetMode="External"/><Relationship Id="rId12"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hyperlink" Target="http://en.wikipedia.org/wiki/Bay_Area_Rapid_Transit" TargetMode="External"/><Relationship Id="rId5" Type="http://schemas.openxmlformats.org/officeDocument/2006/relationships/hyperlink" Target="http://www.bing.com/search?q=marta&amp;filters=ufn:%22marta%22+sid:%2236361511-6761-b264-b591-6060a63189ea%22+catguid:%22a94f7328-ee49-f696-b539-872ccf552258_cfb02057%22+segment:%22generic.carousel%22&amp;FORM=SNAPST" TargetMode="External"/><Relationship Id="rId10" Type="http://schemas.openxmlformats.org/officeDocument/2006/relationships/image" Target="../media/image66.jpeg"/><Relationship Id="rId4" Type="http://schemas.openxmlformats.org/officeDocument/2006/relationships/image" Target="../media/image63.jpeg"/><Relationship Id="rId9" Type="http://schemas.openxmlformats.org/officeDocument/2006/relationships/hyperlink" Target="http://www.bing.com/search?q=septa&amp;filters=ufn:%22septa%22+sid:%22f68d3ee3-99aa-2adb-78e1-b6c56be568b2%22+catguid:%22a94f7328-ee49-f696-b539-872ccf552258_cfb02057%22+segment:%22generic.carousel%22&amp;FORM=SNAPS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1.emf"/><Relationship Id="rId4" Type="http://schemas.openxmlformats.org/officeDocument/2006/relationships/oleObject" Target="../embeddings/Microsoft_Excel_97-2003_Worksheet1.xls"/></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80.pn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0.emf"/><Relationship Id="rId4" Type="http://schemas.openxmlformats.org/officeDocument/2006/relationships/package" Target="../embeddings/Microsoft_Word_Document1.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6477000" cy="1450975"/>
          </a:xfrm>
        </p:spPr>
        <p:txBody>
          <a:bodyPr>
            <a:noAutofit/>
          </a:bodyPr>
          <a:lstStyle/>
          <a:p>
            <a:r>
              <a:rPr lang="en-US" sz="4000" dirty="0" smtClean="0"/>
              <a:t>Track Fundamentals Phase One</a:t>
            </a:r>
            <a:endParaRPr lang="en-US" sz="4000" dirty="0"/>
          </a:p>
        </p:txBody>
      </p:sp>
    </p:spTree>
    <p:extLst>
      <p:ext uri="{BB962C8B-B14F-4D97-AF65-F5344CB8AC3E}">
        <p14:creationId xmlns:p14="http://schemas.microsoft.com/office/powerpoint/2010/main" val="48191551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r>
              <a:rPr lang="en-US" dirty="0" smtClean="0"/>
              <a:t>Timetables</a:t>
            </a:r>
            <a:br>
              <a:rPr lang="en-US" dirty="0" smtClean="0"/>
            </a:br>
            <a:r>
              <a:rPr lang="en-US" dirty="0" smtClean="0"/>
              <a:t>Special Conditions</a:t>
            </a:r>
            <a:endParaRPr lang="en-US" dirty="0"/>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4549837" cy="111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3048000"/>
            <a:ext cx="4162425" cy="261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76" y="1676400"/>
            <a:ext cx="41238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371359"/>
            <a:ext cx="4191000" cy="120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310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213.53  Gage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1384995"/>
          </a:xfrm>
          <a:prstGeom prst="rect">
            <a:avLst/>
          </a:prstGeom>
        </p:spPr>
        <p:txBody>
          <a:bodyPr wrap="square">
            <a:spAutoFit/>
          </a:bodyPr>
          <a:lstStyle/>
          <a:p>
            <a:pPr marL="514350" indent="-514350">
              <a:buFontTx/>
              <a:buAutoNum type="alphaLcParenBoth"/>
            </a:pPr>
            <a:r>
              <a:rPr lang="en-US" sz="2800" dirty="0" smtClean="0">
                <a:solidFill>
                  <a:prstClr val="black"/>
                </a:solidFill>
              </a:rPr>
              <a:t>Gage </a:t>
            </a:r>
            <a:r>
              <a:rPr lang="en-US" sz="2800" dirty="0">
                <a:solidFill>
                  <a:prstClr val="black"/>
                </a:solidFill>
              </a:rPr>
              <a:t>is measured between the heads of the rails at right-angles to the rails in a plane 5/8" below the top of the rail head</a:t>
            </a:r>
            <a:r>
              <a:rPr lang="en-US" sz="2800" dirty="0" smtClean="0">
                <a:solidFill>
                  <a:prstClr val="black"/>
                </a:solidFill>
              </a:rPr>
              <a:t>. </a:t>
            </a:r>
            <a:endParaRPr lang="en-US"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62277920"/>
              </p:ext>
            </p:extLst>
          </p:nvPr>
        </p:nvGraphicFramePr>
        <p:xfrm>
          <a:off x="658352" y="3429000"/>
          <a:ext cx="7799848" cy="2743201"/>
        </p:xfrm>
        <a:graphic>
          <a:graphicData uri="http://schemas.openxmlformats.org/presentationml/2006/ole">
            <mc:AlternateContent xmlns:mc="http://schemas.openxmlformats.org/markup-compatibility/2006">
              <mc:Choice xmlns:v="urn:schemas-microsoft-com:vml" Requires="v">
                <p:oleObj spid="_x0000_s180260" name="Document" r:id="rId4" imgW="6165297" imgH="2172400" progId="Word.Document.12">
                  <p:embed/>
                </p:oleObj>
              </mc:Choice>
              <mc:Fallback>
                <p:oleObj name="Document" r:id="rId4" imgW="6165297" imgH="2172400" progId="Word.Document.12">
                  <p:embed/>
                  <p:pic>
                    <p:nvPicPr>
                      <p:cNvPr id="0" name=""/>
                      <p:cNvPicPr/>
                      <p:nvPr/>
                    </p:nvPicPr>
                    <p:blipFill>
                      <a:blip r:embed="rId5"/>
                      <a:stretch>
                        <a:fillRect/>
                      </a:stretch>
                    </p:blipFill>
                    <p:spPr>
                      <a:xfrm>
                        <a:off x="658352" y="3429000"/>
                        <a:ext cx="7799848" cy="2743201"/>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9536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213.53  Gage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1231106"/>
          </a:xfrm>
          <a:prstGeom prst="rect">
            <a:avLst/>
          </a:prstGeom>
        </p:spPr>
        <p:txBody>
          <a:bodyPr wrap="square">
            <a:spAutoFit/>
          </a:bodyPr>
          <a:lstStyle/>
          <a:p>
            <a:r>
              <a:rPr lang="en-US" sz="2800" dirty="0" smtClean="0">
                <a:solidFill>
                  <a:prstClr val="black"/>
                </a:solidFill>
              </a:rPr>
              <a:t>(b) Gage </a:t>
            </a:r>
            <a:r>
              <a:rPr lang="en-US" sz="2800" dirty="0">
                <a:solidFill>
                  <a:prstClr val="black"/>
                </a:solidFill>
              </a:rPr>
              <a:t>must be within the limits prescribed as follows --</a:t>
            </a:r>
          </a:p>
          <a:p>
            <a:endParaRPr lang="en-US"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46982536"/>
              </p:ext>
            </p:extLst>
          </p:nvPr>
        </p:nvGraphicFramePr>
        <p:xfrm>
          <a:off x="1600200" y="3200400"/>
          <a:ext cx="6172200" cy="2332038"/>
        </p:xfrm>
        <a:graphic>
          <a:graphicData uri="http://schemas.openxmlformats.org/presentationml/2006/ole">
            <mc:AlternateContent xmlns:mc="http://schemas.openxmlformats.org/markup-compatibility/2006">
              <mc:Choice xmlns:v="urn:schemas-microsoft-com:vml" Requires="v">
                <p:oleObj spid="_x0000_s181284" name="Worksheet" r:id="rId4" imgW="2392920" imgH="976320" progId="Excel.Sheet.8">
                  <p:embed/>
                </p:oleObj>
              </mc:Choice>
              <mc:Fallback>
                <p:oleObj name="Worksheet" r:id="rId4" imgW="2392920" imgH="97632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200400"/>
                        <a:ext cx="6172200" cy="2332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15172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213.53  Gage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1661993"/>
          </a:xfrm>
          <a:prstGeom prst="rect">
            <a:avLst/>
          </a:prstGeom>
        </p:spPr>
        <p:txBody>
          <a:bodyPr wrap="square">
            <a:spAutoFit/>
          </a:bodyPr>
          <a:lstStyle/>
          <a:p>
            <a:r>
              <a:rPr lang="en-US" sz="2800" dirty="0" smtClean="0">
                <a:solidFill>
                  <a:prstClr val="black"/>
                </a:solidFill>
              </a:rPr>
              <a:t>Derailment investigations sometimes call for other methods to measure gage; base gage is one.</a:t>
            </a:r>
            <a:endParaRPr lang="en-US" sz="2800" dirty="0">
              <a:solidFill>
                <a:prstClr val="black"/>
              </a:solidFill>
            </a:endParaRPr>
          </a:p>
          <a:p>
            <a:endParaRPr lang="en-US" dirty="0">
              <a:solidFill>
                <a:prstClr val="black"/>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743200"/>
            <a:ext cx="3276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623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213.53  Gage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10" name="Picture 1031" descr="C:\Temp\213_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76400"/>
            <a:ext cx="3505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32" descr="C:\Temp\213_53_01.jpg"/>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t="29210" r="29189"/>
          <a:stretch>
            <a:fillRect/>
          </a:stretch>
        </p:blipFill>
        <p:spPr bwMode="auto">
          <a:xfrm>
            <a:off x="838200" y="4038600"/>
            <a:ext cx="350520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33" descr="C:\Temp\213_53_03.jpg"/>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5181600" y="1447800"/>
            <a:ext cx="31480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792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solidFill>
                  <a:schemeClr val="tx1"/>
                </a:solidFill>
              </a:rPr>
              <a:t>§ 213.55  Alinement</a:t>
            </a:r>
            <a:endParaRPr lang="en-US" sz="3200" dirty="0">
              <a:solidFill>
                <a:schemeClr val="tx1"/>
              </a:solidFill>
            </a:endParaRPr>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4" name="Rectangle 3"/>
          <p:cNvSpPr/>
          <p:nvPr/>
        </p:nvSpPr>
        <p:spPr>
          <a:xfrm>
            <a:off x="723900" y="1727537"/>
            <a:ext cx="7734300" cy="1015663"/>
          </a:xfrm>
          <a:prstGeom prst="rect">
            <a:avLst/>
          </a:prstGeom>
        </p:spPr>
        <p:txBody>
          <a:bodyPr wrap="square">
            <a:spAutoFit/>
          </a:bodyPr>
          <a:lstStyle/>
          <a:p>
            <a:pPr marL="4763" indent="-4763" defTabSz="919163">
              <a:spcBef>
                <a:spcPct val="20000"/>
              </a:spcBef>
            </a:pPr>
            <a:r>
              <a:rPr lang="en-US" sz="2000" dirty="0">
                <a:solidFill>
                  <a:srgbClr val="FF0000"/>
                </a:solidFill>
              </a:rPr>
              <a:t> (a) Except as provided in paragraph (b) of this section, </a:t>
            </a:r>
            <a:r>
              <a:rPr lang="en-US" sz="2000" dirty="0">
                <a:solidFill>
                  <a:prstClr val="black"/>
                </a:solidFill>
              </a:rPr>
              <a:t>alinement may not deviate from uniformity more than the amount prescribed in the following table: </a:t>
            </a:r>
            <a:r>
              <a:rPr lang="en-US" sz="2000" dirty="0" smtClean="0">
                <a:solidFill>
                  <a:prstClr val="black"/>
                </a:solidFill>
              </a:rPr>
              <a:t>--</a:t>
            </a:r>
            <a:endParaRPr lang="en-US" sz="2000" dirty="0">
              <a:solidFill>
                <a:srgbClr val="FF0000"/>
              </a:solidFill>
            </a:endParaRPr>
          </a:p>
        </p:txBody>
      </p:sp>
      <p:pic>
        <p:nvPicPr>
          <p:cNvPr id="144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14" y="2743200"/>
            <a:ext cx="7215186"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058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solidFill>
                  <a:schemeClr val="tx1"/>
                </a:solidFill>
              </a:rPr>
              <a:t>§ 213.55  </a:t>
            </a:r>
            <a:r>
              <a:rPr lang="en-US" sz="4400" dirty="0" smtClean="0">
                <a:solidFill>
                  <a:schemeClr val="accent6"/>
                </a:solidFill>
              </a:rPr>
              <a:t>Alinement</a:t>
            </a:r>
            <a:endParaRPr lang="en-US" sz="3200" dirty="0">
              <a:solidFill>
                <a:schemeClr val="accent6"/>
              </a:solidFill>
            </a:endParaRPr>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4" name="Rectangle 3"/>
          <p:cNvSpPr/>
          <p:nvPr/>
        </p:nvSpPr>
        <p:spPr>
          <a:xfrm>
            <a:off x="723899" y="1648361"/>
            <a:ext cx="7505701" cy="1323439"/>
          </a:xfrm>
          <a:prstGeom prst="rect">
            <a:avLst/>
          </a:prstGeom>
        </p:spPr>
        <p:txBody>
          <a:bodyPr wrap="square">
            <a:spAutoFit/>
          </a:bodyPr>
          <a:lstStyle/>
          <a:p>
            <a:pPr marL="4763" indent="-4763" defTabSz="919163">
              <a:spcBef>
                <a:spcPct val="20000"/>
              </a:spcBef>
            </a:pPr>
            <a:r>
              <a:rPr lang="en-US" sz="2000" dirty="0">
                <a:solidFill>
                  <a:prstClr val="black"/>
                </a:solidFill>
              </a:rPr>
              <a:t>(b) For operations at a qualified cant deficiency, Eu, of more than 5 inches, the alinement of the outside rail of the curve may not deviate from uniformity more than the amount prescribed in the following table</a:t>
            </a:r>
            <a:r>
              <a:rPr lang="en-US" sz="2000" dirty="0" smtClean="0">
                <a:solidFill>
                  <a:prstClr val="black"/>
                </a:solidFill>
              </a:rPr>
              <a:t>:</a:t>
            </a:r>
            <a:endParaRPr lang="en-US" sz="2000"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784956826"/>
              </p:ext>
            </p:extLst>
          </p:nvPr>
        </p:nvGraphicFramePr>
        <p:xfrm>
          <a:off x="838198" y="2943225"/>
          <a:ext cx="7162801" cy="3228975"/>
        </p:xfrm>
        <a:graphic>
          <a:graphicData uri="http://schemas.openxmlformats.org/drawingml/2006/table">
            <a:tbl>
              <a:tblPr firstRow="1" firstCol="1" bandRow="1"/>
              <a:tblGrid>
                <a:gridCol w="3019837"/>
                <a:gridCol w="3019837"/>
                <a:gridCol w="1123127"/>
              </a:tblGrid>
              <a:tr h="0">
                <a:tc rowSpan="2">
                  <a:txBody>
                    <a:bodyPr/>
                    <a:lstStyle/>
                    <a:p>
                      <a:pPr marL="0" marR="0" algn="ctr">
                        <a:spcBef>
                          <a:spcPts val="0"/>
                        </a:spcBef>
                        <a:spcAft>
                          <a:spcPts val="0"/>
                        </a:spcAft>
                      </a:pPr>
                      <a:r>
                        <a:rPr lang="en-US" sz="1100" b="1" i="1" dirty="0">
                          <a:effectLst/>
                          <a:latin typeface="Arial"/>
                          <a:ea typeface="SimSun"/>
                        </a:rPr>
                        <a:t>Class of track</a:t>
                      </a:r>
                      <a:endParaRPr lang="en-US" sz="1000" dirty="0">
                        <a:effectLst/>
                        <a:latin typeface="Times New Roman"/>
                        <a:ea typeface="SimSun"/>
                      </a:endParaRPr>
                    </a:p>
                  </a:txBody>
                  <a:tcPr marL="9525" marR="9525" marT="76200"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100" b="1" i="1" dirty="0">
                          <a:effectLst/>
                          <a:latin typeface="Arial"/>
                          <a:ea typeface="SimSun"/>
                        </a:rPr>
                        <a:t>Curved track</a:t>
                      </a:r>
                      <a:endParaRPr lang="en-US" sz="1000" dirty="0">
                        <a:effectLst/>
                        <a:latin typeface="Times New Roman"/>
                        <a:ea typeface="SimSun"/>
                      </a:endParaRPr>
                    </a:p>
                  </a:txBody>
                  <a:tcPr marL="9525" marR="9525" marT="76200"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0">
                <a:tc vMerge="1">
                  <a:txBody>
                    <a:bodyPr/>
                    <a:lstStyle/>
                    <a:p>
                      <a:endParaRPr lang="en-US"/>
                    </a:p>
                  </a:txBody>
                  <a:tcPr/>
                </a:tc>
                <a:tc>
                  <a:txBody>
                    <a:bodyPr/>
                    <a:lstStyle/>
                    <a:p>
                      <a:pPr marL="0" marR="0" algn="ctr">
                        <a:spcBef>
                          <a:spcPts val="0"/>
                        </a:spcBef>
                        <a:spcAft>
                          <a:spcPts val="0"/>
                        </a:spcAft>
                      </a:pPr>
                      <a:r>
                        <a:rPr lang="en-US" sz="1100" b="1" i="1" dirty="0">
                          <a:effectLst/>
                          <a:latin typeface="Arial"/>
                          <a:ea typeface="SimSun"/>
                        </a:rPr>
                        <a:t>The deviation of the mid-ordinate from a 31-foot chord</a:t>
                      </a:r>
                      <a:r>
                        <a:rPr lang="en-US" sz="1100" b="1" i="1" baseline="30000" dirty="0">
                          <a:effectLst/>
                          <a:latin typeface="Arial"/>
                          <a:ea typeface="SimSun"/>
                        </a:rPr>
                        <a:t>1</a:t>
                      </a:r>
                      <a:r>
                        <a:rPr lang="en-US" sz="1100" b="1" i="1" dirty="0">
                          <a:effectLst/>
                          <a:latin typeface="Arial"/>
                          <a:ea typeface="SimSun"/>
                        </a:rPr>
                        <a:t> may not be more than—(inches)</a:t>
                      </a:r>
                      <a:endParaRPr lang="en-US" sz="1000" dirty="0">
                        <a:effectLst/>
                        <a:latin typeface="Times New Roman"/>
                        <a:ea typeface="SimSun"/>
                      </a:endParaRPr>
                    </a:p>
                  </a:txBody>
                  <a:tcPr marL="9525" marR="9525" marT="76200"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i="1" dirty="0">
                          <a:effectLst/>
                          <a:latin typeface="Arial"/>
                          <a:ea typeface="SimSun"/>
                        </a:rPr>
                        <a:t>The deviation of the mid-ordinate from a 62-foot chord</a:t>
                      </a:r>
                      <a:r>
                        <a:rPr lang="en-US" sz="1100" b="1" i="1" baseline="30000" dirty="0">
                          <a:effectLst/>
                          <a:latin typeface="Arial"/>
                          <a:ea typeface="SimSun"/>
                        </a:rPr>
                        <a:t>1</a:t>
                      </a:r>
                      <a:r>
                        <a:rPr lang="en-US" sz="1100" b="1" i="1" dirty="0">
                          <a:effectLst/>
                          <a:latin typeface="Arial"/>
                          <a:ea typeface="SimSun"/>
                        </a:rPr>
                        <a:t> may not be more than—(inches)</a:t>
                      </a:r>
                      <a:endParaRPr lang="en-US" sz="1000" dirty="0">
                        <a:effectLst/>
                        <a:latin typeface="Times New Roman"/>
                        <a:ea typeface="SimSun"/>
                      </a:endParaRPr>
                    </a:p>
                  </a:txBody>
                  <a:tcPr marL="9525" marR="9525" marT="76200"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i="1" dirty="0">
                          <a:effectLst/>
                          <a:latin typeface="Arial"/>
                          <a:ea typeface="SimSun"/>
                        </a:rPr>
                        <a:t>Class 1 track</a:t>
                      </a:r>
                      <a:r>
                        <a:rPr lang="en-US" sz="1100" i="1" baseline="30000" dirty="0">
                          <a:effectLst/>
                          <a:latin typeface="Arial"/>
                          <a:ea typeface="SimSun"/>
                        </a:rPr>
                        <a:t>2</a:t>
                      </a:r>
                      <a:endParaRPr lang="en-US" sz="1000" dirty="0">
                        <a:effectLst/>
                        <a:latin typeface="Times New Roman"/>
                        <a:ea typeface="SimSun"/>
                      </a:endParaRPr>
                    </a:p>
                  </a:txBody>
                  <a:tcPr marL="9525" marR="9525" marT="76200"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baseline="30000" dirty="0">
                          <a:effectLst/>
                          <a:latin typeface="Arial"/>
                          <a:ea typeface="SimSun"/>
                        </a:rPr>
                        <a:t>3</a:t>
                      </a:r>
                      <a:r>
                        <a:rPr lang="en-US" sz="1100" i="1" dirty="0">
                          <a:effectLst/>
                          <a:latin typeface="Arial"/>
                          <a:ea typeface="SimSun"/>
                        </a:rPr>
                        <a:t>N/A</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Arial"/>
                          <a:ea typeface="SimSun"/>
                        </a:rPr>
                        <a:t>1 ¼  </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i="1" dirty="0">
                          <a:effectLst/>
                          <a:latin typeface="Arial"/>
                          <a:ea typeface="SimSun"/>
                        </a:rPr>
                        <a:t>Class 2 track</a:t>
                      </a:r>
                      <a:r>
                        <a:rPr lang="en-US" sz="1100" i="1" baseline="30000" dirty="0">
                          <a:effectLst/>
                          <a:latin typeface="Arial"/>
                          <a:ea typeface="SimSun"/>
                        </a:rPr>
                        <a:t>2</a:t>
                      </a:r>
                      <a:endParaRPr lang="en-US" sz="1000" dirty="0">
                        <a:effectLst/>
                        <a:latin typeface="Times New Roman"/>
                        <a:ea typeface="SimSun"/>
                      </a:endParaRPr>
                    </a:p>
                  </a:txBody>
                  <a:tcPr marL="9525" marR="9525" marT="76200"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baseline="30000" dirty="0">
                          <a:effectLst/>
                          <a:latin typeface="Arial"/>
                          <a:ea typeface="SimSun"/>
                        </a:rPr>
                        <a:t>3</a:t>
                      </a:r>
                      <a:r>
                        <a:rPr lang="en-US" sz="1100" i="1" dirty="0">
                          <a:effectLst/>
                          <a:latin typeface="Arial"/>
                          <a:ea typeface="SimSun"/>
                        </a:rPr>
                        <a:t>N/A</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Arial"/>
                          <a:ea typeface="SimSun"/>
                        </a:rPr>
                        <a:t>1 ¼ </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i="1" dirty="0">
                          <a:effectLst/>
                          <a:latin typeface="Arial"/>
                          <a:ea typeface="SimSun"/>
                        </a:rPr>
                        <a:t>Class 3 track</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Arial"/>
                          <a:ea typeface="SimSun"/>
                        </a:rPr>
                        <a:t>¾ </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Arial"/>
                          <a:ea typeface="SimSun"/>
                        </a:rPr>
                        <a:t>1 ¼ </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i="1" dirty="0">
                          <a:effectLst/>
                          <a:latin typeface="Arial"/>
                          <a:ea typeface="SimSun"/>
                        </a:rPr>
                        <a:t>Class 4 track</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Arial"/>
                          <a:ea typeface="SimSun"/>
                        </a:rPr>
                        <a:t>¾ </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Times New Roman"/>
                          <a:ea typeface="SimSun"/>
                        </a:rPr>
                        <a:t>⅞</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i="1" dirty="0">
                          <a:effectLst/>
                          <a:latin typeface="Arial"/>
                          <a:ea typeface="SimSun"/>
                        </a:rPr>
                        <a:t>Class 5track</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Arial"/>
                          <a:ea typeface="SimSun"/>
                        </a:rPr>
                        <a:t>½ </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i="1" dirty="0">
                          <a:effectLst/>
                          <a:latin typeface="Times New Roman"/>
                          <a:ea typeface="SimSun"/>
                        </a:rPr>
                        <a:t>⅝</a:t>
                      </a:r>
                      <a:endParaRPr lang="en-US" sz="1000" dirty="0">
                        <a:effectLst/>
                        <a:latin typeface="Times New Roman"/>
                        <a:ea typeface="SimSun"/>
                      </a:endParaRPr>
                    </a:p>
                  </a:txBody>
                  <a:tcPr marL="9525" marR="9525" marT="76200"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220">
                <a:tc gridSpan="3">
                  <a:txBody>
                    <a:bodyPr/>
                    <a:lstStyle/>
                    <a:p>
                      <a:pPr marL="0" marR="0">
                        <a:spcBef>
                          <a:spcPts val="0"/>
                        </a:spcBef>
                        <a:spcAft>
                          <a:spcPts val="0"/>
                        </a:spcAft>
                      </a:pPr>
                      <a:r>
                        <a:rPr lang="en-US" sz="1000" i="1" baseline="30000" dirty="0">
                          <a:effectLst/>
                          <a:latin typeface="Arial"/>
                          <a:ea typeface="SimSun"/>
                        </a:rPr>
                        <a:t>1</a:t>
                      </a:r>
                      <a:r>
                        <a:rPr lang="en-US" sz="1000" i="1" dirty="0">
                          <a:effectLst/>
                          <a:latin typeface="Arial"/>
                          <a:ea typeface="SimSun"/>
                        </a:rPr>
                        <a:t>The ends of the chord shall be at points on the gage side of the outer rail, five-eighths of an inch below the top of the railhead.</a:t>
                      </a:r>
                      <a:endParaRPr lang="en-US" sz="1000" dirty="0">
                        <a:effectLst/>
                        <a:latin typeface="Times New Roman"/>
                        <a:ea typeface="SimSun"/>
                      </a:endParaRPr>
                    </a:p>
                    <a:p>
                      <a:pPr marL="0" marR="0">
                        <a:spcBef>
                          <a:spcPts val="0"/>
                        </a:spcBef>
                        <a:spcAft>
                          <a:spcPts val="0"/>
                        </a:spcAft>
                      </a:pPr>
                      <a:r>
                        <a:rPr lang="en-US" sz="1000" i="1" baseline="30000" dirty="0">
                          <a:effectLst/>
                          <a:latin typeface="Arial"/>
                          <a:ea typeface="SimSun"/>
                        </a:rPr>
                        <a:t>2</a:t>
                      </a:r>
                      <a:r>
                        <a:rPr lang="en-US" sz="1000" i="1" dirty="0">
                          <a:effectLst/>
                          <a:latin typeface="Arial"/>
                          <a:ea typeface="SimSun"/>
                        </a:rPr>
                        <a:t>Restraining rails or other systems may be required for derailment prevention.</a:t>
                      </a:r>
                      <a:endParaRPr lang="en-US" sz="1000" dirty="0">
                        <a:effectLst/>
                        <a:latin typeface="Times New Roman"/>
                        <a:ea typeface="SimSun"/>
                      </a:endParaRPr>
                    </a:p>
                    <a:p>
                      <a:pPr marL="0" marR="0">
                        <a:spcBef>
                          <a:spcPts val="0"/>
                        </a:spcBef>
                        <a:spcAft>
                          <a:spcPts val="0"/>
                        </a:spcAft>
                      </a:pPr>
                      <a:r>
                        <a:rPr lang="en-US" sz="1000" i="1" baseline="30000" dirty="0">
                          <a:effectLst/>
                          <a:latin typeface="Arial"/>
                          <a:ea typeface="SimSun"/>
                        </a:rPr>
                        <a:t>3</a:t>
                      </a:r>
                      <a:r>
                        <a:rPr lang="en-US" sz="1000" i="1" dirty="0">
                          <a:effectLst/>
                          <a:latin typeface="Arial"/>
                          <a:ea typeface="SimSun"/>
                        </a:rPr>
                        <a:t>N/A—Not Applicable</a:t>
                      </a:r>
                      <a:endParaRPr lang="en-US" sz="1000" dirty="0">
                        <a:effectLst/>
                        <a:latin typeface="Times New Roman"/>
                        <a:ea typeface="SimSun"/>
                      </a:endParaRPr>
                    </a:p>
                  </a:txBody>
                  <a:tcPr marL="9525" marR="9525" marT="76200"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036825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grpSp>
        <p:nvGrpSpPr>
          <p:cNvPr id="10" name="Group 71"/>
          <p:cNvGrpSpPr>
            <a:grpSpLocks/>
          </p:cNvGrpSpPr>
          <p:nvPr/>
        </p:nvGrpSpPr>
        <p:grpSpPr bwMode="auto">
          <a:xfrm>
            <a:off x="314325" y="2584450"/>
            <a:ext cx="8555038" cy="3511550"/>
            <a:chOff x="198" y="1441"/>
            <a:chExt cx="5389" cy="2212"/>
          </a:xfrm>
        </p:grpSpPr>
        <p:sp>
          <p:nvSpPr>
            <p:cNvPr id="11" name="Line 6"/>
            <p:cNvSpPr>
              <a:spLocks noChangeShapeType="1"/>
            </p:cNvSpPr>
            <p:nvPr/>
          </p:nvSpPr>
          <p:spPr bwMode="auto">
            <a:xfrm>
              <a:off x="198" y="2141"/>
              <a:ext cx="1644" cy="0"/>
            </a:xfrm>
            <a:prstGeom prst="line">
              <a:avLst/>
            </a:prstGeom>
            <a:noFill/>
            <a:ln w="12700" cmpd="sng">
              <a:solidFill>
                <a:schemeClr val="tx1">
                  <a:lumMod val="65000"/>
                  <a:lumOff val="3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 name="Line 7"/>
            <p:cNvSpPr>
              <a:spLocks noChangeShapeType="1"/>
            </p:cNvSpPr>
            <p:nvPr/>
          </p:nvSpPr>
          <p:spPr bwMode="auto">
            <a:xfrm>
              <a:off x="3888" y="2141"/>
              <a:ext cx="1643" cy="0"/>
            </a:xfrm>
            <a:prstGeom prst="line">
              <a:avLst/>
            </a:prstGeom>
            <a:noFill/>
            <a:ln w="12700" cmpd="sng">
              <a:solidFill>
                <a:schemeClr val="tx1">
                  <a:lumMod val="65000"/>
                  <a:lumOff val="3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5" name="Freeform 8"/>
            <p:cNvSpPr>
              <a:spLocks/>
            </p:cNvSpPr>
            <p:nvPr/>
          </p:nvSpPr>
          <p:spPr bwMode="auto">
            <a:xfrm>
              <a:off x="2992" y="2141"/>
              <a:ext cx="891" cy="131"/>
            </a:xfrm>
            <a:custGeom>
              <a:avLst/>
              <a:gdLst>
                <a:gd name="T0" fmla="*/ 0 w 891"/>
                <a:gd name="T1" fmla="*/ 125 h 131"/>
                <a:gd name="T2" fmla="*/ 54 w 891"/>
                <a:gd name="T3" fmla="*/ 128 h 131"/>
                <a:gd name="T4" fmla="*/ 80 w 891"/>
                <a:gd name="T5" fmla="*/ 128 h 131"/>
                <a:gd name="T6" fmla="*/ 108 w 891"/>
                <a:gd name="T7" fmla="*/ 130 h 131"/>
                <a:gd name="T8" fmla="*/ 212 w 891"/>
                <a:gd name="T9" fmla="*/ 120 h 131"/>
                <a:gd name="T10" fmla="*/ 417 w 891"/>
                <a:gd name="T11" fmla="*/ 76 h 131"/>
                <a:gd name="T12" fmla="*/ 632 w 891"/>
                <a:gd name="T13" fmla="*/ 27 h 131"/>
                <a:gd name="T14" fmla="*/ 890 w 89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31"/>
                <a:gd name="T26" fmla="*/ 891 w 89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31">
                  <a:moveTo>
                    <a:pt x="0" y="125"/>
                  </a:moveTo>
                  <a:lnTo>
                    <a:pt x="54" y="128"/>
                  </a:lnTo>
                  <a:lnTo>
                    <a:pt x="80" y="128"/>
                  </a:lnTo>
                  <a:lnTo>
                    <a:pt x="108" y="130"/>
                  </a:lnTo>
                  <a:lnTo>
                    <a:pt x="212" y="120"/>
                  </a:lnTo>
                  <a:lnTo>
                    <a:pt x="417" y="76"/>
                  </a:lnTo>
                  <a:lnTo>
                    <a:pt x="632" y="27"/>
                  </a:lnTo>
                  <a:lnTo>
                    <a:pt x="890" y="0"/>
                  </a:lnTo>
                </a:path>
              </a:pathLst>
            </a:custGeom>
            <a:noFill/>
            <a:ln w="12700" cap="rnd" cmpd="sng">
              <a:solidFill>
                <a:schemeClr val="tx1">
                  <a:lumMod val="65000"/>
                  <a:lumOff val="35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6" name="Freeform 9"/>
            <p:cNvSpPr>
              <a:spLocks/>
            </p:cNvSpPr>
            <p:nvPr/>
          </p:nvSpPr>
          <p:spPr bwMode="auto">
            <a:xfrm>
              <a:off x="1847" y="2141"/>
              <a:ext cx="1145" cy="126"/>
            </a:xfrm>
            <a:custGeom>
              <a:avLst/>
              <a:gdLst>
                <a:gd name="T0" fmla="*/ 0 w 1145"/>
                <a:gd name="T1" fmla="*/ 0 h 126"/>
                <a:gd name="T2" fmla="*/ 337 w 1145"/>
                <a:gd name="T3" fmla="*/ 21 h 126"/>
                <a:gd name="T4" fmla="*/ 613 w 1145"/>
                <a:gd name="T5" fmla="*/ 63 h 126"/>
                <a:gd name="T6" fmla="*/ 867 w 1145"/>
                <a:gd name="T7" fmla="*/ 105 h 126"/>
                <a:gd name="T8" fmla="*/ 1144 w 1145"/>
                <a:gd name="T9" fmla="*/ 125 h 126"/>
                <a:gd name="T10" fmla="*/ 0 60000 65536"/>
                <a:gd name="T11" fmla="*/ 0 60000 65536"/>
                <a:gd name="T12" fmla="*/ 0 60000 65536"/>
                <a:gd name="T13" fmla="*/ 0 60000 65536"/>
                <a:gd name="T14" fmla="*/ 0 60000 65536"/>
                <a:gd name="T15" fmla="*/ 0 w 1145"/>
                <a:gd name="T16" fmla="*/ 0 h 126"/>
                <a:gd name="T17" fmla="*/ 1145 w 1145"/>
                <a:gd name="T18" fmla="*/ 126 h 126"/>
              </a:gdLst>
              <a:ahLst/>
              <a:cxnLst>
                <a:cxn ang="T10">
                  <a:pos x="T0" y="T1"/>
                </a:cxn>
                <a:cxn ang="T11">
                  <a:pos x="T2" y="T3"/>
                </a:cxn>
                <a:cxn ang="T12">
                  <a:pos x="T4" y="T5"/>
                </a:cxn>
                <a:cxn ang="T13">
                  <a:pos x="T6" y="T7"/>
                </a:cxn>
                <a:cxn ang="T14">
                  <a:pos x="T8" y="T9"/>
                </a:cxn>
              </a:cxnLst>
              <a:rect l="T15" t="T16" r="T17" b="T18"/>
              <a:pathLst>
                <a:path w="1145" h="126">
                  <a:moveTo>
                    <a:pt x="0" y="0"/>
                  </a:moveTo>
                  <a:lnTo>
                    <a:pt x="337" y="21"/>
                  </a:lnTo>
                  <a:lnTo>
                    <a:pt x="613" y="63"/>
                  </a:lnTo>
                  <a:lnTo>
                    <a:pt x="867" y="105"/>
                  </a:lnTo>
                  <a:lnTo>
                    <a:pt x="1144" y="125"/>
                  </a:lnTo>
                </a:path>
              </a:pathLst>
            </a:custGeom>
            <a:noFill/>
            <a:ln w="12700" cap="rnd" cmpd="sng">
              <a:solidFill>
                <a:schemeClr val="tx1">
                  <a:lumMod val="65000"/>
                  <a:lumOff val="35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7" name="Line 10"/>
            <p:cNvSpPr>
              <a:spLocks noChangeShapeType="1"/>
            </p:cNvSpPr>
            <p:nvPr/>
          </p:nvSpPr>
          <p:spPr bwMode="auto">
            <a:xfrm>
              <a:off x="201" y="2398"/>
              <a:ext cx="1646" cy="0"/>
            </a:xfrm>
            <a:prstGeom prst="line">
              <a:avLst/>
            </a:prstGeom>
            <a:noFill/>
            <a:ln w="12700" cmpd="sng">
              <a:solidFill>
                <a:schemeClr val="tx1">
                  <a:lumMod val="65000"/>
                  <a:lumOff val="3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8" name="Line 11"/>
            <p:cNvSpPr>
              <a:spLocks noChangeShapeType="1"/>
            </p:cNvSpPr>
            <p:nvPr/>
          </p:nvSpPr>
          <p:spPr bwMode="auto">
            <a:xfrm>
              <a:off x="3891" y="2398"/>
              <a:ext cx="1644" cy="0"/>
            </a:xfrm>
            <a:prstGeom prst="line">
              <a:avLst/>
            </a:prstGeom>
            <a:noFill/>
            <a:ln w="12700" cmpd="sng">
              <a:solidFill>
                <a:schemeClr val="tx1">
                  <a:lumMod val="65000"/>
                  <a:lumOff val="3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9" name="Freeform 12"/>
            <p:cNvSpPr>
              <a:spLocks/>
            </p:cNvSpPr>
            <p:nvPr/>
          </p:nvSpPr>
          <p:spPr bwMode="auto">
            <a:xfrm>
              <a:off x="2996" y="2398"/>
              <a:ext cx="890" cy="129"/>
            </a:xfrm>
            <a:custGeom>
              <a:avLst/>
              <a:gdLst>
                <a:gd name="T0" fmla="*/ 0 w 890"/>
                <a:gd name="T1" fmla="*/ 124 h 129"/>
                <a:gd name="T2" fmla="*/ 54 w 890"/>
                <a:gd name="T3" fmla="*/ 128 h 129"/>
                <a:gd name="T4" fmla="*/ 80 w 890"/>
                <a:gd name="T5" fmla="*/ 128 h 129"/>
                <a:gd name="T6" fmla="*/ 108 w 890"/>
                <a:gd name="T7" fmla="*/ 128 h 129"/>
                <a:gd name="T8" fmla="*/ 213 w 890"/>
                <a:gd name="T9" fmla="*/ 118 h 129"/>
                <a:gd name="T10" fmla="*/ 416 w 890"/>
                <a:gd name="T11" fmla="*/ 75 h 129"/>
                <a:gd name="T12" fmla="*/ 633 w 890"/>
                <a:gd name="T13" fmla="*/ 26 h 129"/>
                <a:gd name="T14" fmla="*/ 889 w 890"/>
                <a:gd name="T15" fmla="*/ 0 h 129"/>
                <a:gd name="T16" fmla="*/ 0 60000 65536"/>
                <a:gd name="T17" fmla="*/ 0 60000 65536"/>
                <a:gd name="T18" fmla="*/ 0 60000 65536"/>
                <a:gd name="T19" fmla="*/ 0 60000 65536"/>
                <a:gd name="T20" fmla="*/ 0 60000 65536"/>
                <a:gd name="T21" fmla="*/ 0 60000 65536"/>
                <a:gd name="T22" fmla="*/ 0 60000 65536"/>
                <a:gd name="T23" fmla="*/ 0 60000 65536"/>
                <a:gd name="T24" fmla="*/ 0 w 890"/>
                <a:gd name="T25" fmla="*/ 0 h 129"/>
                <a:gd name="T26" fmla="*/ 890 w 890"/>
                <a:gd name="T27" fmla="*/ 129 h 1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0" h="129">
                  <a:moveTo>
                    <a:pt x="0" y="124"/>
                  </a:moveTo>
                  <a:lnTo>
                    <a:pt x="54" y="128"/>
                  </a:lnTo>
                  <a:lnTo>
                    <a:pt x="80" y="128"/>
                  </a:lnTo>
                  <a:lnTo>
                    <a:pt x="108" y="128"/>
                  </a:lnTo>
                  <a:lnTo>
                    <a:pt x="213" y="118"/>
                  </a:lnTo>
                  <a:lnTo>
                    <a:pt x="416" y="75"/>
                  </a:lnTo>
                  <a:lnTo>
                    <a:pt x="633" y="26"/>
                  </a:lnTo>
                  <a:lnTo>
                    <a:pt x="889" y="0"/>
                  </a:lnTo>
                </a:path>
              </a:pathLst>
            </a:custGeom>
            <a:noFill/>
            <a:ln w="12700" cap="rnd" cmpd="sng">
              <a:solidFill>
                <a:schemeClr val="tx1">
                  <a:lumMod val="65000"/>
                  <a:lumOff val="35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20" name="Freeform 13"/>
            <p:cNvSpPr>
              <a:spLocks/>
            </p:cNvSpPr>
            <p:nvPr/>
          </p:nvSpPr>
          <p:spPr bwMode="auto">
            <a:xfrm>
              <a:off x="1851" y="2397"/>
              <a:ext cx="1146" cy="128"/>
            </a:xfrm>
            <a:custGeom>
              <a:avLst/>
              <a:gdLst>
                <a:gd name="T0" fmla="*/ 0 w 1146"/>
                <a:gd name="T1" fmla="*/ 0 h 128"/>
                <a:gd name="T2" fmla="*/ 338 w 1146"/>
                <a:gd name="T3" fmla="*/ 21 h 128"/>
                <a:gd name="T4" fmla="*/ 613 w 1146"/>
                <a:gd name="T5" fmla="*/ 65 h 128"/>
                <a:gd name="T6" fmla="*/ 868 w 1146"/>
                <a:gd name="T7" fmla="*/ 105 h 128"/>
                <a:gd name="T8" fmla="*/ 1145 w 1146"/>
                <a:gd name="T9" fmla="*/ 127 h 128"/>
                <a:gd name="T10" fmla="*/ 0 60000 65536"/>
                <a:gd name="T11" fmla="*/ 0 60000 65536"/>
                <a:gd name="T12" fmla="*/ 0 60000 65536"/>
                <a:gd name="T13" fmla="*/ 0 60000 65536"/>
                <a:gd name="T14" fmla="*/ 0 60000 65536"/>
                <a:gd name="T15" fmla="*/ 0 w 1146"/>
                <a:gd name="T16" fmla="*/ 0 h 128"/>
                <a:gd name="T17" fmla="*/ 1146 w 1146"/>
                <a:gd name="T18" fmla="*/ 128 h 128"/>
              </a:gdLst>
              <a:ahLst/>
              <a:cxnLst>
                <a:cxn ang="T10">
                  <a:pos x="T0" y="T1"/>
                </a:cxn>
                <a:cxn ang="T11">
                  <a:pos x="T2" y="T3"/>
                </a:cxn>
                <a:cxn ang="T12">
                  <a:pos x="T4" y="T5"/>
                </a:cxn>
                <a:cxn ang="T13">
                  <a:pos x="T6" y="T7"/>
                </a:cxn>
                <a:cxn ang="T14">
                  <a:pos x="T8" y="T9"/>
                </a:cxn>
              </a:cxnLst>
              <a:rect l="T15" t="T16" r="T17" b="T18"/>
              <a:pathLst>
                <a:path w="1146" h="128">
                  <a:moveTo>
                    <a:pt x="0" y="0"/>
                  </a:moveTo>
                  <a:lnTo>
                    <a:pt x="338" y="21"/>
                  </a:lnTo>
                  <a:lnTo>
                    <a:pt x="613" y="65"/>
                  </a:lnTo>
                  <a:lnTo>
                    <a:pt x="868" y="105"/>
                  </a:lnTo>
                  <a:lnTo>
                    <a:pt x="1145" y="127"/>
                  </a:lnTo>
                </a:path>
              </a:pathLst>
            </a:custGeom>
            <a:noFill/>
            <a:ln w="12700" cap="rnd" cmpd="sng">
              <a:solidFill>
                <a:schemeClr val="tx1">
                  <a:lumMod val="65000"/>
                  <a:lumOff val="35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21" name="Rectangle 14"/>
            <p:cNvSpPr>
              <a:spLocks noChangeArrowheads="1"/>
            </p:cNvSpPr>
            <p:nvPr/>
          </p:nvSpPr>
          <p:spPr bwMode="auto">
            <a:xfrm>
              <a:off x="297"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2" name="Rectangle 15"/>
            <p:cNvSpPr>
              <a:spLocks noChangeArrowheads="1"/>
            </p:cNvSpPr>
            <p:nvPr/>
          </p:nvSpPr>
          <p:spPr bwMode="auto">
            <a:xfrm>
              <a:off x="400"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3" name="Rectangle 16"/>
            <p:cNvSpPr>
              <a:spLocks noChangeArrowheads="1"/>
            </p:cNvSpPr>
            <p:nvPr/>
          </p:nvSpPr>
          <p:spPr bwMode="auto">
            <a:xfrm>
              <a:off x="503" y="20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4" name="Rectangle 17"/>
            <p:cNvSpPr>
              <a:spLocks noChangeArrowheads="1"/>
            </p:cNvSpPr>
            <p:nvPr/>
          </p:nvSpPr>
          <p:spPr bwMode="auto">
            <a:xfrm>
              <a:off x="607" y="2091"/>
              <a:ext cx="39"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5" name="Rectangle 18"/>
            <p:cNvSpPr>
              <a:spLocks noChangeArrowheads="1"/>
            </p:cNvSpPr>
            <p:nvPr/>
          </p:nvSpPr>
          <p:spPr bwMode="auto">
            <a:xfrm>
              <a:off x="707" y="2091"/>
              <a:ext cx="43"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6" name="Rectangle 19"/>
            <p:cNvSpPr>
              <a:spLocks noChangeArrowheads="1"/>
            </p:cNvSpPr>
            <p:nvPr/>
          </p:nvSpPr>
          <p:spPr bwMode="auto">
            <a:xfrm>
              <a:off x="810" y="2091"/>
              <a:ext cx="44"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7" name="Rectangle 20"/>
            <p:cNvSpPr>
              <a:spLocks noChangeArrowheads="1"/>
            </p:cNvSpPr>
            <p:nvPr/>
          </p:nvSpPr>
          <p:spPr bwMode="auto">
            <a:xfrm>
              <a:off x="916" y="2091"/>
              <a:ext cx="38"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8" name="Rectangle 21"/>
            <p:cNvSpPr>
              <a:spLocks noChangeArrowheads="1"/>
            </p:cNvSpPr>
            <p:nvPr/>
          </p:nvSpPr>
          <p:spPr bwMode="auto">
            <a:xfrm>
              <a:off x="1017"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9" name="Rectangle 22"/>
            <p:cNvSpPr>
              <a:spLocks noChangeArrowheads="1"/>
            </p:cNvSpPr>
            <p:nvPr/>
          </p:nvSpPr>
          <p:spPr bwMode="auto">
            <a:xfrm>
              <a:off x="1121"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0" name="Rectangle 23"/>
            <p:cNvSpPr>
              <a:spLocks noChangeArrowheads="1"/>
            </p:cNvSpPr>
            <p:nvPr/>
          </p:nvSpPr>
          <p:spPr bwMode="auto">
            <a:xfrm>
              <a:off x="1225" y="2091"/>
              <a:ext cx="38"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1" name="Rectangle 24"/>
            <p:cNvSpPr>
              <a:spLocks noChangeArrowheads="1"/>
            </p:cNvSpPr>
            <p:nvPr/>
          </p:nvSpPr>
          <p:spPr bwMode="auto">
            <a:xfrm>
              <a:off x="1327"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2" name="Rectangle 25"/>
            <p:cNvSpPr>
              <a:spLocks noChangeArrowheads="1"/>
            </p:cNvSpPr>
            <p:nvPr/>
          </p:nvSpPr>
          <p:spPr bwMode="auto">
            <a:xfrm>
              <a:off x="1429"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3" name="Rectangle 26"/>
            <p:cNvSpPr>
              <a:spLocks noChangeArrowheads="1"/>
            </p:cNvSpPr>
            <p:nvPr/>
          </p:nvSpPr>
          <p:spPr bwMode="auto">
            <a:xfrm>
              <a:off x="1533"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4" name="Rectangle 27"/>
            <p:cNvSpPr>
              <a:spLocks noChangeArrowheads="1"/>
            </p:cNvSpPr>
            <p:nvPr/>
          </p:nvSpPr>
          <p:spPr bwMode="auto">
            <a:xfrm>
              <a:off x="1635"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5" name="Rectangle 28"/>
            <p:cNvSpPr>
              <a:spLocks noChangeArrowheads="1"/>
            </p:cNvSpPr>
            <p:nvPr/>
          </p:nvSpPr>
          <p:spPr bwMode="auto">
            <a:xfrm>
              <a:off x="1738" y="2091"/>
              <a:ext cx="43"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6" name="Rectangle 29"/>
            <p:cNvSpPr>
              <a:spLocks noChangeArrowheads="1"/>
            </p:cNvSpPr>
            <p:nvPr/>
          </p:nvSpPr>
          <p:spPr bwMode="auto">
            <a:xfrm>
              <a:off x="1842" y="2091"/>
              <a:ext cx="39"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7" name="Rectangle 30"/>
            <p:cNvSpPr>
              <a:spLocks noChangeArrowheads="1"/>
            </p:cNvSpPr>
            <p:nvPr/>
          </p:nvSpPr>
          <p:spPr bwMode="auto">
            <a:xfrm>
              <a:off x="1944"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8" name="Rectangle 31"/>
            <p:cNvSpPr>
              <a:spLocks noChangeArrowheads="1"/>
            </p:cNvSpPr>
            <p:nvPr/>
          </p:nvSpPr>
          <p:spPr bwMode="auto">
            <a:xfrm>
              <a:off x="2047" y="20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9" name="Rectangle 32"/>
            <p:cNvSpPr>
              <a:spLocks noChangeArrowheads="1"/>
            </p:cNvSpPr>
            <p:nvPr/>
          </p:nvSpPr>
          <p:spPr bwMode="auto">
            <a:xfrm>
              <a:off x="2146" y="2114"/>
              <a:ext cx="40"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0" name="Rectangle 33"/>
            <p:cNvSpPr>
              <a:spLocks noChangeArrowheads="1"/>
            </p:cNvSpPr>
            <p:nvPr/>
          </p:nvSpPr>
          <p:spPr bwMode="auto">
            <a:xfrm>
              <a:off x="2249" y="2122"/>
              <a:ext cx="42"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1" name="Rectangle 34"/>
            <p:cNvSpPr>
              <a:spLocks noChangeArrowheads="1"/>
            </p:cNvSpPr>
            <p:nvPr/>
          </p:nvSpPr>
          <p:spPr bwMode="auto">
            <a:xfrm>
              <a:off x="2353" y="2137"/>
              <a:ext cx="38"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2" name="Rectangle 35"/>
            <p:cNvSpPr>
              <a:spLocks noChangeArrowheads="1"/>
            </p:cNvSpPr>
            <p:nvPr/>
          </p:nvSpPr>
          <p:spPr bwMode="auto">
            <a:xfrm>
              <a:off x="2457" y="2178"/>
              <a:ext cx="42"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3" name="Rectangle 36"/>
            <p:cNvSpPr>
              <a:spLocks noChangeArrowheads="1"/>
            </p:cNvSpPr>
            <p:nvPr/>
          </p:nvSpPr>
          <p:spPr bwMode="auto">
            <a:xfrm>
              <a:off x="2562" y="2187"/>
              <a:ext cx="39" cy="371"/>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4" name="Rectangle 37"/>
            <p:cNvSpPr>
              <a:spLocks noChangeArrowheads="1"/>
            </p:cNvSpPr>
            <p:nvPr/>
          </p:nvSpPr>
          <p:spPr bwMode="auto">
            <a:xfrm>
              <a:off x="2657" y="2202"/>
              <a:ext cx="41" cy="371"/>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5" name="Rectangle 38"/>
            <p:cNvSpPr>
              <a:spLocks noChangeArrowheads="1"/>
            </p:cNvSpPr>
            <p:nvPr/>
          </p:nvSpPr>
          <p:spPr bwMode="auto">
            <a:xfrm>
              <a:off x="2760" y="2220"/>
              <a:ext cx="40"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6" name="Rectangle 39"/>
            <p:cNvSpPr>
              <a:spLocks noChangeArrowheads="1"/>
            </p:cNvSpPr>
            <p:nvPr/>
          </p:nvSpPr>
          <p:spPr bwMode="auto">
            <a:xfrm>
              <a:off x="2870" y="2225"/>
              <a:ext cx="42" cy="371"/>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7" name="Rectangle 40"/>
            <p:cNvSpPr>
              <a:spLocks noChangeArrowheads="1"/>
            </p:cNvSpPr>
            <p:nvPr/>
          </p:nvSpPr>
          <p:spPr bwMode="auto">
            <a:xfrm>
              <a:off x="2977" y="2220"/>
              <a:ext cx="41"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8" name="Rectangle 41"/>
            <p:cNvSpPr>
              <a:spLocks noChangeArrowheads="1"/>
            </p:cNvSpPr>
            <p:nvPr/>
          </p:nvSpPr>
          <p:spPr bwMode="auto">
            <a:xfrm>
              <a:off x="3076" y="2222"/>
              <a:ext cx="41" cy="371"/>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9" name="Rectangle 42"/>
            <p:cNvSpPr>
              <a:spLocks noChangeArrowheads="1"/>
            </p:cNvSpPr>
            <p:nvPr/>
          </p:nvSpPr>
          <p:spPr bwMode="auto">
            <a:xfrm>
              <a:off x="3172" y="21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0" name="Rectangle 43"/>
            <p:cNvSpPr>
              <a:spLocks noChangeArrowheads="1"/>
            </p:cNvSpPr>
            <p:nvPr/>
          </p:nvSpPr>
          <p:spPr bwMode="auto">
            <a:xfrm>
              <a:off x="3280" y="2182"/>
              <a:ext cx="38"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1" name="Rectangle 44"/>
            <p:cNvSpPr>
              <a:spLocks noChangeArrowheads="1"/>
            </p:cNvSpPr>
            <p:nvPr/>
          </p:nvSpPr>
          <p:spPr bwMode="auto">
            <a:xfrm>
              <a:off x="3384" y="2176"/>
              <a:ext cx="41" cy="367"/>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2" name="Rectangle 45"/>
            <p:cNvSpPr>
              <a:spLocks noChangeArrowheads="1"/>
            </p:cNvSpPr>
            <p:nvPr/>
          </p:nvSpPr>
          <p:spPr bwMode="auto">
            <a:xfrm>
              <a:off x="3488" y="2144"/>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3" name="Rectangle 46"/>
            <p:cNvSpPr>
              <a:spLocks noChangeArrowheads="1"/>
            </p:cNvSpPr>
            <p:nvPr/>
          </p:nvSpPr>
          <p:spPr bwMode="auto">
            <a:xfrm>
              <a:off x="3591" y="2137"/>
              <a:ext cx="39" cy="370"/>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4" name="Rectangle 47"/>
            <p:cNvSpPr>
              <a:spLocks noChangeArrowheads="1"/>
            </p:cNvSpPr>
            <p:nvPr/>
          </p:nvSpPr>
          <p:spPr bwMode="auto">
            <a:xfrm>
              <a:off x="3693" y="2119"/>
              <a:ext cx="41" cy="371"/>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5" name="Rectangle 48"/>
            <p:cNvSpPr>
              <a:spLocks noChangeArrowheads="1"/>
            </p:cNvSpPr>
            <p:nvPr/>
          </p:nvSpPr>
          <p:spPr bwMode="auto">
            <a:xfrm>
              <a:off x="3785" y="2079"/>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6" name="Rectangle 49"/>
            <p:cNvSpPr>
              <a:spLocks noChangeArrowheads="1"/>
            </p:cNvSpPr>
            <p:nvPr/>
          </p:nvSpPr>
          <p:spPr bwMode="auto">
            <a:xfrm>
              <a:off x="3900" y="2091"/>
              <a:ext cx="39"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7" name="Rectangle 50"/>
            <p:cNvSpPr>
              <a:spLocks noChangeArrowheads="1"/>
            </p:cNvSpPr>
            <p:nvPr/>
          </p:nvSpPr>
          <p:spPr bwMode="auto">
            <a:xfrm>
              <a:off x="4001" y="20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8" name="Rectangle 51"/>
            <p:cNvSpPr>
              <a:spLocks noChangeArrowheads="1"/>
            </p:cNvSpPr>
            <p:nvPr/>
          </p:nvSpPr>
          <p:spPr bwMode="auto">
            <a:xfrm>
              <a:off x="4106"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9" name="Rectangle 52"/>
            <p:cNvSpPr>
              <a:spLocks noChangeArrowheads="1"/>
            </p:cNvSpPr>
            <p:nvPr/>
          </p:nvSpPr>
          <p:spPr bwMode="auto">
            <a:xfrm>
              <a:off x="4208"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0" name="Rectangle 53"/>
            <p:cNvSpPr>
              <a:spLocks noChangeArrowheads="1"/>
            </p:cNvSpPr>
            <p:nvPr/>
          </p:nvSpPr>
          <p:spPr bwMode="auto">
            <a:xfrm>
              <a:off x="4312"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1" name="Rectangle 54"/>
            <p:cNvSpPr>
              <a:spLocks noChangeArrowheads="1"/>
            </p:cNvSpPr>
            <p:nvPr/>
          </p:nvSpPr>
          <p:spPr bwMode="auto">
            <a:xfrm>
              <a:off x="4415"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2" name="Rectangle 55"/>
            <p:cNvSpPr>
              <a:spLocks noChangeArrowheads="1"/>
            </p:cNvSpPr>
            <p:nvPr/>
          </p:nvSpPr>
          <p:spPr bwMode="auto">
            <a:xfrm>
              <a:off x="4518" y="2091"/>
              <a:ext cx="39"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3" name="Rectangle 56"/>
            <p:cNvSpPr>
              <a:spLocks noChangeArrowheads="1"/>
            </p:cNvSpPr>
            <p:nvPr/>
          </p:nvSpPr>
          <p:spPr bwMode="auto">
            <a:xfrm>
              <a:off x="4620"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4" name="Rectangle 57"/>
            <p:cNvSpPr>
              <a:spLocks noChangeArrowheads="1"/>
            </p:cNvSpPr>
            <p:nvPr/>
          </p:nvSpPr>
          <p:spPr bwMode="auto">
            <a:xfrm>
              <a:off x="4722" y="20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5" name="Rectangle 58"/>
            <p:cNvSpPr>
              <a:spLocks noChangeArrowheads="1"/>
            </p:cNvSpPr>
            <p:nvPr/>
          </p:nvSpPr>
          <p:spPr bwMode="auto">
            <a:xfrm>
              <a:off x="4827" y="2091"/>
              <a:ext cx="39"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6" name="Rectangle 59"/>
            <p:cNvSpPr>
              <a:spLocks noChangeArrowheads="1"/>
            </p:cNvSpPr>
            <p:nvPr/>
          </p:nvSpPr>
          <p:spPr bwMode="auto">
            <a:xfrm>
              <a:off x="4928" y="2091"/>
              <a:ext cx="43"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7" name="Rectangle 60"/>
            <p:cNvSpPr>
              <a:spLocks noChangeArrowheads="1"/>
            </p:cNvSpPr>
            <p:nvPr/>
          </p:nvSpPr>
          <p:spPr bwMode="auto">
            <a:xfrm>
              <a:off x="5032" y="2091"/>
              <a:ext cx="41"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8" name="Rectangle 61"/>
            <p:cNvSpPr>
              <a:spLocks noChangeArrowheads="1"/>
            </p:cNvSpPr>
            <p:nvPr/>
          </p:nvSpPr>
          <p:spPr bwMode="auto">
            <a:xfrm>
              <a:off x="5135" y="2091"/>
              <a:ext cx="39"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9" name="Rectangle 62"/>
            <p:cNvSpPr>
              <a:spLocks noChangeArrowheads="1"/>
            </p:cNvSpPr>
            <p:nvPr/>
          </p:nvSpPr>
          <p:spPr bwMode="auto">
            <a:xfrm>
              <a:off x="5237" y="20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0" name="Rectangle 63"/>
            <p:cNvSpPr>
              <a:spLocks noChangeArrowheads="1"/>
            </p:cNvSpPr>
            <p:nvPr/>
          </p:nvSpPr>
          <p:spPr bwMode="auto">
            <a:xfrm>
              <a:off x="5340" y="2091"/>
              <a:ext cx="42"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1" name="Rectangle 64"/>
            <p:cNvSpPr>
              <a:spLocks noChangeArrowheads="1"/>
            </p:cNvSpPr>
            <p:nvPr/>
          </p:nvSpPr>
          <p:spPr bwMode="auto">
            <a:xfrm>
              <a:off x="5444"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2" name="Rectangle 65"/>
            <p:cNvSpPr>
              <a:spLocks noChangeArrowheads="1"/>
            </p:cNvSpPr>
            <p:nvPr/>
          </p:nvSpPr>
          <p:spPr bwMode="auto">
            <a:xfrm>
              <a:off x="5547" y="2091"/>
              <a:ext cx="40" cy="369"/>
            </a:xfrm>
            <a:prstGeom prst="rect">
              <a:avLst/>
            </a:prstGeom>
            <a:noFill/>
            <a:ln w="12700"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3" name="Line 66"/>
            <p:cNvSpPr>
              <a:spLocks noChangeShapeType="1"/>
            </p:cNvSpPr>
            <p:nvPr/>
          </p:nvSpPr>
          <p:spPr bwMode="auto">
            <a:xfrm>
              <a:off x="2009" y="2392"/>
              <a:ext cx="1934" cy="0"/>
            </a:xfrm>
            <a:prstGeom prst="line">
              <a:avLst/>
            </a:prstGeom>
            <a:noFill/>
            <a:ln w="12700" cmpd="sng">
              <a:solidFill>
                <a:schemeClr val="tx1">
                  <a:lumMod val="65000"/>
                  <a:lumOff val="3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4" name="Line 67"/>
            <p:cNvSpPr>
              <a:spLocks noChangeShapeType="1"/>
            </p:cNvSpPr>
            <p:nvPr/>
          </p:nvSpPr>
          <p:spPr bwMode="auto">
            <a:xfrm>
              <a:off x="3053" y="2417"/>
              <a:ext cx="739" cy="609"/>
            </a:xfrm>
            <a:prstGeom prst="line">
              <a:avLst/>
            </a:prstGeom>
            <a:noFill/>
            <a:ln w="50800" cmpd="sng">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 name="Rectangle 68"/>
            <p:cNvSpPr>
              <a:spLocks noChangeArrowheads="1"/>
            </p:cNvSpPr>
            <p:nvPr/>
          </p:nvSpPr>
          <p:spPr bwMode="auto">
            <a:xfrm>
              <a:off x="3269" y="3078"/>
              <a:ext cx="2289" cy="575"/>
            </a:xfrm>
            <a:prstGeom prst="rect">
              <a:avLst/>
            </a:prstGeom>
            <a:noFill/>
            <a:ln w="9525"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r>
                <a:rPr lang="en-US" dirty="0">
                  <a:solidFill>
                    <a:prstClr val="black"/>
                  </a:solidFill>
                  <a:latin typeface="Arial" charset="0"/>
                </a:rPr>
                <a:t>Tangent - alinement deviation is the distance between the gage line and string (chord) </a:t>
              </a:r>
            </a:p>
          </p:txBody>
        </p:sp>
        <p:sp>
          <p:nvSpPr>
            <p:cNvPr id="76" name="Rectangle 69"/>
            <p:cNvSpPr>
              <a:spLocks noChangeArrowheads="1"/>
            </p:cNvSpPr>
            <p:nvPr/>
          </p:nvSpPr>
          <p:spPr bwMode="auto">
            <a:xfrm>
              <a:off x="977" y="1441"/>
              <a:ext cx="2158" cy="402"/>
            </a:xfrm>
            <a:prstGeom prst="rect">
              <a:avLst/>
            </a:prstGeom>
            <a:noFill/>
            <a:ln w="9525" cmpd="sng">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r>
                <a:rPr lang="en-US" dirty="0">
                  <a:solidFill>
                    <a:prstClr val="black"/>
                  </a:solidFill>
                  <a:latin typeface="Arial" charset="0"/>
                </a:rPr>
                <a:t>Place 62' string centered on alinement deviation</a:t>
              </a:r>
            </a:p>
          </p:txBody>
        </p:sp>
        <p:sp>
          <p:nvSpPr>
            <p:cNvPr id="77" name="Line 70"/>
            <p:cNvSpPr>
              <a:spLocks noChangeShapeType="1"/>
            </p:cNvSpPr>
            <p:nvPr/>
          </p:nvSpPr>
          <p:spPr bwMode="auto">
            <a:xfrm>
              <a:off x="2610" y="1843"/>
              <a:ext cx="414" cy="513"/>
            </a:xfrm>
            <a:prstGeom prst="line">
              <a:avLst/>
            </a:prstGeom>
            <a:noFill/>
            <a:ln w="50800" cmpd="sng">
              <a:solidFill>
                <a:schemeClr val="tx1">
                  <a:lumMod val="65000"/>
                  <a:lumOff val="35000"/>
                </a:schemeClr>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78" name="Rectangle 77"/>
          <p:cNvSpPr/>
          <p:nvPr/>
        </p:nvSpPr>
        <p:spPr>
          <a:xfrm>
            <a:off x="723900" y="1900535"/>
            <a:ext cx="7734300" cy="461665"/>
          </a:xfrm>
          <a:prstGeom prst="rect">
            <a:avLst/>
          </a:prstGeom>
        </p:spPr>
        <p:txBody>
          <a:bodyPr wrap="square">
            <a:spAutoFit/>
          </a:bodyPr>
          <a:lstStyle/>
          <a:p>
            <a:pPr marL="4763" indent="-4763" algn="ctr" defTabSz="919163">
              <a:spcBef>
                <a:spcPct val="20000"/>
              </a:spcBef>
            </a:pPr>
            <a:r>
              <a:rPr lang="en-US" sz="2400" dirty="0" smtClean="0">
                <a:solidFill>
                  <a:prstClr val="black"/>
                </a:solidFill>
              </a:rPr>
              <a:t>Measuring Alinement on Tangent Track </a:t>
            </a:r>
            <a:endParaRPr lang="en-US" sz="2400" dirty="0">
              <a:solidFill>
                <a:prstClr val="black"/>
              </a:solidFill>
            </a:endParaRPr>
          </a:p>
        </p:txBody>
      </p:sp>
    </p:spTree>
    <p:extLst>
      <p:ext uri="{BB962C8B-B14F-4D97-AF65-F5344CB8AC3E}">
        <p14:creationId xmlns:p14="http://schemas.microsoft.com/office/powerpoint/2010/main" val="4115295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13" name="Rectangle 11"/>
          <p:cNvSpPr>
            <a:spLocks noChangeArrowheads="1"/>
          </p:cNvSpPr>
          <p:nvPr/>
        </p:nvSpPr>
        <p:spPr bwMode="auto">
          <a:xfrm>
            <a:off x="990600" y="5397500"/>
            <a:ext cx="7467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2000" dirty="0">
                <a:solidFill>
                  <a:prstClr val="black"/>
                </a:solidFill>
                <a:latin typeface="Arial" charset="0"/>
              </a:rPr>
              <a:t>The distance between the first mid-chord offset (MCO) measurement point and the last point will </a:t>
            </a:r>
            <a:r>
              <a:rPr lang="en-US" sz="2000" b="1" dirty="0">
                <a:solidFill>
                  <a:prstClr val="black"/>
                </a:solidFill>
                <a:latin typeface="Arial" charset="0"/>
              </a:rPr>
              <a:t>be</a:t>
            </a:r>
            <a:r>
              <a:rPr lang="en-US" sz="2000" dirty="0">
                <a:solidFill>
                  <a:prstClr val="black"/>
                </a:solidFill>
                <a:latin typeface="Arial" charset="0"/>
              </a:rPr>
              <a:t> 248 feet on curves.</a:t>
            </a:r>
          </a:p>
        </p:txBody>
      </p:sp>
      <p:graphicFrame>
        <p:nvGraphicFramePr>
          <p:cNvPr id="3" name="Table 2"/>
          <p:cNvGraphicFramePr>
            <a:graphicFrameLocks noGrp="1"/>
          </p:cNvGraphicFramePr>
          <p:nvPr>
            <p:extLst>
              <p:ext uri="{D42A27DB-BD31-4B8C-83A1-F6EECF244321}">
                <p14:modId xmlns:p14="http://schemas.microsoft.com/office/powerpoint/2010/main" val="620343630"/>
              </p:ext>
            </p:extLst>
          </p:nvPr>
        </p:nvGraphicFramePr>
        <p:xfrm>
          <a:off x="1143000" y="1905003"/>
          <a:ext cx="6629400" cy="2895596"/>
        </p:xfrm>
        <a:graphic>
          <a:graphicData uri="http://schemas.openxmlformats.org/drawingml/2006/table">
            <a:tbl>
              <a:tblPr firstRow="1" firstCol="1" lastRow="1" lastCol="1" bandRow="1" bandCol="1"/>
              <a:tblGrid>
                <a:gridCol w="1116391"/>
                <a:gridCol w="1116391"/>
                <a:gridCol w="1113739"/>
                <a:gridCol w="1113739"/>
                <a:gridCol w="1112414"/>
                <a:gridCol w="1056726"/>
              </a:tblGrid>
              <a:tr h="509796">
                <a:tc gridSpan="6">
                  <a:txBody>
                    <a:bodyPr/>
                    <a:lstStyle/>
                    <a:p>
                      <a:pPr marL="182880" marR="0" algn="ctr">
                        <a:spcBef>
                          <a:spcPts val="0"/>
                        </a:spcBef>
                        <a:spcAft>
                          <a:spcPts val="0"/>
                        </a:spcAft>
                      </a:pPr>
                      <a:r>
                        <a:rPr lang="en-US" sz="1100" dirty="0">
                          <a:effectLst/>
                          <a:latin typeface="Arial"/>
                          <a:ea typeface="Times New Roman"/>
                          <a:cs typeface="Times New Roman"/>
                        </a:rPr>
                        <a:t/>
                      </a:r>
                      <a:br>
                        <a:rPr lang="en-US" sz="1100" dirty="0">
                          <a:effectLst/>
                          <a:latin typeface="Arial"/>
                          <a:ea typeface="Times New Roman"/>
                          <a:cs typeface="Times New Roman"/>
                        </a:rPr>
                      </a:br>
                      <a:r>
                        <a:rPr lang="en-US" sz="1100" dirty="0">
                          <a:effectLst/>
                          <a:latin typeface="Arial"/>
                          <a:ea typeface="Times New Roman"/>
                          <a:cs typeface="Times New Roman"/>
                        </a:rPr>
                        <a:t>Alignment Stations</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64693">
                <a:tc>
                  <a:txBody>
                    <a:bodyPr/>
                    <a:lstStyle/>
                    <a:p>
                      <a:pPr marL="182880" marR="0" algn="ctr">
                        <a:spcBef>
                          <a:spcPts val="0"/>
                        </a:spcBef>
                        <a:spcAft>
                          <a:spcPts val="0"/>
                        </a:spcAft>
                      </a:pPr>
                      <a:r>
                        <a:rPr lang="en-US" sz="1100" dirty="0">
                          <a:effectLst/>
                          <a:latin typeface="Arial"/>
                          <a:ea typeface="Times New Roman"/>
                          <a:cs typeface="Times New Roman"/>
                        </a:rPr>
                        <a:t>Geometry</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c>
                  <a:txBody>
                    <a:bodyPr/>
                    <a:lstStyle/>
                    <a:p>
                      <a:pPr marL="182880" marR="0" algn="ctr">
                        <a:spcBef>
                          <a:spcPts val="0"/>
                        </a:spcBef>
                        <a:spcAft>
                          <a:spcPts val="0"/>
                        </a:spcAft>
                      </a:pPr>
                      <a:r>
                        <a:rPr lang="en-US" sz="1100" dirty="0">
                          <a:effectLst/>
                          <a:latin typeface="Arial"/>
                          <a:ea typeface="Times New Roman"/>
                          <a:cs typeface="Times New Roman"/>
                        </a:rPr>
                        <a:t>Class</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c>
                  <a:txBody>
                    <a:bodyPr/>
                    <a:lstStyle/>
                    <a:p>
                      <a:pPr marL="182880" marR="0" algn="ctr">
                        <a:spcBef>
                          <a:spcPts val="0"/>
                        </a:spcBef>
                        <a:spcAft>
                          <a:spcPts val="0"/>
                        </a:spcAft>
                      </a:pPr>
                      <a:r>
                        <a:rPr lang="en-US" sz="1100" dirty="0">
                          <a:effectLst/>
                          <a:latin typeface="Arial"/>
                          <a:ea typeface="Times New Roman"/>
                          <a:cs typeface="Times New Roman"/>
                        </a:rPr>
                        <a:t>Chord (feet)</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c>
                  <a:txBody>
                    <a:bodyPr/>
                    <a:lstStyle/>
                    <a:p>
                      <a:pPr marL="182880" marR="0" algn="ctr">
                        <a:spcBef>
                          <a:spcPts val="0"/>
                        </a:spcBef>
                        <a:spcAft>
                          <a:spcPts val="0"/>
                        </a:spcAft>
                      </a:pPr>
                      <a:r>
                        <a:rPr lang="en-US" sz="1100" dirty="0">
                          <a:effectLst/>
                          <a:latin typeface="Arial"/>
                          <a:ea typeface="Times New Roman"/>
                          <a:cs typeface="Times New Roman"/>
                        </a:rPr>
                        <a:t>Total No.  Stations</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c>
                  <a:txBody>
                    <a:bodyPr/>
                    <a:lstStyle/>
                    <a:p>
                      <a:pPr marL="182880" marR="0" algn="ctr">
                        <a:spcBef>
                          <a:spcPts val="0"/>
                        </a:spcBef>
                        <a:spcAft>
                          <a:spcPts val="0"/>
                        </a:spcAft>
                      </a:pPr>
                      <a:r>
                        <a:rPr lang="en-US" sz="1100" dirty="0">
                          <a:effectLst/>
                          <a:latin typeface="Arial"/>
                          <a:ea typeface="Times New Roman"/>
                          <a:cs typeface="Times New Roman"/>
                        </a:rPr>
                        <a:t>Station Spacing (feet)</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c>
                  <a:txBody>
                    <a:bodyPr/>
                    <a:lstStyle/>
                    <a:p>
                      <a:pPr marL="182880" marR="0" algn="ctr">
                        <a:spcBef>
                          <a:spcPts val="0"/>
                        </a:spcBef>
                        <a:spcAft>
                          <a:spcPts val="0"/>
                        </a:spcAft>
                      </a:pPr>
                      <a:r>
                        <a:rPr lang="en-US" sz="1100" dirty="0">
                          <a:effectLst/>
                          <a:latin typeface="Arial"/>
                          <a:ea typeface="Times New Roman"/>
                          <a:cs typeface="Times New Roman"/>
                        </a:rPr>
                        <a:t>Curve Length (feet)</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C99"/>
                    </a:solidFill>
                  </a:tcPr>
                </a:tc>
              </a:tr>
              <a:tr h="346622">
                <a:tc rowSpan="5">
                  <a:txBody>
                    <a:bodyPr/>
                    <a:lstStyle/>
                    <a:p>
                      <a:pPr marL="182880" marR="0" algn="ctr">
                        <a:spcBef>
                          <a:spcPts val="300"/>
                        </a:spcBef>
                        <a:spcAft>
                          <a:spcPts val="0"/>
                        </a:spcAft>
                      </a:pPr>
                      <a:r>
                        <a:rPr lang="en-US" sz="1100" dirty="0">
                          <a:effectLst/>
                          <a:latin typeface="Arial"/>
                          <a:ea typeface="Times New Roman"/>
                          <a:cs typeface="Times New Roman"/>
                        </a:rPr>
                        <a:t>Curve</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rowSpan="2">
                  <a:txBody>
                    <a:bodyPr/>
                    <a:lstStyle/>
                    <a:p>
                      <a:pPr marL="182880" marR="0" algn="ctr">
                        <a:spcBef>
                          <a:spcPts val="300"/>
                        </a:spcBef>
                        <a:spcAft>
                          <a:spcPts val="0"/>
                        </a:spcAft>
                      </a:pPr>
                      <a:r>
                        <a:rPr lang="en-US" sz="1100" dirty="0">
                          <a:effectLst/>
                          <a:latin typeface="Arial"/>
                          <a:ea typeface="Times New Roman"/>
                          <a:cs typeface="Times New Roman"/>
                        </a:rPr>
                        <a:t>1-2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62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9 or</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31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248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254897">
                <a:tc vMerge="1">
                  <a:txBody>
                    <a:bodyPr/>
                    <a:lstStyle/>
                    <a:p>
                      <a:endParaRPr lang="en-US"/>
                    </a:p>
                  </a:txBody>
                  <a:tcPr/>
                </a:tc>
                <a:tc vMerge="1">
                  <a:txBody>
                    <a:bodyPr/>
                    <a:lstStyle/>
                    <a:p>
                      <a:endParaRPr lang="en-US"/>
                    </a:p>
                  </a:txBody>
                  <a:tcPr/>
                </a:tc>
                <a:tc>
                  <a:txBody>
                    <a:bodyPr/>
                    <a:lstStyle/>
                    <a:p>
                      <a:pPr marL="182880" marR="0" algn="ctr">
                        <a:spcBef>
                          <a:spcPts val="300"/>
                        </a:spcBef>
                        <a:spcAft>
                          <a:spcPts val="0"/>
                        </a:spcAft>
                      </a:pPr>
                      <a:r>
                        <a:rPr lang="en-US" sz="1100" dirty="0">
                          <a:effectLst/>
                          <a:latin typeface="Arial"/>
                          <a:ea typeface="Times New Roman"/>
                          <a:cs typeface="Times New Roman"/>
                        </a:rPr>
                        <a:t>62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17</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15</a:t>
                      </a:r>
                      <a:r>
                        <a:rPr lang="en-US" sz="1100" dirty="0">
                          <a:effectLst/>
                          <a:latin typeface="Arial"/>
                          <a:ea typeface="Times New Roman"/>
                          <a:cs typeface="Arial"/>
                        </a:rPr>
                        <a:t>½</a:t>
                      </a:r>
                      <a:endParaRPr lang="en-US" sz="1100" dirty="0">
                        <a:effectLst/>
                        <a:latin typeface="Arial"/>
                        <a:ea typeface="Times New Roman"/>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248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254897">
                <a:tc vMerge="1">
                  <a:txBody>
                    <a:bodyPr/>
                    <a:lstStyle/>
                    <a:p>
                      <a:endParaRPr lang="en-US"/>
                    </a:p>
                  </a:txBody>
                  <a:tcPr/>
                </a:tc>
                <a:tc rowSpan="3">
                  <a:txBody>
                    <a:bodyPr/>
                    <a:lstStyle/>
                    <a:p>
                      <a:pPr marL="182880" marR="0" algn="ctr">
                        <a:spcBef>
                          <a:spcPts val="300"/>
                        </a:spcBef>
                        <a:spcAft>
                          <a:spcPts val="0"/>
                        </a:spcAft>
                      </a:pPr>
                      <a:r>
                        <a:rPr lang="en-US" sz="1100" dirty="0">
                          <a:effectLst/>
                          <a:latin typeface="Arial"/>
                          <a:ea typeface="Times New Roman"/>
                          <a:cs typeface="Times New Roman"/>
                        </a:rPr>
                        <a:t>3-5</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31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17</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15</a:t>
                      </a:r>
                      <a:r>
                        <a:rPr lang="en-US" sz="1100" dirty="0">
                          <a:effectLst/>
                          <a:latin typeface="Arial"/>
                          <a:ea typeface="Times New Roman"/>
                          <a:cs typeface="Arial"/>
                        </a:rPr>
                        <a:t>½</a:t>
                      </a:r>
                      <a:endParaRPr lang="en-US" sz="1100" dirty="0">
                        <a:effectLst/>
                        <a:latin typeface="Arial"/>
                        <a:ea typeface="Times New Roman"/>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248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r>
              <a:tr h="254897">
                <a:tc vMerge="1">
                  <a:txBody>
                    <a:bodyPr/>
                    <a:lstStyle/>
                    <a:p>
                      <a:endParaRPr lang="en-US"/>
                    </a:p>
                  </a:txBody>
                  <a:tcPr/>
                </a:tc>
                <a:tc vMerge="1">
                  <a:txBody>
                    <a:bodyPr/>
                    <a:lstStyle/>
                    <a:p>
                      <a:endParaRPr lang="en-US"/>
                    </a:p>
                  </a:txBody>
                  <a:tcPr/>
                </a:tc>
                <a:tc>
                  <a:txBody>
                    <a:bodyPr/>
                    <a:lstStyle/>
                    <a:p>
                      <a:pPr marL="182880" marR="0" algn="ctr">
                        <a:spcBef>
                          <a:spcPts val="300"/>
                        </a:spcBef>
                        <a:spcAft>
                          <a:spcPts val="0"/>
                        </a:spcAft>
                      </a:pPr>
                      <a:r>
                        <a:rPr lang="en-US" sz="1100" dirty="0">
                          <a:effectLst/>
                          <a:latin typeface="Arial"/>
                          <a:ea typeface="Times New Roman"/>
                          <a:cs typeface="Times New Roman"/>
                        </a:rPr>
                        <a:t>62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9 or</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31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248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r>
              <a:tr h="254897">
                <a:tc vMerge="1">
                  <a:txBody>
                    <a:bodyPr/>
                    <a:lstStyle/>
                    <a:p>
                      <a:endParaRPr lang="en-US"/>
                    </a:p>
                  </a:txBody>
                  <a:tcPr/>
                </a:tc>
                <a:tc vMerge="1">
                  <a:txBody>
                    <a:bodyPr/>
                    <a:lstStyle/>
                    <a:p>
                      <a:endParaRPr lang="en-US"/>
                    </a:p>
                  </a:txBody>
                  <a:tcPr/>
                </a:tc>
                <a:tc>
                  <a:txBody>
                    <a:bodyPr/>
                    <a:lstStyle/>
                    <a:p>
                      <a:pPr marL="182880" marR="0" algn="ctr">
                        <a:spcBef>
                          <a:spcPts val="300"/>
                        </a:spcBef>
                        <a:spcAft>
                          <a:spcPts val="0"/>
                        </a:spcAft>
                      </a:pPr>
                      <a:r>
                        <a:rPr lang="en-US" sz="1100" dirty="0">
                          <a:effectLst/>
                          <a:latin typeface="Arial"/>
                          <a:ea typeface="Times New Roman"/>
                          <a:cs typeface="Times New Roman"/>
                        </a:rPr>
                        <a:t>62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17</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15</a:t>
                      </a:r>
                      <a:r>
                        <a:rPr lang="en-US" sz="1100" dirty="0">
                          <a:effectLst/>
                          <a:latin typeface="Arial"/>
                          <a:ea typeface="Times New Roman"/>
                          <a:cs typeface="Arial"/>
                        </a:rPr>
                        <a:t>½</a:t>
                      </a:r>
                      <a:endParaRPr lang="en-US" sz="1100" dirty="0">
                        <a:effectLst/>
                        <a:latin typeface="Arial"/>
                        <a:ea typeface="Times New Roman"/>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c>
                  <a:txBody>
                    <a:bodyPr/>
                    <a:lstStyle/>
                    <a:p>
                      <a:pPr marL="182880" marR="0" algn="ctr">
                        <a:spcBef>
                          <a:spcPts val="300"/>
                        </a:spcBef>
                        <a:spcAft>
                          <a:spcPts val="0"/>
                        </a:spcAft>
                      </a:pPr>
                      <a:r>
                        <a:rPr lang="en-US" sz="1100" dirty="0">
                          <a:effectLst/>
                          <a:latin typeface="Arial"/>
                          <a:ea typeface="Times New Roman"/>
                          <a:cs typeface="Times New Roman"/>
                        </a:rPr>
                        <a:t>248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E0E0"/>
                    </a:solidFill>
                  </a:tcPr>
                </a:tc>
              </a:tr>
              <a:tr h="254897">
                <a:tc>
                  <a:txBody>
                    <a:bodyPr/>
                    <a:lstStyle/>
                    <a:p>
                      <a:pPr marL="182880" marR="0" algn="ctr">
                        <a:spcBef>
                          <a:spcPts val="300"/>
                        </a:spcBef>
                        <a:spcAft>
                          <a:spcPts val="0"/>
                        </a:spcAft>
                      </a:pPr>
                      <a:r>
                        <a:rPr lang="en-US" sz="1100" dirty="0">
                          <a:effectLst/>
                          <a:latin typeface="Arial"/>
                          <a:ea typeface="Times New Roman"/>
                          <a:cs typeface="Times New Roman"/>
                        </a:rPr>
                        <a:t>Tangent</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marL="182880" marR="0" algn="ctr">
                        <a:spcBef>
                          <a:spcPts val="300"/>
                        </a:spcBef>
                        <a:spcAft>
                          <a:spcPts val="0"/>
                        </a:spcAft>
                      </a:pPr>
                      <a:r>
                        <a:rPr lang="en-US" sz="1100" dirty="0">
                          <a:effectLst/>
                          <a:latin typeface="Arial"/>
                          <a:ea typeface="Times New Roman"/>
                          <a:cs typeface="Times New Roman"/>
                        </a:rPr>
                        <a:t>1 - 5</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62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n/a</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182880" marR="0" algn="ctr">
                        <a:spcBef>
                          <a:spcPts val="300"/>
                        </a:spcBef>
                        <a:spcAft>
                          <a:spcPts val="0"/>
                        </a:spcAft>
                      </a:pPr>
                      <a:r>
                        <a:rPr lang="en-US" sz="1100" dirty="0">
                          <a:effectLst/>
                          <a:latin typeface="Arial"/>
                          <a:ea typeface="Times New Roman"/>
                          <a:cs typeface="Times New Roman"/>
                        </a:rPr>
                        <a:t>n/a</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823680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13" name="Rectangle 11"/>
          <p:cNvSpPr>
            <a:spLocks noChangeArrowheads="1"/>
          </p:cNvSpPr>
          <p:nvPr/>
        </p:nvSpPr>
        <p:spPr bwMode="auto">
          <a:xfrm>
            <a:off x="990600" y="5245100"/>
            <a:ext cx="7467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2000" dirty="0">
                <a:solidFill>
                  <a:prstClr val="black"/>
                </a:solidFill>
                <a:latin typeface="Arial" charset="0"/>
              </a:rPr>
              <a:t>The distance between the first mid-chord offset (MCO) measurement point and the last point will be 248 feet on curves.</a:t>
            </a:r>
          </a:p>
        </p:txBody>
      </p:sp>
      <p:graphicFrame>
        <p:nvGraphicFramePr>
          <p:cNvPr id="3" name="Object 2"/>
          <p:cNvGraphicFramePr>
            <a:graphicFrameLocks noChangeAspect="1"/>
          </p:cNvGraphicFramePr>
          <p:nvPr>
            <p:extLst>
              <p:ext uri="{D42A27DB-BD31-4B8C-83A1-F6EECF244321}">
                <p14:modId xmlns:p14="http://schemas.microsoft.com/office/powerpoint/2010/main" val="3426897457"/>
              </p:ext>
            </p:extLst>
          </p:nvPr>
        </p:nvGraphicFramePr>
        <p:xfrm>
          <a:off x="1506538" y="1885950"/>
          <a:ext cx="6132512" cy="3084513"/>
        </p:xfrm>
        <a:graphic>
          <a:graphicData uri="http://schemas.openxmlformats.org/presentationml/2006/ole">
            <mc:AlternateContent xmlns:mc="http://schemas.openxmlformats.org/markup-compatibility/2006">
              <mc:Choice xmlns:v="urn:schemas-microsoft-com:vml" Requires="v">
                <p:oleObj spid="_x0000_s182308" name="Document" r:id="rId4" imgW="6133261" imgH="3085140" progId="Word.Document.12">
                  <p:embed/>
                </p:oleObj>
              </mc:Choice>
              <mc:Fallback>
                <p:oleObj name="Document" r:id="rId4" imgW="6133261" imgH="3085140" progId="Word.Document.12">
                  <p:embed/>
                  <p:pic>
                    <p:nvPicPr>
                      <p:cNvPr id="0" name=""/>
                      <p:cNvPicPr/>
                      <p:nvPr/>
                    </p:nvPicPr>
                    <p:blipFill>
                      <a:blip r:embed="rId5"/>
                      <a:stretch>
                        <a:fillRect/>
                      </a:stretch>
                    </p:blipFill>
                    <p:spPr>
                      <a:xfrm>
                        <a:off x="1506538" y="1885950"/>
                        <a:ext cx="6132512" cy="3084513"/>
                      </a:xfrm>
                      <a:prstGeom prst="rect">
                        <a:avLst/>
                      </a:prstGeom>
                    </p:spPr>
                  </p:pic>
                </p:oleObj>
              </mc:Fallback>
            </mc:AlternateContent>
          </a:graphicData>
        </a:graphic>
      </p:graphicFrame>
    </p:spTree>
    <p:extLst>
      <p:ext uri="{BB962C8B-B14F-4D97-AF65-F5344CB8AC3E}">
        <p14:creationId xmlns:p14="http://schemas.microsoft.com/office/powerpoint/2010/main" val="313784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Freeform 1030"/>
          <p:cNvSpPr>
            <a:spLocks/>
          </p:cNvSpPr>
          <p:nvPr/>
        </p:nvSpPr>
        <p:spPr bwMode="auto">
          <a:xfrm>
            <a:off x="527050" y="2713038"/>
            <a:ext cx="7658100" cy="1487487"/>
          </a:xfrm>
          <a:custGeom>
            <a:avLst/>
            <a:gdLst>
              <a:gd name="T0" fmla="*/ 0 w 4824"/>
              <a:gd name="T1" fmla="*/ 2147483647 h 937"/>
              <a:gd name="T2" fmla="*/ 2147483647 w 4824"/>
              <a:gd name="T3" fmla="*/ 2147483647 h 937"/>
              <a:gd name="T4" fmla="*/ 2147483647 w 4824"/>
              <a:gd name="T5" fmla="*/ 2147483647 h 937"/>
              <a:gd name="T6" fmla="*/ 2147483647 w 4824"/>
              <a:gd name="T7" fmla="*/ 2147483647 h 937"/>
              <a:gd name="T8" fmla="*/ 2147483647 w 4824"/>
              <a:gd name="T9" fmla="*/ 2147483647 h 937"/>
              <a:gd name="T10" fmla="*/ 2147483647 w 4824"/>
              <a:gd name="T11" fmla="*/ 2147483647 h 937"/>
              <a:gd name="T12" fmla="*/ 2147483647 w 4824"/>
              <a:gd name="T13" fmla="*/ 2147483647 h 937"/>
              <a:gd name="T14" fmla="*/ 2147483647 w 4824"/>
              <a:gd name="T15" fmla="*/ 2147483647 h 937"/>
              <a:gd name="T16" fmla="*/ 2147483647 w 4824"/>
              <a:gd name="T17" fmla="*/ 2147483647 h 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24"/>
              <a:gd name="T28" fmla="*/ 0 h 937"/>
              <a:gd name="T29" fmla="*/ 4824 w 4824"/>
              <a:gd name="T30" fmla="*/ 937 h 9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24" h="937">
                <a:moveTo>
                  <a:pt x="0" y="857"/>
                </a:moveTo>
                <a:cubicBezTo>
                  <a:pt x="172" y="778"/>
                  <a:pt x="753" y="489"/>
                  <a:pt x="1035" y="382"/>
                </a:cubicBezTo>
                <a:cubicBezTo>
                  <a:pt x="1317" y="275"/>
                  <a:pt x="1486" y="278"/>
                  <a:pt x="1690" y="215"/>
                </a:cubicBezTo>
                <a:cubicBezTo>
                  <a:pt x="1894" y="152"/>
                  <a:pt x="2114" y="8"/>
                  <a:pt x="2257" y="4"/>
                </a:cubicBezTo>
                <a:cubicBezTo>
                  <a:pt x="2400" y="0"/>
                  <a:pt x="2415" y="169"/>
                  <a:pt x="2546" y="191"/>
                </a:cubicBezTo>
                <a:cubicBezTo>
                  <a:pt x="2677" y="213"/>
                  <a:pt x="2926" y="121"/>
                  <a:pt x="3046" y="136"/>
                </a:cubicBezTo>
                <a:cubicBezTo>
                  <a:pt x="3166" y="151"/>
                  <a:pt x="3133" y="228"/>
                  <a:pt x="3268" y="280"/>
                </a:cubicBezTo>
                <a:cubicBezTo>
                  <a:pt x="3403" y="332"/>
                  <a:pt x="3598" y="340"/>
                  <a:pt x="3857" y="449"/>
                </a:cubicBezTo>
                <a:cubicBezTo>
                  <a:pt x="4116" y="558"/>
                  <a:pt x="4623" y="835"/>
                  <a:pt x="4824" y="937"/>
                </a:cubicBezTo>
              </a:path>
            </a:pathLst>
          </a:custGeom>
          <a:noFill/>
          <a:ln w="31750" cap="flat" cmpd="sng">
            <a:solidFill>
              <a:schemeClr val="tx1"/>
            </a:solidFill>
            <a:prstDash val="solid"/>
            <a:round/>
            <a:headEnd type="none" w="sm" len="sm"/>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8615" name="Line 1031"/>
          <p:cNvSpPr>
            <a:spLocks noChangeShapeType="1"/>
          </p:cNvSpPr>
          <p:nvPr/>
        </p:nvSpPr>
        <p:spPr bwMode="auto">
          <a:xfrm>
            <a:off x="4541838" y="3062288"/>
            <a:ext cx="1489075" cy="201612"/>
          </a:xfrm>
          <a:prstGeom prst="line">
            <a:avLst/>
          </a:prstGeom>
          <a:noFill/>
          <a:ln w="38100">
            <a:solidFill>
              <a:schemeClr val="accent2"/>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8616" name="Text Box 1035"/>
          <p:cNvSpPr txBox="1">
            <a:spLocks noChangeArrowheads="1"/>
          </p:cNvSpPr>
          <p:nvPr/>
        </p:nvSpPr>
        <p:spPr bwMode="auto">
          <a:xfrm>
            <a:off x="4805363" y="1949450"/>
            <a:ext cx="3219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800" dirty="0">
                <a:solidFill>
                  <a:prstClr val="black"/>
                </a:solidFill>
                <a:latin typeface="Arial" charset="0"/>
              </a:rPr>
              <a:t>A 31' chord will be able</a:t>
            </a:r>
          </a:p>
          <a:p>
            <a:r>
              <a:rPr lang="en-US" sz="1800" dirty="0">
                <a:solidFill>
                  <a:prstClr val="black"/>
                </a:solidFill>
                <a:latin typeface="Arial" charset="0"/>
              </a:rPr>
              <a:t>to “see” short wave deviations</a:t>
            </a:r>
          </a:p>
        </p:txBody>
      </p:sp>
      <p:sp>
        <p:nvSpPr>
          <p:cNvPr id="68617" name="Line 1036"/>
          <p:cNvSpPr>
            <a:spLocks noChangeShapeType="1"/>
          </p:cNvSpPr>
          <p:nvPr/>
        </p:nvSpPr>
        <p:spPr bwMode="auto">
          <a:xfrm flipH="1">
            <a:off x="5327650" y="2566988"/>
            <a:ext cx="500063" cy="50006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8618" name="Line 1038"/>
          <p:cNvSpPr>
            <a:spLocks noChangeShapeType="1"/>
          </p:cNvSpPr>
          <p:nvPr/>
        </p:nvSpPr>
        <p:spPr bwMode="auto">
          <a:xfrm flipV="1">
            <a:off x="4171950" y="3062288"/>
            <a:ext cx="369888" cy="693737"/>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8619" name="Line 1041"/>
          <p:cNvSpPr>
            <a:spLocks noChangeShapeType="1"/>
          </p:cNvSpPr>
          <p:nvPr/>
        </p:nvSpPr>
        <p:spPr bwMode="auto">
          <a:xfrm>
            <a:off x="2749550" y="3181350"/>
            <a:ext cx="3475038" cy="136525"/>
          </a:xfrm>
          <a:prstGeom prst="line">
            <a:avLst/>
          </a:prstGeom>
          <a:noFill/>
          <a:ln w="38100">
            <a:solidFill>
              <a:schemeClr val="accent2"/>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8620" name="Text Box 1044"/>
          <p:cNvSpPr txBox="1">
            <a:spLocks noChangeArrowheads="1"/>
          </p:cNvSpPr>
          <p:nvPr/>
        </p:nvSpPr>
        <p:spPr bwMode="auto">
          <a:xfrm>
            <a:off x="2628900" y="3797300"/>
            <a:ext cx="3016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800" dirty="0">
                <a:solidFill>
                  <a:prstClr val="black"/>
                </a:solidFill>
                <a:latin typeface="Arial" charset="0"/>
              </a:rPr>
              <a:t>The 62' chord is “blind”  to </a:t>
            </a:r>
          </a:p>
          <a:p>
            <a:r>
              <a:rPr lang="en-US" sz="1800" dirty="0">
                <a:solidFill>
                  <a:prstClr val="black"/>
                </a:solidFill>
                <a:latin typeface="Arial" charset="0"/>
              </a:rPr>
              <a:t>certain alinement deviations</a:t>
            </a:r>
          </a:p>
        </p:txBody>
      </p:sp>
      <p:sp>
        <p:nvSpPr>
          <p:cNvPr id="68621" name="Text Box 1045"/>
          <p:cNvSpPr txBox="1">
            <a:spLocks noChangeArrowheads="1"/>
          </p:cNvSpPr>
          <p:nvPr/>
        </p:nvSpPr>
        <p:spPr bwMode="auto">
          <a:xfrm>
            <a:off x="762000" y="4876800"/>
            <a:ext cx="8035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800" dirty="0">
                <a:solidFill>
                  <a:prstClr val="black"/>
                </a:solidFill>
                <a:latin typeface="Arial" charset="0"/>
              </a:rPr>
              <a:t>Note:  For classes 3 through 5, measure the mid-chord offsets for both chords to determine the deviation from uniform (average) alinement, and consult table 213.55.  It is important to check the perturbation with both chords.  See the following calculation examples.</a:t>
            </a:r>
          </a:p>
        </p:txBody>
      </p:sp>
      <p:sp>
        <p:nvSpPr>
          <p:cNvPr id="15"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17" name="Rectangle 16"/>
          <p:cNvSpPr/>
          <p:nvPr/>
        </p:nvSpPr>
        <p:spPr>
          <a:xfrm>
            <a:off x="723900" y="1443335"/>
            <a:ext cx="7734300" cy="461665"/>
          </a:xfrm>
          <a:prstGeom prst="rect">
            <a:avLst/>
          </a:prstGeom>
        </p:spPr>
        <p:txBody>
          <a:bodyPr wrap="square">
            <a:spAutoFit/>
          </a:bodyPr>
          <a:lstStyle/>
          <a:p>
            <a:pPr marL="4763" indent="-4763" algn="ctr" defTabSz="919163">
              <a:spcBef>
                <a:spcPct val="20000"/>
              </a:spcBef>
            </a:pPr>
            <a:r>
              <a:rPr lang="en-US" sz="2400" dirty="0" smtClean="0">
                <a:solidFill>
                  <a:prstClr val="black"/>
                </a:solidFill>
              </a:rPr>
              <a:t>31’ and 62’ Chord Concept</a:t>
            </a:r>
            <a:endParaRPr lang="en-US" sz="2400" dirty="0">
              <a:solidFill>
                <a:prstClr val="black"/>
              </a:solidFill>
            </a:endParaRPr>
          </a:p>
        </p:txBody>
      </p:sp>
    </p:spTree>
    <p:extLst>
      <p:ext uri="{BB962C8B-B14F-4D97-AF65-F5344CB8AC3E}">
        <p14:creationId xmlns:p14="http://schemas.microsoft.com/office/powerpoint/2010/main" val="4063960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r>
              <a:rPr lang="en-US" dirty="0"/>
              <a:t>Timetables</a:t>
            </a:r>
            <a:br>
              <a:rPr lang="en-US" dirty="0"/>
            </a:br>
            <a:r>
              <a:rPr lang="en-US" dirty="0"/>
              <a:t>Special Conditions</a:t>
            </a:r>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52600"/>
            <a:ext cx="87630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096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11" name="Picture 9" descr="C:\Documents and Settings\kevin.mcquitty\My Documents\RR SERA-CWR\spiralk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4478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9"/>
          <p:cNvCxnSpPr>
            <a:cxnSpLocks noChangeShapeType="1"/>
          </p:cNvCxnSpPr>
          <p:nvPr/>
        </p:nvCxnSpPr>
        <p:spPr bwMode="auto">
          <a:xfrm flipV="1">
            <a:off x="5372100" y="3657600"/>
            <a:ext cx="38100" cy="457200"/>
          </a:xfrm>
          <a:prstGeom prst="line">
            <a:avLst/>
          </a:prstGeom>
          <a:noFill/>
          <a:ln w="25400" algn="ctr">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1858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16"/>
          <p:cNvSpPr>
            <a:spLocks noChangeArrowheads="1"/>
          </p:cNvSpPr>
          <p:nvPr/>
        </p:nvSpPr>
        <p:spPr bwMode="auto">
          <a:xfrm>
            <a:off x="3581400" y="4876800"/>
            <a:ext cx="762000" cy="3810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sp>
        <p:nvSpPr>
          <p:cNvPr id="6151" name="Rectangle 15"/>
          <p:cNvSpPr>
            <a:spLocks noChangeArrowheads="1"/>
          </p:cNvSpPr>
          <p:nvPr/>
        </p:nvSpPr>
        <p:spPr bwMode="auto">
          <a:xfrm>
            <a:off x="2286000" y="1676400"/>
            <a:ext cx="3657600" cy="32004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graphicFrame>
        <p:nvGraphicFramePr>
          <p:cNvPr id="6146" name="Object 3"/>
          <p:cNvGraphicFramePr>
            <a:graphicFrameLocks noChangeAspect="1"/>
          </p:cNvGraphicFramePr>
          <p:nvPr/>
        </p:nvGraphicFramePr>
        <p:xfrm>
          <a:off x="2286000" y="1676400"/>
          <a:ext cx="3695700" cy="3589338"/>
        </p:xfrm>
        <a:graphic>
          <a:graphicData uri="http://schemas.openxmlformats.org/presentationml/2006/ole">
            <mc:AlternateContent xmlns:mc="http://schemas.openxmlformats.org/markup-compatibility/2006">
              <mc:Choice xmlns:v="urn:schemas-microsoft-com:vml" Requires="v">
                <p:oleObj spid="_x0000_s183332" name="Worksheet" r:id="rId4" imgW="1974240" imgH="1817640" progId="Excel.Sheet.8">
                  <p:embed/>
                </p:oleObj>
              </mc:Choice>
              <mc:Fallback>
                <p:oleObj name="Worksheet" r:id="rId4" imgW="1974240" imgH="181764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676400"/>
                        <a:ext cx="3695700" cy="358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Rectangle 4"/>
          <p:cNvSpPr>
            <a:spLocks noChangeArrowheads="1"/>
          </p:cNvSpPr>
          <p:nvPr/>
        </p:nvSpPr>
        <p:spPr bwMode="auto">
          <a:xfrm>
            <a:off x="609600" y="3276600"/>
            <a:ext cx="14081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Average of</a:t>
            </a:r>
          </a:p>
          <a:p>
            <a:r>
              <a:rPr lang="en-US" sz="2000" dirty="0">
                <a:solidFill>
                  <a:prstClr val="black"/>
                </a:solidFill>
                <a:latin typeface="Arial" charset="0"/>
              </a:rPr>
              <a:t>9 Stations </a:t>
            </a:r>
          </a:p>
          <a:p>
            <a:r>
              <a:rPr lang="en-US" sz="2000" dirty="0">
                <a:solidFill>
                  <a:prstClr val="black"/>
                </a:solidFill>
                <a:latin typeface="Arial" charset="0"/>
              </a:rPr>
              <a:t>31’ apart</a:t>
            </a:r>
          </a:p>
        </p:txBody>
      </p:sp>
      <p:sp>
        <p:nvSpPr>
          <p:cNvPr id="6154" name="Line 5"/>
          <p:cNvSpPr>
            <a:spLocks noChangeShapeType="1"/>
          </p:cNvSpPr>
          <p:nvPr/>
        </p:nvSpPr>
        <p:spPr bwMode="auto">
          <a:xfrm>
            <a:off x="990600" y="5029200"/>
            <a:ext cx="2362200"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55" name="Line 6"/>
          <p:cNvSpPr>
            <a:spLocks noChangeShapeType="1"/>
          </p:cNvSpPr>
          <p:nvPr/>
        </p:nvSpPr>
        <p:spPr bwMode="auto">
          <a:xfrm>
            <a:off x="9906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56" name="Rectangle 7"/>
          <p:cNvSpPr>
            <a:spLocks noChangeArrowheads="1"/>
          </p:cNvSpPr>
          <p:nvPr/>
        </p:nvSpPr>
        <p:spPr bwMode="auto">
          <a:xfrm>
            <a:off x="609600" y="1981200"/>
            <a:ext cx="12811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Obtained </a:t>
            </a:r>
          </a:p>
          <a:p>
            <a:r>
              <a:rPr lang="en-US" sz="2000" dirty="0">
                <a:solidFill>
                  <a:prstClr val="black"/>
                </a:solidFill>
                <a:latin typeface="Arial" charset="0"/>
              </a:rPr>
              <a:t>using 62'</a:t>
            </a:r>
          </a:p>
          <a:p>
            <a:r>
              <a:rPr lang="en-US" sz="2000" dirty="0">
                <a:solidFill>
                  <a:prstClr val="black"/>
                </a:solidFill>
                <a:latin typeface="Arial" charset="0"/>
              </a:rPr>
              <a:t>chord</a:t>
            </a:r>
          </a:p>
        </p:txBody>
      </p:sp>
      <p:sp>
        <p:nvSpPr>
          <p:cNvPr id="6157" name="Line 8"/>
          <p:cNvSpPr>
            <a:spLocks noChangeShapeType="1"/>
          </p:cNvSpPr>
          <p:nvPr/>
        </p:nvSpPr>
        <p:spPr bwMode="auto">
          <a:xfrm>
            <a:off x="1828800" y="2209800"/>
            <a:ext cx="381000"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58" name="Rectangle 10"/>
          <p:cNvSpPr>
            <a:spLocks noChangeArrowheads="1"/>
          </p:cNvSpPr>
          <p:nvPr/>
        </p:nvSpPr>
        <p:spPr bwMode="auto">
          <a:xfrm>
            <a:off x="6781800" y="2667000"/>
            <a:ext cx="16764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r>
              <a:rPr lang="en-US" sz="2000" dirty="0">
                <a:solidFill>
                  <a:prstClr val="black"/>
                </a:solidFill>
                <a:latin typeface="Arial" charset="0"/>
              </a:rPr>
              <a:t>Worst Spot</a:t>
            </a:r>
          </a:p>
          <a:p>
            <a:r>
              <a:rPr lang="en-US" sz="2000" dirty="0">
                <a:solidFill>
                  <a:prstClr val="black"/>
                </a:solidFill>
                <a:latin typeface="Arial" charset="0"/>
              </a:rPr>
              <a:t>Deviation =</a:t>
            </a:r>
          </a:p>
          <a:p>
            <a:r>
              <a:rPr lang="en-US" sz="2000" dirty="0">
                <a:solidFill>
                  <a:prstClr val="black"/>
                </a:solidFill>
                <a:latin typeface="Arial" charset="0"/>
              </a:rPr>
              <a:t>difference</a:t>
            </a:r>
          </a:p>
          <a:p>
            <a:r>
              <a:rPr lang="en-US" sz="2000" dirty="0">
                <a:solidFill>
                  <a:prstClr val="black"/>
                </a:solidFill>
                <a:latin typeface="Arial" charset="0"/>
              </a:rPr>
              <a:t>between </a:t>
            </a:r>
          </a:p>
          <a:p>
            <a:r>
              <a:rPr lang="en-US" sz="2000" dirty="0">
                <a:solidFill>
                  <a:prstClr val="black"/>
                </a:solidFill>
                <a:latin typeface="Arial" charset="0"/>
              </a:rPr>
              <a:t>measured </a:t>
            </a:r>
          </a:p>
          <a:p>
            <a:r>
              <a:rPr lang="en-US" sz="2000" dirty="0">
                <a:solidFill>
                  <a:prstClr val="black"/>
                </a:solidFill>
                <a:latin typeface="Arial" charset="0"/>
              </a:rPr>
              <a:t>&amp; average</a:t>
            </a:r>
          </a:p>
        </p:txBody>
      </p:sp>
      <p:sp>
        <p:nvSpPr>
          <p:cNvPr id="6159" name="Rectangle 11"/>
          <p:cNvSpPr>
            <a:spLocks noChangeArrowheads="1"/>
          </p:cNvSpPr>
          <p:nvPr/>
        </p:nvSpPr>
        <p:spPr bwMode="auto">
          <a:xfrm>
            <a:off x="762000" y="5562600"/>
            <a:ext cx="7772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62’ Chord, 9 - 31’ stations  required to determine average alinement classes 1 through 5.   Classes 3 through 5 also require 31’ chord (see next slide).</a:t>
            </a:r>
          </a:p>
        </p:txBody>
      </p:sp>
      <p:sp>
        <p:nvSpPr>
          <p:cNvPr id="6160" name="Line 12"/>
          <p:cNvSpPr>
            <a:spLocks noChangeShapeType="1"/>
          </p:cNvSpPr>
          <p:nvPr/>
        </p:nvSpPr>
        <p:spPr bwMode="auto">
          <a:xfrm flipH="1">
            <a:off x="6019800" y="3505200"/>
            <a:ext cx="762000"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61" name="Line 17"/>
          <p:cNvSpPr>
            <a:spLocks noChangeShapeType="1"/>
          </p:cNvSpPr>
          <p:nvPr/>
        </p:nvSpPr>
        <p:spPr bwMode="auto">
          <a:xfrm flipH="1" flipV="1">
            <a:off x="4800600" y="3657600"/>
            <a:ext cx="0" cy="1371600"/>
          </a:xfrm>
          <a:prstGeom prst="line">
            <a:avLst/>
          </a:prstGeom>
          <a:noFill/>
          <a:ln w="381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62" name="Line 18"/>
          <p:cNvSpPr>
            <a:spLocks noChangeShapeType="1"/>
          </p:cNvSpPr>
          <p:nvPr/>
        </p:nvSpPr>
        <p:spPr bwMode="auto">
          <a:xfrm>
            <a:off x="4495800" y="5029200"/>
            <a:ext cx="3048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63" name="Rectangle 19"/>
          <p:cNvSpPr>
            <a:spLocks noChangeArrowheads="1"/>
          </p:cNvSpPr>
          <p:nvPr/>
        </p:nvSpPr>
        <p:spPr bwMode="auto">
          <a:xfrm>
            <a:off x="6477000" y="1905000"/>
            <a:ext cx="1809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endParaRPr lang="en-US" sz="2000" dirty="0">
              <a:solidFill>
                <a:prstClr val="black"/>
              </a:solidFill>
              <a:latin typeface="Arial" charset="0"/>
            </a:endParaRPr>
          </a:p>
        </p:txBody>
      </p:sp>
      <p:sp>
        <p:nvSpPr>
          <p:cNvPr id="22"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23" name="Rectangle 22"/>
          <p:cNvSpPr/>
          <p:nvPr/>
        </p:nvSpPr>
        <p:spPr>
          <a:xfrm>
            <a:off x="2286000" y="1219200"/>
            <a:ext cx="3657600" cy="461665"/>
          </a:xfrm>
          <a:prstGeom prst="rect">
            <a:avLst/>
          </a:prstGeom>
        </p:spPr>
        <p:txBody>
          <a:bodyPr wrap="square">
            <a:spAutoFit/>
          </a:bodyPr>
          <a:lstStyle/>
          <a:p>
            <a:pPr marL="4763" indent="-4763" algn="ctr" defTabSz="919163">
              <a:spcBef>
                <a:spcPct val="20000"/>
              </a:spcBef>
            </a:pPr>
            <a:r>
              <a:rPr lang="en-US" sz="2400" dirty="0" smtClean="0">
                <a:solidFill>
                  <a:prstClr val="black"/>
                </a:solidFill>
              </a:rPr>
              <a:t>62’ Chord</a:t>
            </a:r>
            <a:endParaRPr lang="en-US" sz="2400" dirty="0">
              <a:solidFill>
                <a:prstClr val="black"/>
              </a:solidFill>
            </a:endParaRPr>
          </a:p>
        </p:txBody>
      </p:sp>
      <p:sp>
        <p:nvSpPr>
          <p:cNvPr id="24" name="TextBox 23"/>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111</a:t>
            </a:fld>
            <a:endParaRPr lang="en-US" sz="800" dirty="0">
              <a:solidFill>
                <a:prstClr val="black"/>
              </a:solidFill>
            </a:endParaRPr>
          </a:p>
        </p:txBody>
      </p:sp>
    </p:spTree>
    <p:extLst>
      <p:ext uri="{BB962C8B-B14F-4D97-AF65-F5344CB8AC3E}">
        <p14:creationId xmlns:p14="http://schemas.microsoft.com/office/powerpoint/2010/main" val="3542438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51"/>
          <p:cNvSpPr>
            <a:spLocks noChangeArrowheads="1"/>
          </p:cNvSpPr>
          <p:nvPr/>
        </p:nvSpPr>
        <p:spPr bwMode="auto">
          <a:xfrm>
            <a:off x="5943600" y="4572000"/>
            <a:ext cx="838200" cy="3048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sp>
        <p:nvSpPr>
          <p:cNvPr id="7175" name="Rectangle 50"/>
          <p:cNvSpPr>
            <a:spLocks noChangeArrowheads="1"/>
          </p:cNvSpPr>
          <p:nvPr/>
        </p:nvSpPr>
        <p:spPr bwMode="auto">
          <a:xfrm>
            <a:off x="4572000" y="1676400"/>
            <a:ext cx="3810000" cy="28956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sp>
        <p:nvSpPr>
          <p:cNvPr id="7176" name="Rectangle 49"/>
          <p:cNvSpPr>
            <a:spLocks noChangeArrowheads="1"/>
          </p:cNvSpPr>
          <p:nvPr/>
        </p:nvSpPr>
        <p:spPr bwMode="auto">
          <a:xfrm>
            <a:off x="685800" y="1676400"/>
            <a:ext cx="3886200" cy="32004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sp>
        <p:nvSpPr>
          <p:cNvPr id="7178" name="Rectangle 36"/>
          <p:cNvSpPr>
            <a:spLocks noChangeArrowheads="1"/>
          </p:cNvSpPr>
          <p:nvPr/>
        </p:nvSpPr>
        <p:spPr bwMode="auto">
          <a:xfrm>
            <a:off x="3733800" y="5486400"/>
            <a:ext cx="2514600"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r>
              <a:rPr lang="en-US" sz="2000" dirty="0">
                <a:solidFill>
                  <a:prstClr val="black"/>
                </a:solidFill>
                <a:latin typeface="Arial" charset="0"/>
              </a:rPr>
              <a:t>Average of 17 </a:t>
            </a:r>
          </a:p>
          <a:p>
            <a:r>
              <a:rPr lang="en-US" sz="2000" dirty="0">
                <a:solidFill>
                  <a:prstClr val="black"/>
                </a:solidFill>
                <a:latin typeface="Arial" charset="0"/>
              </a:rPr>
              <a:t>Stations 15'6" apart</a:t>
            </a:r>
          </a:p>
        </p:txBody>
      </p:sp>
      <p:sp>
        <p:nvSpPr>
          <p:cNvPr id="7179" name="Line 37"/>
          <p:cNvSpPr>
            <a:spLocks noChangeShapeType="1"/>
          </p:cNvSpPr>
          <p:nvPr/>
        </p:nvSpPr>
        <p:spPr bwMode="auto">
          <a:xfrm flipV="1">
            <a:off x="3429000" y="4876800"/>
            <a:ext cx="0" cy="91440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180" name="Line 38"/>
          <p:cNvSpPr>
            <a:spLocks noChangeShapeType="1"/>
          </p:cNvSpPr>
          <p:nvPr/>
        </p:nvSpPr>
        <p:spPr bwMode="auto">
          <a:xfrm flipH="1">
            <a:off x="3429000" y="5791200"/>
            <a:ext cx="304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181" name="Rectangle 44"/>
          <p:cNvSpPr>
            <a:spLocks noChangeArrowheads="1"/>
          </p:cNvSpPr>
          <p:nvPr/>
        </p:nvSpPr>
        <p:spPr bwMode="auto">
          <a:xfrm>
            <a:off x="4343400" y="4953000"/>
            <a:ext cx="1392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2000" dirty="0">
                <a:solidFill>
                  <a:prstClr val="black"/>
                </a:solidFill>
                <a:latin typeface="Arial" charset="0"/>
              </a:rPr>
              <a:t>Worst spot</a:t>
            </a:r>
          </a:p>
        </p:txBody>
      </p:sp>
      <p:sp>
        <p:nvSpPr>
          <p:cNvPr id="7182" name="Line 45"/>
          <p:cNvSpPr>
            <a:spLocks noChangeShapeType="1"/>
          </p:cNvSpPr>
          <p:nvPr/>
        </p:nvSpPr>
        <p:spPr bwMode="auto">
          <a:xfrm flipH="1" flipV="1">
            <a:off x="4572000" y="4724400"/>
            <a:ext cx="381000"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183" name="Line 46"/>
          <p:cNvSpPr>
            <a:spLocks noChangeShapeType="1"/>
          </p:cNvSpPr>
          <p:nvPr/>
        </p:nvSpPr>
        <p:spPr bwMode="auto">
          <a:xfrm>
            <a:off x="4953000" y="4724400"/>
            <a:ext cx="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184" name="Line 47"/>
          <p:cNvSpPr>
            <a:spLocks noChangeShapeType="1"/>
          </p:cNvSpPr>
          <p:nvPr/>
        </p:nvSpPr>
        <p:spPr bwMode="auto">
          <a:xfrm flipH="1">
            <a:off x="6248400" y="5791200"/>
            <a:ext cx="22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aphicFrame>
        <p:nvGraphicFramePr>
          <p:cNvPr id="7170" name="Object 35"/>
          <p:cNvGraphicFramePr>
            <a:graphicFrameLocks noChangeAspect="1"/>
          </p:cNvGraphicFramePr>
          <p:nvPr/>
        </p:nvGraphicFramePr>
        <p:xfrm>
          <a:off x="685800" y="1676400"/>
          <a:ext cx="7696200" cy="3216275"/>
        </p:xfrm>
        <a:graphic>
          <a:graphicData uri="http://schemas.openxmlformats.org/presentationml/2006/ole">
            <mc:AlternateContent xmlns:mc="http://schemas.openxmlformats.org/markup-compatibility/2006">
              <mc:Choice xmlns:v="urn:schemas-microsoft-com:vml" Requires="v">
                <p:oleObj spid="_x0000_s184356" name="Worksheet" r:id="rId4" imgW="3967560" imgH="1655640" progId="Excel.Sheet.8">
                  <p:embed/>
                </p:oleObj>
              </mc:Choice>
              <mc:Fallback>
                <p:oleObj name="Worksheet" r:id="rId4" imgW="3967560" imgH="165564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76400"/>
                        <a:ext cx="7696200" cy="321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5" name="Line 52"/>
          <p:cNvSpPr>
            <a:spLocks noChangeShapeType="1"/>
          </p:cNvSpPr>
          <p:nvPr/>
        </p:nvSpPr>
        <p:spPr bwMode="auto">
          <a:xfrm flipV="1">
            <a:off x="6477000" y="4876800"/>
            <a:ext cx="0" cy="914400"/>
          </a:xfrm>
          <a:prstGeom prst="line">
            <a:avLst/>
          </a:prstGeom>
          <a:noFill/>
          <a:ln w="12700">
            <a:solidFill>
              <a:schemeClr val="tx1"/>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9"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21" name="Rectangle 20"/>
          <p:cNvSpPr/>
          <p:nvPr/>
        </p:nvSpPr>
        <p:spPr>
          <a:xfrm>
            <a:off x="685800" y="1219200"/>
            <a:ext cx="7696200" cy="461665"/>
          </a:xfrm>
          <a:prstGeom prst="rect">
            <a:avLst/>
          </a:prstGeom>
        </p:spPr>
        <p:txBody>
          <a:bodyPr wrap="square">
            <a:spAutoFit/>
          </a:bodyPr>
          <a:lstStyle/>
          <a:p>
            <a:pPr marL="4763" indent="-4763" algn="ctr" defTabSz="919163">
              <a:spcBef>
                <a:spcPct val="20000"/>
              </a:spcBef>
            </a:pPr>
            <a:r>
              <a:rPr lang="en-US" sz="2400" dirty="0" smtClean="0">
                <a:solidFill>
                  <a:prstClr val="black"/>
                </a:solidFill>
              </a:rPr>
              <a:t>31’ or 62’ Chord</a:t>
            </a:r>
            <a:endParaRPr lang="en-US" sz="2400" dirty="0">
              <a:solidFill>
                <a:prstClr val="black"/>
              </a:solidFill>
            </a:endParaRPr>
          </a:p>
        </p:txBody>
      </p:sp>
    </p:spTree>
    <p:extLst>
      <p:ext uri="{BB962C8B-B14F-4D97-AF65-F5344CB8AC3E}">
        <p14:creationId xmlns:p14="http://schemas.microsoft.com/office/powerpoint/2010/main" val="1229862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graphicFrame>
        <p:nvGraphicFramePr>
          <p:cNvPr id="2" name="Object 1"/>
          <p:cNvGraphicFramePr>
            <a:graphicFrameLocks noChangeAspect="1"/>
          </p:cNvGraphicFramePr>
          <p:nvPr>
            <p:extLst>
              <p:ext uri="{D42A27DB-BD31-4B8C-83A1-F6EECF244321}">
                <p14:modId xmlns:p14="http://schemas.microsoft.com/office/powerpoint/2010/main" val="3696495285"/>
              </p:ext>
            </p:extLst>
          </p:nvPr>
        </p:nvGraphicFramePr>
        <p:xfrm>
          <a:off x="583406" y="1677432"/>
          <a:ext cx="7839136" cy="4254500"/>
        </p:xfrm>
        <a:graphic>
          <a:graphicData uri="http://schemas.openxmlformats.org/presentationml/2006/ole">
            <mc:AlternateContent xmlns:mc="http://schemas.openxmlformats.org/markup-compatibility/2006">
              <mc:Choice xmlns:v="urn:schemas-microsoft-com:vml" Requires="v">
                <p:oleObj spid="_x0000_s185380" name="Document" r:id="rId4" imgW="6098346" imgH="2605870" progId="Word.Document.12">
                  <p:embed/>
                </p:oleObj>
              </mc:Choice>
              <mc:Fallback>
                <p:oleObj name="Document" r:id="rId4" imgW="6098346" imgH="2605870" progId="Word.Document.12">
                  <p:embed/>
                  <p:pic>
                    <p:nvPicPr>
                      <p:cNvPr id="0" name=""/>
                      <p:cNvPicPr/>
                      <p:nvPr/>
                    </p:nvPicPr>
                    <p:blipFill>
                      <a:blip r:embed="rId5"/>
                      <a:stretch>
                        <a:fillRect/>
                      </a:stretch>
                    </p:blipFill>
                    <p:spPr>
                      <a:xfrm>
                        <a:off x="583406" y="1677432"/>
                        <a:ext cx="7839136" cy="4254500"/>
                      </a:xfrm>
                      <a:prstGeom prst="rect">
                        <a:avLst/>
                      </a:prstGeom>
                    </p:spPr>
                  </p:pic>
                </p:oleObj>
              </mc:Fallback>
            </mc:AlternateContent>
          </a:graphicData>
        </a:graphic>
      </p:graphicFrame>
      <p:sp>
        <p:nvSpPr>
          <p:cNvPr id="4" name="Rectangle 3"/>
          <p:cNvSpPr/>
          <p:nvPr/>
        </p:nvSpPr>
        <p:spPr>
          <a:xfrm>
            <a:off x="723900" y="5498068"/>
            <a:ext cx="7505700" cy="369332"/>
          </a:xfrm>
          <a:prstGeom prst="rect">
            <a:avLst/>
          </a:prstGeom>
        </p:spPr>
        <p:txBody>
          <a:bodyPr wrap="square">
            <a:spAutoFit/>
          </a:bodyPr>
          <a:lstStyle/>
          <a:p>
            <a:r>
              <a:rPr lang="en-US" dirty="0" smtClean="0">
                <a:solidFill>
                  <a:prstClr val="black"/>
                </a:solidFill>
              </a:rPr>
              <a:t>Plotting a spiral from  tangent to the body of the curve for uniformity.</a:t>
            </a:r>
            <a:endParaRPr lang="en-US" dirty="0">
              <a:solidFill>
                <a:prstClr val="black"/>
              </a:solidFill>
            </a:endParaRPr>
          </a:p>
        </p:txBody>
      </p:sp>
    </p:spTree>
    <p:extLst>
      <p:ext uri="{BB962C8B-B14F-4D97-AF65-F5344CB8AC3E}">
        <p14:creationId xmlns:p14="http://schemas.microsoft.com/office/powerpoint/2010/main" val="2199627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4" name="Rectangle 3"/>
          <p:cNvSpPr/>
          <p:nvPr/>
        </p:nvSpPr>
        <p:spPr>
          <a:xfrm>
            <a:off x="2438400" y="1600200"/>
            <a:ext cx="6324600" cy="3108543"/>
          </a:xfrm>
          <a:prstGeom prst="rect">
            <a:avLst/>
          </a:prstGeom>
        </p:spPr>
        <p:txBody>
          <a:bodyPr wrap="square">
            <a:spAutoFit/>
          </a:bodyPr>
          <a:lstStyle/>
          <a:p>
            <a:r>
              <a:rPr lang="en-US" sz="2000" dirty="0" smtClean="0">
                <a:solidFill>
                  <a:prstClr val="black"/>
                </a:solidFill>
              </a:rPr>
              <a:t>Plotting a spiral from  tangent to the body of the curve for uniformity.</a:t>
            </a:r>
          </a:p>
          <a:p>
            <a:endParaRPr lang="en-US" sz="2000" dirty="0">
              <a:solidFill>
                <a:prstClr val="black"/>
              </a:solidFill>
            </a:endParaRPr>
          </a:p>
          <a:p>
            <a:r>
              <a:rPr lang="en-US" sz="2000" dirty="0" smtClean="0">
                <a:solidFill>
                  <a:prstClr val="black"/>
                </a:solidFill>
              </a:rPr>
              <a:t>Lets plot the transition from tangent </a:t>
            </a:r>
            <a:r>
              <a:rPr lang="en-US" sz="2000" dirty="0">
                <a:solidFill>
                  <a:prstClr val="black"/>
                </a:solidFill>
              </a:rPr>
              <a:t>(0°) to the full body (3°) </a:t>
            </a:r>
            <a:r>
              <a:rPr lang="en-US" sz="2000" dirty="0" smtClean="0">
                <a:solidFill>
                  <a:prstClr val="black"/>
                </a:solidFill>
              </a:rPr>
              <a:t>it’s186’ to the a perfect curve:</a:t>
            </a:r>
          </a:p>
          <a:p>
            <a:endParaRPr lang="en-US" sz="2000" dirty="0">
              <a:solidFill>
                <a:prstClr val="black"/>
              </a:solidFill>
            </a:endParaRPr>
          </a:p>
          <a:p>
            <a:r>
              <a:rPr lang="en-US" sz="2000" dirty="0" smtClean="0">
                <a:solidFill>
                  <a:prstClr val="black"/>
                </a:solidFill>
              </a:rPr>
              <a:t>The Elevation will go from 0 (tangent) 3” (full body) in the same 186’</a:t>
            </a:r>
          </a:p>
          <a:p>
            <a:endParaRPr lang="en-US" dirty="0">
              <a:solidFill>
                <a:prstClr val="black"/>
              </a:solidFill>
            </a:endParaRPr>
          </a:p>
          <a:p>
            <a:endParaRPr lang="en-US" dirty="0">
              <a:solidFill>
                <a:prstClr val="black"/>
              </a:solidFill>
            </a:endParaRPr>
          </a:p>
        </p:txBody>
      </p:sp>
      <p:pic>
        <p:nvPicPr>
          <p:cNvPr id="150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4191000"/>
            <a:ext cx="31623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723900" y="4800600"/>
            <a:ext cx="2514600" cy="153566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6" descr="C:\Users\kevin.mcquitty\AppData\Local\Microsoft\Windows\Temporary Internet Files\Content.IE5\E9Q6Q4U8\brain-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42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1828800" y="88900"/>
            <a:ext cx="5750511" cy="838200"/>
          </a:xfrm>
        </p:spPr>
        <p:txBody>
          <a:bodyPr/>
          <a:lstStyle/>
          <a:p>
            <a:pPr algn="l"/>
            <a:r>
              <a:rPr lang="en-US" sz="4400" dirty="0" smtClean="0"/>
              <a:t>§ 213.55  Alinement</a:t>
            </a:r>
            <a:endParaRPr lang="en-US" sz="3200" dirty="0"/>
          </a:p>
        </p:txBody>
      </p:sp>
      <p:sp>
        <p:nvSpPr>
          <p:cNvPr id="4" name="Rectangle 3"/>
          <p:cNvSpPr/>
          <p:nvPr/>
        </p:nvSpPr>
        <p:spPr>
          <a:xfrm>
            <a:off x="723900" y="5879068"/>
            <a:ext cx="7505700" cy="369332"/>
          </a:xfrm>
          <a:prstGeom prst="rect">
            <a:avLst/>
          </a:prstGeom>
        </p:spPr>
        <p:txBody>
          <a:bodyPr wrap="square">
            <a:spAutoFit/>
          </a:bodyPr>
          <a:lstStyle/>
          <a:p>
            <a:r>
              <a:rPr lang="en-US" dirty="0" smtClean="0">
                <a:solidFill>
                  <a:prstClr val="black"/>
                </a:solidFill>
              </a:rPr>
              <a:t>Plotting a spiral from  tangent to the body of the curve for uniformity.</a:t>
            </a:r>
            <a:endParaRPr lang="en-US"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70748764"/>
              </p:ext>
            </p:extLst>
          </p:nvPr>
        </p:nvGraphicFramePr>
        <p:xfrm>
          <a:off x="1752600" y="990600"/>
          <a:ext cx="5943600" cy="4754880"/>
        </p:xfrm>
        <a:graphic>
          <a:graphicData uri="http://schemas.openxmlformats.org/drawingml/2006/table">
            <a:tbl>
              <a:tblPr firstRow="1" bandRow="1">
                <a:tableStyleId>{5C22544A-7EE6-4342-B048-85BDC9FD1C3A}</a:tableStyleId>
              </a:tblPr>
              <a:tblGrid>
                <a:gridCol w="1981200"/>
                <a:gridCol w="1981200"/>
                <a:gridCol w="1981200"/>
              </a:tblGrid>
              <a:tr h="271194">
                <a:tc>
                  <a:txBody>
                    <a:bodyPr/>
                    <a:lstStyle/>
                    <a:p>
                      <a:r>
                        <a:rPr lang="en-US" dirty="0" smtClean="0"/>
                        <a:t>Station1</a:t>
                      </a:r>
                      <a:endParaRPr lang="en-US" dirty="0"/>
                    </a:p>
                  </a:txBody>
                  <a:tcPr/>
                </a:tc>
                <a:tc>
                  <a:txBody>
                    <a:bodyPr/>
                    <a:lstStyle/>
                    <a:p>
                      <a:r>
                        <a:rPr lang="en-US" dirty="0" smtClean="0"/>
                        <a:t>MCO</a:t>
                      </a:r>
                      <a:endParaRPr lang="en-US" dirty="0"/>
                    </a:p>
                  </a:txBody>
                  <a:tcPr/>
                </a:tc>
                <a:tc>
                  <a:txBody>
                    <a:bodyPr/>
                    <a:lstStyle/>
                    <a:p>
                      <a:r>
                        <a:rPr lang="en-US" dirty="0" smtClean="0"/>
                        <a:t>Elevation</a:t>
                      </a:r>
                      <a:endParaRPr lang="en-US" dirty="0"/>
                    </a:p>
                  </a:txBody>
                  <a:tcPr/>
                </a:tc>
              </a:tr>
              <a:tr h="271194">
                <a:tc>
                  <a:txBody>
                    <a:bodyPr/>
                    <a:lstStyle/>
                    <a:p>
                      <a:r>
                        <a:rPr lang="en-US" dirty="0" smtClean="0"/>
                        <a:t>1</a:t>
                      </a:r>
                      <a:endParaRPr lang="en-US" dirty="0"/>
                    </a:p>
                  </a:txBody>
                  <a:tcPr/>
                </a:tc>
                <a:tc>
                  <a:txBody>
                    <a:bodyPr/>
                    <a:lstStyle/>
                    <a:p>
                      <a:r>
                        <a:rPr lang="en-US" dirty="0" smtClean="0"/>
                        <a:t>¼</a:t>
                      </a:r>
                      <a:endParaRPr lang="en-US" dirty="0"/>
                    </a:p>
                  </a:txBody>
                  <a:tcPr/>
                </a:tc>
                <a:tc>
                  <a:txBody>
                    <a:bodyPr/>
                    <a:lstStyle/>
                    <a:p>
                      <a:r>
                        <a:rPr lang="en-US" dirty="0" smtClean="0"/>
                        <a:t>0</a:t>
                      </a:r>
                      <a:endParaRPr lang="en-US" dirty="0"/>
                    </a:p>
                  </a:txBody>
                  <a:tcPr/>
                </a:tc>
              </a:tr>
              <a:tr h="271194">
                <a:tc>
                  <a:txBody>
                    <a:bodyPr/>
                    <a:lstStyle/>
                    <a:p>
                      <a:r>
                        <a:rPr lang="en-US" dirty="0" smtClean="0"/>
                        <a:t>2</a:t>
                      </a:r>
                      <a:endParaRPr lang="en-US" dirty="0"/>
                    </a:p>
                  </a:txBody>
                  <a:tcPr/>
                </a:tc>
                <a:tc>
                  <a:txBody>
                    <a:bodyPr/>
                    <a:lstStyle/>
                    <a:p>
                      <a:r>
                        <a:rPr lang="en-US" dirty="0" smtClean="0"/>
                        <a:t>¼</a:t>
                      </a:r>
                      <a:endParaRPr lang="en-US" dirty="0"/>
                    </a:p>
                  </a:txBody>
                  <a:tcPr/>
                </a:tc>
                <a:tc>
                  <a:txBody>
                    <a:bodyPr/>
                    <a:lstStyle/>
                    <a:p>
                      <a:r>
                        <a:rPr lang="en-US" dirty="0" smtClean="0"/>
                        <a:t>½</a:t>
                      </a:r>
                      <a:endParaRPr lang="en-US" dirty="0"/>
                    </a:p>
                  </a:txBody>
                  <a:tcPr/>
                </a:tc>
              </a:tr>
              <a:tr h="271194">
                <a:tc>
                  <a:txBody>
                    <a:bodyPr/>
                    <a:lstStyle/>
                    <a:p>
                      <a:r>
                        <a:rPr lang="en-US" dirty="0" smtClean="0"/>
                        <a:t>3</a:t>
                      </a:r>
                      <a:endParaRPr lang="en-US" dirty="0"/>
                    </a:p>
                  </a:txBody>
                  <a:tcPr/>
                </a:tc>
                <a:tc>
                  <a:txBody>
                    <a:bodyPr/>
                    <a:lstStyle/>
                    <a:p>
                      <a:r>
                        <a:rPr lang="en-US" dirty="0" smtClean="0"/>
                        <a:t>1</a:t>
                      </a:r>
                      <a:endParaRPr lang="en-US" dirty="0"/>
                    </a:p>
                  </a:txBody>
                  <a:tcPr/>
                </a:tc>
                <a:tc>
                  <a:txBody>
                    <a:bodyPr/>
                    <a:lstStyle/>
                    <a:p>
                      <a:r>
                        <a:rPr lang="en-US" dirty="0" smtClean="0"/>
                        <a:t>½</a:t>
                      </a:r>
                      <a:endParaRPr lang="en-US" dirty="0"/>
                    </a:p>
                  </a:txBody>
                  <a:tcPr/>
                </a:tc>
              </a:tr>
              <a:tr h="271194">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¾</a:t>
                      </a:r>
                      <a:endParaRPr lang="en-US" dirty="0"/>
                    </a:p>
                  </a:txBody>
                  <a:tcPr/>
                </a:tc>
              </a:tr>
              <a:tr h="271194">
                <a:tc>
                  <a:txBody>
                    <a:bodyPr/>
                    <a:lstStyle/>
                    <a:p>
                      <a:r>
                        <a:rPr lang="en-US" dirty="0" smtClean="0"/>
                        <a:t>5</a:t>
                      </a:r>
                      <a:endParaRPr lang="en-US" dirty="0"/>
                    </a:p>
                  </a:txBody>
                  <a:tcPr/>
                </a:tc>
                <a:tc>
                  <a:txBody>
                    <a:bodyPr/>
                    <a:lstStyle/>
                    <a:p>
                      <a:r>
                        <a:rPr lang="en-US" dirty="0" smtClean="0"/>
                        <a:t>1 ½</a:t>
                      </a:r>
                      <a:endParaRPr lang="en-US" dirty="0"/>
                    </a:p>
                  </a:txBody>
                  <a:tcPr/>
                </a:tc>
                <a:tc>
                  <a:txBody>
                    <a:bodyPr/>
                    <a:lstStyle/>
                    <a:p>
                      <a:r>
                        <a:rPr lang="en-US" dirty="0" smtClean="0"/>
                        <a:t>1 ¼</a:t>
                      </a:r>
                      <a:endParaRPr lang="en-US" dirty="0"/>
                    </a:p>
                  </a:txBody>
                  <a:tcPr/>
                </a:tc>
              </a:tr>
              <a:tr h="271194">
                <a:tc>
                  <a:txBody>
                    <a:bodyPr/>
                    <a:lstStyle/>
                    <a:p>
                      <a:r>
                        <a:rPr lang="en-US" dirty="0" smtClean="0"/>
                        <a:t>6</a:t>
                      </a:r>
                      <a:endParaRPr lang="en-US" dirty="0"/>
                    </a:p>
                  </a:txBody>
                  <a:tcPr/>
                </a:tc>
                <a:tc>
                  <a:txBody>
                    <a:bodyPr/>
                    <a:lstStyle/>
                    <a:p>
                      <a:r>
                        <a:rPr lang="en-US" dirty="0" smtClean="0"/>
                        <a:t>1 ¾</a:t>
                      </a:r>
                      <a:endParaRPr lang="en-US" dirty="0"/>
                    </a:p>
                  </a:txBody>
                  <a:tcPr/>
                </a:tc>
                <a:tc>
                  <a:txBody>
                    <a:bodyPr/>
                    <a:lstStyle/>
                    <a:p>
                      <a:r>
                        <a:rPr lang="en-US" dirty="0" smtClean="0"/>
                        <a:t>2</a:t>
                      </a:r>
                      <a:endParaRPr lang="en-US" dirty="0"/>
                    </a:p>
                  </a:txBody>
                  <a:tcPr/>
                </a:tc>
              </a:tr>
              <a:tr h="271194">
                <a:tc>
                  <a:txBody>
                    <a:bodyPr/>
                    <a:lstStyle/>
                    <a:p>
                      <a:r>
                        <a:rPr lang="en-US" dirty="0" smtClean="0"/>
                        <a:t>7</a:t>
                      </a:r>
                      <a:endParaRPr lang="en-US" dirty="0"/>
                    </a:p>
                  </a:txBody>
                  <a:tcPr/>
                </a:tc>
                <a:tc>
                  <a:txBody>
                    <a:bodyPr/>
                    <a:lstStyle/>
                    <a:p>
                      <a:r>
                        <a:rPr lang="en-US" dirty="0" smtClean="0"/>
                        <a:t>1 ¾</a:t>
                      </a:r>
                      <a:endParaRPr lang="en-US" dirty="0"/>
                    </a:p>
                  </a:txBody>
                  <a:tcPr/>
                </a:tc>
                <a:tc>
                  <a:txBody>
                    <a:bodyPr/>
                    <a:lstStyle/>
                    <a:p>
                      <a:r>
                        <a:rPr lang="en-US" dirty="0" smtClean="0"/>
                        <a:t>1 ½ </a:t>
                      </a:r>
                      <a:endParaRPr lang="en-US" dirty="0"/>
                    </a:p>
                  </a:txBody>
                  <a:tcPr/>
                </a:tc>
              </a:tr>
              <a:tr h="271194">
                <a:tc>
                  <a:txBody>
                    <a:bodyPr/>
                    <a:lstStyle/>
                    <a:p>
                      <a:r>
                        <a:rPr lang="en-US" dirty="0" smtClean="0"/>
                        <a:t>8</a:t>
                      </a:r>
                      <a:endParaRPr lang="en-US" dirty="0"/>
                    </a:p>
                  </a:txBody>
                  <a:tcPr/>
                </a:tc>
                <a:tc>
                  <a:txBody>
                    <a:bodyPr/>
                    <a:lstStyle/>
                    <a:p>
                      <a:r>
                        <a:rPr lang="en-US" dirty="0" smtClean="0"/>
                        <a:t>1 ¾</a:t>
                      </a:r>
                      <a:endParaRPr lang="en-US" dirty="0"/>
                    </a:p>
                  </a:txBody>
                  <a:tcPr/>
                </a:tc>
                <a:tc>
                  <a:txBody>
                    <a:bodyPr/>
                    <a:lstStyle/>
                    <a:p>
                      <a:r>
                        <a:rPr lang="en-US" dirty="0" smtClean="0"/>
                        <a:t>2</a:t>
                      </a:r>
                      <a:endParaRPr lang="en-US" dirty="0"/>
                    </a:p>
                  </a:txBody>
                  <a:tcPr/>
                </a:tc>
              </a:tr>
              <a:tr h="271194">
                <a:tc>
                  <a:txBody>
                    <a:bodyPr/>
                    <a:lstStyle/>
                    <a:p>
                      <a:r>
                        <a:rPr lang="en-US" dirty="0" smtClean="0"/>
                        <a:t>9</a:t>
                      </a:r>
                      <a:endParaRPr lang="en-US" dirty="0"/>
                    </a:p>
                  </a:txBody>
                  <a:tcPr/>
                </a:tc>
                <a:tc>
                  <a:txBody>
                    <a:bodyPr/>
                    <a:lstStyle/>
                    <a:p>
                      <a:r>
                        <a:rPr lang="en-US" dirty="0" smtClean="0"/>
                        <a:t>1 ¾</a:t>
                      </a:r>
                      <a:endParaRPr lang="en-US" dirty="0"/>
                    </a:p>
                  </a:txBody>
                  <a:tcPr/>
                </a:tc>
                <a:tc>
                  <a:txBody>
                    <a:bodyPr/>
                    <a:lstStyle/>
                    <a:p>
                      <a:r>
                        <a:rPr lang="en-US" dirty="0" smtClean="0"/>
                        <a:t>2</a:t>
                      </a:r>
                      <a:endParaRPr lang="en-US" dirty="0"/>
                    </a:p>
                  </a:txBody>
                  <a:tcPr/>
                </a:tc>
              </a:tr>
              <a:tr h="271194">
                <a:tc>
                  <a:txBody>
                    <a:bodyPr/>
                    <a:lstStyle/>
                    <a:p>
                      <a:r>
                        <a:rPr lang="en-US" dirty="0" smtClean="0"/>
                        <a:t>10</a:t>
                      </a:r>
                      <a:endParaRPr lang="en-US" dirty="0"/>
                    </a:p>
                  </a:txBody>
                  <a:tcPr/>
                </a:tc>
                <a:tc>
                  <a:txBody>
                    <a:bodyPr/>
                    <a:lstStyle/>
                    <a:p>
                      <a:r>
                        <a:rPr lang="en-US" dirty="0" smtClean="0"/>
                        <a:t>2 ¾</a:t>
                      </a:r>
                      <a:endParaRPr lang="en-US" dirty="0"/>
                    </a:p>
                  </a:txBody>
                  <a:tcPr/>
                </a:tc>
                <a:tc>
                  <a:txBody>
                    <a:bodyPr/>
                    <a:lstStyle/>
                    <a:p>
                      <a:r>
                        <a:rPr lang="en-US" dirty="0" smtClean="0"/>
                        <a:t>2 ¼</a:t>
                      </a:r>
                      <a:endParaRPr lang="en-US" dirty="0"/>
                    </a:p>
                  </a:txBody>
                  <a:tcPr/>
                </a:tc>
              </a:tr>
              <a:tr h="271194">
                <a:tc>
                  <a:txBody>
                    <a:bodyPr/>
                    <a:lstStyle/>
                    <a:p>
                      <a:r>
                        <a:rPr lang="en-US" dirty="0" smtClean="0"/>
                        <a:t>11</a:t>
                      </a:r>
                      <a:endParaRPr lang="en-US" dirty="0"/>
                    </a:p>
                  </a:txBody>
                  <a:tcPr/>
                </a:tc>
                <a:tc>
                  <a:txBody>
                    <a:bodyPr/>
                    <a:lstStyle/>
                    <a:p>
                      <a:r>
                        <a:rPr lang="en-US" dirty="0" smtClean="0"/>
                        <a:t>3 ½</a:t>
                      </a:r>
                      <a:endParaRPr lang="en-US" dirty="0"/>
                    </a:p>
                  </a:txBody>
                  <a:tcPr/>
                </a:tc>
                <a:tc>
                  <a:txBody>
                    <a:bodyPr/>
                    <a:lstStyle/>
                    <a:p>
                      <a:r>
                        <a:rPr lang="en-US" dirty="0" smtClean="0"/>
                        <a:t>2 ½</a:t>
                      </a:r>
                      <a:endParaRPr lang="en-US" dirty="0"/>
                    </a:p>
                  </a:txBody>
                  <a:tcPr/>
                </a:tc>
              </a:tr>
              <a:tr h="271194">
                <a:tc>
                  <a:txBody>
                    <a:bodyPr/>
                    <a:lstStyle/>
                    <a:p>
                      <a:r>
                        <a:rPr lang="en-US" dirty="0" smtClean="0"/>
                        <a:t>12</a:t>
                      </a:r>
                      <a:endParaRPr lang="en-US" dirty="0"/>
                    </a:p>
                  </a:txBody>
                  <a:tcPr/>
                </a:tc>
                <a:tc>
                  <a:txBody>
                    <a:bodyPr/>
                    <a:lstStyle/>
                    <a:p>
                      <a:r>
                        <a:rPr lang="en-US" dirty="0" smtClean="0"/>
                        <a:t>3</a:t>
                      </a:r>
                      <a:endParaRPr lang="en-US" dirty="0"/>
                    </a:p>
                  </a:txBody>
                  <a:tcPr/>
                </a:tc>
                <a:tc>
                  <a:txBody>
                    <a:bodyPr/>
                    <a:lstStyle/>
                    <a:p>
                      <a:r>
                        <a:rPr lang="en-US" dirty="0" smtClean="0"/>
                        <a:t>3</a:t>
                      </a:r>
                      <a:endParaRPr lang="en-US" dirty="0"/>
                    </a:p>
                  </a:txBody>
                  <a:tcPr/>
                </a:tc>
              </a:tr>
            </a:tbl>
          </a:graphicData>
        </a:graphic>
      </p:graphicFrame>
    </p:spTree>
    <p:extLst>
      <p:ext uri="{BB962C8B-B14F-4D97-AF65-F5344CB8AC3E}">
        <p14:creationId xmlns:p14="http://schemas.microsoft.com/office/powerpoint/2010/main" val="2608431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1793289" y="228600"/>
            <a:ext cx="7426911" cy="1143000"/>
          </a:xfrm>
        </p:spPr>
        <p:txBody>
          <a:bodyPr/>
          <a:lstStyle/>
          <a:p>
            <a:pPr algn="l"/>
            <a:r>
              <a:rPr lang="en-US" sz="4400" dirty="0" smtClean="0"/>
              <a:t>§ 213.55  Alinement</a:t>
            </a:r>
            <a:endParaRPr lang="en-US" sz="3200" dirty="0"/>
          </a:p>
        </p:txBody>
      </p:sp>
      <p:sp>
        <p:nvSpPr>
          <p:cNvPr id="4" name="Rectangle 3"/>
          <p:cNvSpPr/>
          <p:nvPr/>
        </p:nvSpPr>
        <p:spPr>
          <a:xfrm>
            <a:off x="723900" y="5879068"/>
            <a:ext cx="7505700" cy="369332"/>
          </a:xfrm>
          <a:prstGeom prst="rect">
            <a:avLst/>
          </a:prstGeom>
        </p:spPr>
        <p:txBody>
          <a:bodyPr wrap="square">
            <a:spAutoFit/>
          </a:bodyPr>
          <a:lstStyle/>
          <a:p>
            <a:r>
              <a:rPr lang="en-US" dirty="0" smtClean="0">
                <a:solidFill>
                  <a:prstClr val="black"/>
                </a:solidFill>
              </a:rPr>
              <a:t>Plotting a spiral from  tangent to the body of the curve for uniformity.</a:t>
            </a:r>
            <a:endParaRPr lang="en-US"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325254"/>
              </p:ext>
            </p:extLst>
          </p:nvPr>
        </p:nvGraphicFramePr>
        <p:xfrm>
          <a:off x="1943100" y="1566863"/>
          <a:ext cx="5257800" cy="3724275"/>
        </p:xfrm>
        <a:graphic>
          <a:graphicData uri="http://schemas.openxmlformats.org/presentationml/2006/ole">
            <mc:AlternateContent xmlns:mc="http://schemas.openxmlformats.org/markup-compatibility/2006">
              <mc:Choice xmlns:v="urn:schemas-microsoft-com:vml" Requires="v">
                <p:oleObj spid="_x0000_s186404" name="Worksheet" r:id="rId4" imgW="5257723" imgH="3724249" progId="Excel.Sheet.12">
                  <p:embed/>
                </p:oleObj>
              </mc:Choice>
              <mc:Fallback>
                <p:oleObj name="Worksheet" r:id="rId4" imgW="5257723" imgH="3724249" progId="Excel.Sheet.12">
                  <p:embed/>
                  <p:pic>
                    <p:nvPicPr>
                      <p:cNvPr id="0" name=""/>
                      <p:cNvPicPr/>
                      <p:nvPr/>
                    </p:nvPicPr>
                    <p:blipFill>
                      <a:blip r:embed="rId5"/>
                      <a:stretch>
                        <a:fillRect/>
                      </a:stretch>
                    </p:blipFill>
                    <p:spPr>
                      <a:xfrm>
                        <a:off x="1943100" y="1566863"/>
                        <a:ext cx="5257800" cy="3724275"/>
                      </a:xfrm>
                      <a:prstGeom prst="rect">
                        <a:avLst/>
                      </a:prstGeom>
                    </p:spPr>
                  </p:pic>
                </p:oleObj>
              </mc:Fallback>
            </mc:AlternateContent>
          </a:graphicData>
        </a:graphic>
      </p:graphicFrame>
      <p:sp>
        <p:nvSpPr>
          <p:cNvPr id="7" name="TextBox 6"/>
          <p:cNvSpPr txBox="1"/>
          <p:nvPr/>
        </p:nvSpPr>
        <p:spPr>
          <a:xfrm>
            <a:off x="1905000" y="5334000"/>
            <a:ext cx="5486400" cy="323165"/>
          </a:xfrm>
          <a:prstGeom prst="rect">
            <a:avLst/>
          </a:prstGeom>
          <a:noFill/>
        </p:spPr>
        <p:txBody>
          <a:bodyPr wrap="square" rtlCol="0">
            <a:spAutoFit/>
          </a:bodyPr>
          <a:lstStyle/>
          <a:p>
            <a:r>
              <a:rPr lang="en-US" sz="1500" dirty="0" smtClean="0">
                <a:solidFill>
                  <a:prstClr val="black"/>
                </a:solidFill>
              </a:rPr>
              <a:t>   1   2   3   4   5   6   7   8   9  10  11  12 13 14  15 16 17 </a:t>
            </a:r>
            <a:endParaRPr lang="en-US" sz="1500" dirty="0">
              <a:solidFill>
                <a:prstClr val="black"/>
              </a:solidFill>
            </a:endParaRPr>
          </a:p>
        </p:txBody>
      </p:sp>
      <p:sp>
        <p:nvSpPr>
          <p:cNvPr id="9" name="TextBox 8"/>
          <p:cNvSpPr txBox="1"/>
          <p:nvPr/>
        </p:nvSpPr>
        <p:spPr>
          <a:xfrm>
            <a:off x="1524000" y="1888391"/>
            <a:ext cx="381000" cy="3293209"/>
          </a:xfrm>
          <a:prstGeom prst="rect">
            <a:avLst/>
          </a:prstGeom>
          <a:noFill/>
        </p:spPr>
        <p:txBody>
          <a:bodyPr wrap="square" rtlCol="0">
            <a:spAutoFit/>
          </a:bodyPr>
          <a:lstStyle/>
          <a:p>
            <a:r>
              <a:rPr lang="en-US" sz="1600" dirty="0" smtClean="0">
                <a:solidFill>
                  <a:prstClr val="black"/>
                </a:solidFill>
              </a:rPr>
              <a:t>3</a:t>
            </a:r>
          </a:p>
          <a:p>
            <a:r>
              <a:rPr lang="en-US" sz="1600" dirty="0" smtClean="0">
                <a:solidFill>
                  <a:prstClr val="black"/>
                </a:solidFill>
              </a:rPr>
              <a:t>¾</a:t>
            </a:r>
          </a:p>
          <a:p>
            <a:r>
              <a:rPr lang="en-US" sz="1600" dirty="0" smtClean="0">
                <a:solidFill>
                  <a:prstClr val="black"/>
                </a:solidFill>
              </a:rPr>
              <a:t>½</a:t>
            </a:r>
          </a:p>
          <a:p>
            <a:r>
              <a:rPr lang="en-US" sz="1600" dirty="0" smtClean="0">
                <a:solidFill>
                  <a:prstClr val="black"/>
                </a:solidFill>
              </a:rPr>
              <a:t>¼</a:t>
            </a:r>
          </a:p>
          <a:p>
            <a:r>
              <a:rPr lang="en-US" sz="1600" dirty="0" smtClean="0">
                <a:solidFill>
                  <a:prstClr val="black"/>
                </a:solidFill>
              </a:rPr>
              <a:t>2</a:t>
            </a:r>
          </a:p>
          <a:p>
            <a:r>
              <a:rPr lang="en-US" sz="1600" dirty="0" smtClean="0">
                <a:solidFill>
                  <a:prstClr val="black"/>
                </a:solidFill>
              </a:rPr>
              <a:t>¾½¼</a:t>
            </a:r>
          </a:p>
          <a:p>
            <a:r>
              <a:rPr lang="en-US" sz="1600" dirty="0" smtClean="0">
                <a:solidFill>
                  <a:prstClr val="black"/>
                </a:solidFill>
              </a:rPr>
              <a:t>1</a:t>
            </a:r>
          </a:p>
          <a:p>
            <a:r>
              <a:rPr lang="en-US" sz="1600" dirty="0" smtClean="0">
                <a:solidFill>
                  <a:prstClr val="black"/>
                </a:solidFill>
              </a:rPr>
              <a:t>¾½¼</a:t>
            </a:r>
          </a:p>
          <a:p>
            <a:r>
              <a:rPr lang="en-US" sz="1600" dirty="0">
                <a:solidFill>
                  <a:prstClr val="black"/>
                </a:solidFill>
              </a:rPr>
              <a:t>0</a:t>
            </a:r>
            <a:endParaRPr lang="en-US" sz="1600" dirty="0" smtClean="0">
              <a:solidFill>
                <a:prstClr val="black"/>
              </a:solidFill>
            </a:endParaRPr>
          </a:p>
        </p:txBody>
      </p:sp>
      <p:sp>
        <p:nvSpPr>
          <p:cNvPr id="10" name="TextBox 9"/>
          <p:cNvSpPr txBox="1"/>
          <p:nvPr/>
        </p:nvSpPr>
        <p:spPr>
          <a:xfrm>
            <a:off x="1981200" y="4419600"/>
            <a:ext cx="426720" cy="646331"/>
          </a:xfrm>
          <a:prstGeom prst="rect">
            <a:avLst/>
          </a:prstGeom>
          <a:noFill/>
        </p:spPr>
        <p:txBody>
          <a:bodyPr wrap="none" rtlCol="0">
            <a:spAutoFit/>
          </a:bodyPr>
          <a:lstStyle/>
          <a:p>
            <a:r>
              <a:rPr lang="en-US" sz="3600" dirty="0" smtClean="0">
                <a:solidFill>
                  <a:prstClr val="black"/>
                </a:solidFill>
              </a:rPr>
              <a:t>•</a:t>
            </a:r>
            <a:endParaRPr lang="en-US" sz="3600" dirty="0">
              <a:solidFill>
                <a:prstClr val="black"/>
              </a:solidFill>
            </a:endParaRPr>
          </a:p>
        </p:txBody>
      </p:sp>
      <p:sp>
        <p:nvSpPr>
          <p:cNvPr id="16" name="TextBox 15"/>
          <p:cNvSpPr txBox="1"/>
          <p:nvPr/>
        </p:nvSpPr>
        <p:spPr>
          <a:xfrm>
            <a:off x="2286000" y="4419600"/>
            <a:ext cx="426720" cy="646331"/>
          </a:xfrm>
          <a:prstGeom prst="rect">
            <a:avLst/>
          </a:prstGeom>
          <a:noFill/>
        </p:spPr>
        <p:txBody>
          <a:bodyPr wrap="none" rtlCol="0">
            <a:spAutoFit/>
          </a:bodyPr>
          <a:lstStyle/>
          <a:p>
            <a:r>
              <a:rPr lang="en-US" sz="3600" dirty="0" smtClean="0">
                <a:solidFill>
                  <a:prstClr val="black"/>
                </a:solidFill>
              </a:rPr>
              <a:t>•</a:t>
            </a:r>
            <a:endParaRPr lang="en-US" sz="3600" dirty="0">
              <a:solidFill>
                <a:prstClr val="black"/>
              </a:solidFill>
            </a:endParaRPr>
          </a:p>
        </p:txBody>
      </p:sp>
      <p:sp>
        <p:nvSpPr>
          <p:cNvPr id="21" name="TextBox 20"/>
          <p:cNvSpPr txBox="1"/>
          <p:nvPr/>
        </p:nvSpPr>
        <p:spPr>
          <a:xfrm>
            <a:off x="2545080" y="3657600"/>
            <a:ext cx="426720" cy="646331"/>
          </a:xfrm>
          <a:prstGeom prst="rect">
            <a:avLst/>
          </a:prstGeom>
          <a:noFill/>
        </p:spPr>
        <p:txBody>
          <a:bodyPr wrap="none" rtlCol="0">
            <a:spAutoFit/>
          </a:bodyPr>
          <a:lstStyle/>
          <a:p>
            <a:r>
              <a:rPr lang="en-US" sz="3600" dirty="0" smtClean="0">
                <a:solidFill>
                  <a:prstClr val="black"/>
                </a:solidFill>
              </a:rPr>
              <a:t>•</a:t>
            </a:r>
            <a:endParaRPr lang="en-US" sz="3600" dirty="0">
              <a:solidFill>
                <a:prstClr val="black"/>
              </a:solidFill>
            </a:endParaRPr>
          </a:p>
        </p:txBody>
      </p:sp>
      <p:sp>
        <p:nvSpPr>
          <p:cNvPr id="23" name="TextBox 22"/>
          <p:cNvSpPr txBox="1"/>
          <p:nvPr/>
        </p:nvSpPr>
        <p:spPr>
          <a:xfrm>
            <a:off x="2849880" y="3657600"/>
            <a:ext cx="426720" cy="646331"/>
          </a:xfrm>
          <a:prstGeom prst="rect">
            <a:avLst/>
          </a:prstGeom>
          <a:noFill/>
        </p:spPr>
        <p:txBody>
          <a:bodyPr wrap="none" rtlCol="0">
            <a:spAutoFit/>
          </a:bodyPr>
          <a:lstStyle/>
          <a:p>
            <a:r>
              <a:rPr lang="en-US" sz="3600" dirty="0" smtClean="0">
                <a:solidFill>
                  <a:prstClr val="black"/>
                </a:solidFill>
              </a:rPr>
              <a:t>•</a:t>
            </a:r>
            <a:endParaRPr lang="en-US" sz="3600" dirty="0">
              <a:solidFill>
                <a:prstClr val="black"/>
              </a:solidFill>
            </a:endParaRPr>
          </a:p>
        </p:txBody>
      </p:sp>
      <p:sp>
        <p:nvSpPr>
          <p:cNvPr id="24" name="TextBox 23"/>
          <p:cNvSpPr txBox="1"/>
          <p:nvPr/>
        </p:nvSpPr>
        <p:spPr>
          <a:xfrm>
            <a:off x="3124200" y="3200400"/>
            <a:ext cx="426720" cy="646331"/>
          </a:xfrm>
          <a:prstGeom prst="rect">
            <a:avLst/>
          </a:prstGeom>
          <a:noFill/>
        </p:spPr>
        <p:txBody>
          <a:bodyPr wrap="none" rtlCol="0">
            <a:spAutoFit/>
          </a:bodyPr>
          <a:lstStyle/>
          <a:p>
            <a:r>
              <a:rPr lang="en-US" sz="3600" dirty="0" smtClean="0">
                <a:solidFill>
                  <a:prstClr val="black"/>
                </a:solidFill>
              </a:rPr>
              <a:t>•</a:t>
            </a:r>
            <a:endParaRPr lang="en-US" sz="3600" dirty="0">
              <a:solidFill>
                <a:prstClr val="black"/>
              </a:solidFill>
            </a:endParaRPr>
          </a:p>
        </p:txBody>
      </p:sp>
      <p:sp>
        <p:nvSpPr>
          <p:cNvPr id="25" name="TextBox 24"/>
          <p:cNvSpPr txBox="1"/>
          <p:nvPr/>
        </p:nvSpPr>
        <p:spPr>
          <a:xfrm>
            <a:off x="3383280" y="3200400"/>
            <a:ext cx="426720" cy="646331"/>
          </a:xfrm>
          <a:prstGeom prst="rect">
            <a:avLst/>
          </a:prstGeom>
          <a:noFill/>
        </p:spPr>
        <p:txBody>
          <a:bodyPr wrap="none" rtlCol="0">
            <a:spAutoFit/>
          </a:bodyPr>
          <a:lstStyle/>
          <a:p>
            <a:r>
              <a:rPr lang="en-US" sz="3600" dirty="0" smtClean="0">
                <a:solidFill>
                  <a:prstClr val="black"/>
                </a:solidFill>
              </a:rPr>
              <a:t>•</a:t>
            </a:r>
            <a:endParaRPr lang="en-US" sz="3600" dirty="0">
              <a:solidFill>
                <a:prstClr val="black"/>
              </a:solidFill>
            </a:endParaRPr>
          </a:p>
        </p:txBody>
      </p:sp>
      <p:pic>
        <p:nvPicPr>
          <p:cNvPr id="150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387" y="2846387"/>
            <a:ext cx="7858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8087" y="2846387"/>
            <a:ext cx="7858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846387"/>
            <a:ext cx="7858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587" y="1855787"/>
            <a:ext cx="7858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143000"/>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2987" y="1600200"/>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600200"/>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600200"/>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1187" y="1620837"/>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5987" y="1620837"/>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a:stCxn id="10" idx="2"/>
          </p:cNvCxnSpPr>
          <p:nvPr/>
        </p:nvCxnSpPr>
        <p:spPr>
          <a:xfrm flipV="1">
            <a:off x="2194560" y="2085181"/>
            <a:ext cx="3051333" cy="29807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245893" y="2057400"/>
            <a:ext cx="2221707"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813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05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05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05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05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05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05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05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05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05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05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1" grpId="0"/>
      <p:bldP spid="23" grpId="0"/>
      <p:bldP spid="24" grpId="0"/>
      <p:bldP spid="2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tx1"/>
                </a:solidFill>
              </a:rPr>
              <a:t>Curves, Elevations</a:t>
            </a:r>
            <a:br>
              <a:rPr lang="en-US" sz="3200" dirty="0" smtClean="0">
                <a:solidFill>
                  <a:schemeClr val="tx1"/>
                </a:solidFill>
              </a:rPr>
            </a:br>
            <a:r>
              <a:rPr lang="en-US" sz="3200" dirty="0">
                <a:solidFill>
                  <a:schemeClr val="tx1"/>
                </a:solidFill>
              </a:rPr>
              <a:t> </a:t>
            </a:r>
            <a:r>
              <a:rPr lang="en-US" sz="3200" dirty="0" smtClean="0">
                <a:solidFill>
                  <a:schemeClr val="tx1"/>
                </a:solidFill>
              </a:rPr>
              <a:t>                    and Speed Limitations</a:t>
            </a:r>
            <a:endParaRPr lang="en-US" sz="3200" dirty="0">
              <a:solidFill>
                <a:schemeClr val="tx1"/>
              </a:solidFill>
            </a:endParaRPr>
          </a:p>
        </p:txBody>
      </p:sp>
      <p:sp>
        <p:nvSpPr>
          <p:cNvPr id="2" name="Rectangle 1"/>
          <p:cNvSpPr/>
          <p:nvPr/>
        </p:nvSpPr>
        <p:spPr>
          <a:xfrm>
            <a:off x="1295400" y="1765300"/>
            <a:ext cx="6629400" cy="1754326"/>
          </a:xfrm>
          <a:prstGeom prst="rect">
            <a:avLst/>
          </a:prstGeom>
        </p:spPr>
        <p:txBody>
          <a:bodyPr wrap="square">
            <a:spAutoFit/>
          </a:bodyPr>
          <a:lstStyle/>
          <a:p>
            <a:r>
              <a:rPr lang="en-US" dirty="0" smtClean="0">
                <a:solidFill>
                  <a:prstClr val="black"/>
                </a:solidFill>
                <a:latin typeface="Melior"/>
              </a:rPr>
              <a:t>(a</a:t>
            </a:r>
            <a:r>
              <a:rPr lang="en-US" dirty="0">
                <a:solidFill>
                  <a:prstClr val="black"/>
                </a:solidFill>
                <a:latin typeface="Melior"/>
              </a:rPr>
              <a:t>) The maximum elevation of </a:t>
            </a:r>
            <a:r>
              <a:rPr lang="en-US" dirty="0" smtClean="0">
                <a:solidFill>
                  <a:prstClr val="black"/>
                </a:solidFill>
                <a:latin typeface="Melior"/>
              </a:rPr>
              <a:t>the outside </a:t>
            </a:r>
            <a:r>
              <a:rPr lang="en-US" dirty="0">
                <a:solidFill>
                  <a:prstClr val="black"/>
                </a:solidFill>
                <a:latin typeface="Melior"/>
              </a:rPr>
              <a:t>rail of a curve may not be </a:t>
            </a:r>
            <a:r>
              <a:rPr lang="en-US" dirty="0" smtClean="0">
                <a:solidFill>
                  <a:prstClr val="black"/>
                </a:solidFill>
                <a:latin typeface="Melior"/>
              </a:rPr>
              <a:t>more than </a:t>
            </a:r>
            <a:r>
              <a:rPr lang="en-US" dirty="0">
                <a:solidFill>
                  <a:prstClr val="black"/>
                </a:solidFill>
                <a:latin typeface="Melior"/>
              </a:rPr>
              <a:t>8 inches on track Classes 1 and 2</a:t>
            </a:r>
            <a:r>
              <a:rPr lang="en-US" dirty="0" smtClean="0">
                <a:solidFill>
                  <a:prstClr val="black"/>
                </a:solidFill>
                <a:latin typeface="Melior"/>
              </a:rPr>
              <a:t>, and </a:t>
            </a:r>
            <a:r>
              <a:rPr lang="en-US" dirty="0">
                <a:solidFill>
                  <a:prstClr val="black"/>
                </a:solidFill>
                <a:latin typeface="Melior"/>
              </a:rPr>
              <a:t>7 inches on track Classes 3 </a:t>
            </a:r>
            <a:r>
              <a:rPr lang="en-US" dirty="0" smtClean="0">
                <a:solidFill>
                  <a:prstClr val="black"/>
                </a:solidFill>
                <a:latin typeface="Melior"/>
              </a:rPr>
              <a:t>through 5</a:t>
            </a:r>
            <a:r>
              <a:rPr lang="en-US" dirty="0">
                <a:solidFill>
                  <a:prstClr val="black"/>
                </a:solidFill>
                <a:latin typeface="Melior"/>
              </a:rPr>
              <a:t>. The outside rail of a curve may </a:t>
            </a:r>
            <a:r>
              <a:rPr lang="en-US" dirty="0" smtClean="0">
                <a:solidFill>
                  <a:prstClr val="black"/>
                </a:solidFill>
                <a:latin typeface="Melior"/>
              </a:rPr>
              <a:t>not be </a:t>
            </a:r>
            <a:r>
              <a:rPr lang="en-US" dirty="0">
                <a:solidFill>
                  <a:prstClr val="black"/>
                </a:solidFill>
                <a:latin typeface="Melior"/>
              </a:rPr>
              <a:t>lower than the inside rail </a:t>
            </a:r>
            <a:r>
              <a:rPr lang="en-US" dirty="0">
                <a:solidFill>
                  <a:srgbClr val="FF0000"/>
                </a:solidFill>
                <a:latin typeface="Melior"/>
              </a:rPr>
              <a:t>by design</a:t>
            </a:r>
            <a:r>
              <a:rPr lang="en-US" dirty="0" smtClean="0">
                <a:solidFill>
                  <a:srgbClr val="FF0000"/>
                </a:solidFill>
                <a:latin typeface="Melior"/>
              </a:rPr>
              <a:t>, except </a:t>
            </a:r>
            <a:r>
              <a:rPr lang="en-US" dirty="0">
                <a:solidFill>
                  <a:srgbClr val="FF0000"/>
                </a:solidFill>
                <a:latin typeface="Melior"/>
              </a:rPr>
              <a:t>when engineered to </a:t>
            </a:r>
            <a:r>
              <a:rPr lang="en-US" dirty="0" smtClean="0">
                <a:solidFill>
                  <a:srgbClr val="FF0000"/>
                </a:solidFill>
                <a:latin typeface="Melior"/>
              </a:rPr>
              <a:t>address specific </a:t>
            </a:r>
            <a:r>
              <a:rPr lang="en-US" dirty="0">
                <a:solidFill>
                  <a:srgbClr val="FF0000"/>
                </a:solidFill>
                <a:latin typeface="Melior"/>
              </a:rPr>
              <a:t>track or operating conditions</a:t>
            </a:r>
            <a:r>
              <a:rPr lang="en-US" dirty="0" smtClean="0">
                <a:solidFill>
                  <a:srgbClr val="FF0000"/>
                </a:solidFill>
                <a:latin typeface="Melior"/>
              </a:rPr>
              <a:t>; the </a:t>
            </a:r>
            <a:r>
              <a:rPr lang="en-US" dirty="0">
                <a:solidFill>
                  <a:srgbClr val="FF0000"/>
                </a:solidFill>
                <a:latin typeface="Melior"/>
              </a:rPr>
              <a:t>limits in § 213.63 apply in all cases.</a:t>
            </a:r>
            <a:endParaRPr lang="en-US" i="1" dirty="0">
              <a:solidFill>
                <a:srgbClr val="FF0000"/>
              </a:solidFill>
            </a:endParaRPr>
          </a:p>
        </p:txBody>
      </p:sp>
      <p:sp>
        <p:nvSpPr>
          <p:cNvPr id="22" name="Rectangle 7"/>
          <p:cNvSpPr>
            <a:spLocks noChangeArrowheads="1"/>
          </p:cNvSpPr>
          <p:nvPr/>
        </p:nvSpPr>
        <p:spPr bwMode="auto">
          <a:xfrm>
            <a:off x="990600" y="4191000"/>
            <a:ext cx="7391400" cy="698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2000" dirty="0">
                <a:solidFill>
                  <a:prstClr val="white"/>
                </a:solidFill>
                <a:latin typeface="Arial" charset="0"/>
              </a:rPr>
              <a:t>Note: Regardless of the elevation permitted in table 213.63, the absolute crosslevel at any point is limited as indicated above.</a:t>
            </a:r>
          </a:p>
        </p:txBody>
      </p:sp>
    </p:spTree>
    <p:extLst>
      <p:ext uri="{BB962C8B-B14F-4D97-AF65-F5344CB8AC3E}">
        <p14:creationId xmlns:p14="http://schemas.microsoft.com/office/powerpoint/2010/main" val="3578223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6"/>
          <p:cNvSpPr>
            <a:spLocks noChangeArrowheads="1"/>
          </p:cNvSpPr>
          <p:nvPr/>
        </p:nvSpPr>
        <p:spPr bwMode="auto">
          <a:xfrm>
            <a:off x="685800" y="1600200"/>
            <a:ext cx="792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smtClean="0">
                <a:solidFill>
                  <a:prstClr val="black"/>
                </a:solidFill>
              </a:rPr>
              <a:t>(b</a:t>
            </a:r>
            <a:r>
              <a:rPr lang="en-US" dirty="0">
                <a:solidFill>
                  <a:prstClr val="black"/>
                </a:solidFill>
              </a:rPr>
              <a:t>) The maximum allowable </a:t>
            </a:r>
            <a:r>
              <a:rPr lang="en-US" dirty="0" smtClean="0">
                <a:solidFill>
                  <a:prstClr val="black"/>
                </a:solidFill>
              </a:rPr>
              <a:t>posted timetable </a:t>
            </a:r>
            <a:r>
              <a:rPr lang="en-US" dirty="0">
                <a:solidFill>
                  <a:prstClr val="black"/>
                </a:solidFill>
              </a:rPr>
              <a:t>operating speed for </a:t>
            </a:r>
            <a:r>
              <a:rPr lang="en-US" dirty="0" smtClean="0">
                <a:solidFill>
                  <a:prstClr val="black"/>
                </a:solidFill>
              </a:rPr>
              <a:t>each curve is </a:t>
            </a:r>
            <a:r>
              <a:rPr lang="en-US" dirty="0">
                <a:solidFill>
                  <a:prstClr val="black"/>
                </a:solidFill>
              </a:rPr>
              <a:t>determined by the </a:t>
            </a:r>
            <a:r>
              <a:rPr lang="en-US" dirty="0" smtClean="0">
                <a:solidFill>
                  <a:prstClr val="black"/>
                </a:solidFill>
              </a:rPr>
              <a:t>following formula</a:t>
            </a:r>
            <a:r>
              <a:rPr lang="en-US" dirty="0">
                <a:solidFill>
                  <a:prstClr val="black"/>
                </a:solidFill>
              </a:rPr>
              <a:t>—</a:t>
            </a:r>
          </a:p>
        </p:txBody>
      </p:sp>
      <p:sp>
        <p:nvSpPr>
          <p:cNvPr id="71699" name="Rectangle 20"/>
          <p:cNvSpPr>
            <a:spLocks noChangeArrowheads="1"/>
          </p:cNvSpPr>
          <p:nvPr/>
        </p:nvSpPr>
        <p:spPr bwMode="auto">
          <a:xfrm>
            <a:off x="384175" y="4311972"/>
            <a:ext cx="8074025" cy="19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2000" i="1" dirty="0">
                <a:solidFill>
                  <a:srgbClr val="212745"/>
                </a:solidFill>
              </a:rPr>
              <a:t>[Where—</a:t>
            </a:r>
          </a:p>
          <a:p>
            <a:r>
              <a:rPr lang="en-US" sz="2000" i="1" dirty="0">
                <a:solidFill>
                  <a:srgbClr val="212745"/>
                </a:solidFill>
              </a:rPr>
              <a:t>Vmax = Maximum allowable posted </a:t>
            </a:r>
            <a:r>
              <a:rPr lang="en-US" sz="2000" i="1" dirty="0" smtClean="0">
                <a:solidFill>
                  <a:srgbClr val="212745"/>
                </a:solidFill>
              </a:rPr>
              <a:t>timetable operating </a:t>
            </a:r>
            <a:r>
              <a:rPr lang="en-US" sz="2000" i="1" dirty="0">
                <a:solidFill>
                  <a:srgbClr val="212745"/>
                </a:solidFill>
              </a:rPr>
              <a:t>speed (m.p.h.).</a:t>
            </a:r>
          </a:p>
          <a:p>
            <a:r>
              <a:rPr lang="en-US" sz="2000" i="1" dirty="0">
                <a:solidFill>
                  <a:srgbClr val="212745"/>
                </a:solidFill>
              </a:rPr>
              <a:t>Ea = Actual elevation of the outside </a:t>
            </a:r>
            <a:r>
              <a:rPr lang="en-US" sz="2000" i="1" dirty="0" smtClean="0">
                <a:solidFill>
                  <a:srgbClr val="212745"/>
                </a:solidFill>
              </a:rPr>
              <a:t>rail (</a:t>
            </a:r>
            <a:r>
              <a:rPr lang="en-US" sz="2000" i="1" dirty="0">
                <a:solidFill>
                  <a:srgbClr val="212745"/>
                </a:solidFill>
              </a:rPr>
              <a:t>inches</a:t>
            </a:r>
            <a:r>
              <a:rPr lang="en-US" sz="2000" i="1" dirty="0" smtClean="0">
                <a:solidFill>
                  <a:srgbClr val="212745"/>
                </a:solidFill>
              </a:rPr>
              <a:t>).</a:t>
            </a:r>
            <a:endParaRPr lang="en-US" sz="2000" i="1" dirty="0">
              <a:solidFill>
                <a:srgbClr val="212745"/>
              </a:solidFill>
            </a:endParaRPr>
          </a:p>
          <a:p>
            <a:r>
              <a:rPr lang="en-US" sz="2000" i="1" dirty="0">
                <a:solidFill>
                  <a:srgbClr val="FF0000"/>
                </a:solidFill>
              </a:rPr>
              <a:t>Eu = Qualified cant deficiency 2 (inches) </a:t>
            </a:r>
            <a:r>
              <a:rPr lang="en-US" sz="2000" i="1" dirty="0" smtClean="0">
                <a:solidFill>
                  <a:srgbClr val="FF0000"/>
                </a:solidFill>
              </a:rPr>
              <a:t>of the </a:t>
            </a:r>
            <a:r>
              <a:rPr lang="en-US" sz="2000" i="1" dirty="0">
                <a:solidFill>
                  <a:srgbClr val="FF0000"/>
                </a:solidFill>
              </a:rPr>
              <a:t>vehicle type.</a:t>
            </a:r>
          </a:p>
          <a:p>
            <a:r>
              <a:rPr lang="en-US" sz="2000" i="1" dirty="0">
                <a:solidFill>
                  <a:srgbClr val="212745"/>
                </a:solidFill>
              </a:rPr>
              <a:t>D = Degree of curvature (degrees).3</a:t>
            </a:r>
          </a:p>
        </p:txBody>
      </p:sp>
      <p:sp>
        <p:nvSpPr>
          <p:cNvPr id="21"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tx1"/>
                </a:solidFill>
              </a:rPr>
              <a:t>Curves, Elevations</a:t>
            </a:r>
            <a:br>
              <a:rPr lang="en-US" sz="3200" dirty="0" smtClean="0">
                <a:solidFill>
                  <a:schemeClr val="tx1"/>
                </a:solidFill>
              </a:rPr>
            </a:br>
            <a:r>
              <a:rPr lang="en-US" sz="3200" dirty="0">
                <a:solidFill>
                  <a:schemeClr val="tx1"/>
                </a:solidFill>
              </a:rPr>
              <a:t> </a:t>
            </a:r>
            <a:r>
              <a:rPr lang="en-US" sz="3200" dirty="0" smtClean="0">
                <a:solidFill>
                  <a:schemeClr val="tx1"/>
                </a:solidFill>
              </a:rPr>
              <a:t>                    and Speed Limitations</a:t>
            </a:r>
            <a:endParaRPr lang="en-US" sz="3200" dirty="0">
              <a:solidFill>
                <a:schemeClr val="tx1"/>
              </a:solidFill>
            </a:endParaRPr>
          </a:p>
        </p:txBody>
      </p:sp>
      <p:pic>
        <p:nvPicPr>
          <p:cNvPr id="1044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0" y="2905125"/>
            <a:ext cx="348615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05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tx1"/>
                </a:solidFill>
              </a:rPr>
              <a:t>Curves, Elevations</a:t>
            </a:r>
            <a:br>
              <a:rPr lang="en-US" sz="3200" dirty="0" smtClean="0">
                <a:solidFill>
                  <a:schemeClr val="tx1"/>
                </a:solidFill>
              </a:rPr>
            </a:br>
            <a:r>
              <a:rPr lang="en-US" sz="3200" dirty="0">
                <a:solidFill>
                  <a:schemeClr val="tx1"/>
                </a:solidFill>
              </a:rPr>
              <a:t> </a:t>
            </a:r>
            <a:r>
              <a:rPr lang="en-US" sz="3200" dirty="0" smtClean="0">
                <a:solidFill>
                  <a:schemeClr val="tx1"/>
                </a:solidFill>
              </a:rPr>
              <a:t>                    and Speed Limitations</a:t>
            </a:r>
            <a:endParaRPr lang="en-US" sz="32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71232292"/>
              </p:ext>
            </p:extLst>
          </p:nvPr>
        </p:nvGraphicFramePr>
        <p:xfrm>
          <a:off x="1219200" y="2057402"/>
          <a:ext cx="6781804" cy="4038598"/>
        </p:xfrm>
        <a:graphic>
          <a:graphicData uri="http://schemas.openxmlformats.org/drawingml/2006/table">
            <a:tbl>
              <a:tblPr firstRow="1" firstCol="1" lastRow="1" lastCol="1" bandRow="1" bandCol="1">
                <a:tableStyleId>{5C22544A-7EE6-4342-B048-85BDC9FD1C3A}</a:tableStyleId>
              </a:tblPr>
              <a:tblGrid>
                <a:gridCol w="488344"/>
                <a:gridCol w="488344"/>
                <a:gridCol w="488344"/>
                <a:gridCol w="488344"/>
                <a:gridCol w="488344"/>
                <a:gridCol w="488344"/>
                <a:gridCol w="488344"/>
                <a:gridCol w="488344"/>
                <a:gridCol w="488344"/>
                <a:gridCol w="488344"/>
                <a:gridCol w="488344"/>
                <a:gridCol w="488344"/>
                <a:gridCol w="488862"/>
                <a:gridCol w="432814"/>
              </a:tblGrid>
              <a:tr h="139262">
                <a:tc>
                  <a:txBody>
                    <a:bodyPr/>
                    <a:lstStyle/>
                    <a:p>
                      <a:pPr marL="0" marR="0">
                        <a:spcBef>
                          <a:spcPts val="0"/>
                        </a:spcBef>
                        <a:spcAft>
                          <a:spcPts val="0"/>
                        </a:spcAft>
                      </a:pPr>
                      <a:r>
                        <a:rPr lang="en-CA" sz="800" dirty="0">
                          <a:effectLst/>
                        </a:rPr>
                        <a:t>Curve</a:t>
                      </a:r>
                      <a:endParaRPr lang="en-US" sz="800" dirty="0">
                        <a:effectLst/>
                        <a:latin typeface="Times New Roman"/>
                        <a:ea typeface="SimSun"/>
                      </a:endParaRPr>
                    </a:p>
                  </a:txBody>
                  <a:tcPr marL="52899" marR="52899" marT="0" marB="0"/>
                </a:tc>
                <a:tc gridSpan="13">
                  <a:txBody>
                    <a:bodyPr/>
                    <a:lstStyle/>
                    <a:p>
                      <a:pPr marL="0" marR="0" algn="ctr">
                        <a:spcBef>
                          <a:spcPts val="0"/>
                        </a:spcBef>
                        <a:spcAft>
                          <a:spcPts val="0"/>
                        </a:spcAft>
                      </a:pPr>
                      <a:r>
                        <a:rPr lang="en-CA" sz="800" dirty="0">
                          <a:effectLst/>
                        </a:rPr>
                        <a:t>Table A1 – Elevation Inches – Three Inches Unbalance</a:t>
                      </a:r>
                      <a:endParaRPr lang="en-US" sz="800" dirty="0">
                        <a:effectLst/>
                        <a:latin typeface="Times New Roman"/>
                        <a:ea typeface="SimSun"/>
                      </a:endParaRPr>
                    </a:p>
                  </a:txBody>
                  <a:tcPr marL="52899" marR="5289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9262">
                <a:tc>
                  <a:txBody>
                    <a:bodyPr/>
                    <a:lstStyle/>
                    <a:p>
                      <a:pPr marL="0" marR="0">
                        <a:spcBef>
                          <a:spcPts val="0"/>
                        </a:spcBef>
                        <a:spcAft>
                          <a:spcPts val="0"/>
                        </a:spcAft>
                      </a:pPr>
                      <a:r>
                        <a:rPr lang="en-CA" sz="800" dirty="0">
                          <a:effectLst/>
                        </a:rPr>
                        <a:t>Degree</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½</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1½</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2½</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3½</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4½</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5½</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0º30'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120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125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151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156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160</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0º40'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122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139</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0º50'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121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124</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113</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1º15'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101</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93</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1º45'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86</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2º00'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80</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2º15'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76</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2º30'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72</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2º45'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68</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3º00'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66</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3º15'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63</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3º30'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61</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3º45'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59</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4º00'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57</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4º30'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54</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5º00'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51</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5º30'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48</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6º00'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46</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6º30'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45</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7º00'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43</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8º00'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40</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9º00'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38</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10º00'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35</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36</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11º00'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34</a:t>
                      </a:r>
                      <a:endParaRPr lang="en-US" sz="800" dirty="0">
                        <a:effectLst/>
                        <a:latin typeface="Times New Roman"/>
                        <a:ea typeface="SimSun"/>
                      </a:endParaRPr>
                    </a:p>
                  </a:txBody>
                  <a:tcPr marL="52899" marR="52899" marT="0" marB="0"/>
                </a:tc>
              </a:tr>
              <a:tr h="139262">
                <a:tc>
                  <a:txBody>
                    <a:bodyPr/>
                    <a:lstStyle/>
                    <a:p>
                      <a:pPr marL="0" marR="0">
                        <a:spcBef>
                          <a:spcPts val="0"/>
                        </a:spcBef>
                        <a:spcAft>
                          <a:spcPts val="0"/>
                        </a:spcAft>
                      </a:pPr>
                      <a:r>
                        <a:rPr lang="en-CA" sz="800" dirty="0">
                          <a:effectLst/>
                        </a:rPr>
                        <a:t>12º00'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19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23</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24</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26</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27</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28</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29</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30</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31</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32</a:t>
                      </a:r>
                      <a:endParaRPr lang="en-US" sz="800" dirty="0">
                        <a:effectLst/>
                        <a:latin typeface="Times New Roman"/>
                        <a:ea typeface="SimSun"/>
                      </a:endParaRPr>
                    </a:p>
                  </a:txBody>
                  <a:tcPr marL="52899" marR="52899" marT="0" marB="0"/>
                </a:tc>
                <a:tc>
                  <a:txBody>
                    <a:bodyPr/>
                    <a:lstStyle/>
                    <a:p>
                      <a:pPr marL="0" marR="0">
                        <a:spcBef>
                          <a:spcPts val="0"/>
                        </a:spcBef>
                        <a:spcAft>
                          <a:spcPts val="0"/>
                        </a:spcAft>
                      </a:pPr>
                      <a:r>
                        <a:rPr lang="en-CA" sz="800" dirty="0">
                          <a:effectLst/>
                        </a:rPr>
                        <a:t>33</a:t>
                      </a:r>
                      <a:endParaRPr lang="en-US" sz="800" dirty="0">
                        <a:effectLst/>
                        <a:latin typeface="Times New Roman"/>
                        <a:ea typeface="SimSun"/>
                      </a:endParaRPr>
                    </a:p>
                  </a:txBody>
                  <a:tcPr marL="52899" marR="52899" marT="0" marB="0"/>
                </a:tc>
              </a:tr>
            </a:tbl>
          </a:graphicData>
        </a:graphic>
      </p:graphicFrame>
    </p:spTree>
    <p:extLst>
      <p:ext uri="{BB962C8B-B14F-4D97-AF65-F5344CB8AC3E}">
        <p14:creationId xmlns:p14="http://schemas.microsoft.com/office/powerpoint/2010/main" val="2133401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r>
              <a:rPr lang="en-US" sz="2800" dirty="0" smtClean="0"/>
              <a:t>Open the folder named “Practical Exercise One”</a:t>
            </a:r>
          </a:p>
          <a:p>
            <a:r>
              <a:rPr lang="en-US" sz="2800" dirty="0" smtClean="0"/>
              <a:t>Here you will find a UP Timetable for use in the exercise</a:t>
            </a:r>
          </a:p>
          <a:p>
            <a:pPr lvl="1"/>
            <a:r>
              <a:rPr lang="en-US" sz="2400" dirty="0" smtClean="0"/>
              <a:t>You will also find a UP SSI and GCOR if they help you</a:t>
            </a:r>
            <a:endParaRPr lang="en-US" sz="2400" dirty="0"/>
          </a:p>
          <a:p>
            <a:r>
              <a:rPr lang="en-US" sz="2600" dirty="0" smtClean="0"/>
              <a:t>Write your answer on the sheet provided</a:t>
            </a:r>
            <a:endParaRPr lang="en-US" sz="2600" dirty="0"/>
          </a:p>
          <a:p>
            <a:r>
              <a:rPr lang="en-US" sz="2600" dirty="0" smtClean="0"/>
              <a:t>This is an individual exercise</a:t>
            </a:r>
          </a:p>
          <a:p>
            <a:r>
              <a:rPr lang="en-US" sz="2600" dirty="0" smtClean="0"/>
              <a:t>We will review the answers as a group</a:t>
            </a:r>
            <a:endParaRPr lang="en-US" sz="2600" dirty="0"/>
          </a:p>
        </p:txBody>
      </p:sp>
    </p:spTree>
    <p:extLst>
      <p:ext uri="{BB962C8B-B14F-4D97-AF65-F5344CB8AC3E}">
        <p14:creationId xmlns:p14="http://schemas.microsoft.com/office/powerpoint/2010/main" val="4741971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82" name="Group 78"/>
          <p:cNvGrpSpPr>
            <a:grpSpLocks/>
          </p:cNvGrpSpPr>
          <p:nvPr/>
        </p:nvGrpSpPr>
        <p:grpSpPr bwMode="auto">
          <a:xfrm>
            <a:off x="1143000" y="1676400"/>
            <a:ext cx="7616825" cy="4316413"/>
            <a:chOff x="720" y="1056"/>
            <a:chExt cx="4798" cy="2719"/>
          </a:xfrm>
        </p:grpSpPr>
        <p:sp>
          <p:nvSpPr>
            <p:cNvPr id="75783" name="Freeform 6"/>
            <p:cNvSpPr>
              <a:spLocks/>
            </p:cNvSpPr>
            <p:nvPr/>
          </p:nvSpPr>
          <p:spPr bwMode="auto">
            <a:xfrm>
              <a:off x="2124" y="1056"/>
              <a:ext cx="1669" cy="1523"/>
            </a:xfrm>
            <a:custGeom>
              <a:avLst/>
              <a:gdLst>
                <a:gd name="T0" fmla="*/ 0 w 1669"/>
                <a:gd name="T1" fmla="*/ 1417 h 1523"/>
                <a:gd name="T2" fmla="*/ 1540 w 1669"/>
                <a:gd name="T3" fmla="*/ 1522 h 1523"/>
                <a:gd name="T4" fmla="*/ 1668 w 1669"/>
                <a:gd name="T5" fmla="*/ 104 h 1523"/>
                <a:gd name="T6" fmla="*/ 127 w 1669"/>
                <a:gd name="T7" fmla="*/ 0 h 1523"/>
                <a:gd name="T8" fmla="*/ 0 w 1669"/>
                <a:gd name="T9" fmla="*/ 1417 h 1523"/>
                <a:gd name="T10" fmla="*/ 0 60000 65536"/>
                <a:gd name="T11" fmla="*/ 0 60000 65536"/>
                <a:gd name="T12" fmla="*/ 0 60000 65536"/>
                <a:gd name="T13" fmla="*/ 0 60000 65536"/>
                <a:gd name="T14" fmla="*/ 0 60000 65536"/>
                <a:gd name="T15" fmla="*/ 0 w 1669"/>
                <a:gd name="T16" fmla="*/ 0 h 1523"/>
                <a:gd name="T17" fmla="*/ 1669 w 1669"/>
                <a:gd name="T18" fmla="*/ 1523 h 1523"/>
              </a:gdLst>
              <a:ahLst/>
              <a:cxnLst>
                <a:cxn ang="T10">
                  <a:pos x="T0" y="T1"/>
                </a:cxn>
                <a:cxn ang="T11">
                  <a:pos x="T2" y="T3"/>
                </a:cxn>
                <a:cxn ang="T12">
                  <a:pos x="T4" y="T5"/>
                </a:cxn>
                <a:cxn ang="T13">
                  <a:pos x="T6" y="T7"/>
                </a:cxn>
                <a:cxn ang="T14">
                  <a:pos x="T8" y="T9"/>
                </a:cxn>
              </a:cxnLst>
              <a:rect l="T15" t="T16" r="T17" b="T18"/>
              <a:pathLst>
                <a:path w="1669" h="1523">
                  <a:moveTo>
                    <a:pt x="0" y="1417"/>
                  </a:moveTo>
                  <a:lnTo>
                    <a:pt x="1540" y="1522"/>
                  </a:lnTo>
                  <a:lnTo>
                    <a:pt x="1668" y="104"/>
                  </a:lnTo>
                  <a:lnTo>
                    <a:pt x="127" y="0"/>
                  </a:lnTo>
                  <a:lnTo>
                    <a:pt x="0" y="1417"/>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84" name="Freeform 7"/>
            <p:cNvSpPr>
              <a:spLocks/>
            </p:cNvSpPr>
            <p:nvPr/>
          </p:nvSpPr>
          <p:spPr bwMode="auto">
            <a:xfrm>
              <a:off x="2442" y="2704"/>
              <a:ext cx="820" cy="125"/>
            </a:xfrm>
            <a:custGeom>
              <a:avLst/>
              <a:gdLst>
                <a:gd name="T0" fmla="*/ 0 w 820"/>
                <a:gd name="T1" fmla="*/ 70 h 125"/>
                <a:gd name="T2" fmla="*/ 812 w 820"/>
                <a:gd name="T3" fmla="*/ 124 h 125"/>
                <a:gd name="T4" fmla="*/ 819 w 820"/>
                <a:gd name="T5" fmla="*/ 55 h 125"/>
                <a:gd name="T6" fmla="*/ 6 w 820"/>
                <a:gd name="T7" fmla="*/ 0 h 125"/>
                <a:gd name="T8" fmla="*/ 0 w 820"/>
                <a:gd name="T9" fmla="*/ 70 h 125"/>
                <a:gd name="T10" fmla="*/ 0 60000 65536"/>
                <a:gd name="T11" fmla="*/ 0 60000 65536"/>
                <a:gd name="T12" fmla="*/ 0 60000 65536"/>
                <a:gd name="T13" fmla="*/ 0 60000 65536"/>
                <a:gd name="T14" fmla="*/ 0 60000 65536"/>
                <a:gd name="T15" fmla="*/ 0 w 820"/>
                <a:gd name="T16" fmla="*/ 0 h 125"/>
                <a:gd name="T17" fmla="*/ 820 w 820"/>
                <a:gd name="T18" fmla="*/ 125 h 125"/>
              </a:gdLst>
              <a:ahLst/>
              <a:cxnLst>
                <a:cxn ang="T10">
                  <a:pos x="T0" y="T1"/>
                </a:cxn>
                <a:cxn ang="T11">
                  <a:pos x="T2" y="T3"/>
                </a:cxn>
                <a:cxn ang="T12">
                  <a:pos x="T4" y="T5"/>
                </a:cxn>
                <a:cxn ang="T13">
                  <a:pos x="T6" y="T7"/>
                </a:cxn>
                <a:cxn ang="T14">
                  <a:pos x="T8" y="T9"/>
                </a:cxn>
              </a:cxnLst>
              <a:rect l="T15" t="T16" r="T17" b="T18"/>
              <a:pathLst>
                <a:path w="820" h="125">
                  <a:moveTo>
                    <a:pt x="0" y="70"/>
                  </a:moveTo>
                  <a:lnTo>
                    <a:pt x="812" y="124"/>
                  </a:lnTo>
                  <a:lnTo>
                    <a:pt x="819" y="55"/>
                  </a:lnTo>
                  <a:lnTo>
                    <a:pt x="6" y="0"/>
                  </a:lnTo>
                  <a:lnTo>
                    <a:pt x="0" y="7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85" name="Freeform 8"/>
            <p:cNvSpPr>
              <a:spLocks/>
            </p:cNvSpPr>
            <p:nvPr/>
          </p:nvSpPr>
          <p:spPr bwMode="auto">
            <a:xfrm>
              <a:off x="2379" y="2529"/>
              <a:ext cx="85" cy="454"/>
            </a:xfrm>
            <a:custGeom>
              <a:avLst/>
              <a:gdLst>
                <a:gd name="T0" fmla="*/ 0 w 85"/>
                <a:gd name="T1" fmla="*/ 450 h 454"/>
                <a:gd name="T2" fmla="*/ 44 w 85"/>
                <a:gd name="T3" fmla="*/ 453 h 454"/>
                <a:gd name="T4" fmla="*/ 84 w 85"/>
                <a:gd name="T5" fmla="*/ 1 h 454"/>
                <a:gd name="T6" fmla="*/ 42 w 85"/>
                <a:gd name="T7" fmla="*/ 0 h 454"/>
                <a:gd name="T8" fmla="*/ 0 w 85"/>
                <a:gd name="T9" fmla="*/ 450 h 454"/>
                <a:gd name="T10" fmla="*/ 0 60000 65536"/>
                <a:gd name="T11" fmla="*/ 0 60000 65536"/>
                <a:gd name="T12" fmla="*/ 0 60000 65536"/>
                <a:gd name="T13" fmla="*/ 0 60000 65536"/>
                <a:gd name="T14" fmla="*/ 0 60000 65536"/>
                <a:gd name="T15" fmla="*/ 0 w 85"/>
                <a:gd name="T16" fmla="*/ 0 h 454"/>
                <a:gd name="T17" fmla="*/ 85 w 85"/>
                <a:gd name="T18" fmla="*/ 454 h 454"/>
              </a:gdLst>
              <a:ahLst/>
              <a:cxnLst>
                <a:cxn ang="T10">
                  <a:pos x="T0" y="T1"/>
                </a:cxn>
                <a:cxn ang="T11">
                  <a:pos x="T2" y="T3"/>
                </a:cxn>
                <a:cxn ang="T12">
                  <a:pos x="T4" y="T5"/>
                </a:cxn>
                <a:cxn ang="T13">
                  <a:pos x="T6" y="T7"/>
                </a:cxn>
                <a:cxn ang="T14">
                  <a:pos x="T8" y="T9"/>
                </a:cxn>
              </a:cxnLst>
              <a:rect l="T15" t="T16" r="T17" b="T18"/>
              <a:pathLst>
                <a:path w="85" h="454">
                  <a:moveTo>
                    <a:pt x="0" y="450"/>
                  </a:moveTo>
                  <a:lnTo>
                    <a:pt x="44" y="453"/>
                  </a:lnTo>
                  <a:lnTo>
                    <a:pt x="84" y="1"/>
                  </a:lnTo>
                  <a:lnTo>
                    <a:pt x="42" y="0"/>
                  </a:lnTo>
                  <a:lnTo>
                    <a:pt x="0" y="45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86" name="Freeform 9"/>
            <p:cNvSpPr>
              <a:spLocks/>
            </p:cNvSpPr>
            <p:nvPr/>
          </p:nvSpPr>
          <p:spPr bwMode="auto">
            <a:xfrm>
              <a:off x="2258" y="2564"/>
              <a:ext cx="161" cy="381"/>
            </a:xfrm>
            <a:custGeom>
              <a:avLst/>
              <a:gdLst>
                <a:gd name="T0" fmla="*/ 3 w 161"/>
                <a:gd name="T1" fmla="*/ 358 h 381"/>
                <a:gd name="T2" fmla="*/ 125 w 161"/>
                <a:gd name="T3" fmla="*/ 380 h 381"/>
                <a:gd name="T4" fmla="*/ 160 w 161"/>
                <a:gd name="T5" fmla="*/ 0 h 381"/>
                <a:gd name="T6" fmla="*/ 32 w 161"/>
                <a:gd name="T7" fmla="*/ 4 h 381"/>
                <a:gd name="T8" fmla="*/ 0 w 161"/>
                <a:gd name="T9" fmla="*/ 360 h 381"/>
                <a:gd name="T10" fmla="*/ 0 60000 65536"/>
                <a:gd name="T11" fmla="*/ 0 60000 65536"/>
                <a:gd name="T12" fmla="*/ 0 60000 65536"/>
                <a:gd name="T13" fmla="*/ 0 60000 65536"/>
                <a:gd name="T14" fmla="*/ 0 60000 65536"/>
                <a:gd name="T15" fmla="*/ 0 w 161"/>
                <a:gd name="T16" fmla="*/ 0 h 381"/>
                <a:gd name="T17" fmla="*/ 161 w 161"/>
                <a:gd name="T18" fmla="*/ 381 h 381"/>
              </a:gdLst>
              <a:ahLst/>
              <a:cxnLst>
                <a:cxn ang="T10">
                  <a:pos x="T0" y="T1"/>
                </a:cxn>
                <a:cxn ang="T11">
                  <a:pos x="T2" y="T3"/>
                </a:cxn>
                <a:cxn ang="T12">
                  <a:pos x="T4" y="T5"/>
                </a:cxn>
                <a:cxn ang="T13">
                  <a:pos x="T6" y="T7"/>
                </a:cxn>
                <a:cxn ang="T14">
                  <a:pos x="T8" y="T9"/>
                </a:cxn>
              </a:cxnLst>
              <a:rect l="T15" t="T16" r="T17" b="T18"/>
              <a:pathLst>
                <a:path w="161" h="381">
                  <a:moveTo>
                    <a:pt x="3" y="358"/>
                  </a:moveTo>
                  <a:lnTo>
                    <a:pt x="125" y="380"/>
                  </a:lnTo>
                  <a:lnTo>
                    <a:pt x="160" y="0"/>
                  </a:lnTo>
                  <a:lnTo>
                    <a:pt x="32" y="4"/>
                  </a:lnTo>
                  <a:lnTo>
                    <a:pt x="0" y="36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87" name="Freeform 10"/>
            <p:cNvSpPr>
              <a:spLocks/>
            </p:cNvSpPr>
            <p:nvPr/>
          </p:nvSpPr>
          <p:spPr bwMode="auto">
            <a:xfrm>
              <a:off x="3237" y="2586"/>
              <a:ext cx="85" cy="455"/>
            </a:xfrm>
            <a:custGeom>
              <a:avLst/>
              <a:gdLst>
                <a:gd name="T0" fmla="*/ 0 w 85"/>
                <a:gd name="T1" fmla="*/ 451 h 455"/>
                <a:gd name="T2" fmla="*/ 42 w 85"/>
                <a:gd name="T3" fmla="*/ 454 h 455"/>
                <a:gd name="T4" fmla="*/ 84 w 85"/>
                <a:gd name="T5" fmla="*/ 3 h 455"/>
                <a:gd name="T6" fmla="*/ 40 w 85"/>
                <a:gd name="T7" fmla="*/ 0 h 455"/>
                <a:gd name="T8" fmla="*/ 0 w 85"/>
                <a:gd name="T9" fmla="*/ 451 h 455"/>
                <a:gd name="T10" fmla="*/ 0 60000 65536"/>
                <a:gd name="T11" fmla="*/ 0 60000 65536"/>
                <a:gd name="T12" fmla="*/ 0 60000 65536"/>
                <a:gd name="T13" fmla="*/ 0 60000 65536"/>
                <a:gd name="T14" fmla="*/ 0 60000 65536"/>
                <a:gd name="T15" fmla="*/ 0 w 85"/>
                <a:gd name="T16" fmla="*/ 0 h 455"/>
                <a:gd name="T17" fmla="*/ 85 w 85"/>
                <a:gd name="T18" fmla="*/ 455 h 455"/>
              </a:gdLst>
              <a:ahLst/>
              <a:cxnLst>
                <a:cxn ang="T10">
                  <a:pos x="T0" y="T1"/>
                </a:cxn>
                <a:cxn ang="T11">
                  <a:pos x="T2" y="T3"/>
                </a:cxn>
                <a:cxn ang="T12">
                  <a:pos x="T4" y="T5"/>
                </a:cxn>
                <a:cxn ang="T13">
                  <a:pos x="T6" y="T7"/>
                </a:cxn>
                <a:cxn ang="T14">
                  <a:pos x="T8" y="T9"/>
                </a:cxn>
              </a:cxnLst>
              <a:rect l="T15" t="T16" r="T17" b="T18"/>
              <a:pathLst>
                <a:path w="85" h="455">
                  <a:moveTo>
                    <a:pt x="0" y="451"/>
                  </a:moveTo>
                  <a:lnTo>
                    <a:pt x="42" y="454"/>
                  </a:lnTo>
                  <a:lnTo>
                    <a:pt x="84" y="3"/>
                  </a:lnTo>
                  <a:lnTo>
                    <a:pt x="40" y="0"/>
                  </a:lnTo>
                  <a:lnTo>
                    <a:pt x="0" y="451"/>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88" name="Freeform 11"/>
            <p:cNvSpPr>
              <a:spLocks/>
            </p:cNvSpPr>
            <p:nvPr/>
          </p:nvSpPr>
          <p:spPr bwMode="auto">
            <a:xfrm>
              <a:off x="3284" y="2624"/>
              <a:ext cx="161" cy="381"/>
            </a:xfrm>
            <a:custGeom>
              <a:avLst/>
              <a:gdLst>
                <a:gd name="T0" fmla="*/ 124 w 161"/>
                <a:gd name="T1" fmla="*/ 374 h 381"/>
                <a:gd name="T2" fmla="*/ 0 w 161"/>
                <a:gd name="T3" fmla="*/ 380 h 381"/>
                <a:gd name="T4" fmla="*/ 32 w 161"/>
                <a:gd name="T5" fmla="*/ 0 h 381"/>
                <a:gd name="T6" fmla="*/ 160 w 161"/>
                <a:gd name="T7" fmla="*/ 21 h 381"/>
                <a:gd name="T8" fmla="*/ 128 w 161"/>
                <a:gd name="T9" fmla="*/ 377 h 381"/>
                <a:gd name="T10" fmla="*/ 0 60000 65536"/>
                <a:gd name="T11" fmla="*/ 0 60000 65536"/>
                <a:gd name="T12" fmla="*/ 0 60000 65536"/>
                <a:gd name="T13" fmla="*/ 0 60000 65536"/>
                <a:gd name="T14" fmla="*/ 0 60000 65536"/>
                <a:gd name="T15" fmla="*/ 0 w 161"/>
                <a:gd name="T16" fmla="*/ 0 h 381"/>
                <a:gd name="T17" fmla="*/ 161 w 161"/>
                <a:gd name="T18" fmla="*/ 381 h 381"/>
              </a:gdLst>
              <a:ahLst/>
              <a:cxnLst>
                <a:cxn ang="T10">
                  <a:pos x="T0" y="T1"/>
                </a:cxn>
                <a:cxn ang="T11">
                  <a:pos x="T2" y="T3"/>
                </a:cxn>
                <a:cxn ang="T12">
                  <a:pos x="T4" y="T5"/>
                </a:cxn>
                <a:cxn ang="T13">
                  <a:pos x="T6" y="T7"/>
                </a:cxn>
                <a:cxn ang="T14">
                  <a:pos x="T8" y="T9"/>
                </a:cxn>
              </a:cxnLst>
              <a:rect l="T15" t="T16" r="T17" b="T18"/>
              <a:pathLst>
                <a:path w="161" h="381">
                  <a:moveTo>
                    <a:pt x="124" y="374"/>
                  </a:moveTo>
                  <a:lnTo>
                    <a:pt x="0" y="380"/>
                  </a:lnTo>
                  <a:lnTo>
                    <a:pt x="32" y="0"/>
                  </a:lnTo>
                  <a:lnTo>
                    <a:pt x="160" y="21"/>
                  </a:lnTo>
                  <a:lnTo>
                    <a:pt x="128" y="377"/>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89" name="Freeform 12"/>
            <p:cNvSpPr>
              <a:spLocks/>
            </p:cNvSpPr>
            <p:nvPr/>
          </p:nvSpPr>
          <p:spPr bwMode="auto">
            <a:xfrm>
              <a:off x="1948" y="3114"/>
              <a:ext cx="1736" cy="248"/>
            </a:xfrm>
            <a:custGeom>
              <a:avLst/>
              <a:gdLst>
                <a:gd name="T0" fmla="*/ 0 w 1736"/>
                <a:gd name="T1" fmla="*/ 130 h 248"/>
                <a:gd name="T2" fmla="*/ 1722 w 1736"/>
                <a:gd name="T3" fmla="*/ 247 h 248"/>
                <a:gd name="T4" fmla="*/ 1735 w 1736"/>
                <a:gd name="T5" fmla="*/ 117 h 248"/>
                <a:gd name="T6" fmla="*/ 12 w 1736"/>
                <a:gd name="T7" fmla="*/ 0 h 248"/>
                <a:gd name="T8" fmla="*/ 0 w 1736"/>
                <a:gd name="T9" fmla="*/ 130 h 248"/>
                <a:gd name="T10" fmla="*/ 0 60000 65536"/>
                <a:gd name="T11" fmla="*/ 0 60000 65536"/>
                <a:gd name="T12" fmla="*/ 0 60000 65536"/>
                <a:gd name="T13" fmla="*/ 0 60000 65536"/>
                <a:gd name="T14" fmla="*/ 0 60000 65536"/>
                <a:gd name="T15" fmla="*/ 0 w 1736"/>
                <a:gd name="T16" fmla="*/ 0 h 248"/>
                <a:gd name="T17" fmla="*/ 1736 w 1736"/>
                <a:gd name="T18" fmla="*/ 248 h 248"/>
              </a:gdLst>
              <a:ahLst/>
              <a:cxnLst>
                <a:cxn ang="T10">
                  <a:pos x="T0" y="T1"/>
                </a:cxn>
                <a:cxn ang="T11">
                  <a:pos x="T2" y="T3"/>
                </a:cxn>
                <a:cxn ang="T12">
                  <a:pos x="T4" y="T5"/>
                </a:cxn>
                <a:cxn ang="T13">
                  <a:pos x="T6" y="T7"/>
                </a:cxn>
                <a:cxn ang="T14">
                  <a:pos x="T8" y="T9"/>
                </a:cxn>
              </a:cxnLst>
              <a:rect l="T15" t="T16" r="T17" b="T18"/>
              <a:pathLst>
                <a:path w="1736" h="248">
                  <a:moveTo>
                    <a:pt x="0" y="130"/>
                  </a:moveTo>
                  <a:lnTo>
                    <a:pt x="1722" y="247"/>
                  </a:lnTo>
                  <a:lnTo>
                    <a:pt x="1735" y="117"/>
                  </a:lnTo>
                  <a:lnTo>
                    <a:pt x="12" y="0"/>
                  </a:lnTo>
                  <a:lnTo>
                    <a:pt x="0" y="13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5790" name="Freeform 14"/>
            <p:cNvSpPr>
              <a:spLocks/>
            </p:cNvSpPr>
            <p:nvPr/>
          </p:nvSpPr>
          <p:spPr bwMode="auto">
            <a:xfrm>
              <a:off x="2225" y="2931"/>
              <a:ext cx="155" cy="215"/>
            </a:xfrm>
            <a:custGeom>
              <a:avLst/>
              <a:gdLst>
                <a:gd name="T0" fmla="*/ 61 w 155"/>
                <a:gd name="T1" fmla="*/ 176 h 215"/>
                <a:gd name="T2" fmla="*/ 65 w 155"/>
                <a:gd name="T3" fmla="*/ 175 h 215"/>
                <a:gd name="T4" fmla="*/ 67 w 155"/>
                <a:gd name="T5" fmla="*/ 173 h 215"/>
                <a:gd name="T6" fmla="*/ 68 w 155"/>
                <a:gd name="T7" fmla="*/ 170 h 215"/>
                <a:gd name="T8" fmla="*/ 73 w 155"/>
                <a:gd name="T9" fmla="*/ 153 h 215"/>
                <a:gd name="T10" fmla="*/ 75 w 155"/>
                <a:gd name="T11" fmla="*/ 140 h 215"/>
                <a:gd name="T12" fmla="*/ 76 w 155"/>
                <a:gd name="T13" fmla="*/ 127 h 215"/>
                <a:gd name="T14" fmla="*/ 78 w 155"/>
                <a:gd name="T15" fmla="*/ 116 h 215"/>
                <a:gd name="T16" fmla="*/ 79 w 155"/>
                <a:gd name="T17" fmla="*/ 107 h 215"/>
                <a:gd name="T18" fmla="*/ 80 w 155"/>
                <a:gd name="T19" fmla="*/ 95 h 215"/>
                <a:gd name="T20" fmla="*/ 81 w 155"/>
                <a:gd name="T21" fmla="*/ 84 h 215"/>
                <a:gd name="T22" fmla="*/ 80 w 155"/>
                <a:gd name="T23" fmla="*/ 71 h 215"/>
                <a:gd name="T24" fmla="*/ 79 w 155"/>
                <a:gd name="T25" fmla="*/ 68 h 215"/>
                <a:gd name="T26" fmla="*/ 77 w 155"/>
                <a:gd name="T27" fmla="*/ 65 h 215"/>
                <a:gd name="T28" fmla="*/ 76 w 155"/>
                <a:gd name="T29" fmla="*/ 62 h 215"/>
                <a:gd name="T30" fmla="*/ 46 w 155"/>
                <a:gd name="T31" fmla="*/ 54 h 215"/>
                <a:gd name="T32" fmla="*/ 44 w 155"/>
                <a:gd name="T33" fmla="*/ 52 h 215"/>
                <a:gd name="T34" fmla="*/ 49 w 155"/>
                <a:gd name="T35" fmla="*/ 13 h 215"/>
                <a:gd name="T36" fmla="*/ 50 w 155"/>
                <a:gd name="T37" fmla="*/ 10 h 215"/>
                <a:gd name="T38" fmla="*/ 50 w 155"/>
                <a:gd name="T39" fmla="*/ 6 h 215"/>
                <a:gd name="T40" fmla="*/ 52 w 155"/>
                <a:gd name="T41" fmla="*/ 3 h 215"/>
                <a:gd name="T42" fmla="*/ 54 w 155"/>
                <a:gd name="T43" fmla="*/ 1 h 215"/>
                <a:gd name="T44" fmla="*/ 58 w 155"/>
                <a:gd name="T45" fmla="*/ 0 h 215"/>
                <a:gd name="T46" fmla="*/ 64 w 155"/>
                <a:gd name="T47" fmla="*/ 0 h 215"/>
                <a:gd name="T48" fmla="*/ 68 w 155"/>
                <a:gd name="T49" fmla="*/ 0 h 215"/>
                <a:gd name="T50" fmla="*/ 74 w 155"/>
                <a:gd name="T51" fmla="*/ 0 h 215"/>
                <a:gd name="T52" fmla="*/ 78 w 155"/>
                <a:gd name="T53" fmla="*/ 0 h 215"/>
                <a:gd name="T54" fmla="*/ 85 w 155"/>
                <a:gd name="T55" fmla="*/ 0 h 215"/>
                <a:gd name="T56" fmla="*/ 90 w 155"/>
                <a:gd name="T57" fmla="*/ 0 h 215"/>
                <a:gd name="T58" fmla="*/ 97 w 155"/>
                <a:gd name="T59" fmla="*/ 0 h 215"/>
                <a:gd name="T60" fmla="*/ 104 w 155"/>
                <a:gd name="T61" fmla="*/ 0 h 215"/>
                <a:gd name="T62" fmla="*/ 110 w 155"/>
                <a:gd name="T63" fmla="*/ 1 h 215"/>
                <a:gd name="T64" fmla="*/ 114 w 155"/>
                <a:gd name="T65" fmla="*/ 2 h 215"/>
                <a:gd name="T66" fmla="*/ 121 w 155"/>
                <a:gd name="T67" fmla="*/ 3 h 215"/>
                <a:gd name="T68" fmla="*/ 126 w 155"/>
                <a:gd name="T69" fmla="*/ 4 h 215"/>
                <a:gd name="T70" fmla="*/ 131 w 155"/>
                <a:gd name="T71" fmla="*/ 5 h 215"/>
                <a:gd name="T72" fmla="*/ 135 w 155"/>
                <a:gd name="T73" fmla="*/ 6 h 215"/>
                <a:gd name="T74" fmla="*/ 138 w 155"/>
                <a:gd name="T75" fmla="*/ 8 h 215"/>
                <a:gd name="T76" fmla="*/ 141 w 155"/>
                <a:gd name="T77" fmla="*/ 10 h 215"/>
                <a:gd name="T78" fmla="*/ 144 w 155"/>
                <a:gd name="T79" fmla="*/ 14 h 215"/>
                <a:gd name="T80" fmla="*/ 144 w 155"/>
                <a:gd name="T81" fmla="*/ 18 h 215"/>
                <a:gd name="T82" fmla="*/ 139 w 155"/>
                <a:gd name="T83" fmla="*/ 58 h 215"/>
                <a:gd name="T84" fmla="*/ 137 w 155"/>
                <a:gd name="T85" fmla="*/ 60 h 215"/>
                <a:gd name="T86" fmla="*/ 135 w 155"/>
                <a:gd name="T87" fmla="*/ 62 h 215"/>
                <a:gd name="T88" fmla="*/ 107 w 155"/>
                <a:gd name="T89" fmla="*/ 66 h 215"/>
                <a:gd name="T90" fmla="*/ 103 w 155"/>
                <a:gd name="T91" fmla="*/ 67 h 215"/>
                <a:gd name="T92" fmla="*/ 101 w 155"/>
                <a:gd name="T93" fmla="*/ 71 h 215"/>
                <a:gd name="T94" fmla="*/ 100 w 155"/>
                <a:gd name="T95" fmla="*/ 74 h 215"/>
                <a:gd name="T96" fmla="*/ 98 w 155"/>
                <a:gd name="T97" fmla="*/ 86 h 215"/>
                <a:gd name="T98" fmla="*/ 95 w 155"/>
                <a:gd name="T99" fmla="*/ 97 h 215"/>
                <a:gd name="T100" fmla="*/ 93 w 155"/>
                <a:gd name="T101" fmla="*/ 107 h 215"/>
                <a:gd name="T102" fmla="*/ 92 w 155"/>
                <a:gd name="T103" fmla="*/ 118 h 215"/>
                <a:gd name="T104" fmla="*/ 91 w 155"/>
                <a:gd name="T105" fmla="*/ 129 h 215"/>
                <a:gd name="T106" fmla="*/ 91 w 155"/>
                <a:gd name="T107" fmla="*/ 141 h 215"/>
                <a:gd name="T108" fmla="*/ 90 w 155"/>
                <a:gd name="T109" fmla="*/ 155 h 215"/>
                <a:gd name="T110" fmla="*/ 89 w 155"/>
                <a:gd name="T111" fmla="*/ 172 h 215"/>
                <a:gd name="T112" fmla="*/ 90 w 155"/>
                <a:gd name="T113" fmla="*/ 173 h 215"/>
                <a:gd name="T114" fmla="*/ 91 w 155"/>
                <a:gd name="T115" fmla="*/ 176 h 215"/>
                <a:gd name="T116" fmla="*/ 93 w 155"/>
                <a:gd name="T117" fmla="*/ 178 h 215"/>
                <a:gd name="T118" fmla="*/ 97 w 155"/>
                <a:gd name="T119" fmla="*/ 180 h 215"/>
                <a:gd name="T120" fmla="*/ 77 w 155"/>
                <a:gd name="T121" fmla="*/ 208 h 2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5"/>
                <a:gd name="T184" fmla="*/ 0 h 215"/>
                <a:gd name="T185" fmla="*/ 155 w 155"/>
                <a:gd name="T186" fmla="*/ 215 h 2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5" h="215">
                  <a:moveTo>
                    <a:pt x="77" y="208"/>
                  </a:moveTo>
                  <a:lnTo>
                    <a:pt x="0" y="201"/>
                  </a:lnTo>
                  <a:lnTo>
                    <a:pt x="2" y="183"/>
                  </a:lnTo>
                  <a:lnTo>
                    <a:pt x="61" y="176"/>
                  </a:lnTo>
                  <a:lnTo>
                    <a:pt x="62" y="176"/>
                  </a:lnTo>
                  <a:lnTo>
                    <a:pt x="63" y="176"/>
                  </a:lnTo>
                  <a:lnTo>
                    <a:pt x="64" y="175"/>
                  </a:lnTo>
                  <a:lnTo>
                    <a:pt x="65" y="175"/>
                  </a:lnTo>
                  <a:lnTo>
                    <a:pt x="66" y="175"/>
                  </a:lnTo>
                  <a:lnTo>
                    <a:pt x="67" y="175"/>
                  </a:lnTo>
                  <a:lnTo>
                    <a:pt x="67" y="174"/>
                  </a:lnTo>
                  <a:lnTo>
                    <a:pt x="67" y="173"/>
                  </a:lnTo>
                  <a:lnTo>
                    <a:pt x="68" y="173"/>
                  </a:lnTo>
                  <a:lnTo>
                    <a:pt x="68" y="172"/>
                  </a:lnTo>
                  <a:lnTo>
                    <a:pt x="68" y="171"/>
                  </a:lnTo>
                  <a:lnTo>
                    <a:pt x="68" y="170"/>
                  </a:lnTo>
                  <a:lnTo>
                    <a:pt x="70" y="165"/>
                  </a:lnTo>
                  <a:lnTo>
                    <a:pt x="70" y="161"/>
                  </a:lnTo>
                  <a:lnTo>
                    <a:pt x="72" y="156"/>
                  </a:lnTo>
                  <a:lnTo>
                    <a:pt x="73" y="153"/>
                  </a:lnTo>
                  <a:lnTo>
                    <a:pt x="73" y="150"/>
                  </a:lnTo>
                  <a:lnTo>
                    <a:pt x="73" y="147"/>
                  </a:lnTo>
                  <a:lnTo>
                    <a:pt x="74" y="143"/>
                  </a:lnTo>
                  <a:lnTo>
                    <a:pt x="75" y="140"/>
                  </a:lnTo>
                  <a:lnTo>
                    <a:pt x="75" y="136"/>
                  </a:lnTo>
                  <a:lnTo>
                    <a:pt x="76" y="133"/>
                  </a:lnTo>
                  <a:lnTo>
                    <a:pt x="76" y="131"/>
                  </a:lnTo>
                  <a:lnTo>
                    <a:pt x="76" y="127"/>
                  </a:lnTo>
                  <a:lnTo>
                    <a:pt x="77" y="125"/>
                  </a:lnTo>
                  <a:lnTo>
                    <a:pt x="77" y="122"/>
                  </a:lnTo>
                  <a:lnTo>
                    <a:pt x="77" y="118"/>
                  </a:lnTo>
                  <a:lnTo>
                    <a:pt x="78" y="116"/>
                  </a:lnTo>
                  <a:lnTo>
                    <a:pt x="79" y="114"/>
                  </a:lnTo>
                  <a:lnTo>
                    <a:pt x="79" y="111"/>
                  </a:lnTo>
                  <a:lnTo>
                    <a:pt x="79" y="109"/>
                  </a:lnTo>
                  <a:lnTo>
                    <a:pt x="79" y="107"/>
                  </a:lnTo>
                  <a:lnTo>
                    <a:pt x="79" y="103"/>
                  </a:lnTo>
                  <a:lnTo>
                    <a:pt x="79" y="101"/>
                  </a:lnTo>
                  <a:lnTo>
                    <a:pt x="80" y="98"/>
                  </a:lnTo>
                  <a:lnTo>
                    <a:pt x="80" y="95"/>
                  </a:lnTo>
                  <a:lnTo>
                    <a:pt x="80" y="93"/>
                  </a:lnTo>
                  <a:lnTo>
                    <a:pt x="80" y="89"/>
                  </a:lnTo>
                  <a:lnTo>
                    <a:pt x="80" y="87"/>
                  </a:lnTo>
                  <a:lnTo>
                    <a:pt x="81" y="84"/>
                  </a:lnTo>
                  <a:lnTo>
                    <a:pt x="81" y="82"/>
                  </a:lnTo>
                  <a:lnTo>
                    <a:pt x="81" y="77"/>
                  </a:lnTo>
                  <a:lnTo>
                    <a:pt x="80" y="75"/>
                  </a:lnTo>
                  <a:lnTo>
                    <a:pt x="80" y="71"/>
                  </a:lnTo>
                  <a:lnTo>
                    <a:pt x="80" y="70"/>
                  </a:lnTo>
                  <a:lnTo>
                    <a:pt x="80" y="69"/>
                  </a:lnTo>
                  <a:lnTo>
                    <a:pt x="80" y="68"/>
                  </a:lnTo>
                  <a:lnTo>
                    <a:pt x="79" y="68"/>
                  </a:lnTo>
                  <a:lnTo>
                    <a:pt x="79" y="67"/>
                  </a:lnTo>
                  <a:lnTo>
                    <a:pt x="79" y="66"/>
                  </a:lnTo>
                  <a:lnTo>
                    <a:pt x="78" y="66"/>
                  </a:lnTo>
                  <a:lnTo>
                    <a:pt x="77" y="65"/>
                  </a:lnTo>
                  <a:lnTo>
                    <a:pt x="77" y="64"/>
                  </a:lnTo>
                  <a:lnTo>
                    <a:pt x="77" y="63"/>
                  </a:lnTo>
                  <a:lnTo>
                    <a:pt x="77" y="62"/>
                  </a:lnTo>
                  <a:lnTo>
                    <a:pt x="76" y="62"/>
                  </a:lnTo>
                  <a:lnTo>
                    <a:pt x="75" y="62"/>
                  </a:lnTo>
                  <a:lnTo>
                    <a:pt x="48" y="55"/>
                  </a:lnTo>
                  <a:lnTo>
                    <a:pt x="46" y="55"/>
                  </a:lnTo>
                  <a:lnTo>
                    <a:pt x="46" y="54"/>
                  </a:lnTo>
                  <a:lnTo>
                    <a:pt x="46" y="53"/>
                  </a:lnTo>
                  <a:lnTo>
                    <a:pt x="45" y="53"/>
                  </a:lnTo>
                  <a:lnTo>
                    <a:pt x="45" y="52"/>
                  </a:lnTo>
                  <a:lnTo>
                    <a:pt x="44" y="52"/>
                  </a:lnTo>
                  <a:lnTo>
                    <a:pt x="44" y="51"/>
                  </a:lnTo>
                  <a:lnTo>
                    <a:pt x="44" y="50"/>
                  </a:lnTo>
                  <a:lnTo>
                    <a:pt x="44" y="49"/>
                  </a:lnTo>
                  <a:lnTo>
                    <a:pt x="49" y="13"/>
                  </a:lnTo>
                  <a:lnTo>
                    <a:pt x="49" y="12"/>
                  </a:lnTo>
                  <a:lnTo>
                    <a:pt x="49" y="11"/>
                  </a:lnTo>
                  <a:lnTo>
                    <a:pt x="49" y="10"/>
                  </a:lnTo>
                  <a:lnTo>
                    <a:pt x="50" y="10"/>
                  </a:lnTo>
                  <a:lnTo>
                    <a:pt x="50" y="9"/>
                  </a:lnTo>
                  <a:lnTo>
                    <a:pt x="50" y="8"/>
                  </a:lnTo>
                  <a:lnTo>
                    <a:pt x="50" y="7"/>
                  </a:lnTo>
                  <a:lnTo>
                    <a:pt x="50" y="6"/>
                  </a:lnTo>
                  <a:lnTo>
                    <a:pt x="50" y="5"/>
                  </a:lnTo>
                  <a:lnTo>
                    <a:pt x="51" y="5"/>
                  </a:lnTo>
                  <a:lnTo>
                    <a:pt x="52" y="4"/>
                  </a:lnTo>
                  <a:lnTo>
                    <a:pt x="52" y="3"/>
                  </a:lnTo>
                  <a:lnTo>
                    <a:pt x="53" y="3"/>
                  </a:lnTo>
                  <a:lnTo>
                    <a:pt x="53" y="2"/>
                  </a:lnTo>
                  <a:lnTo>
                    <a:pt x="54" y="2"/>
                  </a:lnTo>
                  <a:lnTo>
                    <a:pt x="54" y="1"/>
                  </a:lnTo>
                  <a:lnTo>
                    <a:pt x="55" y="1"/>
                  </a:lnTo>
                  <a:lnTo>
                    <a:pt x="56" y="1"/>
                  </a:lnTo>
                  <a:lnTo>
                    <a:pt x="57" y="0"/>
                  </a:lnTo>
                  <a:lnTo>
                    <a:pt x="58" y="0"/>
                  </a:lnTo>
                  <a:lnTo>
                    <a:pt x="61" y="0"/>
                  </a:lnTo>
                  <a:lnTo>
                    <a:pt x="62" y="0"/>
                  </a:lnTo>
                  <a:lnTo>
                    <a:pt x="63" y="0"/>
                  </a:lnTo>
                  <a:lnTo>
                    <a:pt x="64" y="0"/>
                  </a:lnTo>
                  <a:lnTo>
                    <a:pt x="65" y="0"/>
                  </a:lnTo>
                  <a:lnTo>
                    <a:pt x="66" y="0"/>
                  </a:lnTo>
                  <a:lnTo>
                    <a:pt x="67" y="0"/>
                  </a:lnTo>
                  <a:lnTo>
                    <a:pt x="68" y="0"/>
                  </a:lnTo>
                  <a:lnTo>
                    <a:pt x="69" y="0"/>
                  </a:lnTo>
                  <a:lnTo>
                    <a:pt x="70" y="0"/>
                  </a:lnTo>
                  <a:lnTo>
                    <a:pt x="73" y="0"/>
                  </a:lnTo>
                  <a:lnTo>
                    <a:pt x="74" y="0"/>
                  </a:lnTo>
                  <a:lnTo>
                    <a:pt x="75" y="0"/>
                  </a:lnTo>
                  <a:lnTo>
                    <a:pt x="76" y="0"/>
                  </a:lnTo>
                  <a:lnTo>
                    <a:pt x="77" y="0"/>
                  </a:lnTo>
                  <a:lnTo>
                    <a:pt x="78" y="0"/>
                  </a:lnTo>
                  <a:lnTo>
                    <a:pt x="79" y="0"/>
                  </a:lnTo>
                  <a:lnTo>
                    <a:pt x="81" y="0"/>
                  </a:lnTo>
                  <a:lnTo>
                    <a:pt x="84" y="0"/>
                  </a:lnTo>
                  <a:lnTo>
                    <a:pt x="85" y="0"/>
                  </a:lnTo>
                  <a:lnTo>
                    <a:pt x="86" y="0"/>
                  </a:lnTo>
                  <a:lnTo>
                    <a:pt x="88" y="0"/>
                  </a:lnTo>
                  <a:lnTo>
                    <a:pt x="89" y="0"/>
                  </a:lnTo>
                  <a:lnTo>
                    <a:pt x="90" y="0"/>
                  </a:lnTo>
                  <a:lnTo>
                    <a:pt x="91" y="0"/>
                  </a:lnTo>
                  <a:lnTo>
                    <a:pt x="93" y="0"/>
                  </a:lnTo>
                  <a:lnTo>
                    <a:pt x="95" y="0"/>
                  </a:lnTo>
                  <a:lnTo>
                    <a:pt x="97" y="0"/>
                  </a:lnTo>
                  <a:lnTo>
                    <a:pt x="99" y="0"/>
                  </a:lnTo>
                  <a:lnTo>
                    <a:pt x="100" y="0"/>
                  </a:lnTo>
                  <a:lnTo>
                    <a:pt x="102" y="0"/>
                  </a:lnTo>
                  <a:lnTo>
                    <a:pt x="104" y="0"/>
                  </a:lnTo>
                  <a:lnTo>
                    <a:pt x="105" y="0"/>
                  </a:lnTo>
                  <a:lnTo>
                    <a:pt x="108" y="1"/>
                  </a:lnTo>
                  <a:lnTo>
                    <a:pt x="109" y="1"/>
                  </a:lnTo>
                  <a:lnTo>
                    <a:pt x="110" y="1"/>
                  </a:lnTo>
                  <a:lnTo>
                    <a:pt x="111" y="1"/>
                  </a:lnTo>
                  <a:lnTo>
                    <a:pt x="112" y="1"/>
                  </a:lnTo>
                  <a:lnTo>
                    <a:pt x="113" y="2"/>
                  </a:lnTo>
                  <a:lnTo>
                    <a:pt x="114" y="2"/>
                  </a:lnTo>
                  <a:lnTo>
                    <a:pt x="116" y="2"/>
                  </a:lnTo>
                  <a:lnTo>
                    <a:pt x="117" y="2"/>
                  </a:lnTo>
                  <a:lnTo>
                    <a:pt x="119" y="3"/>
                  </a:lnTo>
                  <a:lnTo>
                    <a:pt x="121" y="3"/>
                  </a:lnTo>
                  <a:lnTo>
                    <a:pt x="123" y="3"/>
                  </a:lnTo>
                  <a:lnTo>
                    <a:pt x="124" y="4"/>
                  </a:lnTo>
                  <a:lnTo>
                    <a:pt x="125" y="4"/>
                  </a:lnTo>
                  <a:lnTo>
                    <a:pt x="126" y="4"/>
                  </a:lnTo>
                  <a:lnTo>
                    <a:pt x="127" y="4"/>
                  </a:lnTo>
                  <a:lnTo>
                    <a:pt x="129" y="4"/>
                  </a:lnTo>
                  <a:lnTo>
                    <a:pt x="129" y="5"/>
                  </a:lnTo>
                  <a:lnTo>
                    <a:pt x="131" y="5"/>
                  </a:lnTo>
                  <a:lnTo>
                    <a:pt x="132" y="6"/>
                  </a:lnTo>
                  <a:lnTo>
                    <a:pt x="133" y="6"/>
                  </a:lnTo>
                  <a:lnTo>
                    <a:pt x="134" y="6"/>
                  </a:lnTo>
                  <a:lnTo>
                    <a:pt x="135" y="6"/>
                  </a:lnTo>
                  <a:lnTo>
                    <a:pt x="136" y="6"/>
                  </a:lnTo>
                  <a:lnTo>
                    <a:pt x="137" y="7"/>
                  </a:lnTo>
                  <a:lnTo>
                    <a:pt x="138" y="7"/>
                  </a:lnTo>
                  <a:lnTo>
                    <a:pt x="138" y="8"/>
                  </a:lnTo>
                  <a:lnTo>
                    <a:pt x="139" y="9"/>
                  </a:lnTo>
                  <a:lnTo>
                    <a:pt x="139" y="10"/>
                  </a:lnTo>
                  <a:lnTo>
                    <a:pt x="140" y="10"/>
                  </a:lnTo>
                  <a:lnTo>
                    <a:pt x="141" y="10"/>
                  </a:lnTo>
                  <a:lnTo>
                    <a:pt x="143" y="11"/>
                  </a:lnTo>
                  <a:lnTo>
                    <a:pt x="143" y="12"/>
                  </a:lnTo>
                  <a:lnTo>
                    <a:pt x="144" y="13"/>
                  </a:lnTo>
                  <a:lnTo>
                    <a:pt x="144" y="14"/>
                  </a:lnTo>
                  <a:lnTo>
                    <a:pt x="144" y="15"/>
                  </a:lnTo>
                  <a:lnTo>
                    <a:pt x="144" y="16"/>
                  </a:lnTo>
                  <a:lnTo>
                    <a:pt x="144" y="17"/>
                  </a:lnTo>
                  <a:lnTo>
                    <a:pt x="144" y="18"/>
                  </a:lnTo>
                  <a:lnTo>
                    <a:pt x="144" y="19"/>
                  </a:lnTo>
                  <a:lnTo>
                    <a:pt x="144" y="20"/>
                  </a:lnTo>
                  <a:lnTo>
                    <a:pt x="144" y="21"/>
                  </a:lnTo>
                  <a:lnTo>
                    <a:pt x="139" y="58"/>
                  </a:lnTo>
                  <a:lnTo>
                    <a:pt x="139" y="59"/>
                  </a:lnTo>
                  <a:lnTo>
                    <a:pt x="138" y="59"/>
                  </a:lnTo>
                  <a:lnTo>
                    <a:pt x="138" y="60"/>
                  </a:lnTo>
                  <a:lnTo>
                    <a:pt x="137" y="60"/>
                  </a:lnTo>
                  <a:lnTo>
                    <a:pt x="137" y="61"/>
                  </a:lnTo>
                  <a:lnTo>
                    <a:pt x="136" y="61"/>
                  </a:lnTo>
                  <a:lnTo>
                    <a:pt x="136" y="62"/>
                  </a:lnTo>
                  <a:lnTo>
                    <a:pt x="135" y="62"/>
                  </a:lnTo>
                  <a:lnTo>
                    <a:pt x="109" y="65"/>
                  </a:lnTo>
                  <a:lnTo>
                    <a:pt x="108" y="65"/>
                  </a:lnTo>
                  <a:lnTo>
                    <a:pt x="108" y="66"/>
                  </a:lnTo>
                  <a:lnTo>
                    <a:pt x="107" y="66"/>
                  </a:lnTo>
                  <a:lnTo>
                    <a:pt x="105" y="66"/>
                  </a:lnTo>
                  <a:lnTo>
                    <a:pt x="104" y="66"/>
                  </a:lnTo>
                  <a:lnTo>
                    <a:pt x="103" y="66"/>
                  </a:lnTo>
                  <a:lnTo>
                    <a:pt x="103" y="67"/>
                  </a:lnTo>
                  <a:lnTo>
                    <a:pt x="102" y="68"/>
                  </a:lnTo>
                  <a:lnTo>
                    <a:pt x="102" y="69"/>
                  </a:lnTo>
                  <a:lnTo>
                    <a:pt x="101" y="70"/>
                  </a:lnTo>
                  <a:lnTo>
                    <a:pt x="101" y="71"/>
                  </a:lnTo>
                  <a:lnTo>
                    <a:pt x="100" y="71"/>
                  </a:lnTo>
                  <a:lnTo>
                    <a:pt x="100" y="72"/>
                  </a:lnTo>
                  <a:lnTo>
                    <a:pt x="100" y="73"/>
                  </a:lnTo>
                  <a:lnTo>
                    <a:pt x="100" y="74"/>
                  </a:lnTo>
                  <a:lnTo>
                    <a:pt x="99" y="77"/>
                  </a:lnTo>
                  <a:lnTo>
                    <a:pt x="98" y="80"/>
                  </a:lnTo>
                  <a:lnTo>
                    <a:pt x="98" y="83"/>
                  </a:lnTo>
                  <a:lnTo>
                    <a:pt x="98" y="86"/>
                  </a:lnTo>
                  <a:lnTo>
                    <a:pt x="96" y="87"/>
                  </a:lnTo>
                  <a:lnTo>
                    <a:pt x="96" y="91"/>
                  </a:lnTo>
                  <a:lnTo>
                    <a:pt x="96" y="94"/>
                  </a:lnTo>
                  <a:lnTo>
                    <a:pt x="95" y="97"/>
                  </a:lnTo>
                  <a:lnTo>
                    <a:pt x="95" y="99"/>
                  </a:lnTo>
                  <a:lnTo>
                    <a:pt x="95" y="102"/>
                  </a:lnTo>
                  <a:lnTo>
                    <a:pt x="93" y="105"/>
                  </a:lnTo>
                  <a:lnTo>
                    <a:pt x="93" y="107"/>
                  </a:lnTo>
                  <a:lnTo>
                    <a:pt x="92" y="110"/>
                  </a:lnTo>
                  <a:lnTo>
                    <a:pt x="92" y="112"/>
                  </a:lnTo>
                  <a:lnTo>
                    <a:pt x="92" y="116"/>
                  </a:lnTo>
                  <a:lnTo>
                    <a:pt x="92" y="118"/>
                  </a:lnTo>
                  <a:lnTo>
                    <a:pt x="92" y="120"/>
                  </a:lnTo>
                  <a:lnTo>
                    <a:pt x="91" y="123"/>
                  </a:lnTo>
                  <a:lnTo>
                    <a:pt x="91" y="125"/>
                  </a:lnTo>
                  <a:lnTo>
                    <a:pt x="91" y="129"/>
                  </a:lnTo>
                  <a:lnTo>
                    <a:pt x="91" y="131"/>
                  </a:lnTo>
                  <a:lnTo>
                    <a:pt x="91" y="135"/>
                  </a:lnTo>
                  <a:lnTo>
                    <a:pt x="91" y="138"/>
                  </a:lnTo>
                  <a:lnTo>
                    <a:pt x="91" y="141"/>
                  </a:lnTo>
                  <a:lnTo>
                    <a:pt x="91" y="144"/>
                  </a:lnTo>
                  <a:lnTo>
                    <a:pt x="91" y="148"/>
                  </a:lnTo>
                  <a:lnTo>
                    <a:pt x="91" y="152"/>
                  </a:lnTo>
                  <a:lnTo>
                    <a:pt x="90" y="155"/>
                  </a:lnTo>
                  <a:lnTo>
                    <a:pt x="90" y="158"/>
                  </a:lnTo>
                  <a:lnTo>
                    <a:pt x="90" y="163"/>
                  </a:lnTo>
                  <a:lnTo>
                    <a:pt x="90" y="167"/>
                  </a:lnTo>
                  <a:lnTo>
                    <a:pt x="89" y="172"/>
                  </a:lnTo>
                  <a:lnTo>
                    <a:pt x="89" y="173"/>
                  </a:lnTo>
                  <a:lnTo>
                    <a:pt x="90" y="173"/>
                  </a:lnTo>
                  <a:lnTo>
                    <a:pt x="89" y="173"/>
                  </a:lnTo>
                  <a:lnTo>
                    <a:pt x="90" y="173"/>
                  </a:lnTo>
                  <a:lnTo>
                    <a:pt x="90" y="174"/>
                  </a:lnTo>
                  <a:lnTo>
                    <a:pt x="90" y="175"/>
                  </a:lnTo>
                  <a:lnTo>
                    <a:pt x="91" y="175"/>
                  </a:lnTo>
                  <a:lnTo>
                    <a:pt x="91" y="176"/>
                  </a:lnTo>
                  <a:lnTo>
                    <a:pt x="92" y="176"/>
                  </a:lnTo>
                  <a:lnTo>
                    <a:pt x="92" y="177"/>
                  </a:lnTo>
                  <a:lnTo>
                    <a:pt x="93" y="177"/>
                  </a:lnTo>
                  <a:lnTo>
                    <a:pt x="93" y="178"/>
                  </a:lnTo>
                  <a:lnTo>
                    <a:pt x="95" y="178"/>
                  </a:lnTo>
                  <a:lnTo>
                    <a:pt x="95" y="179"/>
                  </a:lnTo>
                  <a:lnTo>
                    <a:pt x="96" y="179"/>
                  </a:lnTo>
                  <a:lnTo>
                    <a:pt x="97" y="180"/>
                  </a:lnTo>
                  <a:lnTo>
                    <a:pt x="98" y="180"/>
                  </a:lnTo>
                  <a:lnTo>
                    <a:pt x="154" y="196"/>
                  </a:lnTo>
                  <a:lnTo>
                    <a:pt x="151" y="214"/>
                  </a:lnTo>
                  <a:lnTo>
                    <a:pt x="77" y="208"/>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1" name="Freeform 15"/>
            <p:cNvSpPr>
              <a:spLocks/>
            </p:cNvSpPr>
            <p:nvPr/>
          </p:nvSpPr>
          <p:spPr bwMode="auto">
            <a:xfrm>
              <a:off x="2224" y="3132"/>
              <a:ext cx="80" cy="17"/>
            </a:xfrm>
            <a:custGeom>
              <a:avLst/>
              <a:gdLst>
                <a:gd name="T0" fmla="*/ 0 w 80"/>
                <a:gd name="T1" fmla="*/ 1 h 17"/>
                <a:gd name="T2" fmla="*/ 1 w 80"/>
                <a:gd name="T3" fmla="*/ 3 h 17"/>
                <a:gd name="T4" fmla="*/ 79 w 80"/>
                <a:gd name="T5" fmla="*/ 16 h 17"/>
                <a:gd name="T6" fmla="*/ 79 w 80"/>
                <a:gd name="T7" fmla="*/ 12 h 17"/>
                <a:gd name="T8" fmla="*/ 1 w 80"/>
                <a:gd name="T9" fmla="*/ 0 h 17"/>
                <a:gd name="T10" fmla="*/ 1 w 80"/>
                <a:gd name="T11" fmla="*/ 1 h 17"/>
                <a:gd name="T12" fmla="*/ 0 w 80"/>
                <a:gd name="T13" fmla="*/ 1 h 17"/>
                <a:gd name="T14" fmla="*/ 0 w 80"/>
                <a:gd name="T15" fmla="*/ 3 h 17"/>
                <a:gd name="T16" fmla="*/ 1 w 80"/>
                <a:gd name="T17" fmla="*/ 3 h 17"/>
                <a:gd name="T18" fmla="*/ 0 w 80"/>
                <a:gd name="T19" fmla="*/ 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17"/>
                <a:gd name="T32" fmla="*/ 80 w 8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17">
                  <a:moveTo>
                    <a:pt x="0" y="1"/>
                  </a:moveTo>
                  <a:lnTo>
                    <a:pt x="1" y="3"/>
                  </a:lnTo>
                  <a:lnTo>
                    <a:pt x="79" y="16"/>
                  </a:lnTo>
                  <a:lnTo>
                    <a:pt x="79" y="12"/>
                  </a:lnTo>
                  <a:lnTo>
                    <a:pt x="1" y="0"/>
                  </a:lnTo>
                  <a:lnTo>
                    <a:pt x="1" y="1"/>
                  </a:lnTo>
                  <a:lnTo>
                    <a:pt x="0" y="1"/>
                  </a:lnTo>
                  <a:lnTo>
                    <a:pt x="0" y="3"/>
                  </a:lnTo>
                  <a:lnTo>
                    <a:pt x="1" y="3"/>
                  </a:lnTo>
                  <a:lnTo>
                    <a:pt x="0" y="1"/>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2" name="Freeform 16"/>
            <p:cNvSpPr>
              <a:spLocks/>
            </p:cNvSpPr>
            <p:nvPr/>
          </p:nvSpPr>
          <p:spPr bwMode="auto">
            <a:xfrm>
              <a:off x="2224" y="3114"/>
              <a:ext cx="19" cy="19"/>
            </a:xfrm>
            <a:custGeom>
              <a:avLst/>
              <a:gdLst>
                <a:gd name="T0" fmla="*/ 9 w 19"/>
                <a:gd name="T1" fmla="*/ 0 h 19"/>
                <a:gd name="T2" fmla="*/ 0 w 19"/>
                <a:gd name="T3" fmla="*/ 18 h 19"/>
                <a:gd name="T4" fmla="*/ 4 w 19"/>
                <a:gd name="T5" fmla="*/ 18 h 19"/>
                <a:gd name="T6" fmla="*/ 18 w 19"/>
                <a:gd name="T7" fmla="*/ 0 h 19"/>
                <a:gd name="T8" fmla="*/ 9 w 19"/>
                <a:gd name="T9" fmla="*/ 1 h 19"/>
                <a:gd name="T10" fmla="*/ 9 w 19"/>
                <a:gd name="T11" fmla="*/ 0 h 19"/>
                <a:gd name="T12" fmla="*/ 0 60000 65536"/>
                <a:gd name="T13" fmla="*/ 0 60000 65536"/>
                <a:gd name="T14" fmla="*/ 0 60000 65536"/>
                <a:gd name="T15" fmla="*/ 0 60000 65536"/>
                <a:gd name="T16" fmla="*/ 0 60000 65536"/>
                <a:gd name="T17" fmla="*/ 0 60000 65536"/>
                <a:gd name="T18" fmla="*/ 0 w 19"/>
                <a:gd name="T19" fmla="*/ 0 h 19"/>
                <a:gd name="T20" fmla="*/ 19 w 1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9" h="19">
                  <a:moveTo>
                    <a:pt x="9" y="0"/>
                  </a:moveTo>
                  <a:lnTo>
                    <a:pt x="0" y="18"/>
                  </a:lnTo>
                  <a:lnTo>
                    <a:pt x="4" y="18"/>
                  </a:lnTo>
                  <a:lnTo>
                    <a:pt x="18" y="0"/>
                  </a:lnTo>
                  <a:lnTo>
                    <a:pt x="9" y="1"/>
                  </a:lnTo>
                  <a:lnTo>
                    <a:pt x="9"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3" name="Freeform 17"/>
            <p:cNvSpPr>
              <a:spLocks/>
            </p:cNvSpPr>
            <p:nvPr/>
          </p:nvSpPr>
          <p:spPr bwMode="auto">
            <a:xfrm>
              <a:off x="2226" y="3108"/>
              <a:ext cx="62" cy="17"/>
            </a:xfrm>
            <a:custGeom>
              <a:avLst/>
              <a:gdLst>
                <a:gd name="T0" fmla="*/ 61 w 62"/>
                <a:gd name="T1" fmla="*/ 0 h 17"/>
                <a:gd name="T2" fmla="*/ 0 w 62"/>
                <a:gd name="T3" fmla="*/ 12 h 17"/>
                <a:gd name="T4" fmla="*/ 0 w 62"/>
                <a:gd name="T5" fmla="*/ 16 h 17"/>
                <a:gd name="T6" fmla="*/ 61 w 62"/>
                <a:gd name="T7" fmla="*/ 1 h 17"/>
                <a:gd name="T8" fmla="*/ 61 w 62"/>
                <a:gd name="T9" fmla="*/ 0 h 17"/>
                <a:gd name="T10" fmla="*/ 0 60000 65536"/>
                <a:gd name="T11" fmla="*/ 0 60000 65536"/>
                <a:gd name="T12" fmla="*/ 0 60000 65536"/>
                <a:gd name="T13" fmla="*/ 0 60000 65536"/>
                <a:gd name="T14" fmla="*/ 0 60000 65536"/>
                <a:gd name="T15" fmla="*/ 0 w 62"/>
                <a:gd name="T16" fmla="*/ 0 h 17"/>
                <a:gd name="T17" fmla="*/ 62 w 62"/>
                <a:gd name="T18" fmla="*/ 17 h 17"/>
              </a:gdLst>
              <a:ahLst/>
              <a:cxnLst>
                <a:cxn ang="T10">
                  <a:pos x="T0" y="T1"/>
                </a:cxn>
                <a:cxn ang="T11">
                  <a:pos x="T2" y="T3"/>
                </a:cxn>
                <a:cxn ang="T12">
                  <a:pos x="T4" y="T5"/>
                </a:cxn>
                <a:cxn ang="T13">
                  <a:pos x="T6" y="T7"/>
                </a:cxn>
                <a:cxn ang="T14">
                  <a:pos x="T8" y="T9"/>
                </a:cxn>
              </a:cxnLst>
              <a:rect l="T15" t="T16" r="T17" b="T18"/>
              <a:pathLst>
                <a:path w="62" h="17">
                  <a:moveTo>
                    <a:pt x="61" y="0"/>
                  </a:moveTo>
                  <a:lnTo>
                    <a:pt x="0" y="12"/>
                  </a:lnTo>
                  <a:lnTo>
                    <a:pt x="0" y="16"/>
                  </a:lnTo>
                  <a:lnTo>
                    <a:pt x="61" y="1"/>
                  </a:lnTo>
                  <a:lnTo>
                    <a:pt x="61"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4" name="Freeform 18"/>
            <p:cNvSpPr>
              <a:spLocks/>
            </p:cNvSpPr>
            <p:nvPr/>
          </p:nvSpPr>
          <p:spPr bwMode="auto">
            <a:xfrm>
              <a:off x="2287" y="3101"/>
              <a:ext cx="19" cy="17"/>
            </a:xfrm>
            <a:custGeom>
              <a:avLst/>
              <a:gdLst>
                <a:gd name="T0" fmla="*/ 15 w 19"/>
                <a:gd name="T1" fmla="*/ 0 h 17"/>
                <a:gd name="T2" fmla="*/ 15 w 19"/>
                <a:gd name="T3" fmla="*/ 2 h 17"/>
                <a:gd name="T4" fmla="*/ 15 w 19"/>
                <a:gd name="T5" fmla="*/ 4 h 17"/>
                <a:gd name="T6" fmla="*/ 13 w 19"/>
                <a:gd name="T7" fmla="*/ 6 h 17"/>
                <a:gd name="T8" fmla="*/ 11 w 19"/>
                <a:gd name="T9" fmla="*/ 8 h 17"/>
                <a:gd name="T10" fmla="*/ 11 w 19"/>
                <a:gd name="T11" fmla="*/ 10 h 17"/>
                <a:gd name="T12" fmla="*/ 9 w 19"/>
                <a:gd name="T13" fmla="*/ 10 h 17"/>
                <a:gd name="T14" fmla="*/ 6 w 19"/>
                <a:gd name="T15" fmla="*/ 10 h 17"/>
                <a:gd name="T16" fmla="*/ 4 w 19"/>
                <a:gd name="T17" fmla="*/ 10 h 17"/>
                <a:gd name="T18" fmla="*/ 4 w 19"/>
                <a:gd name="T19" fmla="*/ 12 h 17"/>
                <a:gd name="T20" fmla="*/ 2 w 19"/>
                <a:gd name="T21" fmla="*/ 14 h 17"/>
                <a:gd name="T22" fmla="*/ 0 w 19"/>
                <a:gd name="T23" fmla="*/ 14 h 17"/>
                <a:gd name="T24" fmla="*/ 0 w 19"/>
                <a:gd name="T25" fmla="*/ 16 h 17"/>
                <a:gd name="T26" fmla="*/ 2 w 19"/>
                <a:gd name="T27" fmla="*/ 16 h 17"/>
                <a:gd name="T28" fmla="*/ 4 w 19"/>
                <a:gd name="T29" fmla="*/ 16 h 17"/>
                <a:gd name="T30" fmla="*/ 4 w 19"/>
                <a:gd name="T31" fmla="*/ 14 h 17"/>
                <a:gd name="T32" fmla="*/ 6 w 19"/>
                <a:gd name="T33" fmla="*/ 14 h 17"/>
                <a:gd name="T34" fmla="*/ 6 w 19"/>
                <a:gd name="T35" fmla="*/ 12 h 17"/>
                <a:gd name="T36" fmla="*/ 9 w 19"/>
                <a:gd name="T37" fmla="*/ 12 h 17"/>
                <a:gd name="T38" fmla="*/ 9 w 19"/>
                <a:gd name="T39" fmla="*/ 10 h 17"/>
                <a:gd name="T40" fmla="*/ 11 w 19"/>
                <a:gd name="T41" fmla="*/ 10 h 17"/>
                <a:gd name="T42" fmla="*/ 13 w 19"/>
                <a:gd name="T43" fmla="*/ 10 h 17"/>
                <a:gd name="T44" fmla="*/ 13 w 19"/>
                <a:gd name="T45" fmla="*/ 8 h 17"/>
                <a:gd name="T46" fmla="*/ 15 w 19"/>
                <a:gd name="T47" fmla="*/ 6 h 17"/>
                <a:gd name="T48" fmla="*/ 15 w 19"/>
                <a:gd name="T49" fmla="*/ 4 h 17"/>
                <a:gd name="T50" fmla="*/ 15 w 19"/>
                <a:gd name="T51" fmla="*/ 2 h 17"/>
                <a:gd name="T52" fmla="*/ 18 w 19"/>
                <a:gd name="T53" fmla="*/ 0 h 17"/>
                <a:gd name="T54" fmla="*/ 15 w 19"/>
                <a:gd name="T55" fmla="*/ 0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17"/>
                <a:gd name="T86" fmla="*/ 19 w 19"/>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17">
                  <a:moveTo>
                    <a:pt x="15" y="0"/>
                  </a:moveTo>
                  <a:lnTo>
                    <a:pt x="15" y="2"/>
                  </a:lnTo>
                  <a:lnTo>
                    <a:pt x="15" y="4"/>
                  </a:lnTo>
                  <a:lnTo>
                    <a:pt x="13" y="6"/>
                  </a:lnTo>
                  <a:lnTo>
                    <a:pt x="11" y="8"/>
                  </a:lnTo>
                  <a:lnTo>
                    <a:pt x="11" y="10"/>
                  </a:lnTo>
                  <a:lnTo>
                    <a:pt x="9" y="10"/>
                  </a:lnTo>
                  <a:lnTo>
                    <a:pt x="6" y="10"/>
                  </a:lnTo>
                  <a:lnTo>
                    <a:pt x="4" y="10"/>
                  </a:lnTo>
                  <a:lnTo>
                    <a:pt x="4" y="12"/>
                  </a:lnTo>
                  <a:lnTo>
                    <a:pt x="2" y="14"/>
                  </a:lnTo>
                  <a:lnTo>
                    <a:pt x="0" y="14"/>
                  </a:lnTo>
                  <a:lnTo>
                    <a:pt x="0" y="16"/>
                  </a:lnTo>
                  <a:lnTo>
                    <a:pt x="2" y="16"/>
                  </a:lnTo>
                  <a:lnTo>
                    <a:pt x="4" y="16"/>
                  </a:lnTo>
                  <a:lnTo>
                    <a:pt x="4" y="14"/>
                  </a:lnTo>
                  <a:lnTo>
                    <a:pt x="6" y="14"/>
                  </a:lnTo>
                  <a:lnTo>
                    <a:pt x="6" y="12"/>
                  </a:lnTo>
                  <a:lnTo>
                    <a:pt x="9" y="12"/>
                  </a:lnTo>
                  <a:lnTo>
                    <a:pt x="9" y="10"/>
                  </a:lnTo>
                  <a:lnTo>
                    <a:pt x="11" y="10"/>
                  </a:lnTo>
                  <a:lnTo>
                    <a:pt x="13" y="10"/>
                  </a:lnTo>
                  <a:lnTo>
                    <a:pt x="13" y="8"/>
                  </a:lnTo>
                  <a:lnTo>
                    <a:pt x="15" y="6"/>
                  </a:lnTo>
                  <a:lnTo>
                    <a:pt x="15" y="4"/>
                  </a:lnTo>
                  <a:lnTo>
                    <a:pt x="15" y="2"/>
                  </a:lnTo>
                  <a:lnTo>
                    <a:pt x="18" y="0"/>
                  </a:lnTo>
                  <a:lnTo>
                    <a:pt x="15"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5" name="Freeform 19"/>
            <p:cNvSpPr>
              <a:spLocks/>
            </p:cNvSpPr>
            <p:nvPr/>
          </p:nvSpPr>
          <p:spPr bwMode="auto">
            <a:xfrm>
              <a:off x="2295" y="3003"/>
              <a:ext cx="19" cy="99"/>
            </a:xfrm>
            <a:custGeom>
              <a:avLst/>
              <a:gdLst>
                <a:gd name="T0" fmla="*/ 16 w 19"/>
                <a:gd name="T1" fmla="*/ 3 h 99"/>
                <a:gd name="T2" fmla="*/ 16 w 19"/>
                <a:gd name="T3" fmla="*/ 11 h 99"/>
                <a:gd name="T4" fmla="*/ 16 w 19"/>
                <a:gd name="T5" fmla="*/ 16 h 99"/>
                <a:gd name="T6" fmla="*/ 16 w 19"/>
                <a:gd name="T7" fmla="*/ 21 h 99"/>
                <a:gd name="T8" fmla="*/ 15 w 19"/>
                <a:gd name="T9" fmla="*/ 27 h 99"/>
                <a:gd name="T10" fmla="*/ 15 w 19"/>
                <a:gd name="T11" fmla="*/ 32 h 99"/>
                <a:gd name="T12" fmla="*/ 15 w 19"/>
                <a:gd name="T13" fmla="*/ 37 h 99"/>
                <a:gd name="T14" fmla="*/ 13 w 19"/>
                <a:gd name="T15" fmla="*/ 42 h 99"/>
                <a:gd name="T16" fmla="*/ 12 w 19"/>
                <a:gd name="T17" fmla="*/ 47 h 99"/>
                <a:gd name="T18" fmla="*/ 12 w 19"/>
                <a:gd name="T19" fmla="*/ 53 h 99"/>
                <a:gd name="T20" fmla="*/ 10 w 19"/>
                <a:gd name="T21" fmla="*/ 59 h 99"/>
                <a:gd name="T22" fmla="*/ 9 w 19"/>
                <a:gd name="T23" fmla="*/ 65 h 99"/>
                <a:gd name="T24" fmla="*/ 6 w 19"/>
                <a:gd name="T25" fmla="*/ 71 h 99"/>
                <a:gd name="T26" fmla="*/ 6 w 19"/>
                <a:gd name="T27" fmla="*/ 78 h 99"/>
                <a:gd name="T28" fmla="*/ 3 w 19"/>
                <a:gd name="T29" fmla="*/ 84 h 99"/>
                <a:gd name="T30" fmla="*/ 1 w 19"/>
                <a:gd name="T31" fmla="*/ 93 h 99"/>
                <a:gd name="T32" fmla="*/ 1 w 19"/>
                <a:gd name="T33" fmla="*/ 98 h 99"/>
                <a:gd name="T34" fmla="*/ 3 w 19"/>
                <a:gd name="T35" fmla="*/ 89 h 99"/>
                <a:gd name="T36" fmla="*/ 6 w 19"/>
                <a:gd name="T37" fmla="*/ 81 h 99"/>
                <a:gd name="T38" fmla="*/ 7 w 19"/>
                <a:gd name="T39" fmla="*/ 75 h 99"/>
                <a:gd name="T40" fmla="*/ 9 w 19"/>
                <a:gd name="T41" fmla="*/ 68 h 99"/>
                <a:gd name="T42" fmla="*/ 10 w 19"/>
                <a:gd name="T43" fmla="*/ 61 h 99"/>
                <a:gd name="T44" fmla="*/ 12 w 19"/>
                <a:gd name="T45" fmla="*/ 55 h 99"/>
                <a:gd name="T46" fmla="*/ 12 w 19"/>
                <a:gd name="T47" fmla="*/ 50 h 99"/>
                <a:gd name="T48" fmla="*/ 15 w 19"/>
                <a:gd name="T49" fmla="*/ 45 h 99"/>
                <a:gd name="T50" fmla="*/ 15 w 19"/>
                <a:gd name="T51" fmla="*/ 39 h 99"/>
                <a:gd name="T52" fmla="*/ 15 w 19"/>
                <a:gd name="T53" fmla="*/ 35 h 99"/>
                <a:gd name="T54" fmla="*/ 16 w 19"/>
                <a:gd name="T55" fmla="*/ 30 h 99"/>
                <a:gd name="T56" fmla="*/ 18 w 19"/>
                <a:gd name="T57" fmla="*/ 23 h 99"/>
                <a:gd name="T58" fmla="*/ 18 w 19"/>
                <a:gd name="T59" fmla="*/ 17 h 99"/>
                <a:gd name="T60" fmla="*/ 18 w 19"/>
                <a:gd name="T61" fmla="*/ 13 h 99"/>
                <a:gd name="T62" fmla="*/ 18 w 19"/>
                <a:gd name="T63" fmla="*/ 6 h 99"/>
                <a:gd name="T64" fmla="*/ 18 w 1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99"/>
                <a:gd name="T101" fmla="*/ 19 w 1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99">
                  <a:moveTo>
                    <a:pt x="16" y="0"/>
                  </a:moveTo>
                  <a:lnTo>
                    <a:pt x="16" y="3"/>
                  </a:lnTo>
                  <a:lnTo>
                    <a:pt x="16" y="6"/>
                  </a:lnTo>
                  <a:lnTo>
                    <a:pt x="16" y="11"/>
                  </a:lnTo>
                  <a:lnTo>
                    <a:pt x="16" y="13"/>
                  </a:lnTo>
                  <a:lnTo>
                    <a:pt x="16" y="16"/>
                  </a:lnTo>
                  <a:lnTo>
                    <a:pt x="16" y="17"/>
                  </a:lnTo>
                  <a:lnTo>
                    <a:pt x="16" y="21"/>
                  </a:lnTo>
                  <a:lnTo>
                    <a:pt x="15" y="23"/>
                  </a:lnTo>
                  <a:lnTo>
                    <a:pt x="15" y="27"/>
                  </a:lnTo>
                  <a:lnTo>
                    <a:pt x="15" y="30"/>
                  </a:lnTo>
                  <a:lnTo>
                    <a:pt x="15" y="32"/>
                  </a:lnTo>
                  <a:lnTo>
                    <a:pt x="15" y="35"/>
                  </a:lnTo>
                  <a:lnTo>
                    <a:pt x="15" y="37"/>
                  </a:lnTo>
                  <a:lnTo>
                    <a:pt x="13" y="39"/>
                  </a:lnTo>
                  <a:lnTo>
                    <a:pt x="13" y="42"/>
                  </a:lnTo>
                  <a:lnTo>
                    <a:pt x="12" y="45"/>
                  </a:lnTo>
                  <a:lnTo>
                    <a:pt x="12" y="47"/>
                  </a:lnTo>
                  <a:lnTo>
                    <a:pt x="12" y="50"/>
                  </a:lnTo>
                  <a:lnTo>
                    <a:pt x="12" y="53"/>
                  </a:lnTo>
                  <a:lnTo>
                    <a:pt x="10" y="55"/>
                  </a:lnTo>
                  <a:lnTo>
                    <a:pt x="10" y="59"/>
                  </a:lnTo>
                  <a:lnTo>
                    <a:pt x="9" y="61"/>
                  </a:lnTo>
                  <a:lnTo>
                    <a:pt x="9" y="65"/>
                  </a:lnTo>
                  <a:lnTo>
                    <a:pt x="7" y="68"/>
                  </a:lnTo>
                  <a:lnTo>
                    <a:pt x="6" y="71"/>
                  </a:lnTo>
                  <a:lnTo>
                    <a:pt x="6" y="75"/>
                  </a:lnTo>
                  <a:lnTo>
                    <a:pt x="6" y="78"/>
                  </a:lnTo>
                  <a:lnTo>
                    <a:pt x="4" y="81"/>
                  </a:lnTo>
                  <a:lnTo>
                    <a:pt x="3" y="84"/>
                  </a:lnTo>
                  <a:lnTo>
                    <a:pt x="3" y="89"/>
                  </a:lnTo>
                  <a:lnTo>
                    <a:pt x="1" y="93"/>
                  </a:lnTo>
                  <a:lnTo>
                    <a:pt x="0" y="98"/>
                  </a:lnTo>
                  <a:lnTo>
                    <a:pt x="1" y="98"/>
                  </a:lnTo>
                  <a:lnTo>
                    <a:pt x="3" y="93"/>
                  </a:lnTo>
                  <a:lnTo>
                    <a:pt x="3" y="89"/>
                  </a:lnTo>
                  <a:lnTo>
                    <a:pt x="4" y="84"/>
                  </a:lnTo>
                  <a:lnTo>
                    <a:pt x="6" y="81"/>
                  </a:lnTo>
                  <a:lnTo>
                    <a:pt x="6" y="78"/>
                  </a:lnTo>
                  <a:lnTo>
                    <a:pt x="7" y="75"/>
                  </a:lnTo>
                  <a:lnTo>
                    <a:pt x="9" y="71"/>
                  </a:lnTo>
                  <a:lnTo>
                    <a:pt x="9" y="68"/>
                  </a:lnTo>
                  <a:lnTo>
                    <a:pt x="10" y="65"/>
                  </a:lnTo>
                  <a:lnTo>
                    <a:pt x="10" y="61"/>
                  </a:lnTo>
                  <a:lnTo>
                    <a:pt x="12" y="59"/>
                  </a:lnTo>
                  <a:lnTo>
                    <a:pt x="12" y="55"/>
                  </a:lnTo>
                  <a:lnTo>
                    <a:pt x="12" y="53"/>
                  </a:lnTo>
                  <a:lnTo>
                    <a:pt x="12" y="50"/>
                  </a:lnTo>
                  <a:lnTo>
                    <a:pt x="13" y="47"/>
                  </a:lnTo>
                  <a:lnTo>
                    <a:pt x="15" y="45"/>
                  </a:lnTo>
                  <a:lnTo>
                    <a:pt x="15" y="42"/>
                  </a:lnTo>
                  <a:lnTo>
                    <a:pt x="15" y="39"/>
                  </a:lnTo>
                  <a:lnTo>
                    <a:pt x="15" y="37"/>
                  </a:lnTo>
                  <a:lnTo>
                    <a:pt x="15" y="35"/>
                  </a:lnTo>
                  <a:lnTo>
                    <a:pt x="16" y="32"/>
                  </a:lnTo>
                  <a:lnTo>
                    <a:pt x="16" y="30"/>
                  </a:lnTo>
                  <a:lnTo>
                    <a:pt x="16" y="27"/>
                  </a:lnTo>
                  <a:lnTo>
                    <a:pt x="18" y="23"/>
                  </a:lnTo>
                  <a:lnTo>
                    <a:pt x="18" y="21"/>
                  </a:lnTo>
                  <a:lnTo>
                    <a:pt x="18" y="17"/>
                  </a:lnTo>
                  <a:lnTo>
                    <a:pt x="18" y="16"/>
                  </a:lnTo>
                  <a:lnTo>
                    <a:pt x="18" y="13"/>
                  </a:lnTo>
                  <a:lnTo>
                    <a:pt x="18" y="11"/>
                  </a:lnTo>
                  <a:lnTo>
                    <a:pt x="18" y="6"/>
                  </a:lnTo>
                  <a:lnTo>
                    <a:pt x="18" y="3"/>
                  </a:lnTo>
                  <a:lnTo>
                    <a:pt x="18" y="0"/>
                  </a:lnTo>
                  <a:lnTo>
                    <a:pt x="16"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6" name="Freeform 20"/>
            <p:cNvSpPr>
              <a:spLocks/>
            </p:cNvSpPr>
            <p:nvPr/>
          </p:nvSpPr>
          <p:spPr bwMode="auto">
            <a:xfrm>
              <a:off x="2301" y="2993"/>
              <a:ext cx="19" cy="17"/>
            </a:xfrm>
            <a:custGeom>
              <a:avLst/>
              <a:gdLst>
                <a:gd name="T0" fmla="*/ 0 w 19"/>
                <a:gd name="T1" fmla="*/ 1 h 17"/>
                <a:gd name="T2" fmla="*/ 3 w 19"/>
                <a:gd name="T3" fmla="*/ 1 h 17"/>
                <a:gd name="T4" fmla="*/ 3 w 19"/>
                <a:gd name="T5" fmla="*/ 3 h 17"/>
                <a:gd name="T6" fmla="*/ 6 w 19"/>
                <a:gd name="T7" fmla="*/ 4 h 17"/>
                <a:gd name="T8" fmla="*/ 6 w 19"/>
                <a:gd name="T9" fmla="*/ 6 h 17"/>
                <a:gd name="T10" fmla="*/ 6 w 19"/>
                <a:gd name="T11" fmla="*/ 8 h 17"/>
                <a:gd name="T12" fmla="*/ 9 w 19"/>
                <a:gd name="T13" fmla="*/ 8 h 17"/>
                <a:gd name="T14" fmla="*/ 12 w 19"/>
                <a:gd name="T15" fmla="*/ 8 h 17"/>
                <a:gd name="T16" fmla="*/ 12 w 19"/>
                <a:gd name="T17" fmla="*/ 9 h 17"/>
                <a:gd name="T18" fmla="*/ 12 w 19"/>
                <a:gd name="T19" fmla="*/ 11 h 17"/>
                <a:gd name="T20" fmla="*/ 12 w 19"/>
                <a:gd name="T21" fmla="*/ 12 h 17"/>
                <a:gd name="T22" fmla="*/ 12 w 19"/>
                <a:gd name="T23" fmla="*/ 14 h 17"/>
                <a:gd name="T24" fmla="*/ 15 w 19"/>
                <a:gd name="T25" fmla="*/ 14 h 17"/>
                <a:gd name="T26" fmla="*/ 15 w 19"/>
                <a:gd name="T27" fmla="*/ 16 h 17"/>
                <a:gd name="T28" fmla="*/ 18 w 19"/>
                <a:gd name="T29" fmla="*/ 16 h 17"/>
                <a:gd name="T30" fmla="*/ 18 w 19"/>
                <a:gd name="T31" fmla="*/ 14 h 17"/>
                <a:gd name="T32" fmla="*/ 18 w 19"/>
                <a:gd name="T33" fmla="*/ 12 h 17"/>
                <a:gd name="T34" fmla="*/ 18 w 19"/>
                <a:gd name="T35" fmla="*/ 11 h 17"/>
                <a:gd name="T36" fmla="*/ 15 w 19"/>
                <a:gd name="T37" fmla="*/ 11 h 17"/>
                <a:gd name="T38" fmla="*/ 15 w 19"/>
                <a:gd name="T39" fmla="*/ 9 h 17"/>
                <a:gd name="T40" fmla="*/ 12 w 19"/>
                <a:gd name="T41" fmla="*/ 8 h 17"/>
                <a:gd name="T42" fmla="*/ 9 w 19"/>
                <a:gd name="T43" fmla="*/ 6 h 17"/>
                <a:gd name="T44" fmla="*/ 6 w 19"/>
                <a:gd name="T45" fmla="*/ 4 h 17"/>
                <a:gd name="T46" fmla="*/ 6 w 19"/>
                <a:gd name="T47" fmla="*/ 3 h 17"/>
                <a:gd name="T48" fmla="*/ 6 w 19"/>
                <a:gd name="T49" fmla="*/ 1 h 17"/>
                <a:gd name="T50" fmla="*/ 3 w 19"/>
                <a:gd name="T51" fmla="*/ 1 h 17"/>
                <a:gd name="T52" fmla="*/ 0 w 19"/>
                <a:gd name="T53" fmla="*/ 0 h 17"/>
                <a:gd name="T54" fmla="*/ 0 w 19"/>
                <a:gd name="T55" fmla="*/ 1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17"/>
                <a:gd name="T86" fmla="*/ 19 w 19"/>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17">
                  <a:moveTo>
                    <a:pt x="0" y="1"/>
                  </a:moveTo>
                  <a:lnTo>
                    <a:pt x="3" y="1"/>
                  </a:lnTo>
                  <a:lnTo>
                    <a:pt x="3" y="3"/>
                  </a:lnTo>
                  <a:lnTo>
                    <a:pt x="6" y="4"/>
                  </a:lnTo>
                  <a:lnTo>
                    <a:pt x="6" y="6"/>
                  </a:lnTo>
                  <a:lnTo>
                    <a:pt x="6" y="8"/>
                  </a:lnTo>
                  <a:lnTo>
                    <a:pt x="9" y="8"/>
                  </a:lnTo>
                  <a:lnTo>
                    <a:pt x="12" y="8"/>
                  </a:lnTo>
                  <a:lnTo>
                    <a:pt x="12" y="9"/>
                  </a:lnTo>
                  <a:lnTo>
                    <a:pt x="12" y="11"/>
                  </a:lnTo>
                  <a:lnTo>
                    <a:pt x="12" y="12"/>
                  </a:lnTo>
                  <a:lnTo>
                    <a:pt x="12" y="14"/>
                  </a:lnTo>
                  <a:lnTo>
                    <a:pt x="15" y="14"/>
                  </a:lnTo>
                  <a:lnTo>
                    <a:pt x="15" y="16"/>
                  </a:lnTo>
                  <a:lnTo>
                    <a:pt x="18" y="16"/>
                  </a:lnTo>
                  <a:lnTo>
                    <a:pt x="18" y="14"/>
                  </a:lnTo>
                  <a:lnTo>
                    <a:pt x="18" y="12"/>
                  </a:lnTo>
                  <a:lnTo>
                    <a:pt x="18" y="11"/>
                  </a:lnTo>
                  <a:lnTo>
                    <a:pt x="15" y="11"/>
                  </a:lnTo>
                  <a:lnTo>
                    <a:pt x="15" y="9"/>
                  </a:lnTo>
                  <a:lnTo>
                    <a:pt x="12" y="8"/>
                  </a:lnTo>
                  <a:lnTo>
                    <a:pt x="9" y="6"/>
                  </a:lnTo>
                  <a:lnTo>
                    <a:pt x="6" y="4"/>
                  </a:lnTo>
                  <a:lnTo>
                    <a:pt x="6" y="3"/>
                  </a:lnTo>
                  <a:lnTo>
                    <a:pt x="6" y="1"/>
                  </a:lnTo>
                  <a:lnTo>
                    <a:pt x="3" y="1"/>
                  </a:lnTo>
                  <a:lnTo>
                    <a:pt x="0" y="0"/>
                  </a:lnTo>
                  <a:lnTo>
                    <a:pt x="0" y="1"/>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7" name="Freeform 21"/>
            <p:cNvSpPr>
              <a:spLocks/>
            </p:cNvSpPr>
            <p:nvPr/>
          </p:nvSpPr>
          <p:spPr bwMode="auto">
            <a:xfrm>
              <a:off x="2274" y="2986"/>
              <a:ext cx="28" cy="17"/>
            </a:xfrm>
            <a:custGeom>
              <a:avLst/>
              <a:gdLst>
                <a:gd name="T0" fmla="*/ 0 w 28"/>
                <a:gd name="T1" fmla="*/ 1 h 17"/>
                <a:gd name="T2" fmla="*/ 27 w 28"/>
                <a:gd name="T3" fmla="*/ 16 h 17"/>
                <a:gd name="T4" fmla="*/ 27 w 28"/>
                <a:gd name="T5" fmla="*/ 14 h 17"/>
                <a:gd name="T6" fmla="*/ 0 w 28"/>
                <a:gd name="T7" fmla="*/ 0 h 17"/>
                <a:gd name="T8" fmla="*/ 0 w 28"/>
                <a:gd name="T9" fmla="*/ 1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0" y="1"/>
                  </a:moveTo>
                  <a:lnTo>
                    <a:pt x="27" y="16"/>
                  </a:lnTo>
                  <a:lnTo>
                    <a:pt x="27" y="14"/>
                  </a:lnTo>
                  <a:lnTo>
                    <a:pt x="0" y="0"/>
                  </a:lnTo>
                  <a:lnTo>
                    <a:pt x="0" y="1"/>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8" name="Freeform 22"/>
            <p:cNvSpPr>
              <a:spLocks/>
            </p:cNvSpPr>
            <p:nvPr/>
          </p:nvSpPr>
          <p:spPr bwMode="auto">
            <a:xfrm>
              <a:off x="2270" y="2981"/>
              <a:ext cx="19" cy="17"/>
            </a:xfrm>
            <a:custGeom>
              <a:avLst/>
              <a:gdLst>
                <a:gd name="T0" fmla="*/ 0 w 19"/>
                <a:gd name="T1" fmla="*/ 0 h 17"/>
                <a:gd name="T2" fmla="*/ 0 w 19"/>
                <a:gd name="T3" fmla="*/ 2 h 17"/>
                <a:gd name="T4" fmla="*/ 0 w 19"/>
                <a:gd name="T5" fmla="*/ 5 h 17"/>
                <a:gd name="T6" fmla="*/ 0 w 19"/>
                <a:gd name="T7" fmla="*/ 8 h 17"/>
                <a:gd name="T8" fmla="*/ 0 w 19"/>
                <a:gd name="T9" fmla="*/ 10 h 17"/>
                <a:gd name="T10" fmla="*/ 6 w 19"/>
                <a:gd name="T11" fmla="*/ 10 h 17"/>
                <a:gd name="T12" fmla="*/ 6 w 19"/>
                <a:gd name="T13" fmla="*/ 13 h 17"/>
                <a:gd name="T14" fmla="*/ 12 w 19"/>
                <a:gd name="T15" fmla="*/ 13 h 17"/>
                <a:gd name="T16" fmla="*/ 12 w 19"/>
                <a:gd name="T17" fmla="*/ 16 h 17"/>
                <a:gd name="T18" fmla="*/ 18 w 19"/>
                <a:gd name="T19" fmla="*/ 16 h 17"/>
                <a:gd name="T20" fmla="*/ 18 w 19"/>
                <a:gd name="T21" fmla="*/ 13 h 17"/>
                <a:gd name="T22" fmla="*/ 12 w 19"/>
                <a:gd name="T23" fmla="*/ 13 h 17"/>
                <a:gd name="T24" fmla="*/ 12 w 19"/>
                <a:gd name="T25" fmla="*/ 10 h 17"/>
                <a:gd name="T26" fmla="*/ 12 w 19"/>
                <a:gd name="T27" fmla="*/ 8 h 17"/>
                <a:gd name="T28" fmla="*/ 12 w 19"/>
                <a:gd name="T29" fmla="*/ 5 h 17"/>
                <a:gd name="T30" fmla="*/ 6 w 19"/>
                <a:gd name="T31" fmla="*/ 5 h 17"/>
                <a:gd name="T32" fmla="*/ 12 w 19"/>
                <a:gd name="T33" fmla="*/ 5 h 17"/>
                <a:gd name="T34" fmla="*/ 6 w 19"/>
                <a:gd name="T35" fmla="*/ 5 h 17"/>
                <a:gd name="T36" fmla="*/ 6 w 19"/>
                <a:gd name="T37" fmla="*/ 2 h 17"/>
                <a:gd name="T38" fmla="*/ 6 w 19"/>
                <a:gd name="T39" fmla="*/ 0 h 17"/>
                <a:gd name="T40" fmla="*/ 6 w 19"/>
                <a:gd name="T41" fmla="*/ 2 h 17"/>
                <a:gd name="T42" fmla="*/ 0 w 19"/>
                <a:gd name="T43" fmla="*/ 0 h 17"/>
                <a:gd name="T44" fmla="*/ 0 w 19"/>
                <a:gd name="T45" fmla="*/ 2 h 17"/>
                <a:gd name="T46" fmla="*/ 0 w 19"/>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7"/>
                <a:gd name="T74" fmla="*/ 19 w 19"/>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7">
                  <a:moveTo>
                    <a:pt x="0" y="0"/>
                  </a:moveTo>
                  <a:lnTo>
                    <a:pt x="0" y="2"/>
                  </a:lnTo>
                  <a:lnTo>
                    <a:pt x="0" y="5"/>
                  </a:lnTo>
                  <a:lnTo>
                    <a:pt x="0" y="8"/>
                  </a:lnTo>
                  <a:lnTo>
                    <a:pt x="0" y="10"/>
                  </a:lnTo>
                  <a:lnTo>
                    <a:pt x="6" y="10"/>
                  </a:lnTo>
                  <a:lnTo>
                    <a:pt x="6" y="13"/>
                  </a:lnTo>
                  <a:lnTo>
                    <a:pt x="12" y="13"/>
                  </a:lnTo>
                  <a:lnTo>
                    <a:pt x="12" y="16"/>
                  </a:lnTo>
                  <a:lnTo>
                    <a:pt x="18" y="16"/>
                  </a:lnTo>
                  <a:lnTo>
                    <a:pt x="18" y="13"/>
                  </a:lnTo>
                  <a:lnTo>
                    <a:pt x="12" y="13"/>
                  </a:lnTo>
                  <a:lnTo>
                    <a:pt x="12" y="10"/>
                  </a:lnTo>
                  <a:lnTo>
                    <a:pt x="12" y="8"/>
                  </a:lnTo>
                  <a:lnTo>
                    <a:pt x="12" y="5"/>
                  </a:lnTo>
                  <a:lnTo>
                    <a:pt x="6" y="5"/>
                  </a:lnTo>
                  <a:lnTo>
                    <a:pt x="12" y="5"/>
                  </a:lnTo>
                  <a:lnTo>
                    <a:pt x="6" y="5"/>
                  </a:lnTo>
                  <a:lnTo>
                    <a:pt x="6" y="2"/>
                  </a:lnTo>
                  <a:lnTo>
                    <a:pt x="6" y="0"/>
                  </a:lnTo>
                  <a:lnTo>
                    <a:pt x="6" y="2"/>
                  </a:lnTo>
                  <a:lnTo>
                    <a:pt x="0" y="0"/>
                  </a:lnTo>
                  <a:lnTo>
                    <a:pt x="0" y="2"/>
                  </a:lnTo>
                  <a:lnTo>
                    <a:pt x="0"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799" name="Freeform 23"/>
            <p:cNvSpPr>
              <a:spLocks/>
            </p:cNvSpPr>
            <p:nvPr/>
          </p:nvSpPr>
          <p:spPr bwMode="auto">
            <a:xfrm>
              <a:off x="2270" y="2945"/>
              <a:ext cx="19" cy="38"/>
            </a:xfrm>
            <a:custGeom>
              <a:avLst/>
              <a:gdLst>
                <a:gd name="T0" fmla="*/ 10 w 19"/>
                <a:gd name="T1" fmla="*/ 0 h 38"/>
                <a:gd name="T2" fmla="*/ 0 w 19"/>
                <a:gd name="T3" fmla="*/ 36 h 38"/>
                <a:gd name="T4" fmla="*/ 3 w 19"/>
                <a:gd name="T5" fmla="*/ 37 h 38"/>
                <a:gd name="T6" fmla="*/ 18 w 19"/>
                <a:gd name="T7" fmla="*/ 0 h 38"/>
                <a:gd name="T8" fmla="*/ 10 w 19"/>
                <a:gd name="T9" fmla="*/ 0 h 38"/>
                <a:gd name="T10" fmla="*/ 0 60000 65536"/>
                <a:gd name="T11" fmla="*/ 0 60000 65536"/>
                <a:gd name="T12" fmla="*/ 0 60000 65536"/>
                <a:gd name="T13" fmla="*/ 0 60000 65536"/>
                <a:gd name="T14" fmla="*/ 0 60000 65536"/>
                <a:gd name="T15" fmla="*/ 0 w 19"/>
                <a:gd name="T16" fmla="*/ 0 h 38"/>
                <a:gd name="T17" fmla="*/ 19 w 19"/>
                <a:gd name="T18" fmla="*/ 38 h 38"/>
              </a:gdLst>
              <a:ahLst/>
              <a:cxnLst>
                <a:cxn ang="T10">
                  <a:pos x="T0" y="T1"/>
                </a:cxn>
                <a:cxn ang="T11">
                  <a:pos x="T2" y="T3"/>
                </a:cxn>
                <a:cxn ang="T12">
                  <a:pos x="T4" y="T5"/>
                </a:cxn>
                <a:cxn ang="T13">
                  <a:pos x="T6" y="T7"/>
                </a:cxn>
                <a:cxn ang="T14">
                  <a:pos x="T8" y="T9"/>
                </a:cxn>
              </a:cxnLst>
              <a:rect l="T15" t="T16" r="T17" b="T18"/>
              <a:pathLst>
                <a:path w="19" h="38">
                  <a:moveTo>
                    <a:pt x="10" y="0"/>
                  </a:moveTo>
                  <a:lnTo>
                    <a:pt x="0" y="36"/>
                  </a:lnTo>
                  <a:lnTo>
                    <a:pt x="3" y="37"/>
                  </a:lnTo>
                  <a:lnTo>
                    <a:pt x="18" y="0"/>
                  </a:lnTo>
                  <a:lnTo>
                    <a:pt x="10"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0" name="Freeform 24"/>
            <p:cNvSpPr>
              <a:spLocks/>
            </p:cNvSpPr>
            <p:nvPr/>
          </p:nvSpPr>
          <p:spPr bwMode="auto">
            <a:xfrm>
              <a:off x="2274" y="2932"/>
              <a:ext cx="19" cy="17"/>
            </a:xfrm>
            <a:custGeom>
              <a:avLst/>
              <a:gdLst>
                <a:gd name="T0" fmla="*/ 18 w 19"/>
                <a:gd name="T1" fmla="*/ 0 h 17"/>
                <a:gd name="T2" fmla="*/ 14 w 19"/>
                <a:gd name="T3" fmla="*/ 0 h 17"/>
                <a:gd name="T4" fmla="*/ 12 w 19"/>
                <a:gd name="T5" fmla="*/ 0 h 17"/>
                <a:gd name="T6" fmla="*/ 10 w 19"/>
                <a:gd name="T7" fmla="*/ 1 h 17"/>
                <a:gd name="T8" fmla="*/ 9 w 19"/>
                <a:gd name="T9" fmla="*/ 2 h 17"/>
                <a:gd name="T10" fmla="*/ 7 w 19"/>
                <a:gd name="T11" fmla="*/ 2 h 17"/>
                <a:gd name="T12" fmla="*/ 7 w 19"/>
                <a:gd name="T13" fmla="*/ 3 h 17"/>
                <a:gd name="T14" fmla="*/ 5 w 19"/>
                <a:gd name="T15" fmla="*/ 4 h 17"/>
                <a:gd name="T16" fmla="*/ 3 w 19"/>
                <a:gd name="T17" fmla="*/ 4 h 17"/>
                <a:gd name="T18" fmla="*/ 3 w 19"/>
                <a:gd name="T19" fmla="*/ 6 h 17"/>
                <a:gd name="T20" fmla="*/ 3 w 19"/>
                <a:gd name="T21" fmla="*/ 7 h 17"/>
                <a:gd name="T22" fmla="*/ 3 w 19"/>
                <a:gd name="T23" fmla="*/ 8 h 17"/>
                <a:gd name="T24" fmla="*/ 3 w 19"/>
                <a:gd name="T25" fmla="*/ 9 h 17"/>
                <a:gd name="T26" fmla="*/ 1 w 19"/>
                <a:gd name="T27" fmla="*/ 11 h 17"/>
                <a:gd name="T28" fmla="*/ 1 w 19"/>
                <a:gd name="T29" fmla="*/ 12 h 17"/>
                <a:gd name="T30" fmla="*/ 1 w 19"/>
                <a:gd name="T31" fmla="*/ 13 h 17"/>
                <a:gd name="T32" fmla="*/ 1 w 19"/>
                <a:gd name="T33" fmla="*/ 14 h 17"/>
                <a:gd name="T34" fmla="*/ 0 w 19"/>
                <a:gd name="T35" fmla="*/ 16 h 17"/>
                <a:gd name="T36" fmla="*/ 3 w 19"/>
                <a:gd name="T37" fmla="*/ 16 h 17"/>
                <a:gd name="T38" fmla="*/ 3 w 19"/>
                <a:gd name="T39" fmla="*/ 14 h 17"/>
                <a:gd name="T40" fmla="*/ 3 w 19"/>
                <a:gd name="T41" fmla="*/ 13 h 17"/>
                <a:gd name="T42" fmla="*/ 3 w 19"/>
                <a:gd name="T43" fmla="*/ 12 h 17"/>
                <a:gd name="T44" fmla="*/ 3 w 19"/>
                <a:gd name="T45" fmla="*/ 11 h 17"/>
                <a:gd name="T46" fmla="*/ 3 w 19"/>
                <a:gd name="T47" fmla="*/ 9 h 17"/>
                <a:gd name="T48" fmla="*/ 3 w 19"/>
                <a:gd name="T49" fmla="*/ 8 h 17"/>
                <a:gd name="T50" fmla="*/ 3 w 19"/>
                <a:gd name="T51" fmla="*/ 7 h 17"/>
                <a:gd name="T52" fmla="*/ 5 w 19"/>
                <a:gd name="T53" fmla="*/ 7 h 17"/>
                <a:gd name="T54" fmla="*/ 7 w 19"/>
                <a:gd name="T55" fmla="*/ 6 h 17"/>
                <a:gd name="T56" fmla="*/ 7 w 19"/>
                <a:gd name="T57" fmla="*/ 4 h 17"/>
                <a:gd name="T58" fmla="*/ 9 w 19"/>
                <a:gd name="T59" fmla="*/ 4 h 17"/>
                <a:gd name="T60" fmla="*/ 9 w 19"/>
                <a:gd name="T61" fmla="*/ 3 h 17"/>
                <a:gd name="T62" fmla="*/ 10 w 19"/>
                <a:gd name="T63" fmla="*/ 3 h 17"/>
                <a:gd name="T64" fmla="*/ 10 w 19"/>
                <a:gd name="T65" fmla="*/ 2 h 17"/>
                <a:gd name="T66" fmla="*/ 12 w 19"/>
                <a:gd name="T67" fmla="*/ 2 h 17"/>
                <a:gd name="T68" fmla="*/ 14 w 19"/>
                <a:gd name="T69" fmla="*/ 1 h 17"/>
                <a:gd name="T70" fmla="*/ 16 w 19"/>
                <a:gd name="T71" fmla="*/ 1 h 17"/>
                <a:gd name="T72" fmla="*/ 18 w 19"/>
                <a:gd name="T73" fmla="*/ 1 h 17"/>
                <a:gd name="T74" fmla="*/ 18 w 19"/>
                <a:gd name="T75" fmla="*/ 0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17"/>
                <a:gd name="T116" fmla="*/ 19 w 19"/>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17">
                  <a:moveTo>
                    <a:pt x="18" y="0"/>
                  </a:moveTo>
                  <a:lnTo>
                    <a:pt x="14" y="0"/>
                  </a:lnTo>
                  <a:lnTo>
                    <a:pt x="12" y="0"/>
                  </a:lnTo>
                  <a:lnTo>
                    <a:pt x="10" y="1"/>
                  </a:lnTo>
                  <a:lnTo>
                    <a:pt x="9" y="2"/>
                  </a:lnTo>
                  <a:lnTo>
                    <a:pt x="7" y="2"/>
                  </a:lnTo>
                  <a:lnTo>
                    <a:pt x="7" y="3"/>
                  </a:lnTo>
                  <a:lnTo>
                    <a:pt x="5" y="4"/>
                  </a:lnTo>
                  <a:lnTo>
                    <a:pt x="3" y="4"/>
                  </a:lnTo>
                  <a:lnTo>
                    <a:pt x="3" y="6"/>
                  </a:lnTo>
                  <a:lnTo>
                    <a:pt x="3" y="7"/>
                  </a:lnTo>
                  <a:lnTo>
                    <a:pt x="3" y="8"/>
                  </a:lnTo>
                  <a:lnTo>
                    <a:pt x="3" y="9"/>
                  </a:lnTo>
                  <a:lnTo>
                    <a:pt x="1" y="11"/>
                  </a:lnTo>
                  <a:lnTo>
                    <a:pt x="1" y="12"/>
                  </a:lnTo>
                  <a:lnTo>
                    <a:pt x="1" y="13"/>
                  </a:lnTo>
                  <a:lnTo>
                    <a:pt x="1" y="14"/>
                  </a:lnTo>
                  <a:lnTo>
                    <a:pt x="0" y="16"/>
                  </a:lnTo>
                  <a:lnTo>
                    <a:pt x="3" y="16"/>
                  </a:lnTo>
                  <a:lnTo>
                    <a:pt x="3" y="14"/>
                  </a:lnTo>
                  <a:lnTo>
                    <a:pt x="3" y="13"/>
                  </a:lnTo>
                  <a:lnTo>
                    <a:pt x="3" y="12"/>
                  </a:lnTo>
                  <a:lnTo>
                    <a:pt x="3" y="11"/>
                  </a:lnTo>
                  <a:lnTo>
                    <a:pt x="3" y="9"/>
                  </a:lnTo>
                  <a:lnTo>
                    <a:pt x="3" y="8"/>
                  </a:lnTo>
                  <a:lnTo>
                    <a:pt x="3" y="7"/>
                  </a:lnTo>
                  <a:lnTo>
                    <a:pt x="5" y="7"/>
                  </a:lnTo>
                  <a:lnTo>
                    <a:pt x="7" y="6"/>
                  </a:lnTo>
                  <a:lnTo>
                    <a:pt x="7" y="4"/>
                  </a:lnTo>
                  <a:lnTo>
                    <a:pt x="9" y="4"/>
                  </a:lnTo>
                  <a:lnTo>
                    <a:pt x="9" y="3"/>
                  </a:lnTo>
                  <a:lnTo>
                    <a:pt x="10" y="3"/>
                  </a:lnTo>
                  <a:lnTo>
                    <a:pt x="10" y="2"/>
                  </a:lnTo>
                  <a:lnTo>
                    <a:pt x="12" y="2"/>
                  </a:lnTo>
                  <a:lnTo>
                    <a:pt x="14" y="1"/>
                  </a:lnTo>
                  <a:lnTo>
                    <a:pt x="16" y="1"/>
                  </a:lnTo>
                  <a:lnTo>
                    <a:pt x="18" y="1"/>
                  </a:lnTo>
                  <a:lnTo>
                    <a:pt x="18"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1" name="Freeform 25"/>
            <p:cNvSpPr>
              <a:spLocks/>
            </p:cNvSpPr>
            <p:nvPr/>
          </p:nvSpPr>
          <p:spPr bwMode="auto">
            <a:xfrm>
              <a:off x="2285" y="2931"/>
              <a:ext cx="41" cy="17"/>
            </a:xfrm>
            <a:custGeom>
              <a:avLst/>
              <a:gdLst>
                <a:gd name="T0" fmla="*/ 40 w 41"/>
                <a:gd name="T1" fmla="*/ 5 h 17"/>
                <a:gd name="T2" fmla="*/ 38 w 41"/>
                <a:gd name="T3" fmla="*/ 5 h 17"/>
                <a:gd name="T4" fmla="*/ 36 w 41"/>
                <a:gd name="T5" fmla="*/ 5 h 17"/>
                <a:gd name="T6" fmla="*/ 34 w 41"/>
                <a:gd name="T7" fmla="*/ 5 h 17"/>
                <a:gd name="T8" fmla="*/ 32 w 41"/>
                <a:gd name="T9" fmla="*/ 5 h 17"/>
                <a:gd name="T10" fmla="*/ 31 w 41"/>
                <a:gd name="T11" fmla="*/ 5 h 17"/>
                <a:gd name="T12" fmla="*/ 30 w 41"/>
                <a:gd name="T13" fmla="*/ 5 h 17"/>
                <a:gd name="T14" fmla="*/ 29 w 41"/>
                <a:gd name="T15" fmla="*/ 5 h 17"/>
                <a:gd name="T16" fmla="*/ 27 w 41"/>
                <a:gd name="T17" fmla="*/ 5 h 17"/>
                <a:gd name="T18" fmla="*/ 24 w 41"/>
                <a:gd name="T19" fmla="*/ 0 h 17"/>
                <a:gd name="T20" fmla="*/ 22 w 41"/>
                <a:gd name="T21" fmla="*/ 0 h 17"/>
                <a:gd name="T22" fmla="*/ 20 w 41"/>
                <a:gd name="T23" fmla="*/ 0 h 17"/>
                <a:gd name="T24" fmla="*/ 19 w 41"/>
                <a:gd name="T25" fmla="*/ 0 h 17"/>
                <a:gd name="T26" fmla="*/ 18 w 41"/>
                <a:gd name="T27" fmla="*/ 0 h 17"/>
                <a:gd name="T28" fmla="*/ 17 w 41"/>
                <a:gd name="T29" fmla="*/ 0 h 17"/>
                <a:gd name="T30" fmla="*/ 16 w 41"/>
                <a:gd name="T31" fmla="*/ 0 h 17"/>
                <a:gd name="T32" fmla="*/ 15 w 41"/>
                <a:gd name="T33" fmla="*/ 0 h 17"/>
                <a:gd name="T34" fmla="*/ 14 w 41"/>
                <a:gd name="T35" fmla="*/ 5 h 17"/>
                <a:gd name="T36" fmla="*/ 12 w 41"/>
                <a:gd name="T37" fmla="*/ 5 h 17"/>
                <a:gd name="T38" fmla="*/ 11 w 41"/>
                <a:gd name="T39" fmla="*/ 5 h 17"/>
                <a:gd name="T40" fmla="*/ 10 w 41"/>
                <a:gd name="T41" fmla="*/ 5 h 17"/>
                <a:gd name="T42" fmla="*/ 9 w 41"/>
                <a:gd name="T43" fmla="*/ 5 h 17"/>
                <a:gd name="T44" fmla="*/ 8 w 41"/>
                <a:gd name="T45" fmla="*/ 5 h 17"/>
                <a:gd name="T46" fmla="*/ 7 w 41"/>
                <a:gd name="T47" fmla="*/ 5 h 17"/>
                <a:gd name="T48" fmla="*/ 6 w 41"/>
                <a:gd name="T49" fmla="*/ 10 h 17"/>
                <a:gd name="T50" fmla="*/ 5 w 41"/>
                <a:gd name="T51" fmla="*/ 10 h 17"/>
                <a:gd name="T52" fmla="*/ 4 w 41"/>
                <a:gd name="T53" fmla="*/ 10 h 17"/>
                <a:gd name="T54" fmla="*/ 3 w 41"/>
                <a:gd name="T55" fmla="*/ 10 h 17"/>
                <a:gd name="T56" fmla="*/ 2 w 41"/>
                <a:gd name="T57" fmla="*/ 10 h 17"/>
                <a:gd name="T58" fmla="*/ 0 w 41"/>
                <a:gd name="T59" fmla="*/ 10 h 17"/>
                <a:gd name="T60" fmla="*/ 0 w 41"/>
                <a:gd name="T61" fmla="*/ 16 h 17"/>
                <a:gd name="T62" fmla="*/ 2 w 41"/>
                <a:gd name="T63" fmla="*/ 16 h 17"/>
                <a:gd name="T64" fmla="*/ 3 w 41"/>
                <a:gd name="T65" fmla="*/ 10 h 17"/>
                <a:gd name="T66" fmla="*/ 4 w 41"/>
                <a:gd name="T67" fmla="*/ 10 h 17"/>
                <a:gd name="T68" fmla="*/ 5 w 41"/>
                <a:gd name="T69" fmla="*/ 10 h 17"/>
                <a:gd name="T70" fmla="*/ 6 w 41"/>
                <a:gd name="T71" fmla="*/ 10 h 17"/>
                <a:gd name="T72" fmla="*/ 7 w 41"/>
                <a:gd name="T73" fmla="*/ 10 h 17"/>
                <a:gd name="T74" fmla="*/ 8 w 41"/>
                <a:gd name="T75" fmla="*/ 10 h 17"/>
                <a:gd name="T76" fmla="*/ 9 w 41"/>
                <a:gd name="T77" fmla="*/ 10 h 17"/>
                <a:gd name="T78" fmla="*/ 10 w 41"/>
                <a:gd name="T79" fmla="*/ 10 h 17"/>
                <a:gd name="T80" fmla="*/ 11 w 41"/>
                <a:gd name="T81" fmla="*/ 10 h 17"/>
                <a:gd name="T82" fmla="*/ 12 w 41"/>
                <a:gd name="T83" fmla="*/ 10 h 17"/>
                <a:gd name="T84" fmla="*/ 14 w 41"/>
                <a:gd name="T85" fmla="*/ 10 h 17"/>
                <a:gd name="T86" fmla="*/ 15 w 41"/>
                <a:gd name="T87" fmla="*/ 10 h 17"/>
                <a:gd name="T88" fmla="*/ 16 w 41"/>
                <a:gd name="T89" fmla="*/ 10 h 17"/>
                <a:gd name="T90" fmla="*/ 17 w 41"/>
                <a:gd name="T91" fmla="*/ 10 h 17"/>
                <a:gd name="T92" fmla="*/ 18 w 41"/>
                <a:gd name="T93" fmla="*/ 10 h 17"/>
                <a:gd name="T94" fmla="*/ 19 w 41"/>
                <a:gd name="T95" fmla="*/ 10 h 17"/>
                <a:gd name="T96" fmla="*/ 20 w 41"/>
                <a:gd name="T97" fmla="*/ 10 h 17"/>
                <a:gd name="T98" fmla="*/ 22 w 41"/>
                <a:gd name="T99" fmla="*/ 10 h 17"/>
                <a:gd name="T100" fmla="*/ 24 w 41"/>
                <a:gd name="T101" fmla="*/ 10 h 17"/>
                <a:gd name="T102" fmla="*/ 25 w 41"/>
                <a:gd name="T103" fmla="*/ 10 h 17"/>
                <a:gd name="T104" fmla="*/ 27 w 41"/>
                <a:gd name="T105" fmla="*/ 10 h 17"/>
                <a:gd name="T106" fmla="*/ 29 w 41"/>
                <a:gd name="T107" fmla="*/ 10 h 17"/>
                <a:gd name="T108" fmla="*/ 30 w 41"/>
                <a:gd name="T109" fmla="*/ 10 h 17"/>
                <a:gd name="T110" fmla="*/ 31 w 41"/>
                <a:gd name="T111" fmla="*/ 10 h 17"/>
                <a:gd name="T112" fmla="*/ 32 w 41"/>
                <a:gd name="T113" fmla="*/ 10 h 17"/>
                <a:gd name="T114" fmla="*/ 34 w 41"/>
                <a:gd name="T115" fmla="*/ 10 h 17"/>
                <a:gd name="T116" fmla="*/ 35 w 41"/>
                <a:gd name="T117" fmla="*/ 10 h 17"/>
                <a:gd name="T118" fmla="*/ 37 w 41"/>
                <a:gd name="T119" fmla="*/ 10 h 17"/>
                <a:gd name="T120" fmla="*/ 40 w 41"/>
                <a:gd name="T121" fmla="*/ 10 h 17"/>
                <a:gd name="T122" fmla="*/ 40 w 41"/>
                <a:gd name="T123" fmla="*/ 5 h 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
                <a:gd name="T187" fmla="*/ 0 h 17"/>
                <a:gd name="T188" fmla="*/ 41 w 41"/>
                <a:gd name="T189" fmla="*/ 17 h 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 h="17">
                  <a:moveTo>
                    <a:pt x="40" y="5"/>
                  </a:moveTo>
                  <a:lnTo>
                    <a:pt x="38" y="5"/>
                  </a:lnTo>
                  <a:lnTo>
                    <a:pt x="36" y="5"/>
                  </a:lnTo>
                  <a:lnTo>
                    <a:pt x="34" y="5"/>
                  </a:lnTo>
                  <a:lnTo>
                    <a:pt x="32" y="5"/>
                  </a:lnTo>
                  <a:lnTo>
                    <a:pt x="31" y="5"/>
                  </a:lnTo>
                  <a:lnTo>
                    <a:pt x="30" y="5"/>
                  </a:lnTo>
                  <a:lnTo>
                    <a:pt x="29" y="5"/>
                  </a:lnTo>
                  <a:lnTo>
                    <a:pt x="27" y="5"/>
                  </a:lnTo>
                  <a:lnTo>
                    <a:pt x="24" y="0"/>
                  </a:lnTo>
                  <a:lnTo>
                    <a:pt x="22" y="0"/>
                  </a:lnTo>
                  <a:lnTo>
                    <a:pt x="20" y="0"/>
                  </a:lnTo>
                  <a:lnTo>
                    <a:pt x="19" y="0"/>
                  </a:lnTo>
                  <a:lnTo>
                    <a:pt x="18" y="0"/>
                  </a:lnTo>
                  <a:lnTo>
                    <a:pt x="17" y="0"/>
                  </a:lnTo>
                  <a:lnTo>
                    <a:pt x="16" y="0"/>
                  </a:lnTo>
                  <a:lnTo>
                    <a:pt x="15" y="0"/>
                  </a:lnTo>
                  <a:lnTo>
                    <a:pt x="14" y="5"/>
                  </a:lnTo>
                  <a:lnTo>
                    <a:pt x="12" y="5"/>
                  </a:lnTo>
                  <a:lnTo>
                    <a:pt x="11" y="5"/>
                  </a:lnTo>
                  <a:lnTo>
                    <a:pt x="10" y="5"/>
                  </a:lnTo>
                  <a:lnTo>
                    <a:pt x="9" y="5"/>
                  </a:lnTo>
                  <a:lnTo>
                    <a:pt x="8" y="5"/>
                  </a:lnTo>
                  <a:lnTo>
                    <a:pt x="7" y="5"/>
                  </a:lnTo>
                  <a:lnTo>
                    <a:pt x="6" y="10"/>
                  </a:lnTo>
                  <a:lnTo>
                    <a:pt x="5" y="10"/>
                  </a:lnTo>
                  <a:lnTo>
                    <a:pt x="4" y="10"/>
                  </a:lnTo>
                  <a:lnTo>
                    <a:pt x="3" y="10"/>
                  </a:lnTo>
                  <a:lnTo>
                    <a:pt x="2" y="10"/>
                  </a:lnTo>
                  <a:lnTo>
                    <a:pt x="0" y="10"/>
                  </a:lnTo>
                  <a:lnTo>
                    <a:pt x="0" y="16"/>
                  </a:lnTo>
                  <a:lnTo>
                    <a:pt x="2" y="16"/>
                  </a:lnTo>
                  <a:lnTo>
                    <a:pt x="3" y="10"/>
                  </a:lnTo>
                  <a:lnTo>
                    <a:pt x="4" y="10"/>
                  </a:lnTo>
                  <a:lnTo>
                    <a:pt x="5" y="10"/>
                  </a:lnTo>
                  <a:lnTo>
                    <a:pt x="6" y="10"/>
                  </a:lnTo>
                  <a:lnTo>
                    <a:pt x="7" y="10"/>
                  </a:lnTo>
                  <a:lnTo>
                    <a:pt x="8" y="10"/>
                  </a:lnTo>
                  <a:lnTo>
                    <a:pt x="9" y="10"/>
                  </a:lnTo>
                  <a:lnTo>
                    <a:pt x="10" y="10"/>
                  </a:lnTo>
                  <a:lnTo>
                    <a:pt x="11" y="10"/>
                  </a:lnTo>
                  <a:lnTo>
                    <a:pt x="12" y="10"/>
                  </a:lnTo>
                  <a:lnTo>
                    <a:pt x="14" y="10"/>
                  </a:lnTo>
                  <a:lnTo>
                    <a:pt x="15" y="10"/>
                  </a:lnTo>
                  <a:lnTo>
                    <a:pt x="16" y="10"/>
                  </a:lnTo>
                  <a:lnTo>
                    <a:pt x="17" y="10"/>
                  </a:lnTo>
                  <a:lnTo>
                    <a:pt x="18" y="10"/>
                  </a:lnTo>
                  <a:lnTo>
                    <a:pt x="19" y="10"/>
                  </a:lnTo>
                  <a:lnTo>
                    <a:pt x="20" y="10"/>
                  </a:lnTo>
                  <a:lnTo>
                    <a:pt x="22" y="10"/>
                  </a:lnTo>
                  <a:lnTo>
                    <a:pt x="24" y="10"/>
                  </a:lnTo>
                  <a:lnTo>
                    <a:pt x="25" y="10"/>
                  </a:lnTo>
                  <a:lnTo>
                    <a:pt x="27" y="10"/>
                  </a:lnTo>
                  <a:lnTo>
                    <a:pt x="29" y="10"/>
                  </a:lnTo>
                  <a:lnTo>
                    <a:pt x="30" y="10"/>
                  </a:lnTo>
                  <a:lnTo>
                    <a:pt x="31" y="10"/>
                  </a:lnTo>
                  <a:lnTo>
                    <a:pt x="32" y="10"/>
                  </a:lnTo>
                  <a:lnTo>
                    <a:pt x="34" y="10"/>
                  </a:lnTo>
                  <a:lnTo>
                    <a:pt x="35" y="10"/>
                  </a:lnTo>
                  <a:lnTo>
                    <a:pt x="37" y="10"/>
                  </a:lnTo>
                  <a:lnTo>
                    <a:pt x="40" y="10"/>
                  </a:lnTo>
                  <a:lnTo>
                    <a:pt x="40" y="5"/>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2" name="Freeform 26"/>
            <p:cNvSpPr>
              <a:spLocks/>
            </p:cNvSpPr>
            <p:nvPr/>
          </p:nvSpPr>
          <p:spPr bwMode="auto">
            <a:xfrm>
              <a:off x="2325" y="2931"/>
              <a:ext cx="40" cy="17"/>
            </a:xfrm>
            <a:custGeom>
              <a:avLst/>
              <a:gdLst>
                <a:gd name="T0" fmla="*/ 39 w 40"/>
                <a:gd name="T1" fmla="*/ 12 h 17"/>
                <a:gd name="T2" fmla="*/ 37 w 40"/>
                <a:gd name="T3" fmla="*/ 12 h 17"/>
                <a:gd name="T4" fmla="*/ 36 w 40"/>
                <a:gd name="T5" fmla="*/ 12 h 17"/>
                <a:gd name="T6" fmla="*/ 35 w 40"/>
                <a:gd name="T7" fmla="*/ 12 h 17"/>
                <a:gd name="T8" fmla="*/ 34 w 40"/>
                <a:gd name="T9" fmla="*/ 10 h 17"/>
                <a:gd name="T10" fmla="*/ 33 w 40"/>
                <a:gd name="T11" fmla="*/ 10 h 17"/>
                <a:gd name="T12" fmla="*/ 32 w 40"/>
                <a:gd name="T13" fmla="*/ 8 h 17"/>
                <a:gd name="T14" fmla="*/ 31 w 40"/>
                <a:gd name="T15" fmla="*/ 8 h 17"/>
                <a:gd name="T16" fmla="*/ 28 w 40"/>
                <a:gd name="T17" fmla="*/ 8 h 17"/>
                <a:gd name="T18" fmla="*/ 27 w 40"/>
                <a:gd name="T19" fmla="*/ 8 h 17"/>
                <a:gd name="T20" fmla="*/ 26 w 40"/>
                <a:gd name="T21" fmla="*/ 7 h 17"/>
                <a:gd name="T22" fmla="*/ 24 w 40"/>
                <a:gd name="T23" fmla="*/ 7 h 17"/>
                <a:gd name="T24" fmla="*/ 22 w 40"/>
                <a:gd name="T25" fmla="*/ 5 h 17"/>
                <a:gd name="T26" fmla="*/ 20 w 40"/>
                <a:gd name="T27" fmla="*/ 5 h 17"/>
                <a:gd name="T28" fmla="*/ 18 w 40"/>
                <a:gd name="T29" fmla="*/ 5 h 17"/>
                <a:gd name="T30" fmla="*/ 17 w 40"/>
                <a:gd name="T31" fmla="*/ 5 h 17"/>
                <a:gd name="T32" fmla="*/ 17 w 40"/>
                <a:gd name="T33" fmla="*/ 3 h 17"/>
                <a:gd name="T34" fmla="*/ 15 w 40"/>
                <a:gd name="T35" fmla="*/ 3 h 17"/>
                <a:gd name="T36" fmla="*/ 14 w 40"/>
                <a:gd name="T37" fmla="*/ 3 h 17"/>
                <a:gd name="T38" fmla="*/ 13 w 40"/>
                <a:gd name="T39" fmla="*/ 3 h 17"/>
                <a:gd name="T40" fmla="*/ 11 w 40"/>
                <a:gd name="T41" fmla="*/ 1 h 17"/>
                <a:gd name="T42" fmla="*/ 10 w 40"/>
                <a:gd name="T43" fmla="*/ 1 h 17"/>
                <a:gd name="T44" fmla="*/ 8 w 40"/>
                <a:gd name="T45" fmla="*/ 1 h 17"/>
                <a:gd name="T46" fmla="*/ 6 w 40"/>
                <a:gd name="T47" fmla="*/ 1 h 17"/>
                <a:gd name="T48" fmla="*/ 5 w 40"/>
                <a:gd name="T49" fmla="*/ 1 h 17"/>
                <a:gd name="T50" fmla="*/ 3 w 40"/>
                <a:gd name="T51" fmla="*/ 1 h 17"/>
                <a:gd name="T52" fmla="*/ 1 w 40"/>
                <a:gd name="T53" fmla="*/ 1 h 17"/>
                <a:gd name="T54" fmla="*/ 0 w 40"/>
                <a:gd name="T55" fmla="*/ 0 h 17"/>
                <a:gd name="T56" fmla="*/ 0 w 40"/>
                <a:gd name="T57" fmla="*/ 1 h 17"/>
                <a:gd name="T58" fmla="*/ 1 w 40"/>
                <a:gd name="T59" fmla="*/ 1 h 17"/>
                <a:gd name="T60" fmla="*/ 3 w 40"/>
                <a:gd name="T61" fmla="*/ 1 h 17"/>
                <a:gd name="T62" fmla="*/ 5 w 40"/>
                <a:gd name="T63" fmla="*/ 3 h 17"/>
                <a:gd name="T64" fmla="*/ 6 w 40"/>
                <a:gd name="T65" fmla="*/ 3 h 17"/>
                <a:gd name="T66" fmla="*/ 8 w 40"/>
                <a:gd name="T67" fmla="*/ 3 h 17"/>
                <a:gd name="T68" fmla="*/ 10 w 40"/>
                <a:gd name="T69" fmla="*/ 3 h 17"/>
                <a:gd name="T70" fmla="*/ 11 w 40"/>
                <a:gd name="T71" fmla="*/ 5 h 17"/>
                <a:gd name="T72" fmla="*/ 12 w 40"/>
                <a:gd name="T73" fmla="*/ 5 h 17"/>
                <a:gd name="T74" fmla="*/ 13 w 40"/>
                <a:gd name="T75" fmla="*/ 5 h 17"/>
                <a:gd name="T76" fmla="*/ 14 w 40"/>
                <a:gd name="T77" fmla="*/ 5 h 17"/>
                <a:gd name="T78" fmla="*/ 15 w 40"/>
                <a:gd name="T79" fmla="*/ 5 h 17"/>
                <a:gd name="T80" fmla="*/ 16 w 40"/>
                <a:gd name="T81" fmla="*/ 7 h 17"/>
                <a:gd name="T82" fmla="*/ 17 w 40"/>
                <a:gd name="T83" fmla="*/ 7 h 17"/>
                <a:gd name="T84" fmla="*/ 18 w 40"/>
                <a:gd name="T85" fmla="*/ 7 h 17"/>
                <a:gd name="T86" fmla="*/ 20 w 40"/>
                <a:gd name="T87" fmla="*/ 7 h 17"/>
                <a:gd name="T88" fmla="*/ 22 w 40"/>
                <a:gd name="T89" fmla="*/ 7 h 17"/>
                <a:gd name="T90" fmla="*/ 22 w 40"/>
                <a:gd name="T91" fmla="*/ 8 h 17"/>
                <a:gd name="T92" fmla="*/ 24 w 40"/>
                <a:gd name="T93" fmla="*/ 8 h 17"/>
                <a:gd name="T94" fmla="*/ 25 w 40"/>
                <a:gd name="T95" fmla="*/ 8 h 17"/>
                <a:gd name="T96" fmla="*/ 26 w 40"/>
                <a:gd name="T97" fmla="*/ 8 h 17"/>
                <a:gd name="T98" fmla="*/ 27 w 40"/>
                <a:gd name="T99" fmla="*/ 8 h 17"/>
                <a:gd name="T100" fmla="*/ 28 w 40"/>
                <a:gd name="T101" fmla="*/ 10 h 17"/>
                <a:gd name="T102" fmla="*/ 30 w 40"/>
                <a:gd name="T103" fmla="*/ 10 h 17"/>
                <a:gd name="T104" fmla="*/ 31 w 40"/>
                <a:gd name="T105" fmla="*/ 12 h 17"/>
                <a:gd name="T106" fmla="*/ 33 w 40"/>
                <a:gd name="T107" fmla="*/ 12 h 17"/>
                <a:gd name="T108" fmla="*/ 34 w 40"/>
                <a:gd name="T109" fmla="*/ 12 h 17"/>
                <a:gd name="T110" fmla="*/ 35 w 40"/>
                <a:gd name="T111" fmla="*/ 12 h 17"/>
                <a:gd name="T112" fmla="*/ 36 w 40"/>
                <a:gd name="T113" fmla="*/ 12 h 17"/>
                <a:gd name="T114" fmla="*/ 37 w 40"/>
                <a:gd name="T115" fmla="*/ 14 h 17"/>
                <a:gd name="T116" fmla="*/ 39 w 40"/>
                <a:gd name="T117" fmla="*/ 16 h 17"/>
                <a:gd name="T118" fmla="*/ 39 w 40"/>
                <a:gd name="T119" fmla="*/ 12 h 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17"/>
                <a:gd name="T182" fmla="*/ 40 w 40"/>
                <a:gd name="T183" fmla="*/ 17 h 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17">
                  <a:moveTo>
                    <a:pt x="39" y="12"/>
                  </a:moveTo>
                  <a:lnTo>
                    <a:pt x="37" y="12"/>
                  </a:lnTo>
                  <a:lnTo>
                    <a:pt x="36" y="12"/>
                  </a:lnTo>
                  <a:lnTo>
                    <a:pt x="35" y="12"/>
                  </a:lnTo>
                  <a:lnTo>
                    <a:pt x="34" y="10"/>
                  </a:lnTo>
                  <a:lnTo>
                    <a:pt x="33" y="10"/>
                  </a:lnTo>
                  <a:lnTo>
                    <a:pt x="32" y="8"/>
                  </a:lnTo>
                  <a:lnTo>
                    <a:pt x="31" y="8"/>
                  </a:lnTo>
                  <a:lnTo>
                    <a:pt x="28" y="8"/>
                  </a:lnTo>
                  <a:lnTo>
                    <a:pt x="27" y="8"/>
                  </a:lnTo>
                  <a:lnTo>
                    <a:pt x="26" y="7"/>
                  </a:lnTo>
                  <a:lnTo>
                    <a:pt x="24" y="7"/>
                  </a:lnTo>
                  <a:lnTo>
                    <a:pt x="22" y="5"/>
                  </a:lnTo>
                  <a:lnTo>
                    <a:pt x="20" y="5"/>
                  </a:lnTo>
                  <a:lnTo>
                    <a:pt x="18" y="5"/>
                  </a:lnTo>
                  <a:lnTo>
                    <a:pt x="17" y="5"/>
                  </a:lnTo>
                  <a:lnTo>
                    <a:pt x="17" y="3"/>
                  </a:lnTo>
                  <a:lnTo>
                    <a:pt x="15" y="3"/>
                  </a:lnTo>
                  <a:lnTo>
                    <a:pt x="14" y="3"/>
                  </a:lnTo>
                  <a:lnTo>
                    <a:pt x="13" y="3"/>
                  </a:lnTo>
                  <a:lnTo>
                    <a:pt x="11" y="1"/>
                  </a:lnTo>
                  <a:lnTo>
                    <a:pt x="10" y="1"/>
                  </a:lnTo>
                  <a:lnTo>
                    <a:pt x="8" y="1"/>
                  </a:lnTo>
                  <a:lnTo>
                    <a:pt x="6" y="1"/>
                  </a:lnTo>
                  <a:lnTo>
                    <a:pt x="5" y="1"/>
                  </a:lnTo>
                  <a:lnTo>
                    <a:pt x="3" y="1"/>
                  </a:lnTo>
                  <a:lnTo>
                    <a:pt x="1" y="1"/>
                  </a:lnTo>
                  <a:lnTo>
                    <a:pt x="0" y="0"/>
                  </a:lnTo>
                  <a:lnTo>
                    <a:pt x="0" y="1"/>
                  </a:lnTo>
                  <a:lnTo>
                    <a:pt x="1" y="1"/>
                  </a:lnTo>
                  <a:lnTo>
                    <a:pt x="3" y="1"/>
                  </a:lnTo>
                  <a:lnTo>
                    <a:pt x="5" y="3"/>
                  </a:lnTo>
                  <a:lnTo>
                    <a:pt x="6" y="3"/>
                  </a:lnTo>
                  <a:lnTo>
                    <a:pt x="8" y="3"/>
                  </a:lnTo>
                  <a:lnTo>
                    <a:pt x="10" y="3"/>
                  </a:lnTo>
                  <a:lnTo>
                    <a:pt x="11" y="5"/>
                  </a:lnTo>
                  <a:lnTo>
                    <a:pt x="12" y="5"/>
                  </a:lnTo>
                  <a:lnTo>
                    <a:pt x="13" y="5"/>
                  </a:lnTo>
                  <a:lnTo>
                    <a:pt x="14" y="5"/>
                  </a:lnTo>
                  <a:lnTo>
                    <a:pt x="15" y="5"/>
                  </a:lnTo>
                  <a:lnTo>
                    <a:pt x="16" y="7"/>
                  </a:lnTo>
                  <a:lnTo>
                    <a:pt x="17" y="7"/>
                  </a:lnTo>
                  <a:lnTo>
                    <a:pt x="18" y="7"/>
                  </a:lnTo>
                  <a:lnTo>
                    <a:pt x="20" y="7"/>
                  </a:lnTo>
                  <a:lnTo>
                    <a:pt x="22" y="7"/>
                  </a:lnTo>
                  <a:lnTo>
                    <a:pt x="22" y="8"/>
                  </a:lnTo>
                  <a:lnTo>
                    <a:pt x="24" y="8"/>
                  </a:lnTo>
                  <a:lnTo>
                    <a:pt x="25" y="8"/>
                  </a:lnTo>
                  <a:lnTo>
                    <a:pt x="26" y="8"/>
                  </a:lnTo>
                  <a:lnTo>
                    <a:pt x="27" y="8"/>
                  </a:lnTo>
                  <a:lnTo>
                    <a:pt x="28" y="10"/>
                  </a:lnTo>
                  <a:lnTo>
                    <a:pt x="30" y="10"/>
                  </a:lnTo>
                  <a:lnTo>
                    <a:pt x="31" y="12"/>
                  </a:lnTo>
                  <a:lnTo>
                    <a:pt x="33" y="12"/>
                  </a:lnTo>
                  <a:lnTo>
                    <a:pt x="34" y="12"/>
                  </a:lnTo>
                  <a:lnTo>
                    <a:pt x="35" y="12"/>
                  </a:lnTo>
                  <a:lnTo>
                    <a:pt x="36" y="12"/>
                  </a:lnTo>
                  <a:lnTo>
                    <a:pt x="37" y="14"/>
                  </a:lnTo>
                  <a:lnTo>
                    <a:pt x="39" y="16"/>
                  </a:lnTo>
                  <a:lnTo>
                    <a:pt x="39" y="12"/>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3" name="Freeform 27"/>
            <p:cNvSpPr>
              <a:spLocks/>
            </p:cNvSpPr>
            <p:nvPr/>
          </p:nvSpPr>
          <p:spPr bwMode="auto">
            <a:xfrm>
              <a:off x="2364" y="2938"/>
              <a:ext cx="19" cy="17"/>
            </a:xfrm>
            <a:custGeom>
              <a:avLst/>
              <a:gdLst>
                <a:gd name="T0" fmla="*/ 18 w 19"/>
                <a:gd name="T1" fmla="*/ 16 h 17"/>
                <a:gd name="T2" fmla="*/ 18 w 19"/>
                <a:gd name="T3" fmla="*/ 15 h 17"/>
                <a:gd name="T4" fmla="*/ 18 w 19"/>
                <a:gd name="T5" fmla="*/ 14 h 17"/>
                <a:gd name="T6" fmla="*/ 18 w 19"/>
                <a:gd name="T7" fmla="*/ 13 h 17"/>
                <a:gd name="T8" fmla="*/ 18 w 19"/>
                <a:gd name="T9" fmla="*/ 12 h 17"/>
                <a:gd name="T10" fmla="*/ 18 w 19"/>
                <a:gd name="T11" fmla="*/ 11 h 17"/>
                <a:gd name="T12" fmla="*/ 18 w 19"/>
                <a:gd name="T13" fmla="*/ 10 h 17"/>
                <a:gd name="T14" fmla="*/ 18 w 19"/>
                <a:gd name="T15" fmla="*/ 9 h 17"/>
                <a:gd name="T16" fmla="*/ 18 w 19"/>
                <a:gd name="T17" fmla="*/ 8 h 17"/>
                <a:gd name="T18" fmla="*/ 18 w 19"/>
                <a:gd name="T19" fmla="*/ 7 h 17"/>
                <a:gd name="T20" fmla="*/ 18 w 19"/>
                <a:gd name="T21" fmla="*/ 6 h 17"/>
                <a:gd name="T22" fmla="*/ 15 w 19"/>
                <a:gd name="T23" fmla="*/ 5 h 17"/>
                <a:gd name="T24" fmla="*/ 15 w 19"/>
                <a:gd name="T25" fmla="*/ 4 h 17"/>
                <a:gd name="T26" fmla="*/ 12 w 19"/>
                <a:gd name="T27" fmla="*/ 4 h 17"/>
                <a:gd name="T28" fmla="*/ 12 w 19"/>
                <a:gd name="T29" fmla="*/ 3 h 17"/>
                <a:gd name="T30" fmla="*/ 9 w 19"/>
                <a:gd name="T31" fmla="*/ 2 h 17"/>
                <a:gd name="T32" fmla="*/ 6 w 19"/>
                <a:gd name="T33" fmla="*/ 2 h 17"/>
                <a:gd name="T34" fmla="*/ 6 w 19"/>
                <a:gd name="T35" fmla="*/ 1 h 17"/>
                <a:gd name="T36" fmla="*/ 3 w 19"/>
                <a:gd name="T37" fmla="*/ 0 h 17"/>
                <a:gd name="T38" fmla="*/ 0 w 19"/>
                <a:gd name="T39" fmla="*/ 0 h 17"/>
                <a:gd name="T40" fmla="*/ 0 w 19"/>
                <a:gd name="T41" fmla="*/ 2 h 17"/>
                <a:gd name="T42" fmla="*/ 3 w 19"/>
                <a:gd name="T43" fmla="*/ 2 h 17"/>
                <a:gd name="T44" fmla="*/ 3 w 19"/>
                <a:gd name="T45" fmla="*/ 3 h 17"/>
                <a:gd name="T46" fmla="*/ 6 w 19"/>
                <a:gd name="T47" fmla="*/ 4 h 17"/>
                <a:gd name="T48" fmla="*/ 9 w 19"/>
                <a:gd name="T49" fmla="*/ 4 h 17"/>
                <a:gd name="T50" fmla="*/ 12 w 19"/>
                <a:gd name="T51" fmla="*/ 4 h 17"/>
                <a:gd name="T52" fmla="*/ 12 w 19"/>
                <a:gd name="T53" fmla="*/ 5 h 17"/>
                <a:gd name="T54" fmla="*/ 12 w 19"/>
                <a:gd name="T55" fmla="*/ 6 h 17"/>
                <a:gd name="T56" fmla="*/ 15 w 19"/>
                <a:gd name="T57" fmla="*/ 7 h 17"/>
                <a:gd name="T58" fmla="*/ 18 w 19"/>
                <a:gd name="T59" fmla="*/ 8 h 17"/>
                <a:gd name="T60" fmla="*/ 18 w 19"/>
                <a:gd name="T61" fmla="*/ 9 h 17"/>
                <a:gd name="T62" fmla="*/ 18 w 19"/>
                <a:gd name="T63" fmla="*/ 10 h 17"/>
                <a:gd name="T64" fmla="*/ 18 w 19"/>
                <a:gd name="T65" fmla="*/ 11 h 17"/>
                <a:gd name="T66" fmla="*/ 18 w 19"/>
                <a:gd name="T67" fmla="*/ 12 h 17"/>
                <a:gd name="T68" fmla="*/ 18 w 19"/>
                <a:gd name="T69" fmla="*/ 13 h 17"/>
                <a:gd name="T70" fmla="*/ 18 w 19"/>
                <a:gd name="T71" fmla="*/ 14 h 17"/>
                <a:gd name="T72" fmla="*/ 18 w 19"/>
                <a:gd name="T73" fmla="*/ 15 h 17"/>
                <a:gd name="T74" fmla="*/ 18 w 19"/>
                <a:gd name="T75" fmla="*/ 16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17"/>
                <a:gd name="T116" fmla="*/ 19 w 19"/>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17">
                  <a:moveTo>
                    <a:pt x="18" y="16"/>
                  </a:moveTo>
                  <a:lnTo>
                    <a:pt x="18" y="15"/>
                  </a:lnTo>
                  <a:lnTo>
                    <a:pt x="18" y="14"/>
                  </a:lnTo>
                  <a:lnTo>
                    <a:pt x="18" y="13"/>
                  </a:lnTo>
                  <a:lnTo>
                    <a:pt x="18" y="12"/>
                  </a:lnTo>
                  <a:lnTo>
                    <a:pt x="18" y="11"/>
                  </a:lnTo>
                  <a:lnTo>
                    <a:pt x="18" y="10"/>
                  </a:lnTo>
                  <a:lnTo>
                    <a:pt x="18" y="9"/>
                  </a:lnTo>
                  <a:lnTo>
                    <a:pt x="18" y="8"/>
                  </a:lnTo>
                  <a:lnTo>
                    <a:pt x="18" y="7"/>
                  </a:lnTo>
                  <a:lnTo>
                    <a:pt x="18" y="6"/>
                  </a:lnTo>
                  <a:lnTo>
                    <a:pt x="15" y="5"/>
                  </a:lnTo>
                  <a:lnTo>
                    <a:pt x="15" y="4"/>
                  </a:lnTo>
                  <a:lnTo>
                    <a:pt x="12" y="4"/>
                  </a:lnTo>
                  <a:lnTo>
                    <a:pt x="12" y="3"/>
                  </a:lnTo>
                  <a:lnTo>
                    <a:pt x="9" y="2"/>
                  </a:lnTo>
                  <a:lnTo>
                    <a:pt x="6" y="2"/>
                  </a:lnTo>
                  <a:lnTo>
                    <a:pt x="6" y="1"/>
                  </a:lnTo>
                  <a:lnTo>
                    <a:pt x="3" y="0"/>
                  </a:lnTo>
                  <a:lnTo>
                    <a:pt x="0" y="0"/>
                  </a:lnTo>
                  <a:lnTo>
                    <a:pt x="0" y="2"/>
                  </a:lnTo>
                  <a:lnTo>
                    <a:pt x="3" y="2"/>
                  </a:lnTo>
                  <a:lnTo>
                    <a:pt x="3" y="3"/>
                  </a:lnTo>
                  <a:lnTo>
                    <a:pt x="6" y="4"/>
                  </a:lnTo>
                  <a:lnTo>
                    <a:pt x="9" y="4"/>
                  </a:lnTo>
                  <a:lnTo>
                    <a:pt x="12" y="4"/>
                  </a:lnTo>
                  <a:lnTo>
                    <a:pt x="12" y="5"/>
                  </a:lnTo>
                  <a:lnTo>
                    <a:pt x="12" y="6"/>
                  </a:lnTo>
                  <a:lnTo>
                    <a:pt x="15" y="7"/>
                  </a:lnTo>
                  <a:lnTo>
                    <a:pt x="18" y="8"/>
                  </a:lnTo>
                  <a:lnTo>
                    <a:pt x="18" y="9"/>
                  </a:lnTo>
                  <a:lnTo>
                    <a:pt x="18" y="10"/>
                  </a:lnTo>
                  <a:lnTo>
                    <a:pt x="18" y="11"/>
                  </a:lnTo>
                  <a:lnTo>
                    <a:pt x="18" y="12"/>
                  </a:lnTo>
                  <a:lnTo>
                    <a:pt x="18" y="13"/>
                  </a:lnTo>
                  <a:lnTo>
                    <a:pt x="18" y="14"/>
                  </a:lnTo>
                  <a:lnTo>
                    <a:pt x="18" y="15"/>
                  </a:lnTo>
                  <a:lnTo>
                    <a:pt x="18"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4" name="Freeform 28"/>
            <p:cNvSpPr>
              <a:spLocks/>
            </p:cNvSpPr>
            <p:nvPr/>
          </p:nvSpPr>
          <p:spPr bwMode="auto">
            <a:xfrm>
              <a:off x="2366" y="2953"/>
              <a:ext cx="19" cy="37"/>
            </a:xfrm>
            <a:custGeom>
              <a:avLst/>
              <a:gdLst>
                <a:gd name="T0" fmla="*/ 4 w 19"/>
                <a:gd name="T1" fmla="*/ 36 h 37"/>
                <a:gd name="T2" fmla="*/ 18 w 19"/>
                <a:gd name="T3" fmla="*/ 0 h 37"/>
                <a:gd name="T4" fmla="*/ 0 w 19"/>
                <a:gd name="T5" fmla="*/ 36 h 37"/>
                <a:gd name="T6" fmla="*/ 0 w 19"/>
                <a:gd name="T7" fmla="*/ 35 h 37"/>
                <a:gd name="T8" fmla="*/ 4 w 19"/>
                <a:gd name="T9" fmla="*/ 36 h 37"/>
                <a:gd name="T10" fmla="*/ 0 60000 65536"/>
                <a:gd name="T11" fmla="*/ 0 60000 65536"/>
                <a:gd name="T12" fmla="*/ 0 60000 65536"/>
                <a:gd name="T13" fmla="*/ 0 60000 65536"/>
                <a:gd name="T14" fmla="*/ 0 60000 65536"/>
                <a:gd name="T15" fmla="*/ 0 w 19"/>
                <a:gd name="T16" fmla="*/ 0 h 37"/>
                <a:gd name="T17" fmla="*/ 19 w 19"/>
                <a:gd name="T18" fmla="*/ 37 h 37"/>
              </a:gdLst>
              <a:ahLst/>
              <a:cxnLst>
                <a:cxn ang="T10">
                  <a:pos x="T0" y="T1"/>
                </a:cxn>
                <a:cxn ang="T11">
                  <a:pos x="T2" y="T3"/>
                </a:cxn>
                <a:cxn ang="T12">
                  <a:pos x="T4" y="T5"/>
                </a:cxn>
                <a:cxn ang="T13">
                  <a:pos x="T6" y="T7"/>
                </a:cxn>
                <a:cxn ang="T14">
                  <a:pos x="T8" y="T9"/>
                </a:cxn>
              </a:cxnLst>
              <a:rect l="T15" t="T16" r="T17" b="T18"/>
              <a:pathLst>
                <a:path w="19" h="37">
                  <a:moveTo>
                    <a:pt x="4" y="36"/>
                  </a:moveTo>
                  <a:lnTo>
                    <a:pt x="18" y="0"/>
                  </a:lnTo>
                  <a:lnTo>
                    <a:pt x="0" y="36"/>
                  </a:lnTo>
                  <a:lnTo>
                    <a:pt x="0" y="35"/>
                  </a:lnTo>
                  <a:lnTo>
                    <a:pt x="4" y="3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5" name="Freeform 29"/>
            <p:cNvSpPr>
              <a:spLocks/>
            </p:cNvSpPr>
            <p:nvPr/>
          </p:nvSpPr>
          <p:spPr bwMode="auto">
            <a:xfrm>
              <a:off x="2361" y="2988"/>
              <a:ext cx="19" cy="17"/>
            </a:xfrm>
            <a:custGeom>
              <a:avLst/>
              <a:gdLst>
                <a:gd name="T0" fmla="*/ 0 w 19"/>
                <a:gd name="T1" fmla="*/ 16 h 17"/>
                <a:gd name="T2" fmla="*/ 3 w 19"/>
                <a:gd name="T3" fmla="*/ 16 h 17"/>
                <a:gd name="T4" fmla="*/ 7 w 19"/>
                <a:gd name="T5" fmla="*/ 16 h 17"/>
                <a:gd name="T6" fmla="*/ 10 w 19"/>
                <a:gd name="T7" fmla="*/ 13 h 17"/>
                <a:gd name="T8" fmla="*/ 10 w 19"/>
                <a:gd name="T9" fmla="*/ 10 h 17"/>
                <a:gd name="T10" fmla="*/ 14 w 19"/>
                <a:gd name="T11" fmla="*/ 10 h 17"/>
                <a:gd name="T12" fmla="*/ 14 w 19"/>
                <a:gd name="T13" fmla="*/ 8 h 17"/>
                <a:gd name="T14" fmla="*/ 14 w 19"/>
                <a:gd name="T15" fmla="*/ 5 h 17"/>
                <a:gd name="T16" fmla="*/ 14 w 19"/>
                <a:gd name="T17" fmla="*/ 2 h 17"/>
                <a:gd name="T18" fmla="*/ 18 w 19"/>
                <a:gd name="T19" fmla="*/ 2 h 17"/>
                <a:gd name="T20" fmla="*/ 14 w 19"/>
                <a:gd name="T21" fmla="*/ 0 h 17"/>
                <a:gd name="T22" fmla="*/ 14 w 19"/>
                <a:gd name="T23" fmla="*/ 2 h 17"/>
                <a:gd name="T24" fmla="*/ 10 w 19"/>
                <a:gd name="T25" fmla="*/ 2 h 17"/>
                <a:gd name="T26" fmla="*/ 10 w 19"/>
                <a:gd name="T27" fmla="*/ 5 h 17"/>
                <a:gd name="T28" fmla="*/ 10 w 19"/>
                <a:gd name="T29" fmla="*/ 8 h 17"/>
                <a:gd name="T30" fmla="*/ 10 w 19"/>
                <a:gd name="T31" fmla="*/ 10 h 17"/>
                <a:gd name="T32" fmla="*/ 7 w 19"/>
                <a:gd name="T33" fmla="*/ 10 h 17"/>
                <a:gd name="T34" fmla="*/ 3 w 19"/>
                <a:gd name="T35" fmla="*/ 10 h 17"/>
                <a:gd name="T36" fmla="*/ 0 w 19"/>
                <a:gd name="T37" fmla="*/ 10 h 17"/>
                <a:gd name="T38" fmla="*/ 0 w 19"/>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17"/>
                <a:gd name="T62" fmla="*/ 19 w 19"/>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17">
                  <a:moveTo>
                    <a:pt x="0" y="16"/>
                  </a:moveTo>
                  <a:lnTo>
                    <a:pt x="3" y="16"/>
                  </a:lnTo>
                  <a:lnTo>
                    <a:pt x="7" y="16"/>
                  </a:lnTo>
                  <a:lnTo>
                    <a:pt x="10" y="13"/>
                  </a:lnTo>
                  <a:lnTo>
                    <a:pt x="10" y="10"/>
                  </a:lnTo>
                  <a:lnTo>
                    <a:pt x="14" y="10"/>
                  </a:lnTo>
                  <a:lnTo>
                    <a:pt x="14" y="8"/>
                  </a:lnTo>
                  <a:lnTo>
                    <a:pt x="14" y="5"/>
                  </a:lnTo>
                  <a:lnTo>
                    <a:pt x="14" y="2"/>
                  </a:lnTo>
                  <a:lnTo>
                    <a:pt x="18" y="2"/>
                  </a:lnTo>
                  <a:lnTo>
                    <a:pt x="14" y="0"/>
                  </a:lnTo>
                  <a:lnTo>
                    <a:pt x="14" y="2"/>
                  </a:lnTo>
                  <a:lnTo>
                    <a:pt x="10" y="2"/>
                  </a:lnTo>
                  <a:lnTo>
                    <a:pt x="10" y="5"/>
                  </a:lnTo>
                  <a:lnTo>
                    <a:pt x="10" y="8"/>
                  </a:lnTo>
                  <a:lnTo>
                    <a:pt x="10" y="10"/>
                  </a:lnTo>
                  <a:lnTo>
                    <a:pt x="7" y="10"/>
                  </a:lnTo>
                  <a:lnTo>
                    <a:pt x="3" y="10"/>
                  </a:lnTo>
                  <a:lnTo>
                    <a:pt x="0" y="10"/>
                  </a:lnTo>
                  <a:lnTo>
                    <a:pt x="0"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6" name="Freeform 30"/>
            <p:cNvSpPr>
              <a:spLocks/>
            </p:cNvSpPr>
            <p:nvPr/>
          </p:nvSpPr>
          <p:spPr bwMode="auto">
            <a:xfrm>
              <a:off x="2335" y="2992"/>
              <a:ext cx="27" cy="17"/>
            </a:xfrm>
            <a:custGeom>
              <a:avLst/>
              <a:gdLst>
                <a:gd name="T0" fmla="*/ 0 w 27"/>
                <a:gd name="T1" fmla="*/ 16 h 17"/>
                <a:gd name="T2" fmla="*/ 26 w 27"/>
                <a:gd name="T3" fmla="*/ 5 h 17"/>
                <a:gd name="T4" fmla="*/ 26 w 27"/>
                <a:gd name="T5" fmla="*/ 0 h 17"/>
                <a:gd name="T6" fmla="*/ 0 w 27"/>
                <a:gd name="T7" fmla="*/ 10 h 17"/>
                <a:gd name="T8" fmla="*/ 0 w 27"/>
                <a:gd name="T9" fmla="*/ 16 h 17"/>
                <a:gd name="T10" fmla="*/ 0 60000 65536"/>
                <a:gd name="T11" fmla="*/ 0 60000 65536"/>
                <a:gd name="T12" fmla="*/ 0 60000 65536"/>
                <a:gd name="T13" fmla="*/ 0 60000 65536"/>
                <a:gd name="T14" fmla="*/ 0 60000 65536"/>
                <a:gd name="T15" fmla="*/ 0 w 27"/>
                <a:gd name="T16" fmla="*/ 0 h 17"/>
                <a:gd name="T17" fmla="*/ 27 w 27"/>
                <a:gd name="T18" fmla="*/ 17 h 17"/>
              </a:gdLst>
              <a:ahLst/>
              <a:cxnLst>
                <a:cxn ang="T10">
                  <a:pos x="T0" y="T1"/>
                </a:cxn>
                <a:cxn ang="T11">
                  <a:pos x="T2" y="T3"/>
                </a:cxn>
                <a:cxn ang="T12">
                  <a:pos x="T4" y="T5"/>
                </a:cxn>
                <a:cxn ang="T13">
                  <a:pos x="T6" y="T7"/>
                </a:cxn>
                <a:cxn ang="T14">
                  <a:pos x="T8" y="T9"/>
                </a:cxn>
              </a:cxnLst>
              <a:rect l="T15" t="T16" r="T17" b="T18"/>
              <a:pathLst>
                <a:path w="27" h="17">
                  <a:moveTo>
                    <a:pt x="0" y="16"/>
                  </a:moveTo>
                  <a:lnTo>
                    <a:pt x="26" y="5"/>
                  </a:lnTo>
                  <a:lnTo>
                    <a:pt x="26" y="0"/>
                  </a:lnTo>
                  <a:lnTo>
                    <a:pt x="0" y="10"/>
                  </a:lnTo>
                  <a:lnTo>
                    <a:pt x="0"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7" name="Freeform 31"/>
            <p:cNvSpPr>
              <a:spLocks/>
            </p:cNvSpPr>
            <p:nvPr/>
          </p:nvSpPr>
          <p:spPr bwMode="auto">
            <a:xfrm>
              <a:off x="2325" y="2996"/>
              <a:ext cx="19" cy="17"/>
            </a:xfrm>
            <a:custGeom>
              <a:avLst/>
              <a:gdLst>
                <a:gd name="T0" fmla="*/ 2 w 19"/>
                <a:gd name="T1" fmla="*/ 16 h 17"/>
                <a:gd name="T2" fmla="*/ 2 w 19"/>
                <a:gd name="T3" fmla="*/ 14 h 17"/>
                <a:gd name="T4" fmla="*/ 2 w 19"/>
                <a:gd name="T5" fmla="*/ 12 h 17"/>
                <a:gd name="T6" fmla="*/ 2 w 19"/>
                <a:gd name="T7" fmla="*/ 11 h 17"/>
                <a:gd name="T8" fmla="*/ 4 w 19"/>
                <a:gd name="T9" fmla="*/ 11 h 17"/>
                <a:gd name="T10" fmla="*/ 6 w 19"/>
                <a:gd name="T11" fmla="*/ 11 h 17"/>
                <a:gd name="T12" fmla="*/ 6 w 19"/>
                <a:gd name="T13" fmla="*/ 9 h 17"/>
                <a:gd name="T14" fmla="*/ 6 w 19"/>
                <a:gd name="T15" fmla="*/ 8 h 17"/>
                <a:gd name="T16" fmla="*/ 6 w 19"/>
                <a:gd name="T17" fmla="*/ 6 h 17"/>
                <a:gd name="T18" fmla="*/ 8 w 19"/>
                <a:gd name="T19" fmla="*/ 6 h 17"/>
                <a:gd name="T20" fmla="*/ 8 w 19"/>
                <a:gd name="T21" fmla="*/ 4 h 17"/>
                <a:gd name="T22" fmla="*/ 10 w 19"/>
                <a:gd name="T23" fmla="*/ 4 h 17"/>
                <a:gd name="T24" fmla="*/ 10 w 19"/>
                <a:gd name="T25" fmla="*/ 3 h 17"/>
                <a:gd name="T26" fmla="*/ 12 w 19"/>
                <a:gd name="T27" fmla="*/ 3 h 17"/>
                <a:gd name="T28" fmla="*/ 14 w 19"/>
                <a:gd name="T29" fmla="*/ 3 h 17"/>
                <a:gd name="T30" fmla="*/ 16 w 19"/>
                <a:gd name="T31" fmla="*/ 3 h 17"/>
                <a:gd name="T32" fmla="*/ 18 w 19"/>
                <a:gd name="T33" fmla="*/ 3 h 17"/>
                <a:gd name="T34" fmla="*/ 18 w 19"/>
                <a:gd name="T35" fmla="*/ 0 h 17"/>
                <a:gd name="T36" fmla="*/ 16 w 19"/>
                <a:gd name="T37" fmla="*/ 0 h 17"/>
                <a:gd name="T38" fmla="*/ 14 w 19"/>
                <a:gd name="T39" fmla="*/ 1 h 17"/>
                <a:gd name="T40" fmla="*/ 14 w 19"/>
                <a:gd name="T41" fmla="*/ 3 h 17"/>
                <a:gd name="T42" fmla="*/ 12 w 19"/>
                <a:gd name="T43" fmla="*/ 3 h 17"/>
                <a:gd name="T44" fmla="*/ 10 w 19"/>
                <a:gd name="T45" fmla="*/ 3 h 17"/>
                <a:gd name="T46" fmla="*/ 8 w 19"/>
                <a:gd name="T47" fmla="*/ 3 h 17"/>
                <a:gd name="T48" fmla="*/ 6 w 19"/>
                <a:gd name="T49" fmla="*/ 4 h 17"/>
                <a:gd name="T50" fmla="*/ 6 w 19"/>
                <a:gd name="T51" fmla="*/ 6 h 17"/>
                <a:gd name="T52" fmla="*/ 4 w 19"/>
                <a:gd name="T53" fmla="*/ 6 h 17"/>
                <a:gd name="T54" fmla="*/ 4 w 19"/>
                <a:gd name="T55" fmla="*/ 8 h 17"/>
                <a:gd name="T56" fmla="*/ 2 w 19"/>
                <a:gd name="T57" fmla="*/ 8 h 17"/>
                <a:gd name="T58" fmla="*/ 2 w 19"/>
                <a:gd name="T59" fmla="*/ 9 h 17"/>
                <a:gd name="T60" fmla="*/ 2 w 19"/>
                <a:gd name="T61" fmla="*/ 11 h 17"/>
                <a:gd name="T62" fmla="*/ 0 w 19"/>
                <a:gd name="T63" fmla="*/ 11 h 17"/>
                <a:gd name="T64" fmla="*/ 0 w 19"/>
                <a:gd name="T65" fmla="*/ 12 h 17"/>
                <a:gd name="T66" fmla="*/ 0 w 19"/>
                <a:gd name="T67" fmla="*/ 14 h 17"/>
                <a:gd name="T68" fmla="*/ 2 w 19"/>
                <a:gd name="T69" fmla="*/ 16 h 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
                <a:gd name="T106" fmla="*/ 0 h 17"/>
                <a:gd name="T107" fmla="*/ 19 w 19"/>
                <a:gd name="T108" fmla="*/ 17 h 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 h="17">
                  <a:moveTo>
                    <a:pt x="2" y="16"/>
                  </a:moveTo>
                  <a:lnTo>
                    <a:pt x="2" y="14"/>
                  </a:lnTo>
                  <a:lnTo>
                    <a:pt x="2" y="12"/>
                  </a:lnTo>
                  <a:lnTo>
                    <a:pt x="2" y="11"/>
                  </a:lnTo>
                  <a:lnTo>
                    <a:pt x="4" y="11"/>
                  </a:lnTo>
                  <a:lnTo>
                    <a:pt x="6" y="11"/>
                  </a:lnTo>
                  <a:lnTo>
                    <a:pt x="6" y="9"/>
                  </a:lnTo>
                  <a:lnTo>
                    <a:pt x="6" y="8"/>
                  </a:lnTo>
                  <a:lnTo>
                    <a:pt x="6" y="6"/>
                  </a:lnTo>
                  <a:lnTo>
                    <a:pt x="8" y="6"/>
                  </a:lnTo>
                  <a:lnTo>
                    <a:pt x="8" y="4"/>
                  </a:lnTo>
                  <a:lnTo>
                    <a:pt x="10" y="4"/>
                  </a:lnTo>
                  <a:lnTo>
                    <a:pt x="10" y="3"/>
                  </a:lnTo>
                  <a:lnTo>
                    <a:pt x="12" y="3"/>
                  </a:lnTo>
                  <a:lnTo>
                    <a:pt x="14" y="3"/>
                  </a:lnTo>
                  <a:lnTo>
                    <a:pt x="16" y="3"/>
                  </a:lnTo>
                  <a:lnTo>
                    <a:pt x="18" y="3"/>
                  </a:lnTo>
                  <a:lnTo>
                    <a:pt x="18" y="0"/>
                  </a:lnTo>
                  <a:lnTo>
                    <a:pt x="16" y="0"/>
                  </a:lnTo>
                  <a:lnTo>
                    <a:pt x="14" y="1"/>
                  </a:lnTo>
                  <a:lnTo>
                    <a:pt x="14" y="3"/>
                  </a:lnTo>
                  <a:lnTo>
                    <a:pt x="12" y="3"/>
                  </a:lnTo>
                  <a:lnTo>
                    <a:pt x="10" y="3"/>
                  </a:lnTo>
                  <a:lnTo>
                    <a:pt x="8" y="3"/>
                  </a:lnTo>
                  <a:lnTo>
                    <a:pt x="6" y="4"/>
                  </a:lnTo>
                  <a:lnTo>
                    <a:pt x="6" y="6"/>
                  </a:lnTo>
                  <a:lnTo>
                    <a:pt x="4" y="6"/>
                  </a:lnTo>
                  <a:lnTo>
                    <a:pt x="4" y="8"/>
                  </a:lnTo>
                  <a:lnTo>
                    <a:pt x="2" y="8"/>
                  </a:lnTo>
                  <a:lnTo>
                    <a:pt x="2" y="9"/>
                  </a:lnTo>
                  <a:lnTo>
                    <a:pt x="2" y="11"/>
                  </a:lnTo>
                  <a:lnTo>
                    <a:pt x="0" y="11"/>
                  </a:lnTo>
                  <a:lnTo>
                    <a:pt x="0" y="12"/>
                  </a:lnTo>
                  <a:lnTo>
                    <a:pt x="0" y="14"/>
                  </a:lnTo>
                  <a:lnTo>
                    <a:pt x="2"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8" name="Freeform 32"/>
            <p:cNvSpPr>
              <a:spLocks/>
            </p:cNvSpPr>
            <p:nvPr/>
          </p:nvSpPr>
          <p:spPr bwMode="auto">
            <a:xfrm>
              <a:off x="2315" y="3004"/>
              <a:ext cx="19" cy="100"/>
            </a:xfrm>
            <a:custGeom>
              <a:avLst/>
              <a:gdLst>
                <a:gd name="T0" fmla="*/ 3 w 19"/>
                <a:gd name="T1" fmla="*/ 94 h 100"/>
                <a:gd name="T2" fmla="*/ 3 w 19"/>
                <a:gd name="T3" fmla="*/ 85 h 100"/>
                <a:gd name="T4" fmla="*/ 3 w 19"/>
                <a:gd name="T5" fmla="*/ 79 h 100"/>
                <a:gd name="T6" fmla="*/ 3 w 19"/>
                <a:gd name="T7" fmla="*/ 71 h 100"/>
                <a:gd name="T8" fmla="*/ 3 w 19"/>
                <a:gd name="T9" fmla="*/ 65 h 100"/>
                <a:gd name="T10" fmla="*/ 3 w 19"/>
                <a:gd name="T11" fmla="*/ 58 h 100"/>
                <a:gd name="T12" fmla="*/ 5 w 19"/>
                <a:gd name="T13" fmla="*/ 52 h 100"/>
                <a:gd name="T14" fmla="*/ 5 w 19"/>
                <a:gd name="T15" fmla="*/ 47 h 100"/>
                <a:gd name="T16" fmla="*/ 5 w 19"/>
                <a:gd name="T17" fmla="*/ 42 h 100"/>
                <a:gd name="T18" fmla="*/ 7 w 19"/>
                <a:gd name="T19" fmla="*/ 37 h 100"/>
                <a:gd name="T20" fmla="*/ 9 w 19"/>
                <a:gd name="T21" fmla="*/ 32 h 100"/>
                <a:gd name="T22" fmla="*/ 9 w 19"/>
                <a:gd name="T23" fmla="*/ 26 h 100"/>
                <a:gd name="T24" fmla="*/ 10 w 19"/>
                <a:gd name="T25" fmla="*/ 20 h 100"/>
                <a:gd name="T26" fmla="*/ 12 w 19"/>
                <a:gd name="T27" fmla="*/ 14 h 100"/>
                <a:gd name="T28" fmla="*/ 14 w 19"/>
                <a:gd name="T29" fmla="*/ 10 h 100"/>
                <a:gd name="T30" fmla="*/ 16 w 19"/>
                <a:gd name="T31" fmla="*/ 3 h 100"/>
                <a:gd name="T32" fmla="*/ 16 w 19"/>
                <a:gd name="T33" fmla="*/ 0 h 100"/>
                <a:gd name="T34" fmla="*/ 14 w 19"/>
                <a:gd name="T35" fmla="*/ 7 h 100"/>
                <a:gd name="T36" fmla="*/ 10 w 19"/>
                <a:gd name="T37" fmla="*/ 13 h 100"/>
                <a:gd name="T38" fmla="*/ 10 w 19"/>
                <a:gd name="T39" fmla="*/ 18 h 100"/>
                <a:gd name="T40" fmla="*/ 9 w 19"/>
                <a:gd name="T41" fmla="*/ 23 h 100"/>
                <a:gd name="T42" fmla="*/ 7 w 19"/>
                <a:gd name="T43" fmla="*/ 29 h 100"/>
                <a:gd name="T44" fmla="*/ 5 w 19"/>
                <a:gd name="T45" fmla="*/ 34 h 100"/>
                <a:gd name="T46" fmla="*/ 5 w 19"/>
                <a:gd name="T47" fmla="*/ 39 h 100"/>
                <a:gd name="T48" fmla="*/ 3 w 19"/>
                <a:gd name="T49" fmla="*/ 45 h 100"/>
                <a:gd name="T50" fmla="*/ 3 w 19"/>
                <a:gd name="T51" fmla="*/ 50 h 100"/>
                <a:gd name="T52" fmla="*/ 3 w 19"/>
                <a:gd name="T53" fmla="*/ 56 h 100"/>
                <a:gd name="T54" fmla="*/ 3 w 19"/>
                <a:gd name="T55" fmla="*/ 61 h 100"/>
                <a:gd name="T56" fmla="*/ 1 w 19"/>
                <a:gd name="T57" fmla="*/ 68 h 100"/>
                <a:gd name="T58" fmla="*/ 1 w 19"/>
                <a:gd name="T59" fmla="*/ 75 h 100"/>
                <a:gd name="T60" fmla="*/ 0 w 19"/>
                <a:gd name="T61" fmla="*/ 81 h 100"/>
                <a:gd name="T62" fmla="*/ 0 w 19"/>
                <a:gd name="T63" fmla="*/ 90 h 100"/>
                <a:gd name="T64" fmla="*/ 0 w 19"/>
                <a:gd name="T65" fmla="*/ 99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00"/>
                <a:gd name="T101" fmla="*/ 19 w 19"/>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00">
                  <a:moveTo>
                    <a:pt x="1" y="99"/>
                  </a:moveTo>
                  <a:lnTo>
                    <a:pt x="3" y="94"/>
                  </a:lnTo>
                  <a:lnTo>
                    <a:pt x="3" y="90"/>
                  </a:lnTo>
                  <a:lnTo>
                    <a:pt x="3" y="85"/>
                  </a:lnTo>
                  <a:lnTo>
                    <a:pt x="3" y="81"/>
                  </a:lnTo>
                  <a:lnTo>
                    <a:pt x="3" y="79"/>
                  </a:lnTo>
                  <a:lnTo>
                    <a:pt x="3" y="75"/>
                  </a:lnTo>
                  <a:lnTo>
                    <a:pt x="3" y="71"/>
                  </a:lnTo>
                  <a:lnTo>
                    <a:pt x="3" y="68"/>
                  </a:lnTo>
                  <a:lnTo>
                    <a:pt x="3" y="65"/>
                  </a:lnTo>
                  <a:lnTo>
                    <a:pt x="3" y="61"/>
                  </a:lnTo>
                  <a:lnTo>
                    <a:pt x="3" y="58"/>
                  </a:lnTo>
                  <a:lnTo>
                    <a:pt x="3" y="56"/>
                  </a:lnTo>
                  <a:lnTo>
                    <a:pt x="5" y="52"/>
                  </a:lnTo>
                  <a:lnTo>
                    <a:pt x="5" y="50"/>
                  </a:lnTo>
                  <a:lnTo>
                    <a:pt x="5" y="47"/>
                  </a:lnTo>
                  <a:lnTo>
                    <a:pt x="5" y="45"/>
                  </a:lnTo>
                  <a:lnTo>
                    <a:pt x="5" y="42"/>
                  </a:lnTo>
                  <a:lnTo>
                    <a:pt x="7" y="39"/>
                  </a:lnTo>
                  <a:lnTo>
                    <a:pt x="7" y="37"/>
                  </a:lnTo>
                  <a:lnTo>
                    <a:pt x="9" y="34"/>
                  </a:lnTo>
                  <a:lnTo>
                    <a:pt x="9" y="32"/>
                  </a:lnTo>
                  <a:lnTo>
                    <a:pt x="9" y="29"/>
                  </a:lnTo>
                  <a:lnTo>
                    <a:pt x="9" y="26"/>
                  </a:lnTo>
                  <a:lnTo>
                    <a:pt x="10" y="23"/>
                  </a:lnTo>
                  <a:lnTo>
                    <a:pt x="10" y="20"/>
                  </a:lnTo>
                  <a:lnTo>
                    <a:pt x="10" y="18"/>
                  </a:lnTo>
                  <a:lnTo>
                    <a:pt x="12" y="14"/>
                  </a:lnTo>
                  <a:lnTo>
                    <a:pt x="14" y="13"/>
                  </a:lnTo>
                  <a:lnTo>
                    <a:pt x="14" y="10"/>
                  </a:lnTo>
                  <a:lnTo>
                    <a:pt x="16" y="7"/>
                  </a:lnTo>
                  <a:lnTo>
                    <a:pt x="16" y="3"/>
                  </a:lnTo>
                  <a:lnTo>
                    <a:pt x="18" y="0"/>
                  </a:lnTo>
                  <a:lnTo>
                    <a:pt x="16" y="0"/>
                  </a:lnTo>
                  <a:lnTo>
                    <a:pt x="16" y="3"/>
                  </a:lnTo>
                  <a:lnTo>
                    <a:pt x="14" y="7"/>
                  </a:lnTo>
                  <a:lnTo>
                    <a:pt x="14" y="10"/>
                  </a:lnTo>
                  <a:lnTo>
                    <a:pt x="10" y="13"/>
                  </a:lnTo>
                  <a:lnTo>
                    <a:pt x="10" y="14"/>
                  </a:lnTo>
                  <a:lnTo>
                    <a:pt x="10" y="18"/>
                  </a:lnTo>
                  <a:lnTo>
                    <a:pt x="9" y="20"/>
                  </a:lnTo>
                  <a:lnTo>
                    <a:pt x="9" y="23"/>
                  </a:lnTo>
                  <a:lnTo>
                    <a:pt x="9" y="26"/>
                  </a:lnTo>
                  <a:lnTo>
                    <a:pt x="7" y="29"/>
                  </a:lnTo>
                  <a:lnTo>
                    <a:pt x="7" y="32"/>
                  </a:lnTo>
                  <a:lnTo>
                    <a:pt x="5" y="34"/>
                  </a:lnTo>
                  <a:lnTo>
                    <a:pt x="5" y="37"/>
                  </a:lnTo>
                  <a:lnTo>
                    <a:pt x="5" y="39"/>
                  </a:lnTo>
                  <a:lnTo>
                    <a:pt x="3" y="42"/>
                  </a:lnTo>
                  <a:lnTo>
                    <a:pt x="3" y="45"/>
                  </a:lnTo>
                  <a:lnTo>
                    <a:pt x="3" y="46"/>
                  </a:lnTo>
                  <a:lnTo>
                    <a:pt x="3" y="50"/>
                  </a:lnTo>
                  <a:lnTo>
                    <a:pt x="3" y="52"/>
                  </a:lnTo>
                  <a:lnTo>
                    <a:pt x="3" y="56"/>
                  </a:lnTo>
                  <a:lnTo>
                    <a:pt x="3" y="58"/>
                  </a:lnTo>
                  <a:lnTo>
                    <a:pt x="3" y="61"/>
                  </a:lnTo>
                  <a:lnTo>
                    <a:pt x="3" y="65"/>
                  </a:lnTo>
                  <a:lnTo>
                    <a:pt x="1" y="68"/>
                  </a:lnTo>
                  <a:lnTo>
                    <a:pt x="1" y="71"/>
                  </a:lnTo>
                  <a:lnTo>
                    <a:pt x="1" y="75"/>
                  </a:lnTo>
                  <a:lnTo>
                    <a:pt x="1" y="79"/>
                  </a:lnTo>
                  <a:lnTo>
                    <a:pt x="0" y="81"/>
                  </a:lnTo>
                  <a:lnTo>
                    <a:pt x="0" y="85"/>
                  </a:lnTo>
                  <a:lnTo>
                    <a:pt x="0" y="90"/>
                  </a:lnTo>
                  <a:lnTo>
                    <a:pt x="0" y="94"/>
                  </a:lnTo>
                  <a:lnTo>
                    <a:pt x="0" y="99"/>
                  </a:lnTo>
                  <a:lnTo>
                    <a:pt x="1" y="99"/>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09" name="Freeform 33"/>
            <p:cNvSpPr>
              <a:spLocks/>
            </p:cNvSpPr>
            <p:nvPr/>
          </p:nvSpPr>
          <p:spPr bwMode="auto">
            <a:xfrm>
              <a:off x="2315" y="3103"/>
              <a:ext cx="19" cy="17"/>
            </a:xfrm>
            <a:custGeom>
              <a:avLst/>
              <a:gdLst>
                <a:gd name="T0" fmla="*/ 18 w 19"/>
                <a:gd name="T1" fmla="*/ 12 h 17"/>
                <a:gd name="T2" fmla="*/ 15 w 19"/>
                <a:gd name="T3" fmla="*/ 12 h 17"/>
                <a:gd name="T4" fmla="*/ 13 w 19"/>
                <a:gd name="T5" fmla="*/ 12 h 17"/>
                <a:gd name="T6" fmla="*/ 13 w 19"/>
                <a:gd name="T7" fmla="*/ 11 h 17"/>
                <a:gd name="T8" fmla="*/ 11 w 19"/>
                <a:gd name="T9" fmla="*/ 11 h 17"/>
                <a:gd name="T10" fmla="*/ 11 w 19"/>
                <a:gd name="T11" fmla="*/ 9 h 17"/>
                <a:gd name="T12" fmla="*/ 9 w 19"/>
                <a:gd name="T13" fmla="*/ 9 h 17"/>
                <a:gd name="T14" fmla="*/ 9 w 19"/>
                <a:gd name="T15" fmla="*/ 8 h 17"/>
                <a:gd name="T16" fmla="*/ 6 w 19"/>
                <a:gd name="T17" fmla="*/ 8 h 17"/>
                <a:gd name="T18" fmla="*/ 6 w 19"/>
                <a:gd name="T19" fmla="*/ 6 h 17"/>
                <a:gd name="T20" fmla="*/ 6 w 19"/>
                <a:gd name="T21" fmla="*/ 4 h 17"/>
                <a:gd name="T22" fmla="*/ 4 w 19"/>
                <a:gd name="T23" fmla="*/ 4 h 17"/>
                <a:gd name="T24" fmla="*/ 4 w 19"/>
                <a:gd name="T25" fmla="*/ 3 h 17"/>
                <a:gd name="T26" fmla="*/ 4 w 19"/>
                <a:gd name="T27" fmla="*/ 1 h 17"/>
                <a:gd name="T28" fmla="*/ 2 w 19"/>
                <a:gd name="T29" fmla="*/ 1 h 17"/>
                <a:gd name="T30" fmla="*/ 4 w 19"/>
                <a:gd name="T31" fmla="*/ 1 h 17"/>
                <a:gd name="T32" fmla="*/ 2 w 19"/>
                <a:gd name="T33" fmla="*/ 1 h 17"/>
                <a:gd name="T34" fmla="*/ 2 w 19"/>
                <a:gd name="T35" fmla="*/ 0 h 17"/>
                <a:gd name="T36" fmla="*/ 0 w 19"/>
                <a:gd name="T37" fmla="*/ 0 h 17"/>
                <a:gd name="T38" fmla="*/ 0 w 19"/>
                <a:gd name="T39" fmla="*/ 1 h 17"/>
                <a:gd name="T40" fmla="*/ 0 w 19"/>
                <a:gd name="T41" fmla="*/ 3 h 17"/>
                <a:gd name="T42" fmla="*/ 0 w 19"/>
                <a:gd name="T43" fmla="*/ 4 h 17"/>
                <a:gd name="T44" fmla="*/ 2 w 19"/>
                <a:gd name="T45" fmla="*/ 4 h 17"/>
                <a:gd name="T46" fmla="*/ 4 w 19"/>
                <a:gd name="T47" fmla="*/ 4 h 17"/>
                <a:gd name="T48" fmla="*/ 4 w 19"/>
                <a:gd name="T49" fmla="*/ 6 h 17"/>
                <a:gd name="T50" fmla="*/ 4 w 19"/>
                <a:gd name="T51" fmla="*/ 8 h 17"/>
                <a:gd name="T52" fmla="*/ 4 w 19"/>
                <a:gd name="T53" fmla="*/ 9 h 17"/>
                <a:gd name="T54" fmla="*/ 6 w 19"/>
                <a:gd name="T55" fmla="*/ 9 h 17"/>
                <a:gd name="T56" fmla="*/ 6 w 19"/>
                <a:gd name="T57" fmla="*/ 11 h 17"/>
                <a:gd name="T58" fmla="*/ 9 w 19"/>
                <a:gd name="T59" fmla="*/ 11 h 17"/>
                <a:gd name="T60" fmla="*/ 11 w 19"/>
                <a:gd name="T61" fmla="*/ 12 h 17"/>
                <a:gd name="T62" fmla="*/ 11 w 19"/>
                <a:gd name="T63" fmla="*/ 14 h 17"/>
                <a:gd name="T64" fmla="*/ 13 w 19"/>
                <a:gd name="T65" fmla="*/ 14 h 17"/>
                <a:gd name="T66" fmla="*/ 13 w 19"/>
                <a:gd name="T67" fmla="*/ 16 h 17"/>
                <a:gd name="T68" fmla="*/ 18 w 19"/>
                <a:gd name="T69" fmla="*/ 16 h 17"/>
                <a:gd name="T70" fmla="*/ 18 w 19"/>
                <a:gd name="T71" fmla="*/ 12 h 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17"/>
                <a:gd name="T110" fmla="*/ 19 w 19"/>
                <a:gd name="T111" fmla="*/ 17 h 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17">
                  <a:moveTo>
                    <a:pt x="18" y="12"/>
                  </a:moveTo>
                  <a:lnTo>
                    <a:pt x="15" y="12"/>
                  </a:lnTo>
                  <a:lnTo>
                    <a:pt x="13" y="12"/>
                  </a:lnTo>
                  <a:lnTo>
                    <a:pt x="13" y="11"/>
                  </a:lnTo>
                  <a:lnTo>
                    <a:pt x="11" y="11"/>
                  </a:lnTo>
                  <a:lnTo>
                    <a:pt x="11" y="9"/>
                  </a:lnTo>
                  <a:lnTo>
                    <a:pt x="9" y="9"/>
                  </a:lnTo>
                  <a:lnTo>
                    <a:pt x="9" y="8"/>
                  </a:lnTo>
                  <a:lnTo>
                    <a:pt x="6" y="8"/>
                  </a:lnTo>
                  <a:lnTo>
                    <a:pt x="6" y="6"/>
                  </a:lnTo>
                  <a:lnTo>
                    <a:pt x="6" y="4"/>
                  </a:lnTo>
                  <a:lnTo>
                    <a:pt x="4" y="4"/>
                  </a:lnTo>
                  <a:lnTo>
                    <a:pt x="4" y="3"/>
                  </a:lnTo>
                  <a:lnTo>
                    <a:pt x="4" y="1"/>
                  </a:lnTo>
                  <a:lnTo>
                    <a:pt x="2" y="1"/>
                  </a:lnTo>
                  <a:lnTo>
                    <a:pt x="4" y="1"/>
                  </a:lnTo>
                  <a:lnTo>
                    <a:pt x="2" y="1"/>
                  </a:lnTo>
                  <a:lnTo>
                    <a:pt x="2" y="0"/>
                  </a:lnTo>
                  <a:lnTo>
                    <a:pt x="0" y="0"/>
                  </a:lnTo>
                  <a:lnTo>
                    <a:pt x="0" y="1"/>
                  </a:lnTo>
                  <a:lnTo>
                    <a:pt x="0" y="3"/>
                  </a:lnTo>
                  <a:lnTo>
                    <a:pt x="0" y="4"/>
                  </a:lnTo>
                  <a:lnTo>
                    <a:pt x="2" y="4"/>
                  </a:lnTo>
                  <a:lnTo>
                    <a:pt x="4" y="4"/>
                  </a:lnTo>
                  <a:lnTo>
                    <a:pt x="4" y="6"/>
                  </a:lnTo>
                  <a:lnTo>
                    <a:pt x="4" y="8"/>
                  </a:lnTo>
                  <a:lnTo>
                    <a:pt x="4" y="9"/>
                  </a:lnTo>
                  <a:lnTo>
                    <a:pt x="6" y="9"/>
                  </a:lnTo>
                  <a:lnTo>
                    <a:pt x="6" y="11"/>
                  </a:lnTo>
                  <a:lnTo>
                    <a:pt x="9" y="11"/>
                  </a:lnTo>
                  <a:lnTo>
                    <a:pt x="11" y="12"/>
                  </a:lnTo>
                  <a:lnTo>
                    <a:pt x="11" y="14"/>
                  </a:lnTo>
                  <a:lnTo>
                    <a:pt x="13" y="14"/>
                  </a:lnTo>
                  <a:lnTo>
                    <a:pt x="13" y="16"/>
                  </a:lnTo>
                  <a:lnTo>
                    <a:pt x="18" y="16"/>
                  </a:lnTo>
                  <a:lnTo>
                    <a:pt x="18" y="12"/>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0" name="Freeform 34"/>
            <p:cNvSpPr>
              <a:spLocks/>
            </p:cNvSpPr>
            <p:nvPr/>
          </p:nvSpPr>
          <p:spPr bwMode="auto">
            <a:xfrm>
              <a:off x="2324" y="3111"/>
              <a:ext cx="56" cy="19"/>
            </a:xfrm>
            <a:custGeom>
              <a:avLst/>
              <a:gdLst>
                <a:gd name="T0" fmla="*/ 55 w 56"/>
                <a:gd name="T1" fmla="*/ 17 h 19"/>
                <a:gd name="T2" fmla="*/ 55 w 56"/>
                <a:gd name="T3" fmla="*/ 16 h 19"/>
                <a:gd name="T4" fmla="*/ 0 w 56"/>
                <a:gd name="T5" fmla="*/ 0 h 19"/>
                <a:gd name="T6" fmla="*/ 0 w 56"/>
                <a:gd name="T7" fmla="*/ 1 h 19"/>
                <a:gd name="T8" fmla="*/ 55 w 56"/>
                <a:gd name="T9" fmla="*/ 18 h 19"/>
                <a:gd name="T10" fmla="*/ 53 w 56"/>
                <a:gd name="T11" fmla="*/ 17 h 19"/>
                <a:gd name="T12" fmla="*/ 55 w 56"/>
                <a:gd name="T13" fmla="*/ 17 h 19"/>
                <a:gd name="T14" fmla="*/ 55 w 56"/>
                <a:gd name="T15" fmla="*/ 16 h 19"/>
                <a:gd name="T16" fmla="*/ 55 w 56"/>
                <a:gd name="T17" fmla="*/ 1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9"/>
                <a:gd name="T29" fmla="*/ 56 w 5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9">
                  <a:moveTo>
                    <a:pt x="55" y="17"/>
                  </a:moveTo>
                  <a:lnTo>
                    <a:pt x="55" y="16"/>
                  </a:lnTo>
                  <a:lnTo>
                    <a:pt x="0" y="0"/>
                  </a:lnTo>
                  <a:lnTo>
                    <a:pt x="0" y="1"/>
                  </a:lnTo>
                  <a:lnTo>
                    <a:pt x="55" y="18"/>
                  </a:lnTo>
                  <a:lnTo>
                    <a:pt x="53" y="17"/>
                  </a:lnTo>
                  <a:lnTo>
                    <a:pt x="55" y="17"/>
                  </a:lnTo>
                  <a:lnTo>
                    <a:pt x="55" y="16"/>
                  </a:lnTo>
                  <a:lnTo>
                    <a:pt x="55" y="17"/>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1" name="Freeform 35"/>
            <p:cNvSpPr>
              <a:spLocks/>
            </p:cNvSpPr>
            <p:nvPr/>
          </p:nvSpPr>
          <p:spPr bwMode="auto">
            <a:xfrm>
              <a:off x="2377" y="3128"/>
              <a:ext cx="19" cy="19"/>
            </a:xfrm>
            <a:custGeom>
              <a:avLst/>
              <a:gdLst>
                <a:gd name="T0" fmla="*/ 0 w 19"/>
                <a:gd name="T1" fmla="*/ 18 h 19"/>
                <a:gd name="T2" fmla="*/ 9 w 19"/>
                <a:gd name="T3" fmla="*/ 17 h 19"/>
                <a:gd name="T4" fmla="*/ 18 w 19"/>
                <a:gd name="T5" fmla="*/ 0 h 19"/>
                <a:gd name="T6" fmla="*/ 9 w 19"/>
                <a:gd name="T7" fmla="*/ 0 h 19"/>
                <a:gd name="T8" fmla="*/ 0 w 19"/>
                <a:gd name="T9" fmla="*/ 17 h 19"/>
                <a:gd name="T10" fmla="*/ 0 w 19"/>
                <a:gd name="T11" fmla="*/ 18 h 19"/>
                <a:gd name="T12" fmla="*/ 9 w 19"/>
                <a:gd name="T13" fmla="*/ 18 h 19"/>
                <a:gd name="T14" fmla="*/ 9 w 19"/>
                <a:gd name="T15" fmla="*/ 17 h 19"/>
                <a:gd name="T16" fmla="*/ 0 w 19"/>
                <a:gd name="T17" fmla="*/ 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9"/>
                <a:gd name="T29" fmla="*/ 19 w 1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9">
                  <a:moveTo>
                    <a:pt x="0" y="18"/>
                  </a:moveTo>
                  <a:lnTo>
                    <a:pt x="9" y="17"/>
                  </a:lnTo>
                  <a:lnTo>
                    <a:pt x="18" y="0"/>
                  </a:lnTo>
                  <a:lnTo>
                    <a:pt x="9" y="0"/>
                  </a:lnTo>
                  <a:lnTo>
                    <a:pt x="0" y="17"/>
                  </a:lnTo>
                  <a:lnTo>
                    <a:pt x="0" y="18"/>
                  </a:lnTo>
                  <a:lnTo>
                    <a:pt x="9" y="18"/>
                  </a:lnTo>
                  <a:lnTo>
                    <a:pt x="9" y="17"/>
                  </a:lnTo>
                  <a:lnTo>
                    <a:pt x="0" y="18"/>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2" name="Freeform 36"/>
            <p:cNvSpPr>
              <a:spLocks/>
            </p:cNvSpPr>
            <p:nvPr/>
          </p:nvSpPr>
          <p:spPr bwMode="auto">
            <a:xfrm>
              <a:off x="2303" y="3138"/>
              <a:ext cx="75" cy="17"/>
            </a:xfrm>
            <a:custGeom>
              <a:avLst/>
              <a:gdLst>
                <a:gd name="T0" fmla="*/ 0 w 75"/>
                <a:gd name="T1" fmla="*/ 4 h 17"/>
                <a:gd name="T2" fmla="*/ 74 w 75"/>
                <a:gd name="T3" fmla="*/ 16 h 17"/>
                <a:gd name="T4" fmla="*/ 74 w 75"/>
                <a:gd name="T5" fmla="*/ 14 h 17"/>
                <a:gd name="T6" fmla="*/ 0 w 75"/>
                <a:gd name="T7" fmla="*/ 0 h 17"/>
                <a:gd name="T8" fmla="*/ 0 w 75"/>
                <a:gd name="T9" fmla="*/ 4 h 17"/>
                <a:gd name="T10" fmla="*/ 0 60000 65536"/>
                <a:gd name="T11" fmla="*/ 0 60000 65536"/>
                <a:gd name="T12" fmla="*/ 0 60000 65536"/>
                <a:gd name="T13" fmla="*/ 0 60000 65536"/>
                <a:gd name="T14" fmla="*/ 0 60000 65536"/>
                <a:gd name="T15" fmla="*/ 0 w 75"/>
                <a:gd name="T16" fmla="*/ 0 h 17"/>
                <a:gd name="T17" fmla="*/ 75 w 75"/>
                <a:gd name="T18" fmla="*/ 17 h 17"/>
              </a:gdLst>
              <a:ahLst/>
              <a:cxnLst>
                <a:cxn ang="T10">
                  <a:pos x="T0" y="T1"/>
                </a:cxn>
                <a:cxn ang="T11">
                  <a:pos x="T2" y="T3"/>
                </a:cxn>
                <a:cxn ang="T12">
                  <a:pos x="T4" y="T5"/>
                </a:cxn>
                <a:cxn ang="T13">
                  <a:pos x="T6" y="T7"/>
                </a:cxn>
                <a:cxn ang="T14">
                  <a:pos x="T8" y="T9"/>
                </a:cxn>
              </a:cxnLst>
              <a:rect l="T15" t="T16" r="T17" b="T18"/>
              <a:pathLst>
                <a:path w="75" h="17">
                  <a:moveTo>
                    <a:pt x="0" y="4"/>
                  </a:moveTo>
                  <a:lnTo>
                    <a:pt x="74" y="16"/>
                  </a:lnTo>
                  <a:lnTo>
                    <a:pt x="74" y="14"/>
                  </a:lnTo>
                  <a:lnTo>
                    <a:pt x="0" y="0"/>
                  </a:lnTo>
                  <a:lnTo>
                    <a:pt x="0" y="4"/>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3" name="Freeform 37"/>
            <p:cNvSpPr>
              <a:spLocks/>
            </p:cNvSpPr>
            <p:nvPr/>
          </p:nvSpPr>
          <p:spPr bwMode="auto">
            <a:xfrm>
              <a:off x="3254" y="3007"/>
              <a:ext cx="155" cy="215"/>
            </a:xfrm>
            <a:custGeom>
              <a:avLst/>
              <a:gdLst>
                <a:gd name="T0" fmla="*/ 61 w 155"/>
                <a:gd name="T1" fmla="*/ 175 h 215"/>
                <a:gd name="T2" fmla="*/ 64 w 155"/>
                <a:gd name="T3" fmla="*/ 174 h 215"/>
                <a:gd name="T4" fmla="*/ 67 w 155"/>
                <a:gd name="T5" fmla="*/ 173 h 215"/>
                <a:gd name="T6" fmla="*/ 69 w 155"/>
                <a:gd name="T7" fmla="*/ 170 h 215"/>
                <a:gd name="T8" fmla="*/ 73 w 155"/>
                <a:gd name="T9" fmla="*/ 153 h 215"/>
                <a:gd name="T10" fmla="*/ 75 w 155"/>
                <a:gd name="T11" fmla="*/ 139 h 215"/>
                <a:gd name="T12" fmla="*/ 76 w 155"/>
                <a:gd name="T13" fmla="*/ 127 h 215"/>
                <a:gd name="T14" fmla="*/ 78 w 155"/>
                <a:gd name="T15" fmla="*/ 116 h 215"/>
                <a:gd name="T16" fmla="*/ 79 w 155"/>
                <a:gd name="T17" fmla="*/ 107 h 215"/>
                <a:gd name="T18" fmla="*/ 80 w 155"/>
                <a:gd name="T19" fmla="*/ 95 h 215"/>
                <a:gd name="T20" fmla="*/ 81 w 155"/>
                <a:gd name="T21" fmla="*/ 83 h 215"/>
                <a:gd name="T22" fmla="*/ 80 w 155"/>
                <a:gd name="T23" fmla="*/ 71 h 215"/>
                <a:gd name="T24" fmla="*/ 79 w 155"/>
                <a:gd name="T25" fmla="*/ 68 h 215"/>
                <a:gd name="T26" fmla="*/ 78 w 155"/>
                <a:gd name="T27" fmla="*/ 65 h 215"/>
                <a:gd name="T28" fmla="*/ 77 w 155"/>
                <a:gd name="T29" fmla="*/ 62 h 215"/>
                <a:gd name="T30" fmla="*/ 46 w 155"/>
                <a:gd name="T31" fmla="*/ 54 h 215"/>
                <a:gd name="T32" fmla="*/ 45 w 155"/>
                <a:gd name="T33" fmla="*/ 51 h 215"/>
                <a:gd name="T34" fmla="*/ 49 w 155"/>
                <a:gd name="T35" fmla="*/ 12 h 215"/>
                <a:gd name="T36" fmla="*/ 51 w 155"/>
                <a:gd name="T37" fmla="*/ 8 h 215"/>
                <a:gd name="T38" fmla="*/ 52 w 155"/>
                <a:gd name="T39" fmla="*/ 4 h 215"/>
                <a:gd name="T40" fmla="*/ 55 w 155"/>
                <a:gd name="T41" fmla="*/ 2 h 215"/>
                <a:gd name="T42" fmla="*/ 58 w 155"/>
                <a:gd name="T43" fmla="*/ 0 h 215"/>
                <a:gd name="T44" fmla="*/ 64 w 155"/>
                <a:gd name="T45" fmla="*/ 0 h 215"/>
                <a:gd name="T46" fmla="*/ 68 w 155"/>
                <a:gd name="T47" fmla="*/ 0 h 215"/>
                <a:gd name="T48" fmla="*/ 74 w 155"/>
                <a:gd name="T49" fmla="*/ 0 h 215"/>
                <a:gd name="T50" fmla="*/ 79 w 155"/>
                <a:gd name="T51" fmla="*/ 0 h 215"/>
                <a:gd name="T52" fmla="*/ 86 w 155"/>
                <a:gd name="T53" fmla="*/ 0 h 215"/>
                <a:gd name="T54" fmla="*/ 92 w 155"/>
                <a:gd name="T55" fmla="*/ 0 h 215"/>
                <a:gd name="T56" fmla="*/ 99 w 155"/>
                <a:gd name="T57" fmla="*/ 0 h 215"/>
                <a:gd name="T58" fmla="*/ 105 w 155"/>
                <a:gd name="T59" fmla="*/ 0 h 215"/>
                <a:gd name="T60" fmla="*/ 112 w 155"/>
                <a:gd name="T61" fmla="*/ 1 h 215"/>
                <a:gd name="T62" fmla="*/ 117 w 155"/>
                <a:gd name="T63" fmla="*/ 2 h 215"/>
                <a:gd name="T64" fmla="*/ 124 w 155"/>
                <a:gd name="T65" fmla="*/ 4 h 215"/>
                <a:gd name="T66" fmla="*/ 129 w 155"/>
                <a:gd name="T67" fmla="*/ 4 h 215"/>
                <a:gd name="T68" fmla="*/ 134 w 155"/>
                <a:gd name="T69" fmla="*/ 6 h 215"/>
                <a:gd name="T70" fmla="*/ 138 w 155"/>
                <a:gd name="T71" fmla="*/ 8 h 215"/>
                <a:gd name="T72" fmla="*/ 141 w 155"/>
                <a:gd name="T73" fmla="*/ 10 h 215"/>
                <a:gd name="T74" fmla="*/ 144 w 155"/>
                <a:gd name="T75" fmla="*/ 14 h 215"/>
                <a:gd name="T76" fmla="*/ 144 w 155"/>
                <a:gd name="T77" fmla="*/ 19 h 215"/>
                <a:gd name="T78" fmla="*/ 139 w 155"/>
                <a:gd name="T79" fmla="*/ 59 h 215"/>
                <a:gd name="T80" fmla="*/ 137 w 155"/>
                <a:gd name="T81" fmla="*/ 61 h 215"/>
                <a:gd name="T82" fmla="*/ 108 w 155"/>
                <a:gd name="T83" fmla="*/ 65 h 215"/>
                <a:gd name="T84" fmla="*/ 104 w 155"/>
                <a:gd name="T85" fmla="*/ 66 h 215"/>
                <a:gd name="T86" fmla="*/ 102 w 155"/>
                <a:gd name="T87" fmla="*/ 69 h 215"/>
                <a:gd name="T88" fmla="*/ 100 w 155"/>
                <a:gd name="T89" fmla="*/ 72 h 215"/>
                <a:gd name="T90" fmla="*/ 99 w 155"/>
                <a:gd name="T91" fmla="*/ 79 h 215"/>
                <a:gd name="T92" fmla="*/ 96 w 155"/>
                <a:gd name="T93" fmla="*/ 91 h 215"/>
                <a:gd name="T94" fmla="*/ 95 w 155"/>
                <a:gd name="T95" fmla="*/ 101 h 215"/>
                <a:gd name="T96" fmla="*/ 92 w 155"/>
                <a:gd name="T97" fmla="*/ 111 h 215"/>
                <a:gd name="T98" fmla="*/ 92 w 155"/>
                <a:gd name="T99" fmla="*/ 123 h 215"/>
                <a:gd name="T100" fmla="*/ 91 w 155"/>
                <a:gd name="T101" fmla="*/ 135 h 215"/>
                <a:gd name="T102" fmla="*/ 91 w 155"/>
                <a:gd name="T103" fmla="*/ 147 h 215"/>
                <a:gd name="T104" fmla="*/ 90 w 155"/>
                <a:gd name="T105" fmla="*/ 163 h 215"/>
                <a:gd name="T106" fmla="*/ 90 w 155"/>
                <a:gd name="T107" fmla="*/ 173 h 215"/>
                <a:gd name="T108" fmla="*/ 92 w 155"/>
                <a:gd name="T109" fmla="*/ 175 h 215"/>
                <a:gd name="T110" fmla="*/ 95 w 155"/>
                <a:gd name="T111" fmla="*/ 178 h 215"/>
                <a:gd name="T112" fmla="*/ 154 w 155"/>
                <a:gd name="T113" fmla="*/ 196 h 2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5"/>
                <a:gd name="T172" fmla="*/ 0 h 215"/>
                <a:gd name="T173" fmla="*/ 155 w 155"/>
                <a:gd name="T174" fmla="*/ 215 h 2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5" h="215">
                  <a:moveTo>
                    <a:pt x="77" y="207"/>
                  </a:moveTo>
                  <a:lnTo>
                    <a:pt x="0" y="201"/>
                  </a:lnTo>
                  <a:lnTo>
                    <a:pt x="2" y="183"/>
                  </a:lnTo>
                  <a:lnTo>
                    <a:pt x="61" y="175"/>
                  </a:lnTo>
                  <a:lnTo>
                    <a:pt x="62" y="175"/>
                  </a:lnTo>
                  <a:lnTo>
                    <a:pt x="63" y="175"/>
                  </a:lnTo>
                  <a:lnTo>
                    <a:pt x="64" y="175"/>
                  </a:lnTo>
                  <a:lnTo>
                    <a:pt x="64" y="174"/>
                  </a:lnTo>
                  <a:lnTo>
                    <a:pt x="65" y="174"/>
                  </a:lnTo>
                  <a:lnTo>
                    <a:pt x="66" y="174"/>
                  </a:lnTo>
                  <a:lnTo>
                    <a:pt x="67" y="174"/>
                  </a:lnTo>
                  <a:lnTo>
                    <a:pt x="67" y="173"/>
                  </a:lnTo>
                  <a:lnTo>
                    <a:pt x="67" y="172"/>
                  </a:lnTo>
                  <a:lnTo>
                    <a:pt x="68" y="172"/>
                  </a:lnTo>
                  <a:lnTo>
                    <a:pt x="68" y="171"/>
                  </a:lnTo>
                  <a:lnTo>
                    <a:pt x="69" y="170"/>
                  </a:lnTo>
                  <a:lnTo>
                    <a:pt x="70" y="165"/>
                  </a:lnTo>
                  <a:lnTo>
                    <a:pt x="70" y="161"/>
                  </a:lnTo>
                  <a:lnTo>
                    <a:pt x="72" y="156"/>
                  </a:lnTo>
                  <a:lnTo>
                    <a:pt x="73" y="153"/>
                  </a:lnTo>
                  <a:lnTo>
                    <a:pt x="73" y="149"/>
                  </a:lnTo>
                  <a:lnTo>
                    <a:pt x="74" y="146"/>
                  </a:lnTo>
                  <a:lnTo>
                    <a:pt x="74" y="142"/>
                  </a:lnTo>
                  <a:lnTo>
                    <a:pt x="75" y="139"/>
                  </a:lnTo>
                  <a:lnTo>
                    <a:pt x="76" y="136"/>
                  </a:lnTo>
                  <a:lnTo>
                    <a:pt x="76" y="133"/>
                  </a:lnTo>
                  <a:lnTo>
                    <a:pt x="76" y="131"/>
                  </a:lnTo>
                  <a:lnTo>
                    <a:pt x="76" y="127"/>
                  </a:lnTo>
                  <a:lnTo>
                    <a:pt x="77" y="125"/>
                  </a:lnTo>
                  <a:lnTo>
                    <a:pt x="77" y="121"/>
                  </a:lnTo>
                  <a:lnTo>
                    <a:pt x="77" y="118"/>
                  </a:lnTo>
                  <a:lnTo>
                    <a:pt x="78" y="116"/>
                  </a:lnTo>
                  <a:lnTo>
                    <a:pt x="79" y="113"/>
                  </a:lnTo>
                  <a:lnTo>
                    <a:pt x="79" y="110"/>
                  </a:lnTo>
                  <a:lnTo>
                    <a:pt x="79" y="108"/>
                  </a:lnTo>
                  <a:lnTo>
                    <a:pt x="79" y="107"/>
                  </a:lnTo>
                  <a:lnTo>
                    <a:pt x="79" y="103"/>
                  </a:lnTo>
                  <a:lnTo>
                    <a:pt x="79" y="101"/>
                  </a:lnTo>
                  <a:lnTo>
                    <a:pt x="80" y="98"/>
                  </a:lnTo>
                  <a:lnTo>
                    <a:pt x="80" y="95"/>
                  </a:lnTo>
                  <a:lnTo>
                    <a:pt x="80" y="93"/>
                  </a:lnTo>
                  <a:lnTo>
                    <a:pt x="80" y="89"/>
                  </a:lnTo>
                  <a:lnTo>
                    <a:pt x="80" y="87"/>
                  </a:lnTo>
                  <a:lnTo>
                    <a:pt x="81" y="83"/>
                  </a:lnTo>
                  <a:lnTo>
                    <a:pt x="81" y="81"/>
                  </a:lnTo>
                  <a:lnTo>
                    <a:pt x="81" y="77"/>
                  </a:lnTo>
                  <a:lnTo>
                    <a:pt x="80" y="75"/>
                  </a:lnTo>
                  <a:lnTo>
                    <a:pt x="80" y="71"/>
                  </a:lnTo>
                  <a:lnTo>
                    <a:pt x="80" y="70"/>
                  </a:lnTo>
                  <a:lnTo>
                    <a:pt x="80" y="69"/>
                  </a:lnTo>
                  <a:lnTo>
                    <a:pt x="80" y="68"/>
                  </a:lnTo>
                  <a:lnTo>
                    <a:pt x="79" y="68"/>
                  </a:lnTo>
                  <a:lnTo>
                    <a:pt x="79" y="67"/>
                  </a:lnTo>
                  <a:lnTo>
                    <a:pt x="79" y="66"/>
                  </a:lnTo>
                  <a:lnTo>
                    <a:pt x="79" y="65"/>
                  </a:lnTo>
                  <a:lnTo>
                    <a:pt x="78" y="65"/>
                  </a:lnTo>
                  <a:lnTo>
                    <a:pt x="77" y="65"/>
                  </a:lnTo>
                  <a:lnTo>
                    <a:pt x="77" y="64"/>
                  </a:lnTo>
                  <a:lnTo>
                    <a:pt x="77" y="63"/>
                  </a:lnTo>
                  <a:lnTo>
                    <a:pt x="77" y="62"/>
                  </a:lnTo>
                  <a:lnTo>
                    <a:pt x="76" y="62"/>
                  </a:lnTo>
                  <a:lnTo>
                    <a:pt x="75" y="62"/>
                  </a:lnTo>
                  <a:lnTo>
                    <a:pt x="48" y="54"/>
                  </a:lnTo>
                  <a:lnTo>
                    <a:pt x="46" y="54"/>
                  </a:lnTo>
                  <a:lnTo>
                    <a:pt x="46" y="53"/>
                  </a:lnTo>
                  <a:lnTo>
                    <a:pt x="46" y="52"/>
                  </a:lnTo>
                  <a:lnTo>
                    <a:pt x="45" y="52"/>
                  </a:lnTo>
                  <a:lnTo>
                    <a:pt x="45" y="51"/>
                  </a:lnTo>
                  <a:lnTo>
                    <a:pt x="44" y="51"/>
                  </a:lnTo>
                  <a:lnTo>
                    <a:pt x="44" y="50"/>
                  </a:lnTo>
                  <a:lnTo>
                    <a:pt x="44" y="49"/>
                  </a:lnTo>
                  <a:lnTo>
                    <a:pt x="49" y="12"/>
                  </a:lnTo>
                  <a:lnTo>
                    <a:pt x="49" y="11"/>
                  </a:lnTo>
                  <a:lnTo>
                    <a:pt x="49" y="10"/>
                  </a:lnTo>
                  <a:lnTo>
                    <a:pt x="50" y="9"/>
                  </a:lnTo>
                  <a:lnTo>
                    <a:pt x="51" y="8"/>
                  </a:lnTo>
                  <a:lnTo>
                    <a:pt x="51" y="7"/>
                  </a:lnTo>
                  <a:lnTo>
                    <a:pt x="51" y="6"/>
                  </a:lnTo>
                  <a:lnTo>
                    <a:pt x="51" y="5"/>
                  </a:lnTo>
                  <a:lnTo>
                    <a:pt x="52" y="4"/>
                  </a:lnTo>
                  <a:lnTo>
                    <a:pt x="53" y="3"/>
                  </a:lnTo>
                  <a:lnTo>
                    <a:pt x="53" y="2"/>
                  </a:lnTo>
                  <a:lnTo>
                    <a:pt x="54" y="2"/>
                  </a:lnTo>
                  <a:lnTo>
                    <a:pt x="55" y="2"/>
                  </a:lnTo>
                  <a:lnTo>
                    <a:pt x="55" y="1"/>
                  </a:lnTo>
                  <a:lnTo>
                    <a:pt x="56" y="1"/>
                  </a:lnTo>
                  <a:lnTo>
                    <a:pt x="57" y="0"/>
                  </a:lnTo>
                  <a:lnTo>
                    <a:pt x="58" y="0"/>
                  </a:lnTo>
                  <a:lnTo>
                    <a:pt x="61" y="0"/>
                  </a:lnTo>
                  <a:lnTo>
                    <a:pt x="62" y="0"/>
                  </a:lnTo>
                  <a:lnTo>
                    <a:pt x="63" y="0"/>
                  </a:lnTo>
                  <a:lnTo>
                    <a:pt x="64" y="0"/>
                  </a:lnTo>
                  <a:lnTo>
                    <a:pt x="65" y="0"/>
                  </a:lnTo>
                  <a:lnTo>
                    <a:pt x="66" y="0"/>
                  </a:lnTo>
                  <a:lnTo>
                    <a:pt x="67" y="0"/>
                  </a:lnTo>
                  <a:lnTo>
                    <a:pt x="68" y="0"/>
                  </a:lnTo>
                  <a:lnTo>
                    <a:pt x="69" y="0"/>
                  </a:lnTo>
                  <a:lnTo>
                    <a:pt x="72" y="0"/>
                  </a:lnTo>
                  <a:lnTo>
                    <a:pt x="73" y="0"/>
                  </a:lnTo>
                  <a:lnTo>
                    <a:pt x="74" y="0"/>
                  </a:lnTo>
                  <a:lnTo>
                    <a:pt x="76" y="0"/>
                  </a:lnTo>
                  <a:lnTo>
                    <a:pt x="77" y="0"/>
                  </a:lnTo>
                  <a:lnTo>
                    <a:pt x="78" y="0"/>
                  </a:lnTo>
                  <a:lnTo>
                    <a:pt x="79" y="0"/>
                  </a:lnTo>
                  <a:lnTo>
                    <a:pt x="81" y="0"/>
                  </a:lnTo>
                  <a:lnTo>
                    <a:pt x="84" y="0"/>
                  </a:lnTo>
                  <a:lnTo>
                    <a:pt x="85" y="0"/>
                  </a:lnTo>
                  <a:lnTo>
                    <a:pt x="86" y="0"/>
                  </a:lnTo>
                  <a:lnTo>
                    <a:pt x="88" y="0"/>
                  </a:lnTo>
                  <a:lnTo>
                    <a:pt x="89" y="0"/>
                  </a:lnTo>
                  <a:lnTo>
                    <a:pt x="90" y="0"/>
                  </a:lnTo>
                  <a:lnTo>
                    <a:pt x="92" y="0"/>
                  </a:lnTo>
                  <a:lnTo>
                    <a:pt x="93" y="0"/>
                  </a:lnTo>
                  <a:lnTo>
                    <a:pt x="95" y="0"/>
                  </a:lnTo>
                  <a:lnTo>
                    <a:pt x="97" y="0"/>
                  </a:lnTo>
                  <a:lnTo>
                    <a:pt x="99" y="0"/>
                  </a:lnTo>
                  <a:lnTo>
                    <a:pt x="100" y="0"/>
                  </a:lnTo>
                  <a:lnTo>
                    <a:pt x="102" y="0"/>
                  </a:lnTo>
                  <a:lnTo>
                    <a:pt x="104" y="0"/>
                  </a:lnTo>
                  <a:lnTo>
                    <a:pt x="105" y="0"/>
                  </a:lnTo>
                  <a:lnTo>
                    <a:pt x="108" y="1"/>
                  </a:lnTo>
                  <a:lnTo>
                    <a:pt x="109" y="1"/>
                  </a:lnTo>
                  <a:lnTo>
                    <a:pt x="111" y="1"/>
                  </a:lnTo>
                  <a:lnTo>
                    <a:pt x="112" y="1"/>
                  </a:lnTo>
                  <a:lnTo>
                    <a:pt x="113" y="2"/>
                  </a:lnTo>
                  <a:lnTo>
                    <a:pt x="115" y="2"/>
                  </a:lnTo>
                  <a:lnTo>
                    <a:pt x="116" y="2"/>
                  </a:lnTo>
                  <a:lnTo>
                    <a:pt x="117" y="2"/>
                  </a:lnTo>
                  <a:lnTo>
                    <a:pt x="120" y="3"/>
                  </a:lnTo>
                  <a:lnTo>
                    <a:pt x="121" y="3"/>
                  </a:lnTo>
                  <a:lnTo>
                    <a:pt x="123" y="3"/>
                  </a:lnTo>
                  <a:lnTo>
                    <a:pt x="124" y="4"/>
                  </a:lnTo>
                  <a:lnTo>
                    <a:pt x="125" y="4"/>
                  </a:lnTo>
                  <a:lnTo>
                    <a:pt x="126" y="4"/>
                  </a:lnTo>
                  <a:lnTo>
                    <a:pt x="127" y="4"/>
                  </a:lnTo>
                  <a:lnTo>
                    <a:pt x="129" y="4"/>
                  </a:lnTo>
                  <a:lnTo>
                    <a:pt x="129" y="5"/>
                  </a:lnTo>
                  <a:lnTo>
                    <a:pt x="131" y="5"/>
                  </a:lnTo>
                  <a:lnTo>
                    <a:pt x="132" y="6"/>
                  </a:lnTo>
                  <a:lnTo>
                    <a:pt x="134" y="6"/>
                  </a:lnTo>
                  <a:lnTo>
                    <a:pt x="135" y="6"/>
                  </a:lnTo>
                  <a:lnTo>
                    <a:pt x="136" y="6"/>
                  </a:lnTo>
                  <a:lnTo>
                    <a:pt x="138" y="7"/>
                  </a:lnTo>
                  <a:lnTo>
                    <a:pt x="138" y="8"/>
                  </a:lnTo>
                  <a:lnTo>
                    <a:pt x="139" y="9"/>
                  </a:lnTo>
                  <a:lnTo>
                    <a:pt x="140" y="9"/>
                  </a:lnTo>
                  <a:lnTo>
                    <a:pt x="141" y="9"/>
                  </a:lnTo>
                  <a:lnTo>
                    <a:pt x="141" y="10"/>
                  </a:lnTo>
                  <a:lnTo>
                    <a:pt x="143" y="11"/>
                  </a:lnTo>
                  <a:lnTo>
                    <a:pt x="144" y="12"/>
                  </a:lnTo>
                  <a:lnTo>
                    <a:pt x="144" y="13"/>
                  </a:lnTo>
                  <a:lnTo>
                    <a:pt x="144" y="14"/>
                  </a:lnTo>
                  <a:lnTo>
                    <a:pt x="144" y="15"/>
                  </a:lnTo>
                  <a:lnTo>
                    <a:pt x="144" y="17"/>
                  </a:lnTo>
                  <a:lnTo>
                    <a:pt x="144" y="18"/>
                  </a:lnTo>
                  <a:lnTo>
                    <a:pt x="144" y="19"/>
                  </a:lnTo>
                  <a:lnTo>
                    <a:pt x="144" y="20"/>
                  </a:lnTo>
                  <a:lnTo>
                    <a:pt x="140" y="58"/>
                  </a:lnTo>
                  <a:lnTo>
                    <a:pt x="139" y="58"/>
                  </a:lnTo>
                  <a:lnTo>
                    <a:pt x="139" y="59"/>
                  </a:lnTo>
                  <a:lnTo>
                    <a:pt x="138" y="59"/>
                  </a:lnTo>
                  <a:lnTo>
                    <a:pt x="138" y="60"/>
                  </a:lnTo>
                  <a:lnTo>
                    <a:pt x="138" y="61"/>
                  </a:lnTo>
                  <a:lnTo>
                    <a:pt x="137" y="61"/>
                  </a:lnTo>
                  <a:lnTo>
                    <a:pt x="136" y="61"/>
                  </a:lnTo>
                  <a:lnTo>
                    <a:pt x="136" y="62"/>
                  </a:lnTo>
                  <a:lnTo>
                    <a:pt x="109" y="65"/>
                  </a:lnTo>
                  <a:lnTo>
                    <a:pt x="108" y="65"/>
                  </a:lnTo>
                  <a:lnTo>
                    <a:pt x="107" y="65"/>
                  </a:lnTo>
                  <a:lnTo>
                    <a:pt x="105" y="65"/>
                  </a:lnTo>
                  <a:lnTo>
                    <a:pt x="104" y="65"/>
                  </a:lnTo>
                  <a:lnTo>
                    <a:pt x="104" y="66"/>
                  </a:lnTo>
                  <a:lnTo>
                    <a:pt x="103" y="66"/>
                  </a:lnTo>
                  <a:lnTo>
                    <a:pt x="103" y="67"/>
                  </a:lnTo>
                  <a:lnTo>
                    <a:pt x="102" y="68"/>
                  </a:lnTo>
                  <a:lnTo>
                    <a:pt x="102" y="69"/>
                  </a:lnTo>
                  <a:lnTo>
                    <a:pt x="101" y="70"/>
                  </a:lnTo>
                  <a:lnTo>
                    <a:pt x="101" y="71"/>
                  </a:lnTo>
                  <a:lnTo>
                    <a:pt x="100" y="71"/>
                  </a:lnTo>
                  <a:lnTo>
                    <a:pt x="100" y="72"/>
                  </a:lnTo>
                  <a:lnTo>
                    <a:pt x="100" y="73"/>
                  </a:lnTo>
                  <a:lnTo>
                    <a:pt x="100" y="74"/>
                  </a:lnTo>
                  <a:lnTo>
                    <a:pt x="99" y="77"/>
                  </a:lnTo>
                  <a:lnTo>
                    <a:pt x="99" y="79"/>
                  </a:lnTo>
                  <a:lnTo>
                    <a:pt x="98" y="82"/>
                  </a:lnTo>
                  <a:lnTo>
                    <a:pt x="98" y="85"/>
                  </a:lnTo>
                  <a:lnTo>
                    <a:pt x="97" y="87"/>
                  </a:lnTo>
                  <a:lnTo>
                    <a:pt x="96" y="91"/>
                  </a:lnTo>
                  <a:lnTo>
                    <a:pt x="96" y="94"/>
                  </a:lnTo>
                  <a:lnTo>
                    <a:pt x="95" y="97"/>
                  </a:lnTo>
                  <a:lnTo>
                    <a:pt x="95" y="99"/>
                  </a:lnTo>
                  <a:lnTo>
                    <a:pt x="95" y="101"/>
                  </a:lnTo>
                  <a:lnTo>
                    <a:pt x="95" y="105"/>
                  </a:lnTo>
                  <a:lnTo>
                    <a:pt x="93" y="107"/>
                  </a:lnTo>
                  <a:lnTo>
                    <a:pt x="92" y="109"/>
                  </a:lnTo>
                  <a:lnTo>
                    <a:pt x="92" y="111"/>
                  </a:lnTo>
                  <a:lnTo>
                    <a:pt x="92" y="115"/>
                  </a:lnTo>
                  <a:lnTo>
                    <a:pt x="92" y="117"/>
                  </a:lnTo>
                  <a:lnTo>
                    <a:pt x="92" y="119"/>
                  </a:lnTo>
                  <a:lnTo>
                    <a:pt x="92" y="123"/>
                  </a:lnTo>
                  <a:lnTo>
                    <a:pt x="92" y="125"/>
                  </a:lnTo>
                  <a:lnTo>
                    <a:pt x="91" y="129"/>
                  </a:lnTo>
                  <a:lnTo>
                    <a:pt x="91" y="131"/>
                  </a:lnTo>
                  <a:lnTo>
                    <a:pt x="91" y="135"/>
                  </a:lnTo>
                  <a:lnTo>
                    <a:pt x="91" y="137"/>
                  </a:lnTo>
                  <a:lnTo>
                    <a:pt x="91" y="140"/>
                  </a:lnTo>
                  <a:lnTo>
                    <a:pt x="91" y="143"/>
                  </a:lnTo>
                  <a:lnTo>
                    <a:pt x="91" y="147"/>
                  </a:lnTo>
                  <a:lnTo>
                    <a:pt x="91" y="151"/>
                  </a:lnTo>
                  <a:lnTo>
                    <a:pt x="90" y="155"/>
                  </a:lnTo>
                  <a:lnTo>
                    <a:pt x="90" y="157"/>
                  </a:lnTo>
                  <a:lnTo>
                    <a:pt x="90" y="163"/>
                  </a:lnTo>
                  <a:lnTo>
                    <a:pt x="90" y="167"/>
                  </a:lnTo>
                  <a:lnTo>
                    <a:pt x="90" y="171"/>
                  </a:lnTo>
                  <a:lnTo>
                    <a:pt x="90" y="172"/>
                  </a:lnTo>
                  <a:lnTo>
                    <a:pt x="90" y="173"/>
                  </a:lnTo>
                  <a:lnTo>
                    <a:pt x="90" y="174"/>
                  </a:lnTo>
                  <a:lnTo>
                    <a:pt x="91" y="174"/>
                  </a:lnTo>
                  <a:lnTo>
                    <a:pt x="91" y="175"/>
                  </a:lnTo>
                  <a:lnTo>
                    <a:pt x="92" y="175"/>
                  </a:lnTo>
                  <a:lnTo>
                    <a:pt x="92" y="177"/>
                  </a:lnTo>
                  <a:lnTo>
                    <a:pt x="93" y="177"/>
                  </a:lnTo>
                  <a:lnTo>
                    <a:pt x="95" y="177"/>
                  </a:lnTo>
                  <a:lnTo>
                    <a:pt x="95" y="178"/>
                  </a:lnTo>
                  <a:lnTo>
                    <a:pt x="96" y="179"/>
                  </a:lnTo>
                  <a:lnTo>
                    <a:pt x="97" y="179"/>
                  </a:lnTo>
                  <a:lnTo>
                    <a:pt x="98" y="179"/>
                  </a:lnTo>
                  <a:lnTo>
                    <a:pt x="154" y="196"/>
                  </a:lnTo>
                  <a:lnTo>
                    <a:pt x="151" y="214"/>
                  </a:lnTo>
                  <a:lnTo>
                    <a:pt x="77" y="207"/>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4" name="Freeform 38"/>
            <p:cNvSpPr>
              <a:spLocks/>
            </p:cNvSpPr>
            <p:nvPr/>
          </p:nvSpPr>
          <p:spPr bwMode="auto">
            <a:xfrm>
              <a:off x="3252" y="3207"/>
              <a:ext cx="80" cy="17"/>
            </a:xfrm>
            <a:custGeom>
              <a:avLst/>
              <a:gdLst>
                <a:gd name="T0" fmla="*/ 0 w 80"/>
                <a:gd name="T1" fmla="*/ 2 h 17"/>
                <a:gd name="T2" fmla="*/ 1 w 80"/>
                <a:gd name="T3" fmla="*/ 4 h 17"/>
                <a:gd name="T4" fmla="*/ 79 w 80"/>
                <a:gd name="T5" fmla="*/ 16 h 17"/>
                <a:gd name="T6" fmla="*/ 79 w 80"/>
                <a:gd name="T7" fmla="*/ 14 h 17"/>
                <a:gd name="T8" fmla="*/ 1 w 80"/>
                <a:gd name="T9" fmla="*/ 0 h 17"/>
                <a:gd name="T10" fmla="*/ 1 w 80"/>
                <a:gd name="T11" fmla="*/ 2 h 17"/>
                <a:gd name="T12" fmla="*/ 0 w 80"/>
                <a:gd name="T13" fmla="*/ 2 h 17"/>
                <a:gd name="T14" fmla="*/ 0 w 80"/>
                <a:gd name="T15" fmla="*/ 4 h 17"/>
                <a:gd name="T16" fmla="*/ 1 w 80"/>
                <a:gd name="T17" fmla="*/ 4 h 17"/>
                <a:gd name="T18" fmla="*/ 0 w 80"/>
                <a:gd name="T19" fmla="*/ 2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17"/>
                <a:gd name="T32" fmla="*/ 80 w 8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17">
                  <a:moveTo>
                    <a:pt x="0" y="2"/>
                  </a:moveTo>
                  <a:lnTo>
                    <a:pt x="1" y="4"/>
                  </a:lnTo>
                  <a:lnTo>
                    <a:pt x="79" y="16"/>
                  </a:lnTo>
                  <a:lnTo>
                    <a:pt x="79" y="14"/>
                  </a:lnTo>
                  <a:lnTo>
                    <a:pt x="1" y="0"/>
                  </a:lnTo>
                  <a:lnTo>
                    <a:pt x="1" y="2"/>
                  </a:lnTo>
                  <a:lnTo>
                    <a:pt x="0" y="2"/>
                  </a:lnTo>
                  <a:lnTo>
                    <a:pt x="0" y="4"/>
                  </a:lnTo>
                  <a:lnTo>
                    <a:pt x="1" y="4"/>
                  </a:lnTo>
                  <a:lnTo>
                    <a:pt x="0" y="2"/>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5" name="Freeform 39"/>
            <p:cNvSpPr>
              <a:spLocks/>
            </p:cNvSpPr>
            <p:nvPr/>
          </p:nvSpPr>
          <p:spPr bwMode="auto">
            <a:xfrm>
              <a:off x="3252" y="3190"/>
              <a:ext cx="19" cy="19"/>
            </a:xfrm>
            <a:custGeom>
              <a:avLst/>
              <a:gdLst>
                <a:gd name="T0" fmla="*/ 12 w 19"/>
                <a:gd name="T1" fmla="*/ 0 h 19"/>
                <a:gd name="T2" fmla="*/ 0 w 19"/>
                <a:gd name="T3" fmla="*/ 18 h 19"/>
                <a:gd name="T4" fmla="*/ 6 w 19"/>
                <a:gd name="T5" fmla="*/ 18 h 19"/>
                <a:gd name="T6" fmla="*/ 18 w 19"/>
                <a:gd name="T7" fmla="*/ 0 h 19"/>
                <a:gd name="T8" fmla="*/ 12 w 19"/>
                <a:gd name="T9" fmla="*/ 1 h 19"/>
                <a:gd name="T10" fmla="*/ 12 w 19"/>
                <a:gd name="T11" fmla="*/ 0 h 19"/>
                <a:gd name="T12" fmla="*/ 0 60000 65536"/>
                <a:gd name="T13" fmla="*/ 0 60000 65536"/>
                <a:gd name="T14" fmla="*/ 0 60000 65536"/>
                <a:gd name="T15" fmla="*/ 0 60000 65536"/>
                <a:gd name="T16" fmla="*/ 0 60000 65536"/>
                <a:gd name="T17" fmla="*/ 0 60000 65536"/>
                <a:gd name="T18" fmla="*/ 0 w 19"/>
                <a:gd name="T19" fmla="*/ 0 h 19"/>
                <a:gd name="T20" fmla="*/ 19 w 1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9" h="19">
                  <a:moveTo>
                    <a:pt x="12" y="0"/>
                  </a:moveTo>
                  <a:lnTo>
                    <a:pt x="0" y="18"/>
                  </a:lnTo>
                  <a:lnTo>
                    <a:pt x="6" y="18"/>
                  </a:lnTo>
                  <a:lnTo>
                    <a:pt x="18" y="0"/>
                  </a:lnTo>
                  <a:lnTo>
                    <a:pt x="12" y="1"/>
                  </a:lnTo>
                  <a:lnTo>
                    <a:pt x="12"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6" name="Freeform 40"/>
            <p:cNvSpPr>
              <a:spLocks/>
            </p:cNvSpPr>
            <p:nvPr/>
          </p:nvSpPr>
          <p:spPr bwMode="auto">
            <a:xfrm>
              <a:off x="3255" y="3183"/>
              <a:ext cx="60" cy="17"/>
            </a:xfrm>
            <a:custGeom>
              <a:avLst/>
              <a:gdLst>
                <a:gd name="T0" fmla="*/ 59 w 60"/>
                <a:gd name="T1" fmla="*/ 0 h 17"/>
                <a:gd name="T2" fmla="*/ 0 w 60"/>
                <a:gd name="T3" fmla="*/ 12 h 17"/>
                <a:gd name="T4" fmla="*/ 0 w 60"/>
                <a:gd name="T5" fmla="*/ 16 h 17"/>
                <a:gd name="T6" fmla="*/ 59 w 60"/>
                <a:gd name="T7" fmla="*/ 3 h 17"/>
                <a:gd name="T8" fmla="*/ 59 w 60"/>
                <a:gd name="T9" fmla="*/ 0 h 17"/>
                <a:gd name="T10" fmla="*/ 0 60000 65536"/>
                <a:gd name="T11" fmla="*/ 0 60000 65536"/>
                <a:gd name="T12" fmla="*/ 0 60000 65536"/>
                <a:gd name="T13" fmla="*/ 0 60000 65536"/>
                <a:gd name="T14" fmla="*/ 0 60000 65536"/>
                <a:gd name="T15" fmla="*/ 0 w 60"/>
                <a:gd name="T16" fmla="*/ 0 h 17"/>
                <a:gd name="T17" fmla="*/ 60 w 60"/>
                <a:gd name="T18" fmla="*/ 17 h 17"/>
              </a:gdLst>
              <a:ahLst/>
              <a:cxnLst>
                <a:cxn ang="T10">
                  <a:pos x="T0" y="T1"/>
                </a:cxn>
                <a:cxn ang="T11">
                  <a:pos x="T2" y="T3"/>
                </a:cxn>
                <a:cxn ang="T12">
                  <a:pos x="T4" y="T5"/>
                </a:cxn>
                <a:cxn ang="T13">
                  <a:pos x="T6" y="T7"/>
                </a:cxn>
                <a:cxn ang="T14">
                  <a:pos x="T8" y="T9"/>
                </a:cxn>
              </a:cxnLst>
              <a:rect l="T15" t="T16" r="T17" b="T18"/>
              <a:pathLst>
                <a:path w="60" h="17">
                  <a:moveTo>
                    <a:pt x="59" y="0"/>
                  </a:moveTo>
                  <a:lnTo>
                    <a:pt x="0" y="12"/>
                  </a:lnTo>
                  <a:lnTo>
                    <a:pt x="0" y="16"/>
                  </a:lnTo>
                  <a:lnTo>
                    <a:pt x="59" y="3"/>
                  </a:lnTo>
                  <a:lnTo>
                    <a:pt x="59"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7" name="Freeform 41"/>
            <p:cNvSpPr>
              <a:spLocks/>
            </p:cNvSpPr>
            <p:nvPr/>
          </p:nvSpPr>
          <p:spPr bwMode="auto">
            <a:xfrm>
              <a:off x="3314" y="3177"/>
              <a:ext cx="19" cy="17"/>
            </a:xfrm>
            <a:custGeom>
              <a:avLst/>
              <a:gdLst>
                <a:gd name="T0" fmla="*/ 15 w 19"/>
                <a:gd name="T1" fmla="*/ 0 h 17"/>
                <a:gd name="T2" fmla="*/ 15 w 19"/>
                <a:gd name="T3" fmla="*/ 2 h 17"/>
                <a:gd name="T4" fmla="*/ 13 w 19"/>
                <a:gd name="T5" fmla="*/ 4 h 17"/>
                <a:gd name="T6" fmla="*/ 13 w 19"/>
                <a:gd name="T7" fmla="*/ 6 h 17"/>
                <a:gd name="T8" fmla="*/ 11 w 19"/>
                <a:gd name="T9" fmla="*/ 6 h 17"/>
                <a:gd name="T10" fmla="*/ 11 w 19"/>
                <a:gd name="T11" fmla="*/ 8 h 17"/>
                <a:gd name="T12" fmla="*/ 9 w 19"/>
                <a:gd name="T13" fmla="*/ 8 h 17"/>
                <a:gd name="T14" fmla="*/ 6 w 19"/>
                <a:gd name="T15" fmla="*/ 8 h 17"/>
                <a:gd name="T16" fmla="*/ 4 w 19"/>
                <a:gd name="T17" fmla="*/ 8 h 17"/>
                <a:gd name="T18" fmla="*/ 4 w 19"/>
                <a:gd name="T19" fmla="*/ 10 h 17"/>
                <a:gd name="T20" fmla="*/ 2 w 19"/>
                <a:gd name="T21" fmla="*/ 12 h 17"/>
                <a:gd name="T22" fmla="*/ 0 w 19"/>
                <a:gd name="T23" fmla="*/ 12 h 17"/>
                <a:gd name="T24" fmla="*/ 0 w 19"/>
                <a:gd name="T25" fmla="*/ 16 h 17"/>
                <a:gd name="T26" fmla="*/ 2 w 19"/>
                <a:gd name="T27" fmla="*/ 16 h 17"/>
                <a:gd name="T28" fmla="*/ 4 w 19"/>
                <a:gd name="T29" fmla="*/ 16 h 17"/>
                <a:gd name="T30" fmla="*/ 4 w 19"/>
                <a:gd name="T31" fmla="*/ 12 h 17"/>
                <a:gd name="T32" fmla="*/ 6 w 19"/>
                <a:gd name="T33" fmla="*/ 12 h 17"/>
                <a:gd name="T34" fmla="*/ 6 w 19"/>
                <a:gd name="T35" fmla="*/ 10 h 17"/>
                <a:gd name="T36" fmla="*/ 9 w 19"/>
                <a:gd name="T37" fmla="*/ 10 h 17"/>
                <a:gd name="T38" fmla="*/ 9 w 19"/>
                <a:gd name="T39" fmla="*/ 8 h 17"/>
                <a:gd name="T40" fmla="*/ 11 w 19"/>
                <a:gd name="T41" fmla="*/ 8 h 17"/>
                <a:gd name="T42" fmla="*/ 13 w 19"/>
                <a:gd name="T43" fmla="*/ 8 h 17"/>
                <a:gd name="T44" fmla="*/ 13 w 19"/>
                <a:gd name="T45" fmla="*/ 6 h 17"/>
                <a:gd name="T46" fmla="*/ 15 w 19"/>
                <a:gd name="T47" fmla="*/ 6 h 17"/>
                <a:gd name="T48" fmla="*/ 15 w 19"/>
                <a:gd name="T49" fmla="*/ 4 h 17"/>
                <a:gd name="T50" fmla="*/ 18 w 19"/>
                <a:gd name="T51" fmla="*/ 2 h 17"/>
                <a:gd name="T52" fmla="*/ 18 w 19"/>
                <a:gd name="T53" fmla="*/ 0 h 17"/>
                <a:gd name="T54" fmla="*/ 15 w 19"/>
                <a:gd name="T55" fmla="*/ 0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17"/>
                <a:gd name="T86" fmla="*/ 19 w 19"/>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17">
                  <a:moveTo>
                    <a:pt x="15" y="0"/>
                  </a:moveTo>
                  <a:lnTo>
                    <a:pt x="15" y="2"/>
                  </a:lnTo>
                  <a:lnTo>
                    <a:pt x="13" y="4"/>
                  </a:lnTo>
                  <a:lnTo>
                    <a:pt x="13" y="6"/>
                  </a:lnTo>
                  <a:lnTo>
                    <a:pt x="11" y="6"/>
                  </a:lnTo>
                  <a:lnTo>
                    <a:pt x="11" y="8"/>
                  </a:lnTo>
                  <a:lnTo>
                    <a:pt x="9" y="8"/>
                  </a:lnTo>
                  <a:lnTo>
                    <a:pt x="6" y="8"/>
                  </a:lnTo>
                  <a:lnTo>
                    <a:pt x="4" y="8"/>
                  </a:lnTo>
                  <a:lnTo>
                    <a:pt x="4" y="10"/>
                  </a:lnTo>
                  <a:lnTo>
                    <a:pt x="2" y="12"/>
                  </a:lnTo>
                  <a:lnTo>
                    <a:pt x="0" y="12"/>
                  </a:lnTo>
                  <a:lnTo>
                    <a:pt x="0" y="16"/>
                  </a:lnTo>
                  <a:lnTo>
                    <a:pt x="2" y="16"/>
                  </a:lnTo>
                  <a:lnTo>
                    <a:pt x="4" y="16"/>
                  </a:lnTo>
                  <a:lnTo>
                    <a:pt x="4" y="12"/>
                  </a:lnTo>
                  <a:lnTo>
                    <a:pt x="6" y="12"/>
                  </a:lnTo>
                  <a:lnTo>
                    <a:pt x="6" y="10"/>
                  </a:lnTo>
                  <a:lnTo>
                    <a:pt x="9" y="10"/>
                  </a:lnTo>
                  <a:lnTo>
                    <a:pt x="9" y="8"/>
                  </a:lnTo>
                  <a:lnTo>
                    <a:pt x="11" y="8"/>
                  </a:lnTo>
                  <a:lnTo>
                    <a:pt x="13" y="8"/>
                  </a:lnTo>
                  <a:lnTo>
                    <a:pt x="13" y="6"/>
                  </a:lnTo>
                  <a:lnTo>
                    <a:pt x="15" y="6"/>
                  </a:lnTo>
                  <a:lnTo>
                    <a:pt x="15" y="4"/>
                  </a:lnTo>
                  <a:lnTo>
                    <a:pt x="18" y="2"/>
                  </a:lnTo>
                  <a:lnTo>
                    <a:pt x="18" y="0"/>
                  </a:lnTo>
                  <a:lnTo>
                    <a:pt x="15"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8" name="Freeform 42"/>
            <p:cNvSpPr>
              <a:spLocks/>
            </p:cNvSpPr>
            <p:nvPr/>
          </p:nvSpPr>
          <p:spPr bwMode="auto">
            <a:xfrm>
              <a:off x="3322" y="3078"/>
              <a:ext cx="19" cy="100"/>
            </a:xfrm>
            <a:custGeom>
              <a:avLst/>
              <a:gdLst>
                <a:gd name="T0" fmla="*/ 16 w 19"/>
                <a:gd name="T1" fmla="*/ 3 h 100"/>
                <a:gd name="T2" fmla="*/ 16 w 19"/>
                <a:gd name="T3" fmla="*/ 10 h 100"/>
                <a:gd name="T4" fmla="*/ 16 w 19"/>
                <a:gd name="T5" fmla="*/ 16 h 100"/>
                <a:gd name="T6" fmla="*/ 16 w 19"/>
                <a:gd name="T7" fmla="*/ 21 h 100"/>
                <a:gd name="T8" fmla="*/ 15 w 19"/>
                <a:gd name="T9" fmla="*/ 27 h 100"/>
                <a:gd name="T10" fmla="*/ 15 w 19"/>
                <a:gd name="T11" fmla="*/ 32 h 100"/>
                <a:gd name="T12" fmla="*/ 15 w 19"/>
                <a:gd name="T13" fmla="*/ 37 h 100"/>
                <a:gd name="T14" fmla="*/ 13 w 19"/>
                <a:gd name="T15" fmla="*/ 41 h 100"/>
                <a:gd name="T16" fmla="*/ 12 w 19"/>
                <a:gd name="T17" fmla="*/ 47 h 100"/>
                <a:gd name="T18" fmla="*/ 12 w 19"/>
                <a:gd name="T19" fmla="*/ 54 h 100"/>
                <a:gd name="T20" fmla="*/ 10 w 19"/>
                <a:gd name="T21" fmla="*/ 59 h 100"/>
                <a:gd name="T22" fmla="*/ 9 w 19"/>
                <a:gd name="T23" fmla="*/ 65 h 100"/>
                <a:gd name="T24" fmla="*/ 7 w 19"/>
                <a:gd name="T25" fmla="*/ 71 h 100"/>
                <a:gd name="T26" fmla="*/ 6 w 19"/>
                <a:gd name="T27" fmla="*/ 78 h 100"/>
                <a:gd name="T28" fmla="*/ 4 w 19"/>
                <a:gd name="T29" fmla="*/ 85 h 100"/>
                <a:gd name="T30" fmla="*/ 1 w 19"/>
                <a:gd name="T31" fmla="*/ 94 h 100"/>
                <a:gd name="T32" fmla="*/ 1 w 19"/>
                <a:gd name="T33" fmla="*/ 99 h 100"/>
                <a:gd name="T34" fmla="*/ 4 w 19"/>
                <a:gd name="T35" fmla="*/ 90 h 100"/>
                <a:gd name="T36" fmla="*/ 6 w 19"/>
                <a:gd name="T37" fmla="*/ 81 h 100"/>
                <a:gd name="T38" fmla="*/ 7 w 19"/>
                <a:gd name="T39" fmla="*/ 75 h 100"/>
                <a:gd name="T40" fmla="*/ 10 w 19"/>
                <a:gd name="T41" fmla="*/ 68 h 100"/>
                <a:gd name="T42" fmla="*/ 10 w 19"/>
                <a:gd name="T43" fmla="*/ 61 h 100"/>
                <a:gd name="T44" fmla="*/ 12 w 19"/>
                <a:gd name="T45" fmla="*/ 56 h 100"/>
                <a:gd name="T46" fmla="*/ 12 w 19"/>
                <a:gd name="T47" fmla="*/ 50 h 100"/>
                <a:gd name="T48" fmla="*/ 15 w 19"/>
                <a:gd name="T49" fmla="*/ 44 h 100"/>
                <a:gd name="T50" fmla="*/ 15 w 19"/>
                <a:gd name="T51" fmla="*/ 39 h 100"/>
                <a:gd name="T52" fmla="*/ 15 w 19"/>
                <a:gd name="T53" fmla="*/ 36 h 100"/>
                <a:gd name="T54" fmla="*/ 16 w 19"/>
                <a:gd name="T55" fmla="*/ 30 h 100"/>
                <a:gd name="T56" fmla="*/ 18 w 19"/>
                <a:gd name="T57" fmla="*/ 23 h 100"/>
                <a:gd name="T58" fmla="*/ 18 w 19"/>
                <a:gd name="T59" fmla="*/ 18 h 100"/>
                <a:gd name="T60" fmla="*/ 18 w 19"/>
                <a:gd name="T61" fmla="*/ 12 h 100"/>
                <a:gd name="T62" fmla="*/ 18 w 19"/>
                <a:gd name="T63" fmla="*/ 5 h 100"/>
                <a:gd name="T64" fmla="*/ 18 w 19"/>
                <a:gd name="T65" fmla="*/ 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00"/>
                <a:gd name="T101" fmla="*/ 19 w 19"/>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00">
                  <a:moveTo>
                    <a:pt x="16" y="0"/>
                  </a:moveTo>
                  <a:lnTo>
                    <a:pt x="16" y="3"/>
                  </a:lnTo>
                  <a:lnTo>
                    <a:pt x="16" y="5"/>
                  </a:lnTo>
                  <a:lnTo>
                    <a:pt x="16" y="10"/>
                  </a:lnTo>
                  <a:lnTo>
                    <a:pt x="16" y="12"/>
                  </a:lnTo>
                  <a:lnTo>
                    <a:pt x="16" y="16"/>
                  </a:lnTo>
                  <a:lnTo>
                    <a:pt x="16" y="18"/>
                  </a:lnTo>
                  <a:lnTo>
                    <a:pt x="16" y="21"/>
                  </a:lnTo>
                  <a:lnTo>
                    <a:pt x="15" y="23"/>
                  </a:lnTo>
                  <a:lnTo>
                    <a:pt x="15" y="27"/>
                  </a:lnTo>
                  <a:lnTo>
                    <a:pt x="15" y="30"/>
                  </a:lnTo>
                  <a:lnTo>
                    <a:pt x="15" y="32"/>
                  </a:lnTo>
                  <a:lnTo>
                    <a:pt x="15" y="36"/>
                  </a:lnTo>
                  <a:lnTo>
                    <a:pt x="15" y="37"/>
                  </a:lnTo>
                  <a:lnTo>
                    <a:pt x="13" y="39"/>
                  </a:lnTo>
                  <a:lnTo>
                    <a:pt x="13" y="41"/>
                  </a:lnTo>
                  <a:lnTo>
                    <a:pt x="12" y="44"/>
                  </a:lnTo>
                  <a:lnTo>
                    <a:pt x="12" y="47"/>
                  </a:lnTo>
                  <a:lnTo>
                    <a:pt x="12" y="50"/>
                  </a:lnTo>
                  <a:lnTo>
                    <a:pt x="12" y="54"/>
                  </a:lnTo>
                  <a:lnTo>
                    <a:pt x="10" y="56"/>
                  </a:lnTo>
                  <a:lnTo>
                    <a:pt x="10" y="59"/>
                  </a:lnTo>
                  <a:lnTo>
                    <a:pt x="10" y="61"/>
                  </a:lnTo>
                  <a:lnTo>
                    <a:pt x="9" y="65"/>
                  </a:lnTo>
                  <a:lnTo>
                    <a:pt x="7" y="68"/>
                  </a:lnTo>
                  <a:lnTo>
                    <a:pt x="7" y="71"/>
                  </a:lnTo>
                  <a:lnTo>
                    <a:pt x="7" y="75"/>
                  </a:lnTo>
                  <a:lnTo>
                    <a:pt x="6" y="78"/>
                  </a:lnTo>
                  <a:lnTo>
                    <a:pt x="4" y="81"/>
                  </a:lnTo>
                  <a:lnTo>
                    <a:pt x="4" y="85"/>
                  </a:lnTo>
                  <a:lnTo>
                    <a:pt x="3" y="90"/>
                  </a:lnTo>
                  <a:lnTo>
                    <a:pt x="1" y="94"/>
                  </a:lnTo>
                  <a:lnTo>
                    <a:pt x="0" y="99"/>
                  </a:lnTo>
                  <a:lnTo>
                    <a:pt x="1" y="99"/>
                  </a:lnTo>
                  <a:lnTo>
                    <a:pt x="3" y="94"/>
                  </a:lnTo>
                  <a:lnTo>
                    <a:pt x="4" y="90"/>
                  </a:lnTo>
                  <a:lnTo>
                    <a:pt x="4" y="85"/>
                  </a:lnTo>
                  <a:lnTo>
                    <a:pt x="6" y="81"/>
                  </a:lnTo>
                  <a:lnTo>
                    <a:pt x="7" y="78"/>
                  </a:lnTo>
                  <a:lnTo>
                    <a:pt x="7" y="75"/>
                  </a:lnTo>
                  <a:lnTo>
                    <a:pt x="9" y="71"/>
                  </a:lnTo>
                  <a:lnTo>
                    <a:pt x="10" y="68"/>
                  </a:lnTo>
                  <a:lnTo>
                    <a:pt x="10" y="65"/>
                  </a:lnTo>
                  <a:lnTo>
                    <a:pt x="10" y="61"/>
                  </a:lnTo>
                  <a:lnTo>
                    <a:pt x="12" y="59"/>
                  </a:lnTo>
                  <a:lnTo>
                    <a:pt x="12" y="56"/>
                  </a:lnTo>
                  <a:lnTo>
                    <a:pt x="12" y="54"/>
                  </a:lnTo>
                  <a:lnTo>
                    <a:pt x="12" y="50"/>
                  </a:lnTo>
                  <a:lnTo>
                    <a:pt x="13" y="47"/>
                  </a:lnTo>
                  <a:lnTo>
                    <a:pt x="15" y="44"/>
                  </a:lnTo>
                  <a:lnTo>
                    <a:pt x="15" y="41"/>
                  </a:lnTo>
                  <a:lnTo>
                    <a:pt x="15" y="39"/>
                  </a:lnTo>
                  <a:lnTo>
                    <a:pt x="15" y="37"/>
                  </a:lnTo>
                  <a:lnTo>
                    <a:pt x="15" y="36"/>
                  </a:lnTo>
                  <a:lnTo>
                    <a:pt x="16" y="32"/>
                  </a:lnTo>
                  <a:lnTo>
                    <a:pt x="16" y="30"/>
                  </a:lnTo>
                  <a:lnTo>
                    <a:pt x="16" y="27"/>
                  </a:lnTo>
                  <a:lnTo>
                    <a:pt x="18" y="23"/>
                  </a:lnTo>
                  <a:lnTo>
                    <a:pt x="18" y="21"/>
                  </a:lnTo>
                  <a:lnTo>
                    <a:pt x="18" y="18"/>
                  </a:lnTo>
                  <a:lnTo>
                    <a:pt x="18" y="16"/>
                  </a:lnTo>
                  <a:lnTo>
                    <a:pt x="18" y="12"/>
                  </a:lnTo>
                  <a:lnTo>
                    <a:pt x="18" y="10"/>
                  </a:lnTo>
                  <a:lnTo>
                    <a:pt x="18" y="5"/>
                  </a:lnTo>
                  <a:lnTo>
                    <a:pt x="18" y="3"/>
                  </a:lnTo>
                  <a:lnTo>
                    <a:pt x="18" y="0"/>
                  </a:lnTo>
                  <a:lnTo>
                    <a:pt x="16"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19" name="Freeform 43"/>
            <p:cNvSpPr>
              <a:spLocks/>
            </p:cNvSpPr>
            <p:nvPr/>
          </p:nvSpPr>
          <p:spPr bwMode="auto">
            <a:xfrm>
              <a:off x="3329" y="3069"/>
              <a:ext cx="19" cy="17"/>
            </a:xfrm>
            <a:custGeom>
              <a:avLst/>
              <a:gdLst>
                <a:gd name="T0" fmla="*/ 0 w 19"/>
                <a:gd name="T1" fmla="*/ 1 h 17"/>
                <a:gd name="T2" fmla="*/ 3 w 19"/>
                <a:gd name="T3" fmla="*/ 1 h 17"/>
                <a:gd name="T4" fmla="*/ 3 w 19"/>
                <a:gd name="T5" fmla="*/ 3 h 17"/>
                <a:gd name="T6" fmla="*/ 6 w 19"/>
                <a:gd name="T7" fmla="*/ 4 h 17"/>
                <a:gd name="T8" fmla="*/ 6 w 19"/>
                <a:gd name="T9" fmla="*/ 6 h 17"/>
                <a:gd name="T10" fmla="*/ 9 w 19"/>
                <a:gd name="T11" fmla="*/ 6 h 17"/>
                <a:gd name="T12" fmla="*/ 12 w 19"/>
                <a:gd name="T13" fmla="*/ 8 h 17"/>
                <a:gd name="T14" fmla="*/ 12 w 19"/>
                <a:gd name="T15" fmla="*/ 9 h 17"/>
                <a:gd name="T16" fmla="*/ 12 w 19"/>
                <a:gd name="T17" fmla="*/ 11 h 17"/>
                <a:gd name="T18" fmla="*/ 12 w 19"/>
                <a:gd name="T19" fmla="*/ 12 h 17"/>
                <a:gd name="T20" fmla="*/ 12 w 19"/>
                <a:gd name="T21" fmla="*/ 14 h 17"/>
                <a:gd name="T22" fmla="*/ 15 w 19"/>
                <a:gd name="T23" fmla="*/ 14 h 17"/>
                <a:gd name="T24" fmla="*/ 15 w 19"/>
                <a:gd name="T25" fmla="*/ 16 h 17"/>
                <a:gd name="T26" fmla="*/ 18 w 19"/>
                <a:gd name="T27" fmla="*/ 16 h 17"/>
                <a:gd name="T28" fmla="*/ 18 w 19"/>
                <a:gd name="T29" fmla="*/ 14 h 17"/>
                <a:gd name="T30" fmla="*/ 18 w 19"/>
                <a:gd name="T31" fmla="*/ 12 h 17"/>
                <a:gd name="T32" fmla="*/ 18 w 19"/>
                <a:gd name="T33" fmla="*/ 11 h 17"/>
                <a:gd name="T34" fmla="*/ 15 w 19"/>
                <a:gd name="T35" fmla="*/ 11 h 17"/>
                <a:gd name="T36" fmla="*/ 15 w 19"/>
                <a:gd name="T37" fmla="*/ 9 h 17"/>
                <a:gd name="T38" fmla="*/ 12 w 19"/>
                <a:gd name="T39" fmla="*/ 8 h 17"/>
                <a:gd name="T40" fmla="*/ 12 w 19"/>
                <a:gd name="T41" fmla="*/ 6 h 17"/>
                <a:gd name="T42" fmla="*/ 9 w 19"/>
                <a:gd name="T43" fmla="*/ 6 h 17"/>
                <a:gd name="T44" fmla="*/ 6 w 19"/>
                <a:gd name="T45" fmla="*/ 4 h 17"/>
                <a:gd name="T46" fmla="*/ 6 w 19"/>
                <a:gd name="T47" fmla="*/ 3 h 17"/>
                <a:gd name="T48" fmla="*/ 6 w 19"/>
                <a:gd name="T49" fmla="*/ 1 h 17"/>
                <a:gd name="T50" fmla="*/ 3 w 19"/>
                <a:gd name="T51" fmla="*/ 1 h 17"/>
                <a:gd name="T52" fmla="*/ 3 w 19"/>
                <a:gd name="T53" fmla="*/ 0 h 17"/>
                <a:gd name="T54" fmla="*/ 0 w 19"/>
                <a:gd name="T55" fmla="*/ 0 h 17"/>
                <a:gd name="T56" fmla="*/ 0 w 19"/>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
                <a:gd name="T88" fmla="*/ 0 h 17"/>
                <a:gd name="T89" fmla="*/ 19 w 19"/>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 h="17">
                  <a:moveTo>
                    <a:pt x="0" y="1"/>
                  </a:moveTo>
                  <a:lnTo>
                    <a:pt x="3" y="1"/>
                  </a:lnTo>
                  <a:lnTo>
                    <a:pt x="3" y="3"/>
                  </a:lnTo>
                  <a:lnTo>
                    <a:pt x="6" y="4"/>
                  </a:lnTo>
                  <a:lnTo>
                    <a:pt x="6" y="6"/>
                  </a:lnTo>
                  <a:lnTo>
                    <a:pt x="9" y="6"/>
                  </a:lnTo>
                  <a:lnTo>
                    <a:pt x="12" y="8"/>
                  </a:lnTo>
                  <a:lnTo>
                    <a:pt x="12" y="9"/>
                  </a:lnTo>
                  <a:lnTo>
                    <a:pt x="12" y="11"/>
                  </a:lnTo>
                  <a:lnTo>
                    <a:pt x="12" y="12"/>
                  </a:lnTo>
                  <a:lnTo>
                    <a:pt x="12" y="14"/>
                  </a:lnTo>
                  <a:lnTo>
                    <a:pt x="15" y="14"/>
                  </a:lnTo>
                  <a:lnTo>
                    <a:pt x="15" y="16"/>
                  </a:lnTo>
                  <a:lnTo>
                    <a:pt x="18" y="16"/>
                  </a:lnTo>
                  <a:lnTo>
                    <a:pt x="18" y="14"/>
                  </a:lnTo>
                  <a:lnTo>
                    <a:pt x="18" y="12"/>
                  </a:lnTo>
                  <a:lnTo>
                    <a:pt x="18" y="11"/>
                  </a:lnTo>
                  <a:lnTo>
                    <a:pt x="15" y="11"/>
                  </a:lnTo>
                  <a:lnTo>
                    <a:pt x="15" y="9"/>
                  </a:lnTo>
                  <a:lnTo>
                    <a:pt x="12" y="8"/>
                  </a:lnTo>
                  <a:lnTo>
                    <a:pt x="12" y="6"/>
                  </a:lnTo>
                  <a:lnTo>
                    <a:pt x="9" y="6"/>
                  </a:lnTo>
                  <a:lnTo>
                    <a:pt x="6" y="4"/>
                  </a:lnTo>
                  <a:lnTo>
                    <a:pt x="6" y="3"/>
                  </a:lnTo>
                  <a:lnTo>
                    <a:pt x="6" y="1"/>
                  </a:lnTo>
                  <a:lnTo>
                    <a:pt x="3" y="1"/>
                  </a:lnTo>
                  <a:lnTo>
                    <a:pt x="3" y="0"/>
                  </a:lnTo>
                  <a:lnTo>
                    <a:pt x="0" y="0"/>
                  </a:lnTo>
                  <a:lnTo>
                    <a:pt x="0" y="1"/>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0" name="Freeform 44"/>
            <p:cNvSpPr>
              <a:spLocks/>
            </p:cNvSpPr>
            <p:nvPr/>
          </p:nvSpPr>
          <p:spPr bwMode="auto">
            <a:xfrm>
              <a:off x="3302" y="3060"/>
              <a:ext cx="28" cy="17"/>
            </a:xfrm>
            <a:custGeom>
              <a:avLst/>
              <a:gdLst>
                <a:gd name="T0" fmla="*/ 0 w 28"/>
                <a:gd name="T1" fmla="*/ 1 h 17"/>
                <a:gd name="T2" fmla="*/ 27 w 28"/>
                <a:gd name="T3" fmla="*/ 16 h 17"/>
                <a:gd name="T4" fmla="*/ 27 w 28"/>
                <a:gd name="T5" fmla="*/ 14 h 17"/>
                <a:gd name="T6" fmla="*/ 1 w 28"/>
                <a:gd name="T7" fmla="*/ 0 h 17"/>
                <a:gd name="T8" fmla="*/ 0 w 28"/>
                <a:gd name="T9" fmla="*/ 1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0" y="1"/>
                  </a:moveTo>
                  <a:lnTo>
                    <a:pt x="27" y="16"/>
                  </a:lnTo>
                  <a:lnTo>
                    <a:pt x="27" y="14"/>
                  </a:lnTo>
                  <a:lnTo>
                    <a:pt x="1" y="0"/>
                  </a:lnTo>
                  <a:lnTo>
                    <a:pt x="0" y="1"/>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1" name="Freeform 45"/>
            <p:cNvSpPr>
              <a:spLocks/>
            </p:cNvSpPr>
            <p:nvPr/>
          </p:nvSpPr>
          <p:spPr bwMode="auto">
            <a:xfrm>
              <a:off x="3299" y="3057"/>
              <a:ext cx="19" cy="17"/>
            </a:xfrm>
            <a:custGeom>
              <a:avLst/>
              <a:gdLst>
                <a:gd name="T0" fmla="*/ 0 w 19"/>
                <a:gd name="T1" fmla="*/ 0 h 17"/>
                <a:gd name="T2" fmla="*/ 0 w 19"/>
                <a:gd name="T3" fmla="*/ 3 h 17"/>
                <a:gd name="T4" fmla="*/ 0 w 19"/>
                <a:gd name="T5" fmla="*/ 6 h 17"/>
                <a:gd name="T6" fmla="*/ 0 w 19"/>
                <a:gd name="T7" fmla="*/ 9 h 17"/>
                <a:gd name="T8" fmla="*/ 0 w 19"/>
                <a:gd name="T9" fmla="*/ 12 h 17"/>
                <a:gd name="T10" fmla="*/ 4 w 19"/>
                <a:gd name="T11" fmla="*/ 12 h 17"/>
                <a:gd name="T12" fmla="*/ 9 w 19"/>
                <a:gd name="T13" fmla="*/ 12 h 17"/>
                <a:gd name="T14" fmla="*/ 9 w 19"/>
                <a:gd name="T15" fmla="*/ 16 h 17"/>
                <a:gd name="T16" fmla="*/ 13 w 19"/>
                <a:gd name="T17" fmla="*/ 16 h 17"/>
                <a:gd name="T18" fmla="*/ 18 w 19"/>
                <a:gd name="T19" fmla="*/ 12 h 17"/>
                <a:gd name="T20" fmla="*/ 13 w 19"/>
                <a:gd name="T21" fmla="*/ 12 h 17"/>
                <a:gd name="T22" fmla="*/ 9 w 19"/>
                <a:gd name="T23" fmla="*/ 12 h 17"/>
                <a:gd name="T24" fmla="*/ 9 w 19"/>
                <a:gd name="T25" fmla="*/ 9 h 17"/>
                <a:gd name="T26" fmla="*/ 9 w 19"/>
                <a:gd name="T27" fmla="*/ 6 h 17"/>
                <a:gd name="T28" fmla="*/ 4 w 19"/>
                <a:gd name="T29" fmla="*/ 3 h 17"/>
                <a:gd name="T30" fmla="*/ 9 w 19"/>
                <a:gd name="T31" fmla="*/ 3 h 17"/>
                <a:gd name="T32" fmla="*/ 4 w 19"/>
                <a:gd name="T33" fmla="*/ 3 h 17"/>
                <a:gd name="T34" fmla="*/ 4 w 19"/>
                <a:gd name="T35" fmla="*/ 0 h 17"/>
                <a:gd name="T36" fmla="*/ 0 w 1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7"/>
                <a:gd name="T59" fmla="*/ 19 w 1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7">
                  <a:moveTo>
                    <a:pt x="0" y="0"/>
                  </a:moveTo>
                  <a:lnTo>
                    <a:pt x="0" y="3"/>
                  </a:lnTo>
                  <a:lnTo>
                    <a:pt x="0" y="6"/>
                  </a:lnTo>
                  <a:lnTo>
                    <a:pt x="0" y="9"/>
                  </a:lnTo>
                  <a:lnTo>
                    <a:pt x="0" y="12"/>
                  </a:lnTo>
                  <a:lnTo>
                    <a:pt x="4" y="12"/>
                  </a:lnTo>
                  <a:lnTo>
                    <a:pt x="9" y="12"/>
                  </a:lnTo>
                  <a:lnTo>
                    <a:pt x="9" y="16"/>
                  </a:lnTo>
                  <a:lnTo>
                    <a:pt x="13" y="16"/>
                  </a:lnTo>
                  <a:lnTo>
                    <a:pt x="18" y="12"/>
                  </a:lnTo>
                  <a:lnTo>
                    <a:pt x="13" y="12"/>
                  </a:lnTo>
                  <a:lnTo>
                    <a:pt x="9" y="12"/>
                  </a:lnTo>
                  <a:lnTo>
                    <a:pt x="9" y="9"/>
                  </a:lnTo>
                  <a:lnTo>
                    <a:pt x="9" y="6"/>
                  </a:lnTo>
                  <a:lnTo>
                    <a:pt x="4" y="3"/>
                  </a:lnTo>
                  <a:lnTo>
                    <a:pt x="9" y="3"/>
                  </a:lnTo>
                  <a:lnTo>
                    <a:pt x="4" y="3"/>
                  </a:lnTo>
                  <a:lnTo>
                    <a:pt x="4" y="0"/>
                  </a:lnTo>
                  <a:lnTo>
                    <a:pt x="0"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2" name="Freeform 46"/>
            <p:cNvSpPr>
              <a:spLocks/>
            </p:cNvSpPr>
            <p:nvPr/>
          </p:nvSpPr>
          <p:spPr bwMode="auto">
            <a:xfrm>
              <a:off x="3299" y="3020"/>
              <a:ext cx="19" cy="38"/>
            </a:xfrm>
            <a:custGeom>
              <a:avLst/>
              <a:gdLst>
                <a:gd name="T0" fmla="*/ 14 w 19"/>
                <a:gd name="T1" fmla="*/ 0 h 38"/>
                <a:gd name="T2" fmla="*/ 0 w 19"/>
                <a:gd name="T3" fmla="*/ 37 h 38"/>
                <a:gd name="T4" fmla="*/ 3 w 19"/>
                <a:gd name="T5" fmla="*/ 37 h 38"/>
                <a:gd name="T6" fmla="*/ 18 w 19"/>
                <a:gd name="T7" fmla="*/ 0 h 38"/>
                <a:gd name="T8" fmla="*/ 14 w 19"/>
                <a:gd name="T9" fmla="*/ 0 h 38"/>
                <a:gd name="T10" fmla="*/ 0 60000 65536"/>
                <a:gd name="T11" fmla="*/ 0 60000 65536"/>
                <a:gd name="T12" fmla="*/ 0 60000 65536"/>
                <a:gd name="T13" fmla="*/ 0 60000 65536"/>
                <a:gd name="T14" fmla="*/ 0 60000 65536"/>
                <a:gd name="T15" fmla="*/ 0 w 19"/>
                <a:gd name="T16" fmla="*/ 0 h 38"/>
                <a:gd name="T17" fmla="*/ 19 w 19"/>
                <a:gd name="T18" fmla="*/ 38 h 38"/>
              </a:gdLst>
              <a:ahLst/>
              <a:cxnLst>
                <a:cxn ang="T10">
                  <a:pos x="T0" y="T1"/>
                </a:cxn>
                <a:cxn ang="T11">
                  <a:pos x="T2" y="T3"/>
                </a:cxn>
                <a:cxn ang="T12">
                  <a:pos x="T4" y="T5"/>
                </a:cxn>
                <a:cxn ang="T13">
                  <a:pos x="T6" y="T7"/>
                </a:cxn>
                <a:cxn ang="T14">
                  <a:pos x="T8" y="T9"/>
                </a:cxn>
              </a:cxnLst>
              <a:rect l="T15" t="T16" r="T17" b="T18"/>
              <a:pathLst>
                <a:path w="19" h="38">
                  <a:moveTo>
                    <a:pt x="14" y="0"/>
                  </a:moveTo>
                  <a:lnTo>
                    <a:pt x="0" y="37"/>
                  </a:lnTo>
                  <a:lnTo>
                    <a:pt x="3" y="37"/>
                  </a:lnTo>
                  <a:lnTo>
                    <a:pt x="18" y="0"/>
                  </a:lnTo>
                  <a:lnTo>
                    <a:pt x="14"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3" name="Freeform 47"/>
            <p:cNvSpPr>
              <a:spLocks/>
            </p:cNvSpPr>
            <p:nvPr/>
          </p:nvSpPr>
          <p:spPr bwMode="auto">
            <a:xfrm>
              <a:off x="3303" y="3008"/>
              <a:ext cx="19" cy="17"/>
            </a:xfrm>
            <a:custGeom>
              <a:avLst/>
              <a:gdLst>
                <a:gd name="T0" fmla="*/ 18 w 19"/>
                <a:gd name="T1" fmla="*/ 0 h 17"/>
                <a:gd name="T2" fmla="*/ 14 w 19"/>
                <a:gd name="T3" fmla="*/ 0 h 17"/>
                <a:gd name="T4" fmla="*/ 12 w 19"/>
                <a:gd name="T5" fmla="*/ 0 h 17"/>
                <a:gd name="T6" fmla="*/ 12 w 19"/>
                <a:gd name="T7" fmla="*/ 1 h 17"/>
                <a:gd name="T8" fmla="*/ 10 w 19"/>
                <a:gd name="T9" fmla="*/ 1 h 17"/>
                <a:gd name="T10" fmla="*/ 8 w 19"/>
                <a:gd name="T11" fmla="*/ 2 h 17"/>
                <a:gd name="T12" fmla="*/ 8 w 19"/>
                <a:gd name="T13" fmla="*/ 4 h 17"/>
                <a:gd name="T14" fmla="*/ 6 w 19"/>
                <a:gd name="T15" fmla="*/ 4 h 17"/>
                <a:gd name="T16" fmla="*/ 4 w 19"/>
                <a:gd name="T17" fmla="*/ 5 h 17"/>
                <a:gd name="T18" fmla="*/ 4 w 19"/>
                <a:gd name="T19" fmla="*/ 6 h 17"/>
                <a:gd name="T20" fmla="*/ 4 w 19"/>
                <a:gd name="T21" fmla="*/ 8 h 17"/>
                <a:gd name="T22" fmla="*/ 2 w 19"/>
                <a:gd name="T23" fmla="*/ 8 h 17"/>
                <a:gd name="T24" fmla="*/ 2 w 19"/>
                <a:gd name="T25" fmla="*/ 9 h 17"/>
                <a:gd name="T26" fmla="*/ 2 w 19"/>
                <a:gd name="T27" fmla="*/ 10 h 17"/>
                <a:gd name="T28" fmla="*/ 0 w 19"/>
                <a:gd name="T29" fmla="*/ 12 h 17"/>
                <a:gd name="T30" fmla="*/ 0 w 19"/>
                <a:gd name="T31" fmla="*/ 13 h 17"/>
                <a:gd name="T32" fmla="*/ 0 w 19"/>
                <a:gd name="T33" fmla="*/ 14 h 17"/>
                <a:gd name="T34" fmla="*/ 0 w 19"/>
                <a:gd name="T35" fmla="*/ 16 h 17"/>
                <a:gd name="T36" fmla="*/ 2 w 19"/>
                <a:gd name="T37" fmla="*/ 16 h 17"/>
                <a:gd name="T38" fmla="*/ 2 w 19"/>
                <a:gd name="T39" fmla="*/ 14 h 17"/>
                <a:gd name="T40" fmla="*/ 2 w 19"/>
                <a:gd name="T41" fmla="*/ 13 h 17"/>
                <a:gd name="T42" fmla="*/ 4 w 19"/>
                <a:gd name="T43" fmla="*/ 13 h 17"/>
                <a:gd name="T44" fmla="*/ 4 w 19"/>
                <a:gd name="T45" fmla="*/ 12 h 17"/>
                <a:gd name="T46" fmla="*/ 4 w 19"/>
                <a:gd name="T47" fmla="*/ 10 h 17"/>
                <a:gd name="T48" fmla="*/ 4 w 19"/>
                <a:gd name="T49" fmla="*/ 9 h 17"/>
                <a:gd name="T50" fmla="*/ 4 w 19"/>
                <a:gd name="T51" fmla="*/ 8 h 17"/>
                <a:gd name="T52" fmla="*/ 6 w 19"/>
                <a:gd name="T53" fmla="*/ 6 h 17"/>
                <a:gd name="T54" fmla="*/ 6 w 19"/>
                <a:gd name="T55" fmla="*/ 5 h 17"/>
                <a:gd name="T56" fmla="*/ 8 w 19"/>
                <a:gd name="T57" fmla="*/ 5 h 17"/>
                <a:gd name="T58" fmla="*/ 8 w 19"/>
                <a:gd name="T59" fmla="*/ 4 h 17"/>
                <a:gd name="T60" fmla="*/ 10 w 19"/>
                <a:gd name="T61" fmla="*/ 4 h 17"/>
                <a:gd name="T62" fmla="*/ 12 w 19"/>
                <a:gd name="T63" fmla="*/ 2 h 17"/>
                <a:gd name="T64" fmla="*/ 14 w 19"/>
                <a:gd name="T65" fmla="*/ 1 h 17"/>
                <a:gd name="T66" fmla="*/ 16 w 19"/>
                <a:gd name="T67" fmla="*/ 1 h 17"/>
                <a:gd name="T68" fmla="*/ 18 w 19"/>
                <a:gd name="T69" fmla="*/ 1 h 17"/>
                <a:gd name="T70" fmla="*/ 18 w 19"/>
                <a:gd name="T71" fmla="*/ 0 h 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17"/>
                <a:gd name="T110" fmla="*/ 19 w 19"/>
                <a:gd name="T111" fmla="*/ 17 h 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17">
                  <a:moveTo>
                    <a:pt x="18" y="0"/>
                  </a:moveTo>
                  <a:lnTo>
                    <a:pt x="14" y="0"/>
                  </a:lnTo>
                  <a:lnTo>
                    <a:pt x="12" y="0"/>
                  </a:lnTo>
                  <a:lnTo>
                    <a:pt x="12" y="1"/>
                  </a:lnTo>
                  <a:lnTo>
                    <a:pt x="10" y="1"/>
                  </a:lnTo>
                  <a:lnTo>
                    <a:pt x="8" y="2"/>
                  </a:lnTo>
                  <a:lnTo>
                    <a:pt x="8" y="4"/>
                  </a:lnTo>
                  <a:lnTo>
                    <a:pt x="6" y="4"/>
                  </a:lnTo>
                  <a:lnTo>
                    <a:pt x="4" y="5"/>
                  </a:lnTo>
                  <a:lnTo>
                    <a:pt x="4" y="6"/>
                  </a:lnTo>
                  <a:lnTo>
                    <a:pt x="4" y="8"/>
                  </a:lnTo>
                  <a:lnTo>
                    <a:pt x="2" y="8"/>
                  </a:lnTo>
                  <a:lnTo>
                    <a:pt x="2" y="9"/>
                  </a:lnTo>
                  <a:lnTo>
                    <a:pt x="2" y="10"/>
                  </a:lnTo>
                  <a:lnTo>
                    <a:pt x="0" y="12"/>
                  </a:lnTo>
                  <a:lnTo>
                    <a:pt x="0" y="13"/>
                  </a:lnTo>
                  <a:lnTo>
                    <a:pt x="0" y="14"/>
                  </a:lnTo>
                  <a:lnTo>
                    <a:pt x="0" y="16"/>
                  </a:lnTo>
                  <a:lnTo>
                    <a:pt x="2" y="16"/>
                  </a:lnTo>
                  <a:lnTo>
                    <a:pt x="2" y="14"/>
                  </a:lnTo>
                  <a:lnTo>
                    <a:pt x="2" y="13"/>
                  </a:lnTo>
                  <a:lnTo>
                    <a:pt x="4" y="13"/>
                  </a:lnTo>
                  <a:lnTo>
                    <a:pt x="4" y="12"/>
                  </a:lnTo>
                  <a:lnTo>
                    <a:pt x="4" y="10"/>
                  </a:lnTo>
                  <a:lnTo>
                    <a:pt x="4" y="9"/>
                  </a:lnTo>
                  <a:lnTo>
                    <a:pt x="4" y="8"/>
                  </a:lnTo>
                  <a:lnTo>
                    <a:pt x="6" y="6"/>
                  </a:lnTo>
                  <a:lnTo>
                    <a:pt x="6" y="5"/>
                  </a:lnTo>
                  <a:lnTo>
                    <a:pt x="8" y="5"/>
                  </a:lnTo>
                  <a:lnTo>
                    <a:pt x="8" y="4"/>
                  </a:lnTo>
                  <a:lnTo>
                    <a:pt x="10" y="4"/>
                  </a:lnTo>
                  <a:lnTo>
                    <a:pt x="12" y="2"/>
                  </a:lnTo>
                  <a:lnTo>
                    <a:pt x="14" y="1"/>
                  </a:lnTo>
                  <a:lnTo>
                    <a:pt x="16" y="1"/>
                  </a:lnTo>
                  <a:lnTo>
                    <a:pt x="18" y="1"/>
                  </a:lnTo>
                  <a:lnTo>
                    <a:pt x="18"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4" name="Freeform 48"/>
            <p:cNvSpPr>
              <a:spLocks/>
            </p:cNvSpPr>
            <p:nvPr/>
          </p:nvSpPr>
          <p:spPr bwMode="auto">
            <a:xfrm>
              <a:off x="3312" y="3006"/>
              <a:ext cx="42" cy="17"/>
            </a:xfrm>
            <a:custGeom>
              <a:avLst/>
              <a:gdLst>
                <a:gd name="T0" fmla="*/ 41 w 42"/>
                <a:gd name="T1" fmla="*/ 5 h 17"/>
                <a:gd name="T2" fmla="*/ 39 w 42"/>
                <a:gd name="T3" fmla="*/ 5 h 17"/>
                <a:gd name="T4" fmla="*/ 37 w 42"/>
                <a:gd name="T5" fmla="*/ 5 h 17"/>
                <a:gd name="T6" fmla="*/ 36 w 42"/>
                <a:gd name="T7" fmla="*/ 5 h 17"/>
                <a:gd name="T8" fmla="*/ 34 w 42"/>
                <a:gd name="T9" fmla="*/ 5 h 17"/>
                <a:gd name="T10" fmla="*/ 32 w 42"/>
                <a:gd name="T11" fmla="*/ 5 h 17"/>
                <a:gd name="T12" fmla="*/ 31 w 42"/>
                <a:gd name="T13" fmla="*/ 5 h 17"/>
                <a:gd name="T14" fmla="*/ 29 w 42"/>
                <a:gd name="T15" fmla="*/ 5 h 17"/>
                <a:gd name="T16" fmla="*/ 27 w 42"/>
                <a:gd name="T17" fmla="*/ 5 h 17"/>
                <a:gd name="T18" fmla="*/ 25 w 42"/>
                <a:gd name="T19" fmla="*/ 0 h 17"/>
                <a:gd name="T20" fmla="*/ 23 w 42"/>
                <a:gd name="T21" fmla="*/ 0 h 17"/>
                <a:gd name="T22" fmla="*/ 21 w 42"/>
                <a:gd name="T23" fmla="*/ 0 h 17"/>
                <a:gd name="T24" fmla="*/ 19 w 42"/>
                <a:gd name="T25" fmla="*/ 0 h 17"/>
                <a:gd name="T26" fmla="*/ 18 w 42"/>
                <a:gd name="T27" fmla="*/ 0 h 17"/>
                <a:gd name="T28" fmla="*/ 17 w 42"/>
                <a:gd name="T29" fmla="*/ 0 h 17"/>
                <a:gd name="T30" fmla="*/ 15 w 42"/>
                <a:gd name="T31" fmla="*/ 0 h 17"/>
                <a:gd name="T32" fmla="*/ 15 w 42"/>
                <a:gd name="T33" fmla="*/ 5 h 17"/>
                <a:gd name="T34" fmla="*/ 13 w 42"/>
                <a:gd name="T35" fmla="*/ 5 h 17"/>
                <a:gd name="T36" fmla="*/ 11 w 42"/>
                <a:gd name="T37" fmla="*/ 5 h 17"/>
                <a:gd name="T38" fmla="*/ 9 w 42"/>
                <a:gd name="T39" fmla="*/ 5 h 17"/>
                <a:gd name="T40" fmla="*/ 8 w 42"/>
                <a:gd name="T41" fmla="*/ 5 h 17"/>
                <a:gd name="T42" fmla="*/ 7 w 42"/>
                <a:gd name="T43" fmla="*/ 5 h 17"/>
                <a:gd name="T44" fmla="*/ 6 w 42"/>
                <a:gd name="T45" fmla="*/ 10 h 17"/>
                <a:gd name="T46" fmla="*/ 5 w 42"/>
                <a:gd name="T47" fmla="*/ 10 h 17"/>
                <a:gd name="T48" fmla="*/ 4 w 42"/>
                <a:gd name="T49" fmla="*/ 10 h 17"/>
                <a:gd name="T50" fmla="*/ 3 w 42"/>
                <a:gd name="T51" fmla="*/ 10 h 17"/>
                <a:gd name="T52" fmla="*/ 2 w 42"/>
                <a:gd name="T53" fmla="*/ 10 h 17"/>
                <a:gd name="T54" fmla="*/ 0 w 42"/>
                <a:gd name="T55" fmla="*/ 10 h 17"/>
                <a:gd name="T56" fmla="*/ 0 w 42"/>
                <a:gd name="T57" fmla="*/ 16 h 17"/>
                <a:gd name="T58" fmla="*/ 2 w 42"/>
                <a:gd name="T59" fmla="*/ 16 h 17"/>
                <a:gd name="T60" fmla="*/ 3 w 42"/>
                <a:gd name="T61" fmla="*/ 10 h 17"/>
                <a:gd name="T62" fmla="*/ 4 w 42"/>
                <a:gd name="T63" fmla="*/ 10 h 17"/>
                <a:gd name="T64" fmla="*/ 5 w 42"/>
                <a:gd name="T65" fmla="*/ 10 h 17"/>
                <a:gd name="T66" fmla="*/ 6 w 42"/>
                <a:gd name="T67" fmla="*/ 10 h 17"/>
                <a:gd name="T68" fmla="*/ 7 w 42"/>
                <a:gd name="T69" fmla="*/ 10 h 17"/>
                <a:gd name="T70" fmla="*/ 8 w 42"/>
                <a:gd name="T71" fmla="*/ 10 h 17"/>
                <a:gd name="T72" fmla="*/ 9 w 42"/>
                <a:gd name="T73" fmla="*/ 10 h 17"/>
                <a:gd name="T74" fmla="*/ 11 w 42"/>
                <a:gd name="T75" fmla="*/ 10 h 17"/>
                <a:gd name="T76" fmla="*/ 13 w 42"/>
                <a:gd name="T77" fmla="*/ 10 h 17"/>
                <a:gd name="T78" fmla="*/ 15 w 42"/>
                <a:gd name="T79" fmla="*/ 10 h 17"/>
                <a:gd name="T80" fmla="*/ 17 w 42"/>
                <a:gd name="T81" fmla="*/ 10 h 17"/>
                <a:gd name="T82" fmla="*/ 18 w 42"/>
                <a:gd name="T83" fmla="*/ 10 h 17"/>
                <a:gd name="T84" fmla="*/ 19 w 42"/>
                <a:gd name="T85" fmla="*/ 10 h 17"/>
                <a:gd name="T86" fmla="*/ 21 w 42"/>
                <a:gd name="T87" fmla="*/ 10 h 17"/>
                <a:gd name="T88" fmla="*/ 23 w 42"/>
                <a:gd name="T89" fmla="*/ 10 h 17"/>
                <a:gd name="T90" fmla="*/ 25 w 42"/>
                <a:gd name="T91" fmla="*/ 10 h 17"/>
                <a:gd name="T92" fmla="*/ 26 w 42"/>
                <a:gd name="T93" fmla="*/ 10 h 17"/>
                <a:gd name="T94" fmla="*/ 27 w 42"/>
                <a:gd name="T95" fmla="*/ 10 h 17"/>
                <a:gd name="T96" fmla="*/ 29 w 42"/>
                <a:gd name="T97" fmla="*/ 10 h 17"/>
                <a:gd name="T98" fmla="*/ 31 w 42"/>
                <a:gd name="T99" fmla="*/ 10 h 17"/>
                <a:gd name="T100" fmla="*/ 32 w 42"/>
                <a:gd name="T101" fmla="*/ 10 h 17"/>
                <a:gd name="T102" fmla="*/ 34 w 42"/>
                <a:gd name="T103" fmla="*/ 10 h 17"/>
                <a:gd name="T104" fmla="*/ 35 w 42"/>
                <a:gd name="T105" fmla="*/ 10 h 17"/>
                <a:gd name="T106" fmla="*/ 36 w 42"/>
                <a:gd name="T107" fmla="*/ 10 h 17"/>
                <a:gd name="T108" fmla="*/ 38 w 42"/>
                <a:gd name="T109" fmla="*/ 10 h 17"/>
                <a:gd name="T110" fmla="*/ 41 w 42"/>
                <a:gd name="T111" fmla="*/ 10 h 17"/>
                <a:gd name="T112" fmla="*/ 41 w 42"/>
                <a:gd name="T113" fmla="*/ 5 h 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
                <a:gd name="T172" fmla="*/ 0 h 17"/>
                <a:gd name="T173" fmla="*/ 42 w 42"/>
                <a:gd name="T174" fmla="*/ 17 h 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 h="17">
                  <a:moveTo>
                    <a:pt x="41" y="5"/>
                  </a:moveTo>
                  <a:lnTo>
                    <a:pt x="39" y="5"/>
                  </a:lnTo>
                  <a:lnTo>
                    <a:pt x="37" y="5"/>
                  </a:lnTo>
                  <a:lnTo>
                    <a:pt x="36" y="5"/>
                  </a:lnTo>
                  <a:lnTo>
                    <a:pt x="34" y="5"/>
                  </a:lnTo>
                  <a:lnTo>
                    <a:pt x="32" y="5"/>
                  </a:lnTo>
                  <a:lnTo>
                    <a:pt x="31" y="5"/>
                  </a:lnTo>
                  <a:lnTo>
                    <a:pt x="29" y="5"/>
                  </a:lnTo>
                  <a:lnTo>
                    <a:pt x="27" y="5"/>
                  </a:lnTo>
                  <a:lnTo>
                    <a:pt x="25" y="0"/>
                  </a:lnTo>
                  <a:lnTo>
                    <a:pt x="23" y="0"/>
                  </a:lnTo>
                  <a:lnTo>
                    <a:pt x="21" y="0"/>
                  </a:lnTo>
                  <a:lnTo>
                    <a:pt x="19" y="0"/>
                  </a:lnTo>
                  <a:lnTo>
                    <a:pt x="18" y="0"/>
                  </a:lnTo>
                  <a:lnTo>
                    <a:pt x="17" y="0"/>
                  </a:lnTo>
                  <a:lnTo>
                    <a:pt x="15" y="0"/>
                  </a:lnTo>
                  <a:lnTo>
                    <a:pt x="15" y="5"/>
                  </a:lnTo>
                  <a:lnTo>
                    <a:pt x="13" y="5"/>
                  </a:lnTo>
                  <a:lnTo>
                    <a:pt x="11" y="5"/>
                  </a:lnTo>
                  <a:lnTo>
                    <a:pt x="9" y="5"/>
                  </a:lnTo>
                  <a:lnTo>
                    <a:pt x="8" y="5"/>
                  </a:lnTo>
                  <a:lnTo>
                    <a:pt x="7" y="5"/>
                  </a:lnTo>
                  <a:lnTo>
                    <a:pt x="6" y="10"/>
                  </a:lnTo>
                  <a:lnTo>
                    <a:pt x="5" y="10"/>
                  </a:lnTo>
                  <a:lnTo>
                    <a:pt x="4" y="10"/>
                  </a:lnTo>
                  <a:lnTo>
                    <a:pt x="3" y="10"/>
                  </a:lnTo>
                  <a:lnTo>
                    <a:pt x="2" y="10"/>
                  </a:lnTo>
                  <a:lnTo>
                    <a:pt x="0" y="10"/>
                  </a:lnTo>
                  <a:lnTo>
                    <a:pt x="0" y="16"/>
                  </a:lnTo>
                  <a:lnTo>
                    <a:pt x="2" y="16"/>
                  </a:lnTo>
                  <a:lnTo>
                    <a:pt x="3" y="10"/>
                  </a:lnTo>
                  <a:lnTo>
                    <a:pt x="4" y="10"/>
                  </a:lnTo>
                  <a:lnTo>
                    <a:pt x="5" y="10"/>
                  </a:lnTo>
                  <a:lnTo>
                    <a:pt x="6" y="10"/>
                  </a:lnTo>
                  <a:lnTo>
                    <a:pt x="7" y="10"/>
                  </a:lnTo>
                  <a:lnTo>
                    <a:pt x="8" y="10"/>
                  </a:lnTo>
                  <a:lnTo>
                    <a:pt x="9" y="10"/>
                  </a:lnTo>
                  <a:lnTo>
                    <a:pt x="11" y="10"/>
                  </a:lnTo>
                  <a:lnTo>
                    <a:pt x="13" y="10"/>
                  </a:lnTo>
                  <a:lnTo>
                    <a:pt x="15" y="10"/>
                  </a:lnTo>
                  <a:lnTo>
                    <a:pt x="17" y="10"/>
                  </a:lnTo>
                  <a:lnTo>
                    <a:pt x="18" y="10"/>
                  </a:lnTo>
                  <a:lnTo>
                    <a:pt x="19" y="10"/>
                  </a:lnTo>
                  <a:lnTo>
                    <a:pt x="21" y="10"/>
                  </a:lnTo>
                  <a:lnTo>
                    <a:pt x="23" y="10"/>
                  </a:lnTo>
                  <a:lnTo>
                    <a:pt x="25" y="10"/>
                  </a:lnTo>
                  <a:lnTo>
                    <a:pt x="26" y="10"/>
                  </a:lnTo>
                  <a:lnTo>
                    <a:pt x="27" y="10"/>
                  </a:lnTo>
                  <a:lnTo>
                    <a:pt x="29" y="10"/>
                  </a:lnTo>
                  <a:lnTo>
                    <a:pt x="31" y="10"/>
                  </a:lnTo>
                  <a:lnTo>
                    <a:pt x="32" y="10"/>
                  </a:lnTo>
                  <a:lnTo>
                    <a:pt x="34" y="10"/>
                  </a:lnTo>
                  <a:lnTo>
                    <a:pt x="35" y="10"/>
                  </a:lnTo>
                  <a:lnTo>
                    <a:pt x="36" y="10"/>
                  </a:lnTo>
                  <a:lnTo>
                    <a:pt x="38" y="10"/>
                  </a:lnTo>
                  <a:lnTo>
                    <a:pt x="41" y="10"/>
                  </a:lnTo>
                  <a:lnTo>
                    <a:pt x="41" y="5"/>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5" name="Freeform 49"/>
            <p:cNvSpPr>
              <a:spLocks/>
            </p:cNvSpPr>
            <p:nvPr/>
          </p:nvSpPr>
          <p:spPr bwMode="auto">
            <a:xfrm>
              <a:off x="3353" y="3007"/>
              <a:ext cx="40" cy="17"/>
            </a:xfrm>
            <a:custGeom>
              <a:avLst/>
              <a:gdLst>
                <a:gd name="T0" fmla="*/ 39 w 40"/>
                <a:gd name="T1" fmla="*/ 12 h 17"/>
                <a:gd name="T2" fmla="*/ 36 w 40"/>
                <a:gd name="T3" fmla="*/ 12 h 17"/>
                <a:gd name="T4" fmla="*/ 35 w 40"/>
                <a:gd name="T5" fmla="*/ 12 h 17"/>
                <a:gd name="T6" fmla="*/ 34 w 40"/>
                <a:gd name="T7" fmla="*/ 12 h 17"/>
                <a:gd name="T8" fmla="*/ 34 w 40"/>
                <a:gd name="T9" fmla="*/ 10 h 17"/>
                <a:gd name="T10" fmla="*/ 32 w 40"/>
                <a:gd name="T11" fmla="*/ 10 h 17"/>
                <a:gd name="T12" fmla="*/ 31 w 40"/>
                <a:gd name="T13" fmla="*/ 8 h 17"/>
                <a:gd name="T14" fmla="*/ 30 w 40"/>
                <a:gd name="T15" fmla="*/ 8 h 17"/>
                <a:gd name="T16" fmla="*/ 28 w 40"/>
                <a:gd name="T17" fmla="*/ 8 h 17"/>
                <a:gd name="T18" fmla="*/ 27 w 40"/>
                <a:gd name="T19" fmla="*/ 8 h 17"/>
                <a:gd name="T20" fmla="*/ 26 w 40"/>
                <a:gd name="T21" fmla="*/ 7 h 17"/>
                <a:gd name="T22" fmla="*/ 23 w 40"/>
                <a:gd name="T23" fmla="*/ 7 h 17"/>
                <a:gd name="T24" fmla="*/ 21 w 40"/>
                <a:gd name="T25" fmla="*/ 5 h 17"/>
                <a:gd name="T26" fmla="*/ 20 w 40"/>
                <a:gd name="T27" fmla="*/ 5 h 17"/>
                <a:gd name="T28" fmla="*/ 18 w 40"/>
                <a:gd name="T29" fmla="*/ 5 h 17"/>
                <a:gd name="T30" fmla="*/ 17 w 40"/>
                <a:gd name="T31" fmla="*/ 3 h 17"/>
                <a:gd name="T32" fmla="*/ 16 w 40"/>
                <a:gd name="T33" fmla="*/ 3 h 17"/>
                <a:gd name="T34" fmla="*/ 14 w 40"/>
                <a:gd name="T35" fmla="*/ 3 h 17"/>
                <a:gd name="T36" fmla="*/ 13 w 40"/>
                <a:gd name="T37" fmla="*/ 3 h 17"/>
                <a:gd name="T38" fmla="*/ 11 w 40"/>
                <a:gd name="T39" fmla="*/ 1 h 17"/>
                <a:gd name="T40" fmla="*/ 9 w 40"/>
                <a:gd name="T41" fmla="*/ 1 h 17"/>
                <a:gd name="T42" fmla="*/ 8 w 40"/>
                <a:gd name="T43" fmla="*/ 1 h 17"/>
                <a:gd name="T44" fmla="*/ 6 w 40"/>
                <a:gd name="T45" fmla="*/ 1 h 17"/>
                <a:gd name="T46" fmla="*/ 5 w 40"/>
                <a:gd name="T47" fmla="*/ 1 h 17"/>
                <a:gd name="T48" fmla="*/ 3 w 40"/>
                <a:gd name="T49" fmla="*/ 1 h 17"/>
                <a:gd name="T50" fmla="*/ 1 w 40"/>
                <a:gd name="T51" fmla="*/ 1 h 17"/>
                <a:gd name="T52" fmla="*/ 0 w 40"/>
                <a:gd name="T53" fmla="*/ 0 h 17"/>
                <a:gd name="T54" fmla="*/ 0 w 40"/>
                <a:gd name="T55" fmla="*/ 1 h 17"/>
                <a:gd name="T56" fmla="*/ 1 w 40"/>
                <a:gd name="T57" fmla="*/ 1 h 17"/>
                <a:gd name="T58" fmla="*/ 3 w 40"/>
                <a:gd name="T59" fmla="*/ 1 h 17"/>
                <a:gd name="T60" fmla="*/ 5 w 40"/>
                <a:gd name="T61" fmla="*/ 3 h 17"/>
                <a:gd name="T62" fmla="*/ 6 w 40"/>
                <a:gd name="T63" fmla="*/ 3 h 17"/>
                <a:gd name="T64" fmla="*/ 8 w 40"/>
                <a:gd name="T65" fmla="*/ 3 h 17"/>
                <a:gd name="T66" fmla="*/ 9 w 40"/>
                <a:gd name="T67" fmla="*/ 3 h 17"/>
                <a:gd name="T68" fmla="*/ 11 w 40"/>
                <a:gd name="T69" fmla="*/ 5 h 17"/>
                <a:gd name="T70" fmla="*/ 13 w 40"/>
                <a:gd name="T71" fmla="*/ 5 h 17"/>
                <a:gd name="T72" fmla="*/ 14 w 40"/>
                <a:gd name="T73" fmla="*/ 5 h 17"/>
                <a:gd name="T74" fmla="*/ 16 w 40"/>
                <a:gd name="T75" fmla="*/ 5 h 17"/>
                <a:gd name="T76" fmla="*/ 16 w 40"/>
                <a:gd name="T77" fmla="*/ 7 h 17"/>
                <a:gd name="T78" fmla="*/ 17 w 40"/>
                <a:gd name="T79" fmla="*/ 7 h 17"/>
                <a:gd name="T80" fmla="*/ 18 w 40"/>
                <a:gd name="T81" fmla="*/ 7 h 17"/>
                <a:gd name="T82" fmla="*/ 20 w 40"/>
                <a:gd name="T83" fmla="*/ 7 h 17"/>
                <a:gd name="T84" fmla="*/ 21 w 40"/>
                <a:gd name="T85" fmla="*/ 7 h 17"/>
                <a:gd name="T86" fmla="*/ 21 w 40"/>
                <a:gd name="T87" fmla="*/ 8 h 17"/>
                <a:gd name="T88" fmla="*/ 23 w 40"/>
                <a:gd name="T89" fmla="*/ 8 h 17"/>
                <a:gd name="T90" fmla="*/ 24 w 40"/>
                <a:gd name="T91" fmla="*/ 8 h 17"/>
                <a:gd name="T92" fmla="*/ 26 w 40"/>
                <a:gd name="T93" fmla="*/ 8 h 17"/>
                <a:gd name="T94" fmla="*/ 27 w 40"/>
                <a:gd name="T95" fmla="*/ 8 h 17"/>
                <a:gd name="T96" fmla="*/ 28 w 40"/>
                <a:gd name="T97" fmla="*/ 10 h 17"/>
                <a:gd name="T98" fmla="*/ 29 w 40"/>
                <a:gd name="T99" fmla="*/ 10 h 17"/>
                <a:gd name="T100" fmla="*/ 30 w 40"/>
                <a:gd name="T101" fmla="*/ 12 h 17"/>
                <a:gd name="T102" fmla="*/ 32 w 40"/>
                <a:gd name="T103" fmla="*/ 12 h 17"/>
                <a:gd name="T104" fmla="*/ 33 w 40"/>
                <a:gd name="T105" fmla="*/ 12 h 17"/>
                <a:gd name="T106" fmla="*/ 34 w 40"/>
                <a:gd name="T107" fmla="*/ 12 h 17"/>
                <a:gd name="T108" fmla="*/ 35 w 40"/>
                <a:gd name="T109" fmla="*/ 12 h 17"/>
                <a:gd name="T110" fmla="*/ 36 w 40"/>
                <a:gd name="T111" fmla="*/ 14 h 17"/>
                <a:gd name="T112" fmla="*/ 39 w 40"/>
                <a:gd name="T113" fmla="*/ 16 h 17"/>
                <a:gd name="T114" fmla="*/ 39 w 40"/>
                <a:gd name="T115" fmla="*/ 12 h 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
                <a:gd name="T175" fmla="*/ 0 h 17"/>
                <a:gd name="T176" fmla="*/ 40 w 40"/>
                <a:gd name="T177" fmla="*/ 17 h 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 h="17">
                  <a:moveTo>
                    <a:pt x="39" y="12"/>
                  </a:moveTo>
                  <a:lnTo>
                    <a:pt x="36" y="12"/>
                  </a:lnTo>
                  <a:lnTo>
                    <a:pt x="35" y="12"/>
                  </a:lnTo>
                  <a:lnTo>
                    <a:pt x="34" y="12"/>
                  </a:lnTo>
                  <a:lnTo>
                    <a:pt x="34" y="10"/>
                  </a:lnTo>
                  <a:lnTo>
                    <a:pt x="32" y="10"/>
                  </a:lnTo>
                  <a:lnTo>
                    <a:pt x="31" y="8"/>
                  </a:lnTo>
                  <a:lnTo>
                    <a:pt x="30" y="8"/>
                  </a:lnTo>
                  <a:lnTo>
                    <a:pt x="28" y="8"/>
                  </a:lnTo>
                  <a:lnTo>
                    <a:pt x="27" y="8"/>
                  </a:lnTo>
                  <a:lnTo>
                    <a:pt x="26" y="7"/>
                  </a:lnTo>
                  <a:lnTo>
                    <a:pt x="23" y="7"/>
                  </a:lnTo>
                  <a:lnTo>
                    <a:pt x="21" y="5"/>
                  </a:lnTo>
                  <a:lnTo>
                    <a:pt x="20" y="5"/>
                  </a:lnTo>
                  <a:lnTo>
                    <a:pt x="18" y="5"/>
                  </a:lnTo>
                  <a:lnTo>
                    <a:pt x="17" y="3"/>
                  </a:lnTo>
                  <a:lnTo>
                    <a:pt x="16" y="3"/>
                  </a:lnTo>
                  <a:lnTo>
                    <a:pt x="14" y="3"/>
                  </a:lnTo>
                  <a:lnTo>
                    <a:pt x="13" y="3"/>
                  </a:lnTo>
                  <a:lnTo>
                    <a:pt x="11" y="1"/>
                  </a:lnTo>
                  <a:lnTo>
                    <a:pt x="9" y="1"/>
                  </a:lnTo>
                  <a:lnTo>
                    <a:pt x="8" y="1"/>
                  </a:lnTo>
                  <a:lnTo>
                    <a:pt x="6" y="1"/>
                  </a:lnTo>
                  <a:lnTo>
                    <a:pt x="5" y="1"/>
                  </a:lnTo>
                  <a:lnTo>
                    <a:pt x="3" y="1"/>
                  </a:lnTo>
                  <a:lnTo>
                    <a:pt x="1" y="1"/>
                  </a:lnTo>
                  <a:lnTo>
                    <a:pt x="0" y="0"/>
                  </a:lnTo>
                  <a:lnTo>
                    <a:pt x="0" y="1"/>
                  </a:lnTo>
                  <a:lnTo>
                    <a:pt x="1" y="1"/>
                  </a:lnTo>
                  <a:lnTo>
                    <a:pt x="3" y="1"/>
                  </a:lnTo>
                  <a:lnTo>
                    <a:pt x="5" y="3"/>
                  </a:lnTo>
                  <a:lnTo>
                    <a:pt x="6" y="3"/>
                  </a:lnTo>
                  <a:lnTo>
                    <a:pt x="8" y="3"/>
                  </a:lnTo>
                  <a:lnTo>
                    <a:pt x="9" y="3"/>
                  </a:lnTo>
                  <a:lnTo>
                    <a:pt x="11" y="5"/>
                  </a:lnTo>
                  <a:lnTo>
                    <a:pt x="13" y="5"/>
                  </a:lnTo>
                  <a:lnTo>
                    <a:pt x="14" y="5"/>
                  </a:lnTo>
                  <a:lnTo>
                    <a:pt x="16" y="5"/>
                  </a:lnTo>
                  <a:lnTo>
                    <a:pt x="16" y="7"/>
                  </a:lnTo>
                  <a:lnTo>
                    <a:pt x="17" y="7"/>
                  </a:lnTo>
                  <a:lnTo>
                    <a:pt x="18" y="7"/>
                  </a:lnTo>
                  <a:lnTo>
                    <a:pt x="20" y="7"/>
                  </a:lnTo>
                  <a:lnTo>
                    <a:pt x="21" y="7"/>
                  </a:lnTo>
                  <a:lnTo>
                    <a:pt x="21" y="8"/>
                  </a:lnTo>
                  <a:lnTo>
                    <a:pt x="23" y="8"/>
                  </a:lnTo>
                  <a:lnTo>
                    <a:pt x="24" y="8"/>
                  </a:lnTo>
                  <a:lnTo>
                    <a:pt x="26" y="8"/>
                  </a:lnTo>
                  <a:lnTo>
                    <a:pt x="27" y="8"/>
                  </a:lnTo>
                  <a:lnTo>
                    <a:pt x="28" y="10"/>
                  </a:lnTo>
                  <a:lnTo>
                    <a:pt x="29" y="10"/>
                  </a:lnTo>
                  <a:lnTo>
                    <a:pt x="30" y="12"/>
                  </a:lnTo>
                  <a:lnTo>
                    <a:pt x="32" y="12"/>
                  </a:lnTo>
                  <a:lnTo>
                    <a:pt x="33" y="12"/>
                  </a:lnTo>
                  <a:lnTo>
                    <a:pt x="34" y="12"/>
                  </a:lnTo>
                  <a:lnTo>
                    <a:pt x="35" y="12"/>
                  </a:lnTo>
                  <a:lnTo>
                    <a:pt x="36" y="14"/>
                  </a:lnTo>
                  <a:lnTo>
                    <a:pt x="39" y="16"/>
                  </a:lnTo>
                  <a:lnTo>
                    <a:pt x="39" y="12"/>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6" name="Freeform 50"/>
            <p:cNvSpPr>
              <a:spLocks/>
            </p:cNvSpPr>
            <p:nvPr/>
          </p:nvSpPr>
          <p:spPr bwMode="auto">
            <a:xfrm>
              <a:off x="3392" y="3014"/>
              <a:ext cx="19" cy="17"/>
            </a:xfrm>
            <a:custGeom>
              <a:avLst/>
              <a:gdLst>
                <a:gd name="T0" fmla="*/ 18 w 19"/>
                <a:gd name="T1" fmla="*/ 16 h 17"/>
                <a:gd name="T2" fmla="*/ 18 w 19"/>
                <a:gd name="T3" fmla="*/ 14 h 17"/>
                <a:gd name="T4" fmla="*/ 18 w 19"/>
                <a:gd name="T5" fmla="*/ 13 h 17"/>
                <a:gd name="T6" fmla="*/ 18 w 19"/>
                <a:gd name="T7" fmla="*/ 12 h 17"/>
                <a:gd name="T8" fmla="*/ 18 w 19"/>
                <a:gd name="T9" fmla="*/ 11 h 17"/>
                <a:gd name="T10" fmla="*/ 18 w 19"/>
                <a:gd name="T11" fmla="*/ 9 h 17"/>
                <a:gd name="T12" fmla="*/ 18 w 19"/>
                <a:gd name="T13" fmla="*/ 8 h 17"/>
                <a:gd name="T14" fmla="*/ 18 w 19"/>
                <a:gd name="T15" fmla="*/ 7 h 17"/>
                <a:gd name="T16" fmla="*/ 18 w 19"/>
                <a:gd name="T17" fmla="*/ 6 h 17"/>
                <a:gd name="T18" fmla="*/ 18 w 19"/>
                <a:gd name="T19" fmla="*/ 5 h 17"/>
                <a:gd name="T20" fmla="*/ 14 w 19"/>
                <a:gd name="T21" fmla="*/ 5 h 17"/>
                <a:gd name="T22" fmla="*/ 14 w 19"/>
                <a:gd name="T23" fmla="*/ 4 h 17"/>
                <a:gd name="T24" fmla="*/ 10 w 19"/>
                <a:gd name="T25" fmla="*/ 4 h 17"/>
                <a:gd name="T26" fmla="*/ 10 w 19"/>
                <a:gd name="T27" fmla="*/ 3 h 17"/>
                <a:gd name="T28" fmla="*/ 7 w 19"/>
                <a:gd name="T29" fmla="*/ 2 h 17"/>
                <a:gd name="T30" fmla="*/ 3 w 19"/>
                <a:gd name="T31" fmla="*/ 1 h 17"/>
                <a:gd name="T32" fmla="*/ 0 w 19"/>
                <a:gd name="T33" fmla="*/ 0 h 17"/>
                <a:gd name="T34" fmla="*/ 0 w 19"/>
                <a:gd name="T35" fmla="*/ 2 h 17"/>
                <a:gd name="T36" fmla="*/ 0 w 19"/>
                <a:gd name="T37" fmla="*/ 3 h 17"/>
                <a:gd name="T38" fmla="*/ 3 w 19"/>
                <a:gd name="T39" fmla="*/ 3 h 17"/>
                <a:gd name="T40" fmla="*/ 7 w 19"/>
                <a:gd name="T41" fmla="*/ 3 h 17"/>
                <a:gd name="T42" fmla="*/ 7 w 19"/>
                <a:gd name="T43" fmla="*/ 4 h 17"/>
                <a:gd name="T44" fmla="*/ 10 w 19"/>
                <a:gd name="T45" fmla="*/ 4 h 17"/>
                <a:gd name="T46" fmla="*/ 10 w 19"/>
                <a:gd name="T47" fmla="*/ 5 h 17"/>
                <a:gd name="T48" fmla="*/ 14 w 19"/>
                <a:gd name="T49" fmla="*/ 6 h 17"/>
                <a:gd name="T50" fmla="*/ 14 w 19"/>
                <a:gd name="T51" fmla="*/ 7 h 17"/>
                <a:gd name="T52" fmla="*/ 18 w 19"/>
                <a:gd name="T53" fmla="*/ 7 h 17"/>
                <a:gd name="T54" fmla="*/ 18 w 19"/>
                <a:gd name="T55" fmla="*/ 8 h 17"/>
                <a:gd name="T56" fmla="*/ 18 w 19"/>
                <a:gd name="T57" fmla="*/ 9 h 17"/>
                <a:gd name="T58" fmla="*/ 18 w 19"/>
                <a:gd name="T59" fmla="*/ 11 h 17"/>
                <a:gd name="T60" fmla="*/ 18 w 19"/>
                <a:gd name="T61" fmla="*/ 12 h 17"/>
                <a:gd name="T62" fmla="*/ 18 w 19"/>
                <a:gd name="T63" fmla="*/ 13 h 17"/>
                <a:gd name="T64" fmla="*/ 18 w 19"/>
                <a:gd name="T65" fmla="*/ 14 h 17"/>
                <a:gd name="T66" fmla="*/ 18 w 19"/>
                <a:gd name="T67" fmla="*/ 16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17"/>
                <a:gd name="T104" fmla="*/ 19 w 19"/>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17">
                  <a:moveTo>
                    <a:pt x="18" y="16"/>
                  </a:moveTo>
                  <a:lnTo>
                    <a:pt x="18" y="14"/>
                  </a:lnTo>
                  <a:lnTo>
                    <a:pt x="18" y="13"/>
                  </a:lnTo>
                  <a:lnTo>
                    <a:pt x="18" y="12"/>
                  </a:lnTo>
                  <a:lnTo>
                    <a:pt x="18" y="11"/>
                  </a:lnTo>
                  <a:lnTo>
                    <a:pt x="18" y="9"/>
                  </a:lnTo>
                  <a:lnTo>
                    <a:pt x="18" y="8"/>
                  </a:lnTo>
                  <a:lnTo>
                    <a:pt x="18" y="7"/>
                  </a:lnTo>
                  <a:lnTo>
                    <a:pt x="18" y="6"/>
                  </a:lnTo>
                  <a:lnTo>
                    <a:pt x="18" y="5"/>
                  </a:lnTo>
                  <a:lnTo>
                    <a:pt x="14" y="5"/>
                  </a:lnTo>
                  <a:lnTo>
                    <a:pt x="14" y="4"/>
                  </a:lnTo>
                  <a:lnTo>
                    <a:pt x="10" y="4"/>
                  </a:lnTo>
                  <a:lnTo>
                    <a:pt x="10" y="3"/>
                  </a:lnTo>
                  <a:lnTo>
                    <a:pt x="7" y="2"/>
                  </a:lnTo>
                  <a:lnTo>
                    <a:pt x="3" y="1"/>
                  </a:lnTo>
                  <a:lnTo>
                    <a:pt x="0" y="0"/>
                  </a:lnTo>
                  <a:lnTo>
                    <a:pt x="0" y="2"/>
                  </a:lnTo>
                  <a:lnTo>
                    <a:pt x="0" y="3"/>
                  </a:lnTo>
                  <a:lnTo>
                    <a:pt x="3" y="3"/>
                  </a:lnTo>
                  <a:lnTo>
                    <a:pt x="7" y="3"/>
                  </a:lnTo>
                  <a:lnTo>
                    <a:pt x="7" y="4"/>
                  </a:lnTo>
                  <a:lnTo>
                    <a:pt x="10" y="4"/>
                  </a:lnTo>
                  <a:lnTo>
                    <a:pt x="10" y="5"/>
                  </a:lnTo>
                  <a:lnTo>
                    <a:pt x="14" y="6"/>
                  </a:lnTo>
                  <a:lnTo>
                    <a:pt x="14" y="7"/>
                  </a:lnTo>
                  <a:lnTo>
                    <a:pt x="18" y="7"/>
                  </a:lnTo>
                  <a:lnTo>
                    <a:pt x="18" y="8"/>
                  </a:lnTo>
                  <a:lnTo>
                    <a:pt x="18" y="9"/>
                  </a:lnTo>
                  <a:lnTo>
                    <a:pt x="18" y="11"/>
                  </a:lnTo>
                  <a:lnTo>
                    <a:pt x="18" y="12"/>
                  </a:lnTo>
                  <a:lnTo>
                    <a:pt x="18" y="13"/>
                  </a:lnTo>
                  <a:lnTo>
                    <a:pt x="18" y="14"/>
                  </a:lnTo>
                  <a:lnTo>
                    <a:pt x="18"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7" name="Freeform 51"/>
            <p:cNvSpPr>
              <a:spLocks/>
            </p:cNvSpPr>
            <p:nvPr/>
          </p:nvSpPr>
          <p:spPr bwMode="auto">
            <a:xfrm>
              <a:off x="3393" y="3028"/>
              <a:ext cx="19" cy="38"/>
            </a:xfrm>
            <a:custGeom>
              <a:avLst/>
              <a:gdLst>
                <a:gd name="T0" fmla="*/ 4 w 19"/>
                <a:gd name="T1" fmla="*/ 37 h 38"/>
                <a:gd name="T2" fmla="*/ 18 w 19"/>
                <a:gd name="T3" fmla="*/ 0 h 38"/>
                <a:gd name="T4" fmla="*/ 0 w 19"/>
                <a:gd name="T5" fmla="*/ 37 h 38"/>
                <a:gd name="T6" fmla="*/ 0 w 19"/>
                <a:gd name="T7" fmla="*/ 36 h 38"/>
                <a:gd name="T8" fmla="*/ 4 w 19"/>
                <a:gd name="T9" fmla="*/ 37 h 38"/>
                <a:gd name="T10" fmla="*/ 0 60000 65536"/>
                <a:gd name="T11" fmla="*/ 0 60000 65536"/>
                <a:gd name="T12" fmla="*/ 0 60000 65536"/>
                <a:gd name="T13" fmla="*/ 0 60000 65536"/>
                <a:gd name="T14" fmla="*/ 0 60000 65536"/>
                <a:gd name="T15" fmla="*/ 0 w 19"/>
                <a:gd name="T16" fmla="*/ 0 h 38"/>
                <a:gd name="T17" fmla="*/ 19 w 19"/>
                <a:gd name="T18" fmla="*/ 38 h 38"/>
              </a:gdLst>
              <a:ahLst/>
              <a:cxnLst>
                <a:cxn ang="T10">
                  <a:pos x="T0" y="T1"/>
                </a:cxn>
                <a:cxn ang="T11">
                  <a:pos x="T2" y="T3"/>
                </a:cxn>
                <a:cxn ang="T12">
                  <a:pos x="T4" y="T5"/>
                </a:cxn>
                <a:cxn ang="T13">
                  <a:pos x="T6" y="T7"/>
                </a:cxn>
                <a:cxn ang="T14">
                  <a:pos x="T8" y="T9"/>
                </a:cxn>
              </a:cxnLst>
              <a:rect l="T15" t="T16" r="T17" b="T18"/>
              <a:pathLst>
                <a:path w="19" h="38">
                  <a:moveTo>
                    <a:pt x="4" y="37"/>
                  </a:moveTo>
                  <a:lnTo>
                    <a:pt x="18" y="0"/>
                  </a:lnTo>
                  <a:lnTo>
                    <a:pt x="0" y="37"/>
                  </a:lnTo>
                  <a:lnTo>
                    <a:pt x="0" y="36"/>
                  </a:lnTo>
                  <a:lnTo>
                    <a:pt x="4" y="37"/>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8" name="Freeform 52"/>
            <p:cNvSpPr>
              <a:spLocks/>
            </p:cNvSpPr>
            <p:nvPr/>
          </p:nvSpPr>
          <p:spPr bwMode="auto">
            <a:xfrm>
              <a:off x="3389" y="3064"/>
              <a:ext cx="19" cy="17"/>
            </a:xfrm>
            <a:custGeom>
              <a:avLst/>
              <a:gdLst>
                <a:gd name="T0" fmla="*/ 3 w 19"/>
                <a:gd name="T1" fmla="*/ 16 h 17"/>
                <a:gd name="T2" fmla="*/ 7 w 19"/>
                <a:gd name="T3" fmla="*/ 16 h 17"/>
                <a:gd name="T4" fmla="*/ 10 w 19"/>
                <a:gd name="T5" fmla="*/ 16 h 17"/>
                <a:gd name="T6" fmla="*/ 10 w 19"/>
                <a:gd name="T7" fmla="*/ 13 h 17"/>
                <a:gd name="T8" fmla="*/ 10 w 19"/>
                <a:gd name="T9" fmla="*/ 10 h 17"/>
                <a:gd name="T10" fmla="*/ 14 w 19"/>
                <a:gd name="T11" fmla="*/ 10 h 17"/>
                <a:gd name="T12" fmla="*/ 14 w 19"/>
                <a:gd name="T13" fmla="*/ 8 h 17"/>
                <a:gd name="T14" fmla="*/ 18 w 19"/>
                <a:gd name="T15" fmla="*/ 5 h 17"/>
                <a:gd name="T16" fmla="*/ 18 w 19"/>
                <a:gd name="T17" fmla="*/ 2 h 17"/>
                <a:gd name="T18" fmla="*/ 14 w 19"/>
                <a:gd name="T19" fmla="*/ 0 h 17"/>
                <a:gd name="T20" fmla="*/ 14 w 19"/>
                <a:gd name="T21" fmla="*/ 2 h 17"/>
                <a:gd name="T22" fmla="*/ 10 w 19"/>
                <a:gd name="T23" fmla="*/ 2 h 17"/>
                <a:gd name="T24" fmla="*/ 10 w 19"/>
                <a:gd name="T25" fmla="*/ 5 h 17"/>
                <a:gd name="T26" fmla="*/ 10 w 19"/>
                <a:gd name="T27" fmla="*/ 8 h 17"/>
                <a:gd name="T28" fmla="*/ 10 w 19"/>
                <a:gd name="T29" fmla="*/ 10 h 17"/>
                <a:gd name="T30" fmla="*/ 7 w 19"/>
                <a:gd name="T31" fmla="*/ 10 h 17"/>
                <a:gd name="T32" fmla="*/ 3 w 19"/>
                <a:gd name="T33" fmla="*/ 10 h 17"/>
                <a:gd name="T34" fmla="*/ 0 w 19"/>
                <a:gd name="T35" fmla="*/ 10 h 17"/>
                <a:gd name="T36" fmla="*/ 3 w 1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7"/>
                <a:gd name="T59" fmla="*/ 19 w 1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7">
                  <a:moveTo>
                    <a:pt x="3" y="16"/>
                  </a:moveTo>
                  <a:lnTo>
                    <a:pt x="7" y="16"/>
                  </a:lnTo>
                  <a:lnTo>
                    <a:pt x="10" y="16"/>
                  </a:lnTo>
                  <a:lnTo>
                    <a:pt x="10" y="13"/>
                  </a:lnTo>
                  <a:lnTo>
                    <a:pt x="10" y="10"/>
                  </a:lnTo>
                  <a:lnTo>
                    <a:pt x="14" y="10"/>
                  </a:lnTo>
                  <a:lnTo>
                    <a:pt x="14" y="8"/>
                  </a:lnTo>
                  <a:lnTo>
                    <a:pt x="18" y="5"/>
                  </a:lnTo>
                  <a:lnTo>
                    <a:pt x="18" y="2"/>
                  </a:lnTo>
                  <a:lnTo>
                    <a:pt x="14" y="0"/>
                  </a:lnTo>
                  <a:lnTo>
                    <a:pt x="14" y="2"/>
                  </a:lnTo>
                  <a:lnTo>
                    <a:pt x="10" y="2"/>
                  </a:lnTo>
                  <a:lnTo>
                    <a:pt x="10" y="5"/>
                  </a:lnTo>
                  <a:lnTo>
                    <a:pt x="10" y="8"/>
                  </a:lnTo>
                  <a:lnTo>
                    <a:pt x="10" y="10"/>
                  </a:lnTo>
                  <a:lnTo>
                    <a:pt x="7" y="10"/>
                  </a:lnTo>
                  <a:lnTo>
                    <a:pt x="3" y="10"/>
                  </a:lnTo>
                  <a:lnTo>
                    <a:pt x="0" y="10"/>
                  </a:lnTo>
                  <a:lnTo>
                    <a:pt x="3"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29" name="Freeform 53"/>
            <p:cNvSpPr>
              <a:spLocks/>
            </p:cNvSpPr>
            <p:nvPr/>
          </p:nvSpPr>
          <p:spPr bwMode="auto">
            <a:xfrm>
              <a:off x="3363" y="3068"/>
              <a:ext cx="28" cy="17"/>
            </a:xfrm>
            <a:custGeom>
              <a:avLst/>
              <a:gdLst>
                <a:gd name="T0" fmla="*/ 0 w 28"/>
                <a:gd name="T1" fmla="*/ 16 h 17"/>
                <a:gd name="T2" fmla="*/ 27 w 28"/>
                <a:gd name="T3" fmla="*/ 6 h 17"/>
                <a:gd name="T4" fmla="*/ 25 w 28"/>
                <a:gd name="T5" fmla="*/ 0 h 17"/>
                <a:gd name="T6" fmla="*/ 0 w 28"/>
                <a:gd name="T7" fmla="*/ 12 h 17"/>
                <a:gd name="T8" fmla="*/ 0 w 28"/>
                <a:gd name="T9" fmla="*/ 16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0" y="16"/>
                  </a:moveTo>
                  <a:lnTo>
                    <a:pt x="27" y="6"/>
                  </a:lnTo>
                  <a:lnTo>
                    <a:pt x="25" y="0"/>
                  </a:lnTo>
                  <a:lnTo>
                    <a:pt x="0" y="12"/>
                  </a:lnTo>
                  <a:lnTo>
                    <a:pt x="0"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0" name="Freeform 54"/>
            <p:cNvSpPr>
              <a:spLocks/>
            </p:cNvSpPr>
            <p:nvPr/>
          </p:nvSpPr>
          <p:spPr bwMode="auto">
            <a:xfrm>
              <a:off x="3353" y="3072"/>
              <a:ext cx="19" cy="17"/>
            </a:xfrm>
            <a:custGeom>
              <a:avLst/>
              <a:gdLst>
                <a:gd name="T0" fmla="*/ 2 w 19"/>
                <a:gd name="T1" fmla="*/ 16 h 17"/>
                <a:gd name="T2" fmla="*/ 2 w 19"/>
                <a:gd name="T3" fmla="*/ 14 h 17"/>
                <a:gd name="T4" fmla="*/ 2 w 19"/>
                <a:gd name="T5" fmla="*/ 12 h 17"/>
                <a:gd name="T6" fmla="*/ 2 w 19"/>
                <a:gd name="T7" fmla="*/ 11 h 17"/>
                <a:gd name="T8" fmla="*/ 4 w 19"/>
                <a:gd name="T9" fmla="*/ 11 h 17"/>
                <a:gd name="T10" fmla="*/ 6 w 19"/>
                <a:gd name="T11" fmla="*/ 11 h 17"/>
                <a:gd name="T12" fmla="*/ 6 w 19"/>
                <a:gd name="T13" fmla="*/ 9 h 17"/>
                <a:gd name="T14" fmla="*/ 6 w 19"/>
                <a:gd name="T15" fmla="*/ 8 h 17"/>
                <a:gd name="T16" fmla="*/ 6 w 19"/>
                <a:gd name="T17" fmla="*/ 6 h 17"/>
                <a:gd name="T18" fmla="*/ 8 w 19"/>
                <a:gd name="T19" fmla="*/ 6 h 17"/>
                <a:gd name="T20" fmla="*/ 8 w 19"/>
                <a:gd name="T21" fmla="*/ 4 h 17"/>
                <a:gd name="T22" fmla="*/ 10 w 19"/>
                <a:gd name="T23" fmla="*/ 4 h 17"/>
                <a:gd name="T24" fmla="*/ 10 w 19"/>
                <a:gd name="T25" fmla="*/ 3 h 17"/>
                <a:gd name="T26" fmla="*/ 12 w 19"/>
                <a:gd name="T27" fmla="*/ 1 h 17"/>
                <a:gd name="T28" fmla="*/ 14 w 19"/>
                <a:gd name="T29" fmla="*/ 1 h 17"/>
                <a:gd name="T30" fmla="*/ 16 w 19"/>
                <a:gd name="T31" fmla="*/ 1 h 17"/>
                <a:gd name="T32" fmla="*/ 18 w 19"/>
                <a:gd name="T33" fmla="*/ 1 h 17"/>
                <a:gd name="T34" fmla="*/ 18 w 19"/>
                <a:gd name="T35" fmla="*/ 0 h 17"/>
                <a:gd name="T36" fmla="*/ 16 w 19"/>
                <a:gd name="T37" fmla="*/ 0 h 17"/>
                <a:gd name="T38" fmla="*/ 14 w 19"/>
                <a:gd name="T39" fmla="*/ 1 h 17"/>
                <a:gd name="T40" fmla="*/ 12 w 19"/>
                <a:gd name="T41" fmla="*/ 1 h 17"/>
                <a:gd name="T42" fmla="*/ 10 w 19"/>
                <a:gd name="T43" fmla="*/ 1 h 17"/>
                <a:gd name="T44" fmla="*/ 8 w 19"/>
                <a:gd name="T45" fmla="*/ 1 h 17"/>
                <a:gd name="T46" fmla="*/ 8 w 19"/>
                <a:gd name="T47" fmla="*/ 3 h 17"/>
                <a:gd name="T48" fmla="*/ 6 w 19"/>
                <a:gd name="T49" fmla="*/ 4 h 17"/>
                <a:gd name="T50" fmla="*/ 6 w 19"/>
                <a:gd name="T51" fmla="*/ 6 h 17"/>
                <a:gd name="T52" fmla="*/ 4 w 19"/>
                <a:gd name="T53" fmla="*/ 6 h 17"/>
                <a:gd name="T54" fmla="*/ 4 w 19"/>
                <a:gd name="T55" fmla="*/ 8 h 17"/>
                <a:gd name="T56" fmla="*/ 2 w 19"/>
                <a:gd name="T57" fmla="*/ 8 h 17"/>
                <a:gd name="T58" fmla="*/ 2 w 19"/>
                <a:gd name="T59" fmla="*/ 9 h 17"/>
                <a:gd name="T60" fmla="*/ 2 w 19"/>
                <a:gd name="T61" fmla="*/ 11 h 17"/>
                <a:gd name="T62" fmla="*/ 0 w 19"/>
                <a:gd name="T63" fmla="*/ 11 h 17"/>
                <a:gd name="T64" fmla="*/ 0 w 19"/>
                <a:gd name="T65" fmla="*/ 12 h 17"/>
                <a:gd name="T66" fmla="*/ 0 w 19"/>
                <a:gd name="T67" fmla="*/ 14 h 17"/>
                <a:gd name="T68" fmla="*/ 2 w 19"/>
                <a:gd name="T69" fmla="*/ 16 h 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
                <a:gd name="T106" fmla="*/ 0 h 17"/>
                <a:gd name="T107" fmla="*/ 19 w 19"/>
                <a:gd name="T108" fmla="*/ 17 h 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 h="17">
                  <a:moveTo>
                    <a:pt x="2" y="16"/>
                  </a:moveTo>
                  <a:lnTo>
                    <a:pt x="2" y="14"/>
                  </a:lnTo>
                  <a:lnTo>
                    <a:pt x="2" y="12"/>
                  </a:lnTo>
                  <a:lnTo>
                    <a:pt x="2" y="11"/>
                  </a:lnTo>
                  <a:lnTo>
                    <a:pt x="4" y="11"/>
                  </a:lnTo>
                  <a:lnTo>
                    <a:pt x="6" y="11"/>
                  </a:lnTo>
                  <a:lnTo>
                    <a:pt x="6" y="9"/>
                  </a:lnTo>
                  <a:lnTo>
                    <a:pt x="6" y="8"/>
                  </a:lnTo>
                  <a:lnTo>
                    <a:pt x="6" y="6"/>
                  </a:lnTo>
                  <a:lnTo>
                    <a:pt x="8" y="6"/>
                  </a:lnTo>
                  <a:lnTo>
                    <a:pt x="8" y="4"/>
                  </a:lnTo>
                  <a:lnTo>
                    <a:pt x="10" y="4"/>
                  </a:lnTo>
                  <a:lnTo>
                    <a:pt x="10" y="3"/>
                  </a:lnTo>
                  <a:lnTo>
                    <a:pt x="12" y="1"/>
                  </a:lnTo>
                  <a:lnTo>
                    <a:pt x="14" y="1"/>
                  </a:lnTo>
                  <a:lnTo>
                    <a:pt x="16" y="1"/>
                  </a:lnTo>
                  <a:lnTo>
                    <a:pt x="18" y="1"/>
                  </a:lnTo>
                  <a:lnTo>
                    <a:pt x="18" y="0"/>
                  </a:lnTo>
                  <a:lnTo>
                    <a:pt x="16" y="0"/>
                  </a:lnTo>
                  <a:lnTo>
                    <a:pt x="14" y="1"/>
                  </a:lnTo>
                  <a:lnTo>
                    <a:pt x="12" y="1"/>
                  </a:lnTo>
                  <a:lnTo>
                    <a:pt x="10" y="1"/>
                  </a:lnTo>
                  <a:lnTo>
                    <a:pt x="8" y="1"/>
                  </a:lnTo>
                  <a:lnTo>
                    <a:pt x="8" y="3"/>
                  </a:lnTo>
                  <a:lnTo>
                    <a:pt x="6" y="4"/>
                  </a:lnTo>
                  <a:lnTo>
                    <a:pt x="6" y="6"/>
                  </a:lnTo>
                  <a:lnTo>
                    <a:pt x="4" y="6"/>
                  </a:lnTo>
                  <a:lnTo>
                    <a:pt x="4" y="8"/>
                  </a:lnTo>
                  <a:lnTo>
                    <a:pt x="2" y="8"/>
                  </a:lnTo>
                  <a:lnTo>
                    <a:pt x="2" y="9"/>
                  </a:lnTo>
                  <a:lnTo>
                    <a:pt x="2" y="11"/>
                  </a:lnTo>
                  <a:lnTo>
                    <a:pt x="0" y="11"/>
                  </a:lnTo>
                  <a:lnTo>
                    <a:pt x="0" y="12"/>
                  </a:lnTo>
                  <a:lnTo>
                    <a:pt x="0" y="14"/>
                  </a:lnTo>
                  <a:lnTo>
                    <a:pt x="2" y="16"/>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1" name="Freeform 55"/>
            <p:cNvSpPr>
              <a:spLocks/>
            </p:cNvSpPr>
            <p:nvPr/>
          </p:nvSpPr>
          <p:spPr bwMode="auto">
            <a:xfrm>
              <a:off x="3345" y="3080"/>
              <a:ext cx="19" cy="99"/>
            </a:xfrm>
            <a:custGeom>
              <a:avLst/>
              <a:gdLst>
                <a:gd name="T0" fmla="*/ 2 w 19"/>
                <a:gd name="T1" fmla="*/ 94 h 99"/>
                <a:gd name="T2" fmla="*/ 2 w 19"/>
                <a:gd name="T3" fmla="*/ 84 h 99"/>
                <a:gd name="T4" fmla="*/ 2 w 19"/>
                <a:gd name="T5" fmla="*/ 78 h 99"/>
                <a:gd name="T6" fmla="*/ 2 w 19"/>
                <a:gd name="T7" fmla="*/ 70 h 99"/>
                <a:gd name="T8" fmla="*/ 4 w 19"/>
                <a:gd name="T9" fmla="*/ 64 h 99"/>
                <a:gd name="T10" fmla="*/ 4 w 19"/>
                <a:gd name="T11" fmla="*/ 58 h 99"/>
                <a:gd name="T12" fmla="*/ 4 w 19"/>
                <a:gd name="T13" fmla="*/ 52 h 99"/>
                <a:gd name="T14" fmla="*/ 4 w 19"/>
                <a:gd name="T15" fmla="*/ 46 h 99"/>
                <a:gd name="T16" fmla="*/ 4 w 19"/>
                <a:gd name="T17" fmla="*/ 41 h 99"/>
                <a:gd name="T18" fmla="*/ 6 w 19"/>
                <a:gd name="T19" fmla="*/ 36 h 99"/>
                <a:gd name="T20" fmla="*/ 8 w 19"/>
                <a:gd name="T21" fmla="*/ 32 h 99"/>
                <a:gd name="T22" fmla="*/ 8 w 19"/>
                <a:gd name="T23" fmla="*/ 26 h 99"/>
                <a:gd name="T24" fmla="*/ 10 w 19"/>
                <a:gd name="T25" fmla="*/ 20 h 99"/>
                <a:gd name="T26" fmla="*/ 12 w 19"/>
                <a:gd name="T27" fmla="*/ 14 h 99"/>
                <a:gd name="T28" fmla="*/ 16 w 19"/>
                <a:gd name="T29" fmla="*/ 9 h 99"/>
                <a:gd name="T30" fmla="*/ 16 w 19"/>
                <a:gd name="T31" fmla="*/ 3 h 99"/>
                <a:gd name="T32" fmla="*/ 16 w 19"/>
                <a:gd name="T33" fmla="*/ 0 h 99"/>
                <a:gd name="T34" fmla="*/ 14 w 19"/>
                <a:gd name="T35" fmla="*/ 6 h 99"/>
                <a:gd name="T36" fmla="*/ 12 w 19"/>
                <a:gd name="T37" fmla="*/ 12 h 99"/>
                <a:gd name="T38" fmla="*/ 10 w 19"/>
                <a:gd name="T39" fmla="*/ 18 h 99"/>
                <a:gd name="T40" fmla="*/ 8 w 19"/>
                <a:gd name="T41" fmla="*/ 23 h 99"/>
                <a:gd name="T42" fmla="*/ 8 w 19"/>
                <a:gd name="T43" fmla="*/ 28 h 99"/>
                <a:gd name="T44" fmla="*/ 4 w 19"/>
                <a:gd name="T45" fmla="*/ 34 h 99"/>
                <a:gd name="T46" fmla="*/ 4 w 19"/>
                <a:gd name="T47" fmla="*/ 38 h 99"/>
                <a:gd name="T48" fmla="*/ 4 w 19"/>
                <a:gd name="T49" fmla="*/ 44 h 99"/>
                <a:gd name="T50" fmla="*/ 2 w 19"/>
                <a:gd name="T51" fmla="*/ 50 h 99"/>
                <a:gd name="T52" fmla="*/ 2 w 19"/>
                <a:gd name="T53" fmla="*/ 56 h 99"/>
                <a:gd name="T54" fmla="*/ 2 w 19"/>
                <a:gd name="T55" fmla="*/ 61 h 99"/>
                <a:gd name="T56" fmla="*/ 0 w 19"/>
                <a:gd name="T57" fmla="*/ 67 h 99"/>
                <a:gd name="T58" fmla="*/ 0 w 19"/>
                <a:gd name="T59" fmla="*/ 74 h 99"/>
                <a:gd name="T60" fmla="*/ 0 w 19"/>
                <a:gd name="T61" fmla="*/ 81 h 99"/>
                <a:gd name="T62" fmla="*/ 0 w 19"/>
                <a:gd name="T63" fmla="*/ 90 h 99"/>
                <a:gd name="T64" fmla="*/ 0 w 19"/>
                <a:gd name="T65" fmla="*/ 98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99"/>
                <a:gd name="T101" fmla="*/ 19 w 1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99">
                  <a:moveTo>
                    <a:pt x="0" y="98"/>
                  </a:moveTo>
                  <a:lnTo>
                    <a:pt x="2" y="94"/>
                  </a:lnTo>
                  <a:lnTo>
                    <a:pt x="2" y="90"/>
                  </a:lnTo>
                  <a:lnTo>
                    <a:pt x="2" y="84"/>
                  </a:lnTo>
                  <a:lnTo>
                    <a:pt x="2" y="81"/>
                  </a:lnTo>
                  <a:lnTo>
                    <a:pt x="2" y="78"/>
                  </a:lnTo>
                  <a:lnTo>
                    <a:pt x="2" y="74"/>
                  </a:lnTo>
                  <a:lnTo>
                    <a:pt x="2" y="70"/>
                  </a:lnTo>
                  <a:lnTo>
                    <a:pt x="2" y="67"/>
                  </a:lnTo>
                  <a:lnTo>
                    <a:pt x="4" y="64"/>
                  </a:lnTo>
                  <a:lnTo>
                    <a:pt x="4" y="61"/>
                  </a:lnTo>
                  <a:lnTo>
                    <a:pt x="4" y="58"/>
                  </a:lnTo>
                  <a:lnTo>
                    <a:pt x="4" y="56"/>
                  </a:lnTo>
                  <a:lnTo>
                    <a:pt x="4" y="52"/>
                  </a:lnTo>
                  <a:lnTo>
                    <a:pt x="4" y="50"/>
                  </a:lnTo>
                  <a:lnTo>
                    <a:pt x="4" y="46"/>
                  </a:lnTo>
                  <a:lnTo>
                    <a:pt x="4" y="44"/>
                  </a:lnTo>
                  <a:lnTo>
                    <a:pt x="4" y="41"/>
                  </a:lnTo>
                  <a:lnTo>
                    <a:pt x="6" y="38"/>
                  </a:lnTo>
                  <a:lnTo>
                    <a:pt x="6" y="36"/>
                  </a:lnTo>
                  <a:lnTo>
                    <a:pt x="8" y="34"/>
                  </a:lnTo>
                  <a:lnTo>
                    <a:pt x="8" y="32"/>
                  </a:lnTo>
                  <a:lnTo>
                    <a:pt x="8" y="28"/>
                  </a:lnTo>
                  <a:lnTo>
                    <a:pt x="8" y="26"/>
                  </a:lnTo>
                  <a:lnTo>
                    <a:pt x="10" y="23"/>
                  </a:lnTo>
                  <a:lnTo>
                    <a:pt x="10" y="20"/>
                  </a:lnTo>
                  <a:lnTo>
                    <a:pt x="12" y="18"/>
                  </a:lnTo>
                  <a:lnTo>
                    <a:pt x="12" y="14"/>
                  </a:lnTo>
                  <a:lnTo>
                    <a:pt x="14" y="12"/>
                  </a:lnTo>
                  <a:lnTo>
                    <a:pt x="16" y="9"/>
                  </a:lnTo>
                  <a:lnTo>
                    <a:pt x="16" y="6"/>
                  </a:lnTo>
                  <a:lnTo>
                    <a:pt x="16" y="3"/>
                  </a:lnTo>
                  <a:lnTo>
                    <a:pt x="18" y="0"/>
                  </a:lnTo>
                  <a:lnTo>
                    <a:pt x="16" y="0"/>
                  </a:lnTo>
                  <a:lnTo>
                    <a:pt x="16" y="2"/>
                  </a:lnTo>
                  <a:lnTo>
                    <a:pt x="14" y="6"/>
                  </a:lnTo>
                  <a:lnTo>
                    <a:pt x="14" y="9"/>
                  </a:lnTo>
                  <a:lnTo>
                    <a:pt x="12" y="12"/>
                  </a:lnTo>
                  <a:lnTo>
                    <a:pt x="10" y="14"/>
                  </a:lnTo>
                  <a:lnTo>
                    <a:pt x="10" y="18"/>
                  </a:lnTo>
                  <a:lnTo>
                    <a:pt x="8" y="20"/>
                  </a:lnTo>
                  <a:lnTo>
                    <a:pt x="8" y="23"/>
                  </a:lnTo>
                  <a:lnTo>
                    <a:pt x="8" y="26"/>
                  </a:lnTo>
                  <a:lnTo>
                    <a:pt x="8" y="28"/>
                  </a:lnTo>
                  <a:lnTo>
                    <a:pt x="6" y="32"/>
                  </a:lnTo>
                  <a:lnTo>
                    <a:pt x="4" y="34"/>
                  </a:lnTo>
                  <a:lnTo>
                    <a:pt x="4" y="36"/>
                  </a:lnTo>
                  <a:lnTo>
                    <a:pt x="4" y="38"/>
                  </a:lnTo>
                  <a:lnTo>
                    <a:pt x="4" y="41"/>
                  </a:lnTo>
                  <a:lnTo>
                    <a:pt x="4" y="44"/>
                  </a:lnTo>
                  <a:lnTo>
                    <a:pt x="4" y="46"/>
                  </a:lnTo>
                  <a:lnTo>
                    <a:pt x="2" y="50"/>
                  </a:lnTo>
                  <a:lnTo>
                    <a:pt x="2" y="52"/>
                  </a:lnTo>
                  <a:lnTo>
                    <a:pt x="2" y="56"/>
                  </a:lnTo>
                  <a:lnTo>
                    <a:pt x="2" y="58"/>
                  </a:lnTo>
                  <a:lnTo>
                    <a:pt x="2" y="61"/>
                  </a:lnTo>
                  <a:lnTo>
                    <a:pt x="2" y="64"/>
                  </a:lnTo>
                  <a:lnTo>
                    <a:pt x="0" y="67"/>
                  </a:lnTo>
                  <a:lnTo>
                    <a:pt x="0" y="70"/>
                  </a:lnTo>
                  <a:lnTo>
                    <a:pt x="0" y="74"/>
                  </a:lnTo>
                  <a:lnTo>
                    <a:pt x="0" y="78"/>
                  </a:lnTo>
                  <a:lnTo>
                    <a:pt x="0" y="81"/>
                  </a:lnTo>
                  <a:lnTo>
                    <a:pt x="0" y="84"/>
                  </a:lnTo>
                  <a:lnTo>
                    <a:pt x="0" y="90"/>
                  </a:lnTo>
                  <a:lnTo>
                    <a:pt x="0" y="94"/>
                  </a:lnTo>
                  <a:lnTo>
                    <a:pt x="0" y="98"/>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2" name="Freeform 56"/>
            <p:cNvSpPr>
              <a:spLocks/>
            </p:cNvSpPr>
            <p:nvPr/>
          </p:nvSpPr>
          <p:spPr bwMode="auto">
            <a:xfrm>
              <a:off x="3345" y="3178"/>
              <a:ext cx="19" cy="17"/>
            </a:xfrm>
            <a:custGeom>
              <a:avLst/>
              <a:gdLst>
                <a:gd name="T0" fmla="*/ 18 w 19"/>
                <a:gd name="T1" fmla="*/ 14 h 17"/>
                <a:gd name="T2" fmla="*/ 15 w 19"/>
                <a:gd name="T3" fmla="*/ 14 h 17"/>
                <a:gd name="T4" fmla="*/ 15 w 19"/>
                <a:gd name="T5" fmla="*/ 12 h 17"/>
                <a:gd name="T6" fmla="*/ 12 w 19"/>
                <a:gd name="T7" fmla="*/ 12 h 17"/>
                <a:gd name="T8" fmla="*/ 12 w 19"/>
                <a:gd name="T9" fmla="*/ 11 h 17"/>
                <a:gd name="T10" fmla="*/ 10 w 19"/>
                <a:gd name="T11" fmla="*/ 11 h 17"/>
                <a:gd name="T12" fmla="*/ 7 w 19"/>
                <a:gd name="T13" fmla="*/ 8 h 17"/>
                <a:gd name="T14" fmla="*/ 5 w 19"/>
                <a:gd name="T15" fmla="*/ 8 h 17"/>
                <a:gd name="T16" fmla="*/ 5 w 19"/>
                <a:gd name="T17" fmla="*/ 6 h 17"/>
                <a:gd name="T18" fmla="*/ 5 w 19"/>
                <a:gd name="T19" fmla="*/ 4 h 17"/>
                <a:gd name="T20" fmla="*/ 2 w 19"/>
                <a:gd name="T21" fmla="*/ 4 h 17"/>
                <a:gd name="T22" fmla="*/ 2 w 19"/>
                <a:gd name="T23" fmla="*/ 3 h 17"/>
                <a:gd name="T24" fmla="*/ 2 w 19"/>
                <a:gd name="T25" fmla="*/ 1 h 17"/>
                <a:gd name="T26" fmla="*/ 0 w 19"/>
                <a:gd name="T27" fmla="*/ 1 h 17"/>
                <a:gd name="T28" fmla="*/ 2 w 19"/>
                <a:gd name="T29" fmla="*/ 1 h 17"/>
                <a:gd name="T30" fmla="*/ 0 w 19"/>
                <a:gd name="T31" fmla="*/ 1 h 17"/>
                <a:gd name="T32" fmla="*/ 0 w 19"/>
                <a:gd name="T33" fmla="*/ 0 h 17"/>
                <a:gd name="T34" fmla="*/ 0 w 19"/>
                <a:gd name="T35" fmla="*/ 1 h 17"/>
                <a:gd name="T36" fmla="*/ 0 w 19"/>
                <a:gd name="T37" fmla="*/ 3 h 17"/>
                <a:gd name="T38" fmla="*/ 0 w 19"/>
                <a:gd name="T39" fmla="*/ 4 h 17"/>
                <a:gd name="T40" fmla="*/ 2 w 19"/>
                <a:gd name="T41" fmla="*/ 4 h 17"/>
                <a:gd name="T42" fmla="*/ 2 w 19"/>
                <a:gd name="T43" fmla="*/ 6 h 17"/>
                <a:gd name="T44" fmla="*/ 2 w 19"/>
                <a:gd name="T45" fmla="*/ 8 h 17"/>
                <a:gd name="T46" fmla="*/ 5 w 19"/>
                <a:gd name="T47" fmla="*/ 11 h 17"/>
                <a:gd name="T48" fmla="*/ 7 w 19"/>
                <a:gd name="T49" fmla="*/ 11 h 17"/>
                <a:gd name="T50" fmla="*/ 10 w 19"/>
                <a:gd name="T51" fmla="*/ 12 h 17"/>
                <a:gd name="T52" fmla="*/ 10 w 19"/>
                <a:gd name="T53" fmla="*/ 14 h 17"/>
                <a:gd name="T54" fmla="*/ 12 w 19"/>
                <a:gd name="T55" fmla="*/ 14 h 17"/>
                <a:gd name="T56" fmla="*/ 15 w 19"/>
                <a:gd name="T57" fmla="*/ 16 h 17"/>
                <a:gd name="T58" fmla="*/ 18 w 19"/>
                <a:gd name="T59" fmla="*/ 16 h 17"/>
                <a:gd name="T60" fmla="*/ 18 w 19"/>
                <a:gd name="T61" fmla="*/ 14 h 1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7"/>
                <a:gd name="T95" fmla="*/ 19 w 19"/>
                <a:gd name="T96" fmla="*/ 17 h 1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7">
                  <a:moveTo>
                    <a:pt x="18" y="14"/>
                  </a:moveTo>
                  <a:lnTo>
                    <a:pt x="15" y="14"/>
                  </a:lnTo>
                  <a:lnTo>
                    <a:pt x="15" y="12"/>
                  </a:lnTo>
                  <a:lnTo>
                    <a:pt x="12" y="12"/>
                  </a:lnTo>
                  <a:lnTo>
                    <a:pt x="12" y="11"/>
                  </a:lnTo>
                  <a:lnTo>
                    <a:pt x="10" y="11"/>
                  </a:lnTo>
                  <a:lnTo>
                    <a:pt x="7" y="8"/>
                  </a:lnTo>
                  <a:lnTo>
                    <a:pt x="5" y="8"/>
                  </a:lnTo>
                  <a:lnTo>
                    <a:pt x="5" y="6"/>
                  </a:lnTo>
                  <a:lnTo>
                    <a:pt x="5" y="4"/>
                  </a:lnTo>
                  <a:lnTo>
                    <a:pt x="2" y="4"/>
                  </a:lnTo>
                  <a:lnTo>
                    <a:pt x="2" y="3"/>
                  </a:lnTo>
                  <a:lnTo>
                    <a:pt x="2" y="1"/>
                  </a:lnTo>
                  <a:lnTo>
                    <a:pt x="0" y="1"/>
                  </a:lnTo>
                  <a:lnTo>
                    <a:pt x="2" y="1"/>
                  </a:lnTo>
                  <a:lnTo>
                    <a:pt x="0" y="1"/>
                  </a:lnTo>
                  <a:lnTo>
                    <a:pt x="0" y="0"/>
                  </a:lnTo>
                  <a:lnTo>
                    <a:pt x="0" y="1"/>
                  </a:lnTo>
                  <a:lnTo>
                    <a:pt x="0" y="3"/>
                  </a:lnTo>
                  <a:lnTo>
                    <a:pt x="0" y="4"/>
                  </a:lnTo>
                  <a:lnTo>
                    <a:pt x="2" y="4"/>
                  </a:lnTo>
                  <a:lnTo>
                    <a:pt x="2" y="6"/>
                  </a:lnTo>
                  <a:lnTo>
                    <a:pt x="2" y="8"/>
                  </a:lnTo>
                  <a:lnTo>
                    <a:pt x="5" y="11"/>
                  </a:lnTo>
                  <a:lnTo>
                    <a:pt x="7" y="11"/>
                  </a:lnTo>
                  <a:lnTo>
                    <a:pt x="10" y="12"/>
                  </a:lnTo>
                  <a:lnTo>
                    <a:pt x="10" y="14"/>
                  </a:lnTo>
                  <a:lnTo>
                    <a:pt x="12" y="14"/>
                  </a:lnTo>
                  <a:lnTo>
                    <a:pt x="15" y="16"/>
                  </a:lnTo>
                  <a:lnTo>
                    <a:pt x="18" y="16"/>
                  </a:lnTo>
                  <a:lnTo>
                    <a:pt x="18" y="14"/>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3" name="Freeform 57"/>
            <p:cNvSpPr>
              <a:spLocks/>
            </p:cNvSpPr>
            <p:nvPr/>
          </p:nvSpPr>
          <p:spPr bwMode="auto">
            <a:xfrm>
              <a:off x="3351" y="3187"/>
              <a:ext cx="59" cy="19"/>
            </a:xfrm>
            <a:custGeom>
              <a:avLst/>
              <a:gdLst>
                <a:gd name="T0" fmla="*/ 58 w 59"/>
                <a:gd name="T1" fmla="*/ 17 h 19"/>
                <a:gd name="T2" fmla="*/ 56 w 59"/>
                <a:gd name="T3" fmla="*/ 16 h 19"/>
                <a:gd name="T4" fmla="*/ 0 w 59"/>
                <a:gd name="T5" fmla="*/ 0 h 19"/>
                <a:gd name="T6" fmla="*/ 56 w 59"/>
                <a:gd name="T7" fmla="*/ 18 h 19"/>
                <a:gd name="T8" fmla="*/ 55 w 59"/>
                <a:gd name="T9" fmla="*/ 17 h 19"/>
                <a:gd name="T10" fmla="*/ 58 w 59"/>
                <a:gd name="T11" fmla="*/ 17 h 19"/>
                <a:gd name="T12" fmla="*/ 56 w 59"/>
                <a:gd name="T13" fmla="*/ 16 h 19"/>
                <a:gd name="T14" fmla="*/ 58 w 59"/>
                <a:gd name="T15" fmla="*/ 17 h 19"/>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19"/>
                <a:gd name="T26" fmla="*/ 59 w 5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19">
                  <a:moveTo>
                    <a:pt x="58" y="17"/>
                  </a:moveTo>
                  <a:lnTo>
                    <a:pt x="56" y="16"/>
                  </a:lnTo>
                  <a:lnTo>
                    <a:pt x="0" y="0"/>
                  </a:lnTo>
                  <a:lnTo>
                    <a:pt x="56" y="18"/>
                  </a:lnTo>
                  <a:lnTo>
                    <a:pt x="55" y="17"/>
                  </a:lnTo>
                  <a:lnTo>
                    <a:pt x="58" y="17"/>
                  </a:lnTo>
                  <a:lnTo>
                    <a:pt x="56" y="16"/>
                  </a:lnTo>
                  <a:lnTo>
                    <a:pt x="58" y="17"/>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4" name="Freeform 58"/>
            <p:cNvSpPr>
              <a:spLocks/>
            </p:cNvSpPr>
            <p:nvPr/>
          </p:nvSpPr>
          <p:spPr bwMode="auto">
            <a:xfrm>
              <a:off x="3405" y="3204"/>
              <a:ext cx="19" cy="18"/>
            </a:xfrm>
            <a:custGeom>
              <a:avLst/>
              <a:gdLst>
                <a:gd name="T0" fmla="*/ 0 w 19"/>
                <a:gd name="T1" fmla="*/ 17 h 18"/>
                <a:gd name="T2" fmla="*/ 6 w 19"/>
                <a:gd name="T3" fmla="*/ 17 h 18"/>
                <a:gd name="T4" fmla="*/ 18 w 19"/>
                <a:gd name="T5" fmla="*/ 0 h 18"/>
                <a:gd name="T6" fmla="*/ 6 w 19"/>
                <a:gd name="T7" fmla="*/ 0 h 18"/>
                <a:gd name="T8" fmla="*/ 0 w 19"/>
                <a:gd name="T9" fmla="*/ 17 h 18"/>
                <a:gd name="T10" fmla="*/ 6 w 19"/>
                <a:gd name="T11" fmla="*/ 17 h 18"/>
                <a:gd name="T12" fmla="*/ 0 w 19"/>
                <a:gd name="T13" fmla="*/ 17 h 18"/>
                <a:gd name="T14" fmla="*/ 0 60000 65536"/>
                <a:gd name="T15" fmla="*/ 0 60000 65536"/>
                <a:gd name="T16" fmla="*/ 0 60000 65536"/>
                <a:gd name="T17" fmla="*/ 0 60000 65536"/>
                <a:gd name="T18" fmla="*/ 0 60000 65536"/>
                <a:gd name="T19" fmla="*/ 0 60000 65536"/>
                <a:gd name="T20" fmla="*/ 0 60000 65536"/>
                <a:gd name="T21" fmla="*/ 0 w 19"/>
                <a:gd name="T22" fmla="*/ 0 h 18"/>
                <a:gd name="T23" fmla="*/ 19 w 1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8">
                  <a:moveTo>
                    <a:pt x="0" y="17"/>
                  </a:moveTo>
                  <a:lnTo>
                    <a:pt x="6" y="17"/>
                  </a:lnTo>
                  <a:lnTo>
                    <a:pt x="18" y="0"/>
                  </a:lnTo>
                  <a:lnTo>
                    <a:pt x="6" y="0"/>
                  </a:lnTo>
                  <a:lnTo>
                    <a:pt x="0" y="17"/>
                  </a:lnTo>
                  <a:lnTo>
                    <a:pt x="6" y="17"/>
                  </a:lnTo>
                  <a:lnTo>
                    <a:pt x="0" y="17"/>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5" name="Freeform 59"/>
            <p:cNvSpPr>
              <a:spLocks/>
            </p:cNvSpPr>
            <p:nvPr/>
          </p:nvSpPr>
          <p:spPr bwMode="auto">
            <a:xfrm>
              <a:off x="3331" y="3214"/>
              <a:ext cx="75" cy="17"/>
            </a:xfrm>
            <a:custGeom>
              <a:avLst/>
              <a:gdLst>
                <a:gd name="T0" fmla="*/ 0 w 75"/>
                <a:gd name="T1" fmla="*/ 2 h 17"/>
                <a:gd name="T2" fmla="*/ 74 w 75"/>
                <a:gd name="T3" fmla="*/ 16 h 17"/>
                <a:gd name="T4" fmla="*/ 0 w 75"/>
                <a:gd name="T5" fmla="*/ 0 h 17"/>
                <a:gd name="T6" fmla="*/ 0 w 75"/>
                <a:gd name="T7" fmla="*/ 2 h 17"/>
                <a:gd name="T8" fmla="*/ 0 60000 65536"/>
                <a:gd name="T9" fmla="*/ 0 60000 65536"/>
                <a:gd name="T10" fmla="*/ 0 60000 65536"/>
                <a:gd name="T11" fmla="*/ 0 60000 65536"/>
                <a:gd name="T12" fmla="*/ 0 w 75"/>
                <a:gd name="T13" fmla="*/ 0 h 17"/>
                <a:gd name="T14" fmla="*/ 75 w 75"/>
                <a:gd name="T15" fmla="*/ 17 h 17"/>
              </a:gdLst>
              <a:ahLst/>
              <a:cxnLst>
                <a:cxn ang="T8">
                  <a:pos x="T0" y="T1"/>
                </a:cxn>
                <a:cxn ang="T9">
                  <a:pos x="T2" y="T3"/>
                </a:cxn>
                <a:cxn ang="T10">
                  <a:pos x="T4" y="T5"/>
                </a:cxn>
                <a:cxn ang="T11">
                  <a:pos x="T6" y="T7"/>
                </a:cxn>
              </a:cxnLst>
              <a:rect l="T12" t="T13" r="T14" b="T15"/>
              <a:pathLst>
                <a:path w="75" h="17">
                  <a:moveTo>
                    <a:pt x="0" y="2"/>
                  </a:moveTo>
                  <a:lnTo>
                    <a:pt x="74" y="16"/>
                  </a:lnTo>
                  <a:lnTo>
                    <a:pt x="0" y="0"/>
                  </a:lnTo>
                  <a:lnTo>
                    <a:pt x="0" y="2"/>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75836" name="Rectangle 60"/>
            <p:cNvSpPr>
              <a:spLocks noChangeArrowheads="1"/>
            </p:cNvSpPr>
            <p:nvPr/>
          </p:nvSpPr>
          <p:spPr bwMode="auto">
            <a:xfrm>
              <a:off x="1658" y="3546"/>
              <a:ext cx="297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dirty="0">
                  <a:solidFill>
                    <a:prstClr val="black"/>
                  </a:solidFill>
                  <a:latin typeface="Arial" charset="0"/>
                </a:rPr>
                <a:t>Elevation = 0.0007 x Degree x Speed</a:t>
              </a:r>
            </a:p>
          </p:txBody>
        </p:sp>
        <p:sp>
          <p:nvSpPr>
            <p:cNvPr id="75837" name="Rectangle 61"/>
            <p:cNvSpPr>
              <a:spLocks noChangeArrowheads="1"/>
            </p:cNvSpPr>
            <p:nvPr/>
          </p:nvSpPr>
          <p:spPr bwMode="auto">
            <a:xfrm>
              <a:off x="4059" y="3440"/>
              <a:ext cx="17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2</a:t>
              </a:r>
            </a:p>
          </p:txBody>
        </p:sp>
        <p:sp>
          <p:nvSpPr>
            <p:cNvPr id="75838" name="Line 62"/>
            <p:cNvSpPr>
              <a:spLocks noChangeShapeType="1"/>
            </p:cNvSpPr>
            <p:nvPr/>
          </p:nvSpPr>
          <p:spPr bwMode="auto">
            <a:xfrm flipH="1">
              <a:off x="2845" y="1646"/>
              <a:ext cx="110" cy="145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839" name="Oval 63"/>
            <p:cNvSpPr>
              <a:spLocks noChangeArrowheads="1"/>
            </p:cNvSpPr>
            <p:nvPr/>
          </p:nvSpPr>
          <p:spPr bwMode="auto">
            <a:xfrm>
              <a:off x="2930" y="1621"/>
              <a:ext cx="43" cy="37"/>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75840" name="Rectangle 64"/>
            <p:cNvSpPr>
              <a:spLocks noChangeArrowheads="1"/>
            </p:cNvSpPr>
            <p:nvPr/>
          </p:nvSpPr>
          <p:spPr bwMode="auto">
            <a:xfrm rot="5520000">
              <a:off x="2715" y="2013"/>
              <a:ext cx="76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Pendulum</a:t>
              </a:r>
            </a:p>
          </p:txBody>
        </p:sp>
        <p:sp>
          <p:nvSpPr>
            <p:cNvPr id="75841" name="Rectangle 65"/>
            <p:cNvSpPr>
              <a:spLocks noChangeArrowheads="1"/>
            </p:cNvSpPr>
            <p:nvPr/>
          </p:nvSpPr>
          <p:spPr bwMode="auto">
            <a:xfrm>
              <a:off x="2412" y="1401"/>
              <a:ext cx="132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Center of Gravity</a:t>
              </a:r>
            </a:p>
          </p:txBody>
        </p:sp>
        <p:sp>
          <p:nvSpPr>
            <p:cNvPr id="75842" name="Line 66"/>
            <p:cNvSpPr>
              <a:spLocks noChangeShapeType="1"/>
            </p:cNvSpPr>
            <p:nvPr/>
          </p:nvSpPr>
          <p:spPr bwMode="auto">
            <a:xfrm>
              <a:off x="1488" y="1680"/>
              <a:ext cx="1440" cy="0"/>
            </a:xfrm>
            <a:prstGeom prst="line">
              <a:avLst/>
            </a:prstGeom>
            <a:noFill/>
            <a:ln w="19050">
              <a:solidFill>
                <a:schemeClr val="tx1"/>
              </a:solidFill>
              <a:round/>
              <a:headEnd type="stealth"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843" name="Rectangle 68"/>
            <p:cNvSpPr>
              <a:spLocks noChangeArrowheads="1"/>
            </p:cNvSpPr>
            <p:nvPr/>
          </p:nvSpPr>
          <p:spPr bwMode="auto">
            <a:xfrm>
              <a:off x="720" y="1728"/>
              <a:ext cx="134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Centrifugal Force</a:t>
              </a:r>
            </a:p>
          </p:txBody>
        </p:sp>
        <p:sp>
          <p:nvSpPr>
            <p:cNvPr id="75844" name="Rectangle 69"/>
            <p:cNvSpPr>
              <a:spLocks noChangeArrowheads="1"/>
            </p:cNvSpPr>
            <p:nvPr/>
          </p:nvSpPr>
          <p:spPr bwMode="auto">
            <a:xfrm>
              <a:off x="4122" y="2897"/>
              <a:ext cx="139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Balance Elevation</a:t>
              </a:r>
            </a:p>
          </p:txBody>
        </p:sp>
        <p:sp>
          <p:nvSpPr>
            <p:cNvPr id="75845" name="Line 70"/>
            <p:cNvSpPr>
              <a:spLocks noChangeShapeType="1"/>
            </p:cNvSpPr>
            <p:nvPr/>
          </p:nvSpPr>
          <p:spPr bwMode="auto">
            <a:xfrm>
              <a:off x="2328" y="2932"/>
              <a:ext cx="147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846" name="Line 71"/>
            <p:cNvSpPr>
              <a:spLocks noChangeShapeType="1"/>
            </p:cNvSpPr>
            <p:nvPr/>
          </p:nvSpPr>
          <p:spPr bwMode="auto">
            <a:xfrm>
              <a:off x="3396" y="3010"/>
              <a:ext cx="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847" name="Line 72"/>
            <p:cNvSpPr>
              <a:spLocks noChangeShapeType="1"/>
            </p:cNvSpPr>
            <p:nvPr/>
          </p:nvSpPr>
          <p:spPr bwMode="auto">
            <a:xfrm flipH="1">
              <a:off x="3792" y="2976"/>
              <a:ext cx="312"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73"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213.57  </a:t>
            </a:r>
            <a:r>
              <a:rPr lang="en-US" sz="3200" dirty="0" smtClean="0"/>
              <a:t>Curves, Elevations</a:t>
            </a:r>
            <a:br>
              <a:rPr lang="en-US" sz="3200" dirty="0" smtClean="0"/>
            </a:br>
            <a:r>
              <a:rPr lang="en-US" sz="3200" dirty="0"/>
              <a:t> </a:t>
            </a:r>
            <a:r>
              <a:rPr lang="en-US" sz="3200" dirty="0" smtClean="0"/>
              <a:t>                    and Speed Limitations</a:t>
            </a:r>
            <a:endParaRPr lang="en-US" sz="3200" dirty="0"/>
          </a:p>
        </p:txBody>
      </p:sp>
    </p:spTree>
    <p:extLst>
      <p:ext uri="{BB962C8B-B14F-4D97-AF65-F5344CB8AC3E}">
        <p14:creationId xmlns:p14="http://schemas.microsoft.com/office/powerpoint/2010/main" val="218651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213.57  </a:t>
            </a:r>
            <a:r>
              <a:rPr lang="en-US" sz="3200" dirty="0" smtClean="0"/>
              <a:t>Curves, Elevations</a:t>
            </a:r>
            <a:br>
              <a:rPr lang="en-US" sz="3200" dirty="0" smtClean="0"/>
            </a:br>
            <a:r>
              <a:rPr lang="en-US" sz="3200" dirty="0"/>
              <a:t> </a:t>
            </a:r>
            <a:r>
              <a:rPr lang="en-US" sz="3200" dirty="0" smtClean="0"/>
              <a:t>                    and Speed Limitations</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4245927212"/>
              </p:ext>
            </p:extLst>
          </p:nvPr>
        </p:nvGraphicFramePr>
        <p:xfrm>
          <a:off x="723900" y="1811338"/>
          <a:ext cx="7869239" cy="3751262"/>
        </p:xfrm>
        <a:graphic>
          <a:graphicData uri="http://schemas.openxmlformats.org/presentationml/2006/ole">
            <mc:AlternateContent xmlns:mc="http://schemas.openxmlformats.org/markup-compatibility/2006">
              <mc:Choice xmlns:v="urn:schemas-microsoft-com:vml" Requires="v">
                <p:oleObj spid="_x0000_s187428" name="Document" r:id="rId4" imgW="6099065" imgH="3235520" progId="Word.Document.12">
                  <p:embed/>
                </p:oleObj>
              </mc:Choice>
              <mc:Fallback>
                <p:oleObj name="Document" r:id="rId4" imgW="6099065" imgH="3235520" progId="Word.Document.12">
                  <p:embed/>
                  <p:pic>
                    <p:nvPicPr>
                      <p:cNvPr id="0" name=""/>
                      <p:cNvPicPr/>
                      <p:nvPr/>
                    </p:nvPicPr>
                    <p:blipFill>
                      <a:blip r:embed="rId5"/>
                      <a:stretch>
                        <a:fillRect/>
                      </a:stretch>
                    </p:blipFill>
                    <p:spPr>
                      <a:xfrm>
                        <a:off x="723900" y="1811338"/>
                        <a:ext cx="7869239" cy="3751262"/>
                      </a:xfrm>
                      <a:prstGeom prst="rect">
                        <a:avLst/>
                      </a:prstGeom>
                      <a:solidFill>
                        <a:schemeClr val="accent3">
                          <a:lumMod val="20000"/>
                          <a:lumOff val="80000"/>
                        </a:schemeClr>
                      </a:solidFill>
                    </p:spPr>
                  </p:pic>
                </p:oleObj>
              </mc:Fallback>
            </mc:AlternateContent>
          </a:graphicData>
        </a:graphic>
      </p:graphicFrame>
      <p:sp>
        <p:nvSpPr>
          <p:cNvPr id="3" name="Rectangle 2"/>
          <p:cNvSpPr/>
          <p:nvPr/>
        </p:nvSpPr>
        <p:spPr>
          <a:xfrm>
            <a:off x="583406" y="5124271"/>
            <a:ext cx="8009732" cy="1200329"/>
          </a:xfrm>
          <a:prstGeom prst="rect">
            <a:avLst/>
          </a:prstGeom>
        </p:spPr>
        <p:txBody>
          <a:bodyPr wrap="square">
            <a:spAutoFit/>
          </a:bodyPr>
          <a:lstStyle/>
          <a:p>
            <a:pPr algn="ctr"/>
            <a:r>
              <a:rPr lang="en-US" sz="2400" dirty="0" smtClean="0">
                <a:solidFill>
                  <a:prstClr val="black"/>
                </a:solidFill>
              </a:rPr>
              <a:t>Unbalance </a:t>
            </a:r>
            <a:r>
              <a:rPr lang="en-US" sz="2400" dirty="0">
                <a:solidFill>
                  <a:prstClr val="black"/>
                </a:solidFill>
              </a:rPr>
              <a:t>or cant deficiency is the theoretical amount of elevation that would have to be added to the existing elevation to achieve a balanced condition. </a:t>
            </a:r>
          </a:p>
        </p:txBody>
      </p:sp>
    </p:spTree>
    <p:extLst>
      <p:ext uri="{BB962C8B-B14F-4D97-AF65-F5344CB8AC3E}">
        <p14:creationId xmlns:p14="http://schemas.microsoft.com/office/powerpoint/2010/main" val="1457570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792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smtClean="0">
                <a:solidFill>
                  <a:prstClr val="black"/>
                </a:solidFill>
              </a:rPr>
              <a:t>(</a:t>
            </a:r>
            <a:r>
              <a:rPr lang="en-US" dirty="0">
                <a:solidFill>
                  <a:prstClr val="black"/>
                </a:solidFill>
              </a:rPr>
              <a:t>c) All vehicles are </a:t>
            </a:r>
            <a:r>
              <a:rPr lang="en-US" dirty="0" smtClean="0">
                <a:solidFill>
                  <a:prstClr val="black"/>
                </a:solidFill>
              </a:rPr>
              <a:t>considered qualified </a:t>
            </a:r>
            <a:r>
              <a:rPr lang="en-US" dirty="0">
                <a:solidFill>
                  <a:prstClr val="black"/>
                </a:solidFill>
              </a:rPr>
              <a:t>for operating on track with </a:t>
            </a:r>
            <a:r>
              <a:rPr lang="en-US" dirty="0" smtClean="0">
                <a:solidFill>
                  <a:prstClr val="black"/>
                </a:solidFill>
              </a:rPr>
              <a:t>a cant </a:t>
            </a:r>
            <a:r>
              <a:rPr lang="en-US" dirty="0">
                <a:solidFill>
                  <a:prstClr val="black"/>
                </a:solidFill>
              </a:rPr>
              <a:t>deficiency, Eu, not exceeding </a:t>
            </a:r>
            <a:r>
              <a:rPr lang="en-US" dirty="0" smtClean="0">
                <a:solidFill>
                  <a:prstClr val="black"/>
                </a:solidFill>
              </a:rPr>
              <a:t>3 inches</a:t>
            </a:r>
            <a:r>
              <a:rPr lang="en-US" dirty="0">
                <a:solidFill>
                  <a:prstClr val="black"/>
                </a:solidFill>
              </a:rPr>
              <a:t>. Table 1 of appendix A to </a:t>
            </a:r>
            <a:r>
              <a:rPr lang="en-US" dirty="0" smtClean="0">
                <a:solidFill>
                  <a:prstClr val="black"/>
                </a:solidFill>
              </a:rPr>
              <a:t>this part </a:t>
            </a:r>
            <a:r>
              <a:rPr lang="en-US" dirty="0">
                <a:solidFill>
                  <a:prstClr val="black"/>
                </a:solidFill>
              </a:rPr>
              <a:t>is a table of speeds computed </a:t>
            </a:r>
            <a:r>
              <a:rPr lang="en-US" dirty="0" smtClean="0">
                <a:solidFill>
                  <a:prstClr val="black"/>
                </a:solidFill>
              </a:rPr>
              <a:t>in accordance </a:t>
            </a:r>
            <a:r>
              <a:rPr lang="en-US" dirty="0">
                <a:solidFill>
                  <a:prstClr val="black"/>
                </a:solidFill>
              </a:rPr>
              <a:t>with the formula </a:t>
            </a:r>
            <a:r>
              <a:rPr lang="en-US" dirty="0" smtClean="0">
                <a:solidFill>
                  <a:prstClr val="black"/>
                </a:solidFill>
              </a:rPr>
              <a:t>in paragraph </a:t>
            </a:r>
            <a:r>
              <a:rPr lang="en-US" dirty="0">
                <a:solidFill>
                  <a:prstClr val="black"/>
                </a:solidFill>
              </a:rPr>
              <a:t>(b) of this section, when </a:t>
            </a:r>
            <a:r>
              <a:rPr lang="en-US" dirty="0" smtClean="0">
                <a:solidFill>
                  <a:prstClr val="black"/>
                </a:solidFill>
              </a:rPr>
              <a:t>Eu equals </a:t>
            </a:r>
            <a:r>
              <a:rPr lang="en-US" dirty="0">
                <a:solidFill>
                  <a:prstClr val="black"/>
                </a:solidFill>
              </a:rPr>
              <a:t>3 inches, for various </a:t>
            </a:r>
            <a:r>
              <a:rPr lang="en-US" dirty="0" smtClean="0">
                <a:solidFill>
                  <a:prstClr val="black"/>
                </a:solidFill>
              </a:rPr>
              <a:t>elevations and </a:t>
            </a:r>
            <a:r>
              <a:rPr lang="en-US" dirty="0">
                <a:solidFill>
                  <a:prstClr val="black"/>
                </a:solidFill>
              </a:rPr>
              <a:t>degrees of curvature</a:t>
            </a:r>
            <a:r>
              <a:rPr lang="en-US" dirty="0" smtClean="0">
                <a:solidFill>
                  <a:prstClr val="black"/>
                </a:solidFill>
              </a:rPr>
              <a:t>.</a:t>
            </a:r>
          </a:p>
          <a:p>
            <a:pPr marL="461963" indent="-461963" defTabSz="919163">
              <a:spcBef>
                <a:spcPct val="20000"/>
              </a:spcBef>
            </a:pPr>
            <a:endParaRPr lang="en-US" dirty="0">
              <a:solidFill>
                <a:prstClr val="black"/>
              </a:solidFill>
            </a:endParaRPr>
          </a:p>
          <a:p>
            <a:pPr marL="461963" indent="-461963" defTabSz="919163">
              <a:spcBef>
                <a:spcPct val="20000"/>
              </a:spcBef>
            </a:pPr>
            <a:r>
              <a:rPr lang="en-US" dirty="0">
                <a:solidFill>
                  <a:prstClr val="black"/>
                </a:solidFill>
              </a:rPr>
              <a:t>(d) Each vehicle type must be approved by FRA to operate on track with a qualified cant deficiency, Eu, greater than 3 inches. Each vehicle type must demonstrate, in a ready-for-service load condition, compliance with the requirements of either paragraph (d)(1) or (2) of this section….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rgbClr val="FF0000"/>
                </a:solidFill>
              </a:rPr>
              <a:t>Curves, Elevations</a:t>
            </a:r>
            <a:br>
              <a:rPr lang="en-US" sz="3200" dirty="0" smtClean="0">
                <a:solidFill>
                  <a:srgbClr val="FF0000"/>
                </a:solidFill>
              </a:rPr>
            </a:br>
            <a:r>
              <a:rPr lang="en-US" sz="3200" dirty="0">
                <a:solidFill>
                  <a:srgbClr val="FF0000"/>
                </a:solidFill>
              </a:rPr>
              <a:t> </a:t>
            </a:r>
            <a:r>
              <a:rPr lang="en-US" sz="3200" dirty="0" smtClean="0">
                <a:solidFill>
                  <a:srgbClr val="FF0000"/>
                </a:solidFill>
              </a:rPr>
              <a:t>                    and Speed Limitations</a:t>
            </a:r>
            <a:endParaRPr lang="en-US" sz="3200" dirty="0">
              <a:solidFill>
                <a:srgbClr val="FF0000"/>
              </a:solidFill>
            </a:endParaRPr>
          </a:p>
        </p:txBody>
      </p:sp>
    </p:spTree>
    <p:extLst>
      <p:ext uri="{BB962C8B-B14F-4D97-AF65-F5344CB8AC3E}">
        <p14:creationId xmlns:p14="http://schemas.microsoft.com/office/powerpoint/2010/main" val="1866481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792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smtClean="0">
                <a:solidFill>
                  <a:prstClr val="black"/>
                </a:solidFill>
              </a:rPr>
              <a:t>(</a:t>
            </a:r>
            <a:r>
              <a:rPr lang="en-US" dirty="0">
                <a:solidFill>
                  <a:prstClr val="black"/>
                </a:solidFill>
              </a:rPr>
              <a:t>e) The track owner or railroad </a:t>
            </a:r>
            <a:r>
              <a:rPr lang="en-US" dirty="0" smtClean="0">
                <a:solidFill>
                  <a:prstClr val="black"/>
                </a:solidFill>
              </a:rPr>
              <a:t>shall transmit </a:t>
            </a:r>
            <a:r>
              <a:rPr lang="en-US" dirty="0">
                <a:solidFill>
                  <a:prstClr val="black"/>
                </a:solidFill>
              </a:rPr>
              <a:t>the results of the </a:t>
            </a:r>
            <a:r>
              <a:rPr lang="en-US" dirty="0" smtClean="0">
                <a:solidFill>
                  <a:prstClr val="black"/>
                </a:solidFill>
              </a:rPr>
              <a:t>testing specified </a:t>
            </a:r>
            <a:r>
              <a:rPr lang="en-US" dirty="0">
                <a:solidFill>
                  <a:prstClr val="black"/>
                </a:solidFill>
              </a:rPr>
              <a:t>in paragraph (d) of this </a:t>
            </a:r>
            <a:r>
              <a:rPr lang="en-US" dirty="0" smtClean="0">
                <a:solidFill>
                  <a:prstClr val="black"/>
                </a:solidFill>
              </a:rPr>
              <a:t>section to </a:t>
            </a:r>
            <a:r>
              <a:rPr lang="en-US" dirty="0">
                <a:solidFill>
                  <a:prstClr val="black"/>
                </a:solidFill>
              </a:rPr>
              <a:t>FRA’s </a:t>
            </a:r>
            <a:r>
              <a:rPr lang="en-US" dirty="0" smtClean="0">
                <a:solidFill>
                  <a:prstClr val="black"/>
                </a:solidFill>
              </a:rPr>
              <a:t>Associate Administrator for Railroad </a:t>
            </a:r>
            <a:r>
              <a:rPr lang="en-US" dirty="0">
                <a:solidFill>
                  <a:prstClr val="black"/>
                </a:solidFill>
              </a:rPr>
              <a:t>Safety/Chief Safety </a:t>
            </a:r>
            <a:r>
              <a:rPr lang="en-US" dirty="0" smtClean="0">
                <a:solidFill>
                  <a:prstClr val="black"/>
                </a:solidFill>
              </a:rPr>
              <a:t>Officer (</a:t>
            </a:r>
            <a:r>
              <a:rPr lang="en-US" dirty="0">
                <a:solidFill>
                  <a:prstClr val="black"/>
                </a:solidFill>
              </a:rPr>
              <a:t>FRA) requesting approval for </a:t>
            </a:r>
            <a:r>
              <a:rPr lang="en-US" dirty="0" smtClean="0">
                <a:solidFill>
                  <a:prstClr val="black"/>
                </a:solidFill>
              </a:rPr>
              <a:t>the vehicle </a:t>
            </a:r>
            <a:r>
              <a:rPr lang="en-US" dirty="0">
                <a:solidFill>
                  <a:prstClr val="black"/>
                </a:solidFill>
              </a:rPr>
              <a:t>type to operate at the </a:t>
            </a:r>
            <a:r>
              <a:rPr lang="en-US" dirty="0" smtClean="0">
                <a:solidFill>
                  <a:prstClr val="black"/>
                </a:solidFill>
              </a:rPr>
              <a:t>desired curving </a:t>
            </a:r>
            <a:r>
              <a:rPr lang="en-US" dirty="0">
                <a:solidFill>
                  <a:prstClr val="black"/>
                </a:solidFill>
              </a:rPr>
              <a:t>speeds allowed under </a:t>
            </a:r>
            <a:r>
              <a:rPr lang="en-US" dirty="0" smtClean="0">
                <a:solidFill>
                  <a:prstClr val="black"/>
                </a:solidFill>
              </a:rPr>
              <a:t>the formula </a:t>
            </a:r>
            <a:r>
              <a:rPr lang="en-US" dirty="0">
                <a:solidFill>
                  <a:prstClr val="black"/>
                </a:solidFill>
              </a:rPr>
              <a:t>in paragraph (b) of this section</a:t>
            </a:r>
            <a:r>
              <a:rPr lang="en-US" dirty="0" smtClean="0">
                <a:solidFill>
                  <a:prstClr val="black"/>
                </a:solidFill>
              </a:rPr>
              <a:t>. The </a:t>
            </a:r>
            <a:r>
              <a:rPr lang="en-US" dirty="0">
                <a:solidFill>
                  <a:prstClr val="black"/>
                </a:solidFill>
              </a:rPr>
              <a:t>request shall be made in </a:t>
            </a:r>
            <a:r>
              <a:rPr lang="en-US" dirty="0" smtClean="0">
                <a:solidFill>
                  <a:prstClr val="black"/>
                </a:solidFill>
              </a:rPr>
              <a:t>writing and </a:t>
            </a:r>
            <a:r>
              <a:rPr lang="en-US" dirty="0">
                <a:solidFill>
                  <a:prstClr val="black"/>
                </a:solidFill>
              </a:rPr>
              <a:t>contain, at </a:t>
            </a:r>
            <a:r>
              <a:rPr lang="en-US" dirty="0" smtClean="0">
                <a:solidFill>
                  <a:prstClr val="black"/>
                </a:solidFill>
              </a:rPr>
              <a:t>a minimum</a:t>
            </a:r>
            <a:r>
              <a:rPr lang="en-US" dirty="0">
                <a:solidFill>
                  <a:prstClr val="black"/>
                </a:solidFill>
              </a:rPr>
              <a:t>, </a:t>
            </a:r>
            <a:r>
              <a:rPr lang="en-US" dirty="0" smtClean="0">
                <a:solidFill>
                  <a:prstClr val="black"/>
                </a:solidFill>
              </a:rPr>
              <a:t>the following </a:t>
            </a:r>
            <a:r>
              <a:rPr lang="en-US" dirty="0">
                <a:solidFill>
                  <a:prstClr val="black"/>
                </a:solidFill>
              </a:rPr>
              <a:t>information</a:t>
            </a:r>
            <a:r>
              <a:rPr lang="en-US" dirty="0" smtClean="0">
                <a:solidFill>
                  <a:prstClr val="black"/>
                </a:solidFill>
              </a:rPr>
              <a:t>—</a:t>
            </a:r>
          </a:p>
          <a:p>
            <a:pPr marL="461963" indent="-461963" defTabSz="919163">
              <a:spcBef>
                <a:spcPct val="20000"/>
              </a:spcBef>
              <a:buFont typeface="+mj-lt"/>
              <a:buAutoNum type="arabicParenR"/>
            </a:pPr>
            <a:r>
              <a:rPr lang="en-US" dirty="0" smtClean="0">
                <a:solidFill>
                  <a:prstClr val="black"/>
                </a:solidFill>
              </a:rPr>
              <a:t>A description of the vehicle type…</a:t>
            </a:r>
          </a:p>
          <a:p>
            <a:pPr marL="461963" indent="-461963" defTabSz="919163">
              <a:spcBef>
                <a:spcPct val="20000"/>
              </a:spcBef>
              <a:buFont typeface="+mj-lt"/>
              <a:buAutoNum type="arabicParenR"/>
            </a:pPr>
            <a:r>
              <a:rPr lang="en-US" dirty="0" smtClean="0">
                <a:solidFill>
                  <a:prstClr val="black"/>
                </a:solidFill>
              </a:rPr>
              <a:t>Test procedures…</a:t>
            </a:r>
          </a:p>
          <a:p>
            <a:pPr marL="461963" indent="-461963" defTabSz="919163">
              <a:spcBef>
                <a:spcPct val="20000"/>
              </a:spcBef>
              <a:buFont typeface="+mj-lt"/>
              <a:buAutoNum type="arabicParenR"/>
            </a:pPr>
            <a:r>
              <a:rPr lang="en-US" dirty="0" smtClean="0">
                <a:solidFill>
                  <a:prstClr val="black"/>
                </a:solidFill>
              </a:rPr>
              <a:t>Procedures and standards in effect</a:t>
            </a:r>
            <a:r>
              <a:rPr lang="en-US" dirty="0">
                <a:solidFill>
                  <a:prstClr val="black"/>
                </a:solidFill>
              </a:rPr>
              <a:t>	</a:t>
            </a:r>
            <a:r>
              <a:rPr lang="en-US" dirty="0">
                <a:solidFill>
                  <a:srgbClr val="212745"/>
                </a:solidFill>
              </a:rPr>
              <a:t>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spTree>
    <p:extLst>
      <p:ext uri="{BB962C8B-B14F-4D97-AF65-F5344CB8AC3E}">
        <p14:creationId xmlns:p14="http://schemas.microsoft.com/office/powerpoint/2010/main" val="565979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792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a:solidFill>
                  <a:prstClr val="black"/>
                </a:solidFill>
              </a:rPr>
              <a:t>(f) In approving the request </a:t>
            </a:r>
            <a:r>
              <a:rPr lang="en-US" dirty="0" smtClean="0">
                <a:solidFill>
                  <a:prstClr val="black"/>
                </a:solidFill>
              </a:rPr>
              <a:t>made pursuant </a:t>
            </a:r>
            <a:r>
              <a:rPr lang="en-US" dirty="0">
                <a:solidFill>
                  <a:prstClr val="black"/>
                </a:solidFill>
              </a:rPr>
              <a:t>to paragraph (e) of this section</a:t>
            </a:r>
            <a:r>
              <a:rPr lang="en-US" dirty="0" smtClean="0">
                <a:solidFill>
                  <a:prstClr val="black"/>
                </a:solidFill>
              </a:rPr>
              <a:t>, FRA </a:t>
            </a:r>
            <a:r>
              <a:rPr lang="en-US" dirty="0">
                <a:solidFill>
                  <a:prstClr val="black"/>
                </a:solidFill>
              </a:rPr>
              <a:t>may impose conditions </a:t>
            </a:r>
            <a:r>
              <a:rPr lang="en-US" dirty="0" smtClean="0">
                <a:solidFill>
                  <a:prstClr val="black"/>
                </a:solidFill>
              </a:rPr>
              <a:t>necessary for </a:t>
            </a:r>
            <a:r>
              <a:rPr lang="en-US" dirty="0">
                <a:solidFill>
                  <a:prstClr val="black"/>
                </a:solidFill>
              </a:rPr>
              <a:t>safely operating at the higher </a:t>
            </a:r>
            <a:r>
              <a:rPr lang="en-US" dirty="0" smtClean="0">
                <a:solidFill>
                  <a:prstClr val="black"/>
                </a:solidFill>
              </a:rPr>
              <a:t>curving speeds</a:t>
            </a:r>
            <a:r>
              <a:rPr lang="en-US" dirty="0">
                <a:solidFill>
                  <a:prstClr val="black"/>
                </a:solidFill>
              </a:rPr>
              <a:t>. Upon FRA approval of </a:t>
            </a:r>
            <a:r>
              <a:rPr lang="en-US" dirty="0" smtClean="0">
                <a:solidFill>
                  <a:prstClr val="black"/>
                </a:solidFill>
              </a:rPr>
              <a:t>the request</a:t>
            </a:r>
            <a:r>
              <a:rPr lang="en-US" dirty="0">
                <a:solidFill>
                  <a:prstClr val="black"/>
                </a:solidFill>
              </a:rPr>
              <a:t>, the track owner or railroad </a:t>
            </a:r>
            <a:r>
              <a:rPr lang="en-US" dirty="0" smtClean="0">
                <a:solidFill>
                  <a:prstClr val="black"/>
                </a:solidFill>
              </a:rPr>
              <a:t>shall notify </a:t>
            </a:r>
            <a:r>
              <a:rPr lang="en-US" dirty="0">
                <a:solidFill>
                  <a:prstClr val="black"/>
                </a:solidFill>
              </a:rPr>
              <a:t>FRA in writing no less than </a:t>
            </a:r>
            <a:r>
              <a:rPr lang="en-US" dirty="0" smtClean="0">
                <a:solidFill>
                  <a:prstClr val="black"/>
                </a:solidFill>
              </a:rPr>
              <a:t>30 implementation </a:t>
            </a:r>
            <a:r>
              <a:rPr lang="en-US" dirty="0">
                <a:solidFill>
                  <a:prstClr val="black"/>
                </a:solidFill>
              </a:rPr>
              <a:t>of the approved </a:t>
            </a:r>
            <a:r>
              <a:rPr lang="en-US" dirty="0" smtClean="0">
                <a:solidFill>
                  <a:prstClr val="black"/>
                </a:solidFill>
              </a:rPr>
              <a:t>higher curving </a:t>
            </a:r>
            <a:r>
              <a:rPr lang="en-US" dirty="0">
                <a:solidFill>
                  <a:prstClr val="black"/>
                </a:solidFill>
              </a:rPr>
              <a:t>speeds allowed under </a:t>
            </a:r>
            <a:r>
              <a:rPr lang="en-US" dirty="0" smtClean="0">
                <a:solidFill>
                  <a:prstClr val="black"/>
                </a:solidFill>
              </a:rPr>
              <a:t>the formula </a:t>
            </a:r>
            <a:r>
              <a:rPr lang="en-US" dirty="0">
                <a:solidFill>
                  <a:prstClr val="black"/>
                </a:solidFill>
              </a:rPr>
              <a:t>in paragraph (b) of this section</a:t>
            </a:r>
            <a:r>
              <a:rPr lang="en-US" dirty="0" smtClean="0">
                <a:solidFill>
                  <a:prstClr val="black"/>
                </a:solidFill>
              </a:rPr>
              <a:t>. The </a:t>
            </a:r>
            <a:r>
              <a:rPr lang="en-US" dirty="0">
                <a:solidFill>
                  <a:prstClr val="black"/>
                </a:solidFill>
              </a:rPr>
              <a:t>notification shall contain, at </a:t>
            </a:r>
            <a:r>
              <a:rPr lang="en-US" dirty="0" smtClean="0">
                <a:solidFill>
                  <a:prstClr val="black"/>
                </a:solidFill>
              </a:rPr>
              <a:t>a minimum</a:t>
            </a:r>
            <a:r>
              <a:rPr lang="en-US" dirty="0">
                <a:solidFill>
                  <a:prstClr val="black"/>
                </a:solidFill>
              </a:rPr>
              <a:t>, identification of the </a:t>
            </a:r>
            <a:r>
              <a:rPr lang="en-US" dirty="0" smtClean="0">
                <a:solidFill>
                  <a:prstClr val="black"/>
                </a:solidFill>
              </a:rPr>
              <a:t>track segment(s</a:t>
            </a:r>
            <a:r>
              <a:rPr lang="en-US" dirty="0">
                <a:solidFill>
                  <a:prstClr val="black"/>
                </a:solidFill>
              </a:rPr>
              <a:t>) on which the higher </a:t>
            </a:r>
            <a:r>
              <a:rPr lang="en-US" dirty="0" smtClean="0">
                <a:solidFill>
                  <a:prstClr val="black"/>
                </a:solidFill>
              </a:rPr>
              <a:t>curving speeds </a:t>
            </a:r>
            <a:r>
              <a:rPr lang="en-US" dirty="0">
                <a:solidFill>
                  <a:prstClr val="black"/>
                </a:solidFill>
              </a:rPr>
              <a:t>are to be implemented. 	</a:t>
            </a:r>
            <a:r>
              <a:rPr lang="en-US" dirty="0">
                <a:solidFill>
                  <a:srgbClr val="212745"/>
                </a:solidFill>
              </a:rPr>
              <a:t>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spTree>
    <p:extLst>
      <p:ext uri="{BB962C8B-B14F-4D97-AF65-F5344CB8AC3E}">
        <p14:creationId xmlns:p14="http://schemas.microsoft.com/office/powerpoint/2010/main" val="2271092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52"/>
          <p:cNvSpPr>
            <a:spLocks noChangeArrowheads="1"/>
          </p:cNvSpPr>
          <p:nvPr/>
        </p:nvSpPr>
        <p:spPr bwMode="auto">
          <a:xfrm>
            <a:off x="838200" y="1524000"/>
            <a:ext cx="3352800" cy="40386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sp>
        <p:nvSpPr>
          <p:cNvPr id="8200" name="Rectangle 7"/>
          <p:cNvSpPr>
            <a:spLocks noChangeArrowheads="1"/>
          </p:cNvSpPr>
          <p:nvPr/>
        </p:nvSpPr>
        <p:spPr bwMode="auto">
          <a:xfrm>
            <a:off x="381000" y="5638800"/>
            <a:ext cx="19288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spAutoFit/>
          </a:bodyPr>
          <a:lstStyle/>
          <a:p>
            <a:r>
              <a:rPr lang="en-US" sz="1400" dirty="0">
                <a:solidFill>
                  <a:prstClr val="black"/>
                </a:solidFill>
                <a:latin typeface="Arial" charset="0"/>
              </a:rPr>
              <a:t>10 points plus spot</a:t>
            </a:r>
          </a:p>
          <a:p>
            <a:r>
              <a:rPr lang="en-US" sz="1400" dirty="0">
                <a:solidFill>
                  <a:prstClr val="black"/>
                </a:solidFill>
                <a:latin typeface="Arial" charset="0"/>
              </a:rPr>
              <a:t>of concern = 11 points</a:t>
            </a:r>
          </a:p>
          <a:p>
            <a:r>
              <a:rPr lang="en-US" sz="1400" dirty="0">
                <a:solidFill>
                  <a:prstClr val="black"/>
                </a:solidFill>
                <a:latin typeface="Arial" charset="0"/>
              </a:rPr>
              <a:t>(Total/11 = average)</a:t>
            </a:r>
          </a:p>
        </p:txBody>
      </p:sp>
      <p:sp>
        <p:nvSpPr>
          <p:cNvPr id="8201" name="Text Box 9"/>
          <p:cNvSpPr txBox="1">
            <a:spLocks noChangeArrowheads="1"/>
          </p:cNvSpPr>
          <p:nvPr/>
        </p:nvSpPr>
        <p:spPr bwMode="auto">
          <a:xfrm>
            <a:off x="4343400" y="1576387"/>
            <a:ext cx="44196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1600" dirty="0">
                <a:solidFill>
                  <a:prstClr val="black"/>
                </a:solidFill>
                <a:latin typeface="Arial" charset="0"/>
              </a:rPr>
              <a:t>62' Chord Example </a:t>
            </a:r>
          </a:p>
          <a:p>
            <a:pPr>
              <a:lnSpc>
                <a:spcPct val="70000"/>
              </a:lnSpc>
              <a:spcBef>
                <a:spcPct val="50000"/>
              </a:spcBef>
            </a:pPr>
            <a:r>
              <a:rPr lang="en-US" sz="1600" dirty="0">
                <a:solidFill>
                  <a:prstClr val="black"/>
                </a:solidFill>
                <a:latin typeface="Arial" charset="0"/>
              </a:rPr>
              <a:t>1" Mid Chord Offset (MCO)  = 1 Degree</a:t>
            </a:r>
          </a:p>
        </p:txBody>
      </p:sp>
      <p:graphicFrame>
        <p:nvGraphicFramePr>
          <p:cNvPr id="8194" name="Object 10"/>
          <p:cNvGraphicFramePr>
            <a:graphicFrameLocks noChangeAspect="1"/>
          </p:cNvGraphicFramePr>
          <p:nvPr>
            <p:extLst>
              <p:ext uri="{D42A27DB-BD31-4B8C-83A1-F6EECF244321}">
                <p14:modId xmlns:p14="http://schemas.microsoft.com/office/powerpoint/2010/main" val="4253423119"/>
              </p:ext>
            </p:extLst>
          </p:nvPr>
        </p:nvGraphicFramePr>
        <p:xfrm>
          <a:off x="819150" y="1600200"/>
          <a:ext cx="3371850" cy="4019550"/>
        </p:xfrm>
        <a:graphic>
          <a:graphicData uri="http://schemas.openxmlformats.org/presentationml/2006/ole">
            <mc:AlternateContent xmlns:mc="http://schemas.openxmlformats.org/markup-compatibility/2006">
              <mc:Choice xmlns:v="urn:schemas-microsoft-com:vml" Requires="v">
                <p:oleObj spid="_x0000_s188452" name="Worksheet" r:id="rId4" imgW="2013120" imgH="2426760" progId="Excel.Sheet.8">
                  <p:embed/>
                </p:oleObj>
              </mc:Choice>
              <mc:Fallback>
                <p:oleObj name="Worksheet" r:id="rId4" imgW="2013120" imgH="242676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1600200"/>
                        <a:ext cx="3371850" cy="401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2" name="Rectangle 12"/>
          <p:cNvSpPr>
            <a:spLocks noChangeArrowheads="1"/>
          </p:cNvSpPr>
          <p:nvPr/>
        </p:nvSpPr>
        <p:spPr bwMode="auto">
          <a:xfrm>
            <a:off x="4191000" y="5105400"/>
            <a:ext cx="1295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Average Elevation</a:t>
            </a:r>
          </a:p>
        </p:txBody>
      </p:sp>
      <p:sp>
        <p:nvSpPr>
          <p:cNvPr id="8203" name="Rectangle 13"/>
          <p:cNvSpPr>
            <a:spLocks noChangeArrowheads="1"/>
          </p:cNvSpPr>
          <p:nvPr/>
        </p:nvSpPr>
        <p:spPr bwMode="auto">
          <a:xfrm>
            <a:off x="5562600" y="5105400"/>
            <a:ext cx="1219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Average Curvature</a:t>
            </a:r>
          </a:p>
        </p:txBody>
      </p:sp>
      <p:sp>
        <p:nvSpPr>
          <p:cNvPr id="8204" name="Line 14"/>
          <p:cNvSpPr>
            <a:spLocks noChangeShapeType="1"/>
          </p:cNvSpPr>
          <p:nvPr/>
        </p:nvSpPr>
        <p:spPr bwMode="auto">
          <a:xfrm flipV="1">
            <a:off x="4800600" y="47244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05" name="Line 16"/>
          <p:cNvSpPr>
            <a:spLocks noChangeShapeType="1"/>
          </p:cNvSpPr>
          <p:nvPr/>
        </p:nvSpPr>
        <p:spPr bwMode="auto">
          <a:xfrm flipV="1">
            <a:off x="4445000" y="4343400"/>
            <a:ext cx="127000" cy="3810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06" name="Line 17"/>
          <p:cNvSpPr>
            <a:spLocks noChangeShapeType="1"/>
          </p:cNvSpPr>
          <p:nvPr/>
        </p:nvSpPr>
        <p:spPr bwMode="auto">
          <a:xfrm flipV="1">
            <a:off x="4572000" y="4343400"/>
            <a:ext cx="28956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07" name="Text Box 18"/>
          <p:cNvSpPr txBox="1">
            <a:spLocks noChangeArrowheads="1"/>
          </p:cNvSpPr>
          <p:nvPr/>
        </p:nvSpPr>
        <p:spPr bwMode="auto">
          <a:xfrm>
            <a:off x="4495800" y="4343400"/>
            <a:ext cx="4227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2000" dirty="0">
                <a:solidFill>
                  <a:prstClr val="black"/>
                </a:solidFill>
                <a:latin typeface="Arial" charset="0"/>
              </a:rPr>
              <a:t>(0.439+ 3) / 0.875</a:t>
            </a:r>
            <a:r>
              <a:rPr lang="en-US" sz="2000" dirty="0">
                <a:solidFill>
                  <a:prstClr val="black"/>
                </a:solidFill>
                <a:latin typeface="Arial" charset="0"/>
                <a:sym typeface="WP MathA" pitchFamily="2" charset="2"/>
              </a:rPr>
              <a:t>x0.0007 = 75 mph</a:t>
            </a:r>
            <a:endParaRPr lang="en-US" sz="2000" dirty="0">
              <a:solidFill>
                <a:prstClr val="black"/>
              </a:solidFill>
              <a:latin typeface="Arial" charset="0"/>
            </a:endParaRPr>
          </a:p>
        </p:txBody>
      </p:sp>
      <p:sp>
        <p:nvSpPr>
          <p:cNvPr id="8208" name="Line 19"/>
          <p:cNvSpPr>
            <a:spLocks noChangeShapeType="1"/>
          </p:cNvSpPr>
          <p:nvPr/>
        </p:nvSpPr>
        <p:spPr bwMode="auto">
          <a:xfrm>
            <a:off x="4368800" y="457200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09" name="Line 22"/>
          <p:cNvSpPr>
            <a:spLocks noChangeShapeType="1"/>
          </p:cNvSpPr>
          <p:nvPr/>
        </p:nvSpPr>
        <p:spPr bwMode="auto">
          <a:xfrm>
            <a:off x="4800600" y="5562600"/>
            <a:ext cx="0" cy="304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0" name="Line 23"/>
          <p:cNvSpPr>
            <a:spLocks noChangeShapeType="1"/>
          </p:cNvSpPr>
          <p:nvPr/>
        </p:nvSpPr>
        <p:spPr bwMode="auto">
          <a:xfrm flipH="1">
            <a:off x="2133600" y="5867400"/>
            <a:ext cx="2667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1" name="Line 24"/>
          <p:cNvSpPr>
            <a:spLocks noChangeShapeType="1"/>
          </p:cNvSpPr>
          <p:nvPr/>
        </p:nvSpPr>
        <p:spPr bwMode="auto">
          <a:xfrm>
            <a:off x="2133600" y="5562600"/>
            <a:ext cx="0" cy="304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2" name="Line 25"/>
          <p:cNvSpPr>
            <a:spLocks noChangeShapeType="1"/>
          </p:cNvSpPr>
          <p:nvPr/>
        </p:nvSpPr>
        <p:spPr bwMode="auto">
          <a:xfrm>
            <a:off x="3962400" y="5562600"/>
            <a:ext cx="0" cy="685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3" name="Line 26"/>
          <p:cNvSpPr>
            <a:spLocks noChangeShapeType="1"/>
          </p:cNvSpPr>
          <p:nvPr/>
        </p:nvSpPr>
        <p:spPr bwMode="auto">
          <a:xfrm>
            <a:off x="3962400" y="6248400"/>
            <a:ext cx="2209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4" name="Line 27"/>
          <p:cNvSpPr>
            <a:spLocks noChangeShapeType="1"/>
          </p:cNvSpPr>
          <p:nvPr/>
        </p:nvSpPr>
        <p:spPr bwMode="auto">
          <a:xfrm flipV="1">
            <a:off x="6172200" y="5562600"/>
            <a:ext cx="0" cy="685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5" name="Line 28"/>
          <p:cNvSpPr>
            <a:spLocks noChangeShapeType="1"/>
          </p:cNvSpPr>
          <p:nvPr/>
        </p:nvSpPr>
        <p:spPr bwMode="auto">
          <a:xfrm flipV="1">
            <a:off x="6172200" y="47244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16" name="Rectangle 29"/>
          <p:cNvSpPr>
            <a:spLocks noChangeArrowheads="1"/>
          </p:cNvSpPr>
          <p:nvPr/>
        </p:nvSpPr>
        <p:spPr bwMode="auto">
          <a:xfrm>
            <a:off x="7391400" y="4648200"/>
            <a:ext cx="1219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Max. Speed</a:t>
            </a:r>
          </a:p>
        </p:txBody>
      </p:sp>
      <p:sp>
        <p:nvSpPr>
          <p:cNvPr id="8217" name="Text Box 30"/>
          <p:cNvSpPr txBox="1">
            <a:spLocks noChangeArrowheads="1"/>
          </p:cNvSpPr>
          <p:nvPr/>
        </p:nvSpPr>
        <p:spPr bwMode="auto">
          <a:xfrm>
            <a:off x="6781800" y="5181600"/>
            <a:ext cx="1905000" cy="860425"/>
          </a:xfrm>
          <a:prstGeom prst="rect">
            <a:avLst/>
          </a:prstGeom>
          <a:noFill/>
          <a:ln w="25400">
            <a:solidFill>
              <a:schemeClr val="tx1"/>
            </a:solidFill>
            <a:miter lim="800000"/>
            <a:headEnd type="none" w="sm" len="sm"/>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pPr>
            <a:r>
              <a:rPr lang="en-US" sz="1800" dirty="0">
                <a:solidFill>
                  <a:prstClr val="black"/>
                </a:solidFill>
                <a:latin typeface="Arial" charset="0"/>
              </a:rPr>
              <a:t>Note: For 31' chord each 1/4" equals 1 degree</a:t>
            </a:r>
          </a:p>
        </p:txBody>
      </p:sp>
      <p:sp>
        <p:nvSpPr>
          <p:cNvPr id="8218" name="Rectangle 31"/>
          <p:cNvSpPr>
            <a:spLocks noChangeArrowheads="1"/>
          </p:cNvSpPr>
          <p:nvPr/>
        </p:nvSpPr>
        <p:spPr bwMode="auto">
          <a:xfrm>
            <a:off x="4876800" y="5562600"/>
            <a:ext cx="1219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Approved Unbalance</a:t>
            </a:r>
          </a:p>
        </p:txBody>
      </p:sp>
      <p:sp>
        <p:nvSpPr>
          <p:cNvPr id="8219" name="Text Box 32"/>
          <p:cNvSpPr txBox="1">
            <a:spLocks noChangeArrowheads="1"/>
          </p:cNvSpPr>
          <p:nvPr/>
        </p:nvSpPr>
        <p:spPr bwMode="auto">
          <a:xfrm>
            <a:off x="4648200" y="2438400"/>
            <a:ext cx="323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2000" dirty="0">
                <a:solidFill>
                  <a:prstClr val="black"/>
                </a:solidFill>
                <a:latin typeface="Arial" charset="0"/>
              </a:rPr>
              <a:t>3=75</a:t>
            </a:r>
            <a:r>
              <a:rPr lang="en-US" sz="2000" baseline="30000" dirty="0">
                <a:solidFill>
                  <a:prstClr val="black"/>
                </a:solidFill>
                <a:latin typeface="Arial" charset="0"/>
              </a:rPr>
              <a:t>2</a:t>
            </a:r>
            <a:r>
              <a:rPr lang="en-US" sz="2000" dirty="0">
                <a:solidFill>
                  <a:prstClr val="black"/>
                </a:solidFill>
                <a:latin typeface="Arial" charset="0"/>
              </a:rPr>
              <a:t>x0.0007x0.875-0.439</a:t>
            </a:r>
          </a:p>
        </p:txBody>
      </p:sp>
      <p:sp>
        <p:nvSpPr>
          <p:cNvPr id="8220" name="Line 33"/>
          <p:cNvSpPr>
            <a:spLocks noChangeShapeType="1"/>
          </p:cNvSpPr>
          <p:nvPr/>
        </p:nvSpPr>
        <p:spPr bwMode="auto">
          <a:xfrm flipV="1">
            <a:off x="7543800" y="2819400"/>
            <a:ext cx="0" cy="533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1" name="Rectangle 34"/>
          <p:cNvSpPr>
            <a:spLocks noChangeArrowheads="1"/>
          </p:cNvSpPr>
          <p:nvPr/>
        </p:nvSpPr>
        <p:spPr bwMode="auto">
          <a:xfrm>
            <a:off x="6934200" y="3352800"/>
            <a:ext cx="1219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Average Elevation</a:t>
            </a:r>
          </a:p>
        </p:txBody>
      </p:sp>
      <p:sp>
        <p:nvSpPr>
          <p:cNvPr id="8222" name="Line 35"/>
          <p:cNvSpPr>
            <a:spLocks noChangeShapeType="1"/>
          </p:cNvSpPr>
          <p:nvPr/>
        </p:nvSpPr>
        <p:spPr bwMode="auto">
          <a:xfrm flipV="1">
            <a:off x="4800600" y="4038600"/>
            <a:ext cx="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3" name="Line 36"/>
          <p:cNvSpPr>
            <a:spLocks noChangeShapeType="1"/>
          </p:cNvSpPr>
          <p:nvPr/>
        </p:nvSpPr>
        <p:spPr bwMode="auto">
          <a:xfrm flipV="1">
            <a:off x="4800600" y="4038600"/>
            <a:ext cx="27432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4" name="Line 37"/>
          <p:cNvSpPr>
            <a:spLocks noChangeShapeType="1"/>
          </p:cNvSpPr>
          <p:nvPr/>
        </p:nvSpPr>
        <p:spPr bwMode="auto">
          <a:xfrm flipV="1">
            <a:off x="7543800" y="38862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5" name="Rectangle 38"/>
          <p:cNvSpPr>
            <a:spLocks noChangeArrowheads="1"/>
          </p:cNvSpPr>
          <p:nvPr/>
        </p:nvSpPr>
        <p:spPr bwMode="auto">
          <a:xfrm>
            <a:off x="5562600" y="3352800"/>
            <a:ext cx="1219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Average Curvature</a:t>
            </a:r>
          </a:p>
        </p:txBody>
      </p:sp>
      <p:sp>
        <p:nvSpPr>
          <p:cNvPr id="8226" name="Line 40"/>
          <p:cNvSpPr>
            <a:spLocks noChangeShapeType="1"/>
          </p:cNvSpPr>
          <p:nvPr/>
        </p:nvSpPr>
        <p:spPr bwMode="auto">
          <a:xfrm flipV="1">
            <a:off x="6172200" y="3886200"/>
            <a:ext cx="0" cy="38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7" name="Line 41"/>
          <p:cNvSpPr>
            <a:spLocks noChangeShapeType="1"/>
          </p:cNvSpPr>
          <p:nvPr/>
        </p:nvSpPr>
        <p:spPr bwMode="auto">
          <a:xfrm flipV="1">
            <a:off x="6172200" y="32004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8" name="Line 42"/>
          <p:cNvSpPr>
            <a:spLocks noChangeShapeType="1"/>
          </p:cNvSpPr>
          <p:nvPr/>
        </p:nvSpPr>
        <p:spPr bwMode="auto">
          <a:xfrm>
            <a:off x="6172200" y="3200400"/>
            <a:ext cx="685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29" name="Line 43"/>
          <p:cNvSpPr>
            <a:spLocks noChangeShapeType="1"/>
          </p:cNvSpPr>
          <p:nvPr/>
        </p:nvSpPr>
        <p:spPr bwMode="auto">
          <a:xfrm flipV="1">
            <a:off x="6858000" y="28194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30" name="Rectangle 44"/>
          <p:cNvSpPr>
            <a:spLocks noChangeArrowheads="1"/>
          </p:cNvSpPr>
          <p:nvPr/>
        </p:nvSpPr>
        <p:spPr bwMode="auto">
          <a:xfrm>
            <a:off x="4572000" y="3352800"/>
            <a:ext cx="1219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Speed</a:t>
            </a:r>
          </a:p>
        </p:txBody>
      </p:sp>
      <p:sp>
        <p:nvSpPr>
          <p:cNvPr id="8231" name="Line 45"/>
          <p:cNvSpPr>
            <a:spLocks noChangeShapeType="1"/>
          </p:cNvSpPr>
          <p:nvPr/>
        </p:nvSpPr>
        <p:spPr bwMode="auto">
          <a:xfrm flipV="1">
            <a:off x="5562600" y="4724400"/>
            <a:ext cx="0" cy="838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32" name="Line 47"/>
          <p:cNvSpPr>
            <a:spLocks noChangeShapeType="1"/>
          </p:cNvSpPr>
          <p:nvPr/>
        </p:nvSpPr>
        <p:spPr bwMode="auto">
          <a:xfrm flipV="1">
            <a:off x="5181600" y="2819400"/>
            <a:ext cx="0" cy="533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33" name="Rectangle 48"/>
          <p:cNvSpPr>
            <a:spLocks noChangeArrowheads="1"/>
          </p:cNvSpPr>
          <p:nvPr/>
        </p:nvSpPr>
        <p:spPr bwMode="auto">
          <a:xfrm>
            <a:off x="5715000" y="2057400"/>
            <a:ext cx="2971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Unbalance when speed is known</a:t>
            </a:r>
          </a:p>
        </p:txBody>
      </p:sp>
      <p:sp>
        <p:nvSpPr>
          <p:cNvPr id="8234" name="Line 49"/>
          <p:cNvSpPr>
            <a:spLocks noChangeShapeType="1"/>
          </p:cNvSpPr>
          <p:nvPr/>
        </p:nvSpPr>
        <p:spPr bwMode="auto">
          <a:xfrm flipH="1">
            <a:off x="4800600" y="2209800"/>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35" name="Line 50"/>
          <p:cNvSpPr>
            <a:spLocks noChangeShapeType="1"/>
          </p:cNvSpPr>
          <p:nvPr/>
        </p:nvSpPr>
        <p:spPr bwMode="auto">
          <a:xfrm>
            <a:off x="4800600" y="2209800"/>
            <a:ext cx="106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36" name="Rectangle 51"/>
          <p:cNvSpPr>
            <a:spLocks noChangeArrowheads="1"/>
          </p:cNvSpPr>
          <p:nvPr/>
        </p:nvSpPr>
        <p:spPr bwMode="auto">
          <a:xfrm rot="-5400000">
            <a:off x="-482600" y="3300413"/>
            <a:ext cx="2028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spAutoFit/>
          </a:bodyPr>
          <a:lstStyle/>
          <a:p>
            <a:r>
              <a:rPr lang="en-US" sz="1400" dirty="0">
                <a:solidFill>
                  <a:prstClr val="black"/>
                </a:solidFill>
                <a:latin typeface="Arial" charset="0"/>
              </a:rPr>
              <a:t>Stations Spaced 15.5'</a:t>
            </a:r>
          </a:p>
        </p:txBody>
      </p:sp>
      <p:sp>
        <p:nvSpPr>
          <p:cNvPr id="48"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spTree>
    <p:extLst>
      <p:ext uri="{BB962C8B-B14F-4D97-AF65-F5344CB8AC3E}">
        <p14:creationId xmlns:p14="http://schemas.microsoft.com/office/powerpoint/2010/main" val="2077800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3848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smtClean="0">
                <a:solidFill>
                  <a:prstClr val="black"/>
                </a:solidFill>
              </a:rPr>
              <a:t>(g</a:t>
            </a:r>
            <a:r>
              <a:rPr lang="en-US" dirty="0">
                <a:solidFill>
                  <a:prstClr val="black"/>
                </a:solidFill>
              </a:rPr>
              <a:t>) The documents required by </a:t>
            </a:r>
            <a:r>
              <a:rPr lang="en-US" dirty="0" smtClean="0">
                <a:solidFill>
                  <a:prstClr val="black"/>
                </a:solidFill>
              </a:rPr>
              <a:t>this section </a:t>
            </a:r>
            <a:r>
              <a:rPr lang="en-US" dirty="0">
                <a:solidFill>
                  <a:prstClr val="black"/>
                </a:solidFill>
              </a:rPr>
              <a:t>must be provided to FRA by</a:t>
            </a:r>
            <a:r>
              <a:rPr lang="en-US" dirty="0" smtClean="0">
                <a:solidFill>
                  <a:prstClr val="black"/>
                </a:solidFill>
              </a:rPr>
              <a:t>:</a:t>
            </a:r>
          </a:p>
          <a:p>
            <a:pPr marL="461963" indent="-461963" defTabSz="919163">
              <a:spcBef>
                <a:spcPct val="20000"/>
              </a:spcBef>
              <a:buFont typeface="+mj-lt"/>
              <a:buAutoNum type="arabicParenR"/>
            </a:pPr>
            <a:r>
              <a:rPr lang="en-US" dirty="0" smtClean="0">
                <a:solidFill>
                  <a:prstClr val="black"/>
                </a:solidFill>
              </a:rPr>
              <a:t> The </a:t>
            </a:r>
            <a:r>
              <a:rPr lang="en-US" dirty="0">
                <a:solidFill>
                  <a:prstClr val="black"/>
                </a:solidFill>
              </a:rPr>
              <a:t>track owner; </a:t>
            </a:r>
            <a:r>
              <a:rPr lang="en-US" dirty="0" smtClean="0">
                <a:solidFill>
                  <a:prstClr val="black"/>
                </a:solidFill>
              </a:rPr>
              <a:t>or </a:t>
            </a:r>
          </a:p>
          <a:p>
            <a:pPr marL="461963" indent="-461963" defTabSz="919163">
              <a:spcBef>
                <a:spcPct val="20000"/>
              </a:spcBef>
              <a:buFont typeface="+mj-lt"/>
              <a:buAutoNum type="arabicParenR"/>
            </a:pPr>
            <a:r>
              <a:rPr lang="en-US" dirty="0" smtClean="0">
                <a:solidFill>
                  <a:prstClr val="black"/>
                </a:solidFill>
              </a:rPr>
              <a:t>A </a:t>
            </a:r>
            <a:r>
              <a:rPr lang="en-US" dirty="0">
                <a:solidFill>
                  <a:prstClr val="black"/>
                </a:solidFill>
              </a:rPr>
              <a:t>railroad that provides </a:t>
            </a:r>
            <a:r>
              <a:rPr lang="en-US" dirty="0" smtClean="0">
                <a:solidFill>
                  <a:prstClr val="black"/>
                </a:solidFill>
              </a:rPr>
              <a:t>service with </a:t>
            </a:r>
            <a:r>
              <a:rPr lang="en-US" dirty="0">
                <a:solidFill>
                  <a:prstClr val="black"/>
                </a:solidFill>
              </a:rPr>
              <a:t>the same vehicle type over </a:t>
            </a:r>
            <a:r>
              <a:rPr lang="en-US" dirty="0" smtClean="0">
                <a:solidFill>
                  <a:prstClr val="black"/>
                </a:solidFill>
              </a:rPr>
              <a:t>trackage of </a:t>
            </a:r>
            <a:r>
              <a:rPr lang="en-US" dirty="0">
                <a:solidFill>
                  <a:prstClr val="black"/>
                </a:solidFill>
              </a:rPr>
              <a:t>one or more track owner(s), with </a:t>
            </a:r>
            <a:r>
              <a:rPr lang="en-US" dirty="0" smtClean="0">
                <a:solidFill>
                  <a:prstClr val="black"/>
                </a:solidFill>
              </a:rPr>
              <a:t>the written </a:t>
            </a:r>
            <a:r>
              <a:rPr lang="en-US" dirty="0">
                <a:solidFill>
                  <a:prstClr val="black"/>
                </a:solidFill>
              </a:rPr>
              <a:t>consent of each affected </a:t>
            </a:r>
            <a:r>
              <a:rPr lang="en-US" dirty="0" smtClean="0">
                <a:solidFill>
                  <a:prstClr val="black"/>
                </a:solidFill>
              </a:rPr>
              <a:t>track owner</a:t>
            </a:r>
            <a:r>
              <a:rPr lang="en-US" dirty="0">
                <a:solidFill>
                  <a:prstClr val="black"/>
                </a:solidFill>
              </a:rPr>
              <a:t>.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pic>
        <p:nvPicPr>
          <p:cNvPr id="103429" name="Picture 5" descr="C:\Users\kevin.mcquitty\AppData\Local\Microsoft\Windows\Temporary Internet Files\Content.IE5\NYG07YNR\MC90043982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0574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88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792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smtClean="0">
                <a:solidFill>
                  <a:prstClr val="black"/>
                </a:solidFill>
              </a:rPr>
              <a:t>(h)</a:t>
            </a:r>
          </a:p>
          <a:p>
            <a:pPr marL="461963" indent="-461963" defTabSz="919163">
              <a:spcBef>
                <a:spcPct val="20000"/>
              </a:spcBef>
            </a:pPr>
            <a:r>
              <a:rPr lang="en-US" dirty="0" smtClean="0">
                <a:solidFill>
                  <a:prstClr val="black"/>
                </a:solidFill>
              </a:rPr>
              <a:t>(</a:t>
            </a:r>
            <a:r>
              <a:rPr lang="en-US" dirty="0">
                <a:solidFill>
                  <a:prstClr val="black"/>
                </a:solidFill>
              </a:rPr>
              <a:t>1) Vehicle types permitted by </a:t>
            </a:r>
            <a:r>
              <a:rPr lang="en-US" dirty="0" smtClean="0">
                <a:solidFill>
                  <a:prstClr val="black"/>
                </a:solidFill>
              </a:rPr>
              <a:t>FRA to </a:t>
            </a:r>
            <a:r>
              <a:rPr lang="en-US" dirty="0">
                <a:solidFill>
                  <a:prstClr val="black"/>
                </a:solidFill>
              </a:rPr>
              <a:t>operate at cant deficiencies, Eu</a:t>
            </a:r>
            <a:r>
              <a:rPr lang="en-US" dirty="0" smtClean="0">
                <a:solidFill>
                  <a:prstClr val="black"/>
                </a:solidFill>
              </a:rPr>
              <a:t>, greater </a:t>
            </a:r>
            <a:r>
              <a:rPr lang="en-US" dirty="0">
                <a:solidFill>
                  <a:prstClr val="black"/>
                </a:solidFill>
              </a:rPr>
              <a:t>than 3 inches but not more </a:t>
            </a:r>
            <a:r>
              <a:rPr lang="en-US" dirty="0" smtClean="0">
                <a:solidFill>
                  <a:prstClr val="black"/>
                </a:solidFill>
              </a:rPr>
              <a:t>than 5 </a:t>
            </a:r>
            <a:r>
              <a:rPr lang="en-US" dirty="0">
                <a:solidFill>
                  <a:prstClr val="black"/>
                </a:solidFill>
              </a:rPr>
              <a:t>inches shall be considered </a:t>
            </a:r>
            <a:r>
              <a:rPr lang="en-US" dirty="0" smtClean="0">
                <a:solidFill>
                  <a:prstClr val="black"/>
                </a:solidFill>
              </a:rPr>
              <a:t>qualified under </a:t>
            </a:r>
            <a:r>
              <a:rPr lang="en-US" dirty="0">
                <a:solidFill>
                  <a:prstClr val="black"/>
                </a:solidFill>
              </a:rPr>
              <a:t>this section to operate at </a:t>
            </a:r>
            <a:r>
              <a:rPr lang="en-US" dirty="0" smtClean="0">
                <a:solidFill>
                  <a:prstClr val="black"/>
                </a:solidFill>
              </a:rPr>
              <a:t>those permitted </a:t>
            </a:r>
            <a:r>
              <a:rPr lang="en-US" dirty="0">
                <a:solidFill>
                  <a:prstClr val="black"/>
                </a:solidFill>
              </a:rPr>
              <a:t>cant deficiencies for any </a:t>
            </a:r>
            <a:r>
              <a:rPr lang="en-US" dirty="0" smtClean="0">
                <a:solidFill>
                  <a:prstClr val="black"/>
                </a:solidFill>
              </a:rPr>
              <a:t>track segment</a:t>
            </a:r>
            <a:r>
              <a:rPr lang="en-US" dirty="0">
                <a:solidFill>
                  <a:prstClr val="black"/>
                </a:solidFill>
              </a:rPr>
              <a:t>. The track owner or </a:t>
            </a:r>
            <a:r>
              <a:rPr lang="en-US" dirty="0" smtClean="0">
                <a:solidFill>
                  <a:prstClr val="black"/>
                </a:solidFill>
              </a:rPr>
              <a:t>railroad shall </a:t>
            </a:r>
            <a:r>
              <a:rPr lang="en-US" dirty="0">
                <a:solidFill>
                  <a:prstClr val="black"/>
                </a:solidFill>
              </a:rPr>
              <a:t>notify FRA in writing no less </a:t>
            </a:r>
            <a:r>
              <a:rPr lang="en-US" dirty="0" smtClean="0">
                <a:solidFill>
                  <a:prstClr val="black"/>
                </a:solidFill>
              </a:rPr>
              <a:t>than 30 </a:t>
            </a:r>
            <a:r>
              <a:rPr lang="en-US" dirty="0">
                <a:solidFill>
                  <a:prstClr val="black"/>
                </a:solidFill>
              </a:rPr>
              <a:t>calendar days prior to the </a:t>
            </a:r>
            <a:r>
              <a:rPr lang="en-US" dirty="0" smtClean="0">
                <a:solidFill>
                  <a:prstClr val="black"/>
                </a:solidFill>
              </a:rPr>
              <a:t>proposed implementation </a:t>
            </a:r>
            <a:r>
              <a:rPr lang="en-US" dirty="0">
                <a:solidFill>
                  <a:prstClr val="black"/>
                </a:solidFill>
              </a:rPr>
              <a:t>of such curving </a:t>
            </a:r>
            <a:r>
              <a:rPr lang="en-US" dirty="0" smtClean="0">
                <a:solidFill>
                  <a:prstClr val="black"/>
                </a:solidFill>
              </a:rPr>
              <a:t>speeds in </a:t>
            </a:r>
            <a:r>
              <a:rPr lang="en-US" dirty="0">
                <a:solidFill>
                  <a:prstClr val="black"/>
                </a:solidFill>
              </a:rPr>
              <a:t>accordance with paragraph (f) of </a:t>
            </a:r>
            <a:r>
              <a:rPr lang="en-US" dirty="0" smtClean="0">
                <a:solidFill>
                  <a:prstClr val="black"/>
                </a:solidFill>
              </a:rPr>
              <a:t>this section</a:t>
            </a:r>
            <a:r>
              <a:rPr lang="en-US" dirty="0">
                <a:solidFill>
                  <a:prstClr val="black"/>
                </a:solidFill>
              </a:rPr>
              <a:t>.</a:t>
            </a:r>
          </a:p>
          <a:p>
            <a:pPr marL="461963" indent="-461963" defTabSz="919163">
              <a:spcBef>
                <a:spcPct val="20000"/>
              </a:spcBef>
            </a:pPr>
            <a:r>
              <a:rPr lang="en-US" dirty="0">
                <a:solidFill>
                  <a:prstClr val="black"/>
                </a:solidFill>
              </a:rPr>
              <a:t>(2) Vehicle types permitted by FRA </a:t>
            </a:r>
            <a:r>
              <a:rPr lang="en-US" dirty="0" smtClean="0">
                <a:solidFill>
                  <a:prstClr val="black"/>
                </a:solidFill>
              </a:rPr>
              <a:t>to operate </a:t>
            </a:r>
            <a:r>
              <a:rPr lang="en-US" dirty="0">
                <a:solidFill>
                  <a:prstClr val="black"/>
                </a:solidFill>
              </a:rPr>
              <a:t>at cant deficiencies, Eu, </a:t>
            </a:r>
            <a:r>
              <a:rPr lang="en-US" dirty="0" smtClean="0">
                <a:solidFill>
                  <a:prstClr val="black"/>
                </a:solidFill>
              </a:rPr>
              <a:t>greater than </a:t>
            </a:r>
            <a:r>
              <a:rPr lang="en-US" dirty="0">
                <a:solidFill>
                  <a:prstClr val="black"/>
                </a:solidFill>
              </a:rPr>
              <a:t>5 inches shall be </a:t>
            </a:r>
            <a:r>
              <a:rPr lang="en-US" dirty="0" smtClean="0">
                <a:solidFill>
                  <a:prstClr val="black"/>
                </a:solidFill>
              </a:rPr>
              <a:t>considered qualified </a:t>
            </a:r>
            <a:r>
              <a:rPr lang="en-US" dirty="0">
                <a:solidFill>
                  <a:prstClr val="black"/>
                </a:solidFill>
              </a:rPr>
              <a:t>under this section to operate </a:t>
            </a:r>
            <a:r>
              <a:rPr lang="en-US" dirty="0" smtClean="0">
                <a:solidFill>
                  <a:prstClr val="black"/>
                </a:solidFill>
              </a:rPr>
              <a:t>at those </a:t>
            </a:r>
            <a:r>
              <a:rPr lang="en-US" dirty="0">
                <a:solidFill>
                  <a:prstClr val="black"/>
                </a:solidFill>
              </a:rPr>
              <a:t>permitted cant deficiencies </a:t>
            </a:r>
            <a:r>
              <a:rPr lang="en-US" dirty="0" smtClean="0">
                <a:solidFill>
                  <a:prstClr val="black"/>
                </a:solidFill>
              </a:rPr>
              <a:t>only for </a:t>
            </a:r>
            <a:r>
              <a:rPr lang="en-US" dirty="0">
                <a:solidFill>
                  <a:prstClr val="black"/>
                </a:solidFill>
              </a:rPr>
              <a:t>the previously operated or </a:t>
            </a:r>
            <a:r>
              <a:rPr lang="en-US" dirty="0" smtClean="0">
                <a:solidFill>
                  <a:prstClr val="black"/>
                </a:solidFill>
              </a:rPr>
              <a:t>identified track </a:t>
            </a:r>
            <a:r>
              <a:rPr lang="en-US" dirty="0">
                <a:solidFill>
                  <a:prstClr val="black"/>
                </a:solidFill>
              </a:rPr>
              <a:t>segments(s).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spTree>
    <p:extLst>
      <p:ext uri="{BB962C8B-B14F-4D97-AF65-F5344CB8AC3E}">
        <p14:creationId xmlns:p14="http://schemas.microsoft.com/office/powerpoint/2010/main" val="3053162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792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a:solidFill>
                  <a:prstClr val="black"/>
                </a:solidFill>
              </a:rPr>
              <a:t>(i) For vehicle types intended </a:t>
            </a:r>
            <a:r>
              <a:rPr lang="en-US" dirty="0" smtClean="0">
                <a:solidFill>
                  <a:prstClr val="black"/>
                </a:solidFill>
              </a:rPr>
              <a:t>to operate </a:t>
            </a:r>
            <a:r>
              <a:rPr lang="en-US" dirty="0">
                <a:solidFill>
                  <a:prstClr val="black"/>
                </a:solidFill>
              </a:rPr>
              <a:t>at any curving speed </a:t>
            </a:r>
            <a:r>
              <a:rPr lang="en-US" dirty="0" smtClean="0">
                <a:solidFill>
                  <a:prstClr val="black"/>
                </a:solidFill>
              </a:rPr>
              <a:t>producing more </a:t>
            </a:r>
            <a:r>
              <a:rPr lang="en-US" dirty="0">
                <a:solidFill>
                  <a:prstClr val="black"/>
                </a:solidFill>
              </a:rPr>
              <a:t>than 5 inches of cant deficiency</a:t>
            </a:r>
            <a:r>
              <a:rPr lang="en-US" dirty="0" smtClean="0">
                <a:solidFill>
                  <a:prstClr val="black"/>
                </a:solidFill>
              </a:rPr>
              <a:t>, the </a:t>
            </a:r>
            <a:r>
              <a:rPr lang="en-US" dirty="0">
                <a:solidFill>
                  <a:prstClr val="black"/>
                </a:solidFill>
              </a:rPr>
              <a:t>following provisions of subpart G </a:t>
            </a:r>
            <a:r>
              <a:rPr lang="en-US" dirty="0" smtClean="0">
                <a:solidFill>
                  <a:prstClr val="black"/>
                </a:solidFill>
              </a:rPr>
              <a:t>of this </a:t>
            </a:r>
            <a:r>
              <a:rPr lang="en-US" dirty="0">
                <a:solidFill>
                  <a:prstClr val="black"/>
                </a:solidFill>
              </a:rPr>
              <a:t>part shall apply: §§ 213.333(a</a:t>
            </a:r>
            <a:r>
              <a:rPr lang="en-US" dirty="0" smtClean="0">
                <a:solidFill>
                  <a:prstClr val="black"/>
                </a:solidFill>
              </a:rPr>
              <a:t>) through </a:t>
            </a:r>
            <a:r>
              <a:rPr lang="en-US" dirty="0">
                <a:solidFill>
                  <a:prstClr val="black"/>
                </a:solidFill>
              </a:rPr>
              <a:t>(g), (j)(1), (k) and (m), 213.345</a:t>
            </a:r>
            <a:r>
              <a:rPr lang="en-US" dirty="0" smtClean="0">
                <a:solidFill>
                  <a:prstClr val="black"/>
                </a:solidFill>
              </a:rPr>
              <a:t>, and </a:t>
            </a:r>
            <a:r>
              <a:rPr lang="en-US" dirty="0">
                <a:solidFill>
                  <a:prstClr val="black"/>
                </a:solidFill>
              </a:rPr>
              <a:t>213.369(f).	</a:t>
            </a:r>
            <a:r>
              <a:rPr lang="en-US" dirty="0">
                <a:solidFill>
                  <a:srgbClr val="212745"/>
                </a:solidFill>
              </a:rPr>
              <a:t>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pic>
        <p:nvPicPr>
          <p:cNvPr id="104452" name="Picture 4" descr="Amtrak Acela Express Train En Rou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276600"/>
            <a:ext cx="5966936" cy="298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0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3" name="Rectangle 5"/>
          <p:cNvSpPr>
            <a:spLocks noChangeArrowheads="1"/>
          </p:cNvSpPr>
          <p:nvPr/>
        </p:nvSpPr>
        <p:spPr bwMode="auto">
          <a:xfrm>
            <a:off x="442913" y="17145000"/>
            <a:ext cx="4719637"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i="1" dirty="0" smtClean="0">
                <a:solidFill>
                  <a:srgbClr val="4A4A4A"/>
                </a:solidFill>
                <a:latin typeface="Arial" pitchFamily="34" charset="0"/>
                <a:cs typeface="Arial" pitchFamily="34" charset="0"/>
              </a:rPr>
              <a:t>COMPARED </a:t>
            </a:r>
            <a:endParaRPr lang="en-US" dirty="0" smtClean="0">
              <a:solidFill>
                <a:prstClr val="black"/>
              </a:solidFill>
              <a:latin typeface="Arial" pitchFamily="34" charset="0"/>
              <a:cs typeface="Arial" pitchFamily="34" charset="0"/>
            </a:endParaRPr>
          </a:p>
        </p:txBody>
      </p:sp>
      <p:pic>
        <p:nvPicPr>
          <p:cNvPr id="107523" name="Picture 3" descr="http://media.economist.com/sites/default/files/imagecache/full-width/images/2013/05/articles/body/20130601_TQP01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981199"/>
            <a:ext cx="7572375" cy="426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984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pPr marL="742950" indent="-742950">
              <a:buAutoNum type="arabicPeriod"/>
            </a:pPr>
            <a:r>
              <a:rPr lang="en-US" sz="4000" dirty="0" smtClean="0"/>
              <a:t>What is the name of timetable?</a:t>
            </a:r>
          </a:p>
          <a:p>
            <a:pPr marL="742950" indent="-742950">
              <a:buAutoNum type="arabicPeriod"/>
            </a:pPr>
            <a:endParaRPr lang="en-US" sz="4000" dirty="0"/>
          </a:p>
          <a:p>
            <a:pPr marL="742950" indent="-742950">
              <a:buAutoNum type="arabicPeriod"/>
            </a:pPr>
            <a:r>
              <a:rPr lang="en-US" sz="4000" dirty="0" smtClean="0"/>
              <a:t>What is the timetable number?</a:t>
            </a:r>
          </a:p>
          <a:p>
            <a:pPr marL="742950" indent="-742950">
              <a:buAutoNum type="arabicPeriod"/>
            </a:pPr>
            <a:endParaRPr lang="en-US" sz="4000" dirty="0"/>
          </a:p>
          <a:p>
            <a:pPr marL="742950" indent="-742950">
              <a:buAutoNum type="arabicPeriod"/>
            </a:pPr>
            <a:r>
              <a:rPr lang="en-US" sz="4000" dirty="0" smtClean="0"/>
              <a:t>What is the effective date of the timetable?</a:t>
            </a:r>
            <a:endParaRPr lang="en-US" sz="4000" dirty="0"/>
          </a:p>
        </p:txBody>
      </p:sp>
    </p:spTree>
    <p:extLst>
      <p:ext uri="{BB962C8B-B14F-4D97-AF65-F5344CB8AC3E}">
        <p14:creationId xmlns:p14="http://schemas.microsoft.com/office/powerpoint/2010/main" val="3980594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6"/>
          <p:cNvSpPr>
            <a:spLocks noChangeArrowheads="1"/>
          </p:cNvSpPr>
          <p:nvPr/>
        </p:nvSpPr>
        <p:spPr bwMode="auto">
          <a:xfrm>
            <a:off x="685800" y="1981200"/>
            <a:ext cx="792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61963" indent="-461963" defTabSz="919163">
              <a:spcBef>
                <a:spcPct val="20000"/>
              </a:spcBef>
            </a:pPr>
            <a:r>
              <a:rPr lang="en-US" dirty="0">
                <a:solidFill>
                  <a:prstClr val="black"/>
                </a:solidFill>
              </a:rPr>
              <a:t>(j) As used in this section—</a:t>
            </a:r>
          </a:p>
          <a:p>
            <a:pPr marL="461963" indent="-461963" defTabSz="919163">
              <a:spcBef>
                <a:spcPct val="20000"/>
              </a:spcBef>
            </a:pPr>
            <a:r>
              <a:rPr lang="en-US" dirty="0">
                <a:solidFill>
                  <a:prstClr val="black"/>
                </a:solidFill>
              </a:rPr>
              <a:t>(1) Vehicle means a locomotive, </a:t>
            </a:r>
            <a:r>
              <a:rPr lang="en-US" dirty="0" smtClean="0">
                <a:solidFill>
                  <a:prstClr val="black"/>
                </a:solidFill>
              </a:rPr>
              <a:t>as defined </a:t>
            </a:r>
            <a:r>
              <a:rPr lang="en-US" dirty="0">
                <a:solidFill>
                  <a:prstClr val="black"/>
                </a:solidFill>
              </a:rPr>
              <a:t>in § 229.5 of this chapter; </a:t>
            </a:r>
            <a:r>
              <a:rPr lang="en-US" dirty="0" smtClean="0">
                <a:solidFill>
                  <a:prstClr val="black"/>
                </a:solidFill>
              </a:rPr>
              <a:t>a freight </a:t>
            </a:r>
            <a:r>
              <a:rPr lang="en-US" dirty="0">
                <a:solidFill>
                  <a:prstClr val="black"/>
                </a:solidFill>
              </a:rPr>
              <a:t>car, as defined in § 215.5 of </a:t>
            </a:r>
            <a:r>
              <a:rPr lang="en-US" dirty="0" smtClean="0">
                <a:solidFill>
                  <a:prstClr val="black"/>
                </a:solidFill>
              </a:rPr>
              <a:t>this chapter</a:t>
            </a:r>
            <a:r>
              <a:rPr lang="en-US" dirty="0">
                <a:solidFill>
                  <a:prstClr val="black"/>
                </a:solidFill>
              </a:rPr>
              <a:t>; a passenger car, as defined </a:t>
            </a:r>
            <a:r>
              <a:rPr lang="en-US" dirty="0" smtClean="0">
                <a:solidFill>
                  <a:prstClr val="black"/>
                </a:solidFill>
              </a:rPr>
              <a:t>in § </a:t>
            </a:r>
            <a:r>
              <a:rPr lang="en-US" dirty="0">
                <a:solidFill>
                  <a:prstClr val="black"/>
                </a:solidFill>
              </a:rPr>
              <a:t>238.5 of this chapter; and any </a:t>
            </a:r>
            <a:r>
              <a:rPr lang="en-US" dirty="0" smtClean="0">
                <a:solidFill>
                  <a:prstClr val="black"/>
                </a:solidFill>
              </a:rPr>
              <a:t>rail rolling </a:t>
            </a:r>
            <a:r>
              <a:rPr lang="en-US" dirty="0">
                <a:solidFill>
                  <a:prstClr val="black"/>
                </a:solidFill>
              </a:rPr>
              <a:t>equipment used in a train </a:t>
            </a:r>
            <a:r>
              <a:rPr lang="en-US" dirty="0" smtClean="0">
                <a:solidFill>
                  <a:prstClr val="black"/>
                </a:solidFill>
              </a:rPr>
              <a:t>with either </a:t>
            </a:r>
            <a:r>
              <a:rPr lang="en-US" dirty="0">
                <a:solidFill>
                  <a:prstClr val="black"/>
                </a:solidFill>
              </a:rPr>
              <a:t>a freight car or a passenger car.</a:t>
            </a:r>
          </a:p>
          <a:p>
            <a:pPr marL="461963" indent="-461963" defTabSz="919163">
              <a:spcBef>
                <a:spcPct val="20000"/>
              </a:spcBef>
            </a:pPr>
            <a:r>
              <a:rPr lang="en-US" dirty="0">
                <a:solidFill>
                  <a:prstClr val="black"/>
                </a:solidFill>
              </a:rPr>
              <a:t>(2) Vehicle type means like </a:t>
            </a:r>
            <a:r>
              <a:rPr lang="en-US" dirty="0" smtClean="0">
                <a:solidFill>
                  <a:prstClr val="black"/>
                </a:solidFill>
              </a:rPr>
              <a:t>vehicles with </a:t>
            </a:r>
            <a:r>
              <a:rPr lang="en-US" dirty="0">
                <a:solidFill>
                  <a:prstClr val="black"/>
                </a:solidFill>
              </a:rPr>
              <a:t>variations in their </a:t>
            </a:r>
            <a:r>
              <a:rPr lang="en-US" dirty="0" smtClean="0">
                <a:solidFill>
                  <a:prstClr val="black"/>
                </a:solidFill>
              </a:rPr>
              <a:t>physical properties</a:t>
            </a:r>
            <a:r>
              <a:rPr lang="en-US" dirty="0">
                <a:solidFill>
                  <a:prstClr val="black"/>
                </a:solidFill>
              </a:rPr>
              <a:t>, such as suspension, mass</a:t>
            </a:r>
            <a:r>
              <a:rPr lang="en-US" dirty="0" smtClean="0">
                <a:solidFill>
                  <a:prstClr val="black"/>
                </a:solidFill>
              </a:rPr>
              <a:t>, interior </a:t>
            </a:r>
            <a:r>
              <a:rPr lang="en-US" dirty="0">
                <a:solidFill>
                  <a:prstClr val="black"/>
                </a:solidFill>
              </a:rPr>
              <a:t>arrangements, and </a:t>
            </a:r>
            <a:r>
              <a:rPr lang="en-US" dirty="0" smtClean="0">
                <a:solidFill>
                  <a:prstClr val="black"/>
                </a:solidFill>
              </a:rPr>
              <a:t>dimensions that </a:t>
            </a:r>
            <a:r>
              <a:rPr lang="en-US" dirty="0">
                <a:solidFill>
                  <a:prstClr val="black"/>
                </a:solidFill>
              </a:rPr>
              <a:t>do not result in significant </a:t>
            </a:r>
            <a:r>
              <a:rPr lang="en-US" dirty="0" smtClean="0">
                <a:solidFill>
                  <a:prstClr val="black"/>
                </a:solidFill>
              </a:rPr>
              <a:t>changes to </a:t>
            </a:r>
            <a:r>
              <a:rPr lang="en-US" dirty="0">
                <a:solidFill>
                  <a:prstClr val="black"/>
                </a:solidFill>
              </a:rPr>
              <a:t>their dynamic characteristics.		</a:t>
            </a:r>
          </a:p>
        </p:txBody>
      </p:sp>
      <p:sp>
        <p:nvSpPr>
          <p:cNvPr id="2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213.57  </a:t>
            </a:r>
            <a:r>
              <a:rPr lang="en-US" sz="3200" dirty="0" smtClean="0">
                <a:solidFill>
                  <a:schemeClr val="accent6"/>
                </a:solidFill>
              </a:rPr>
              <a:t>Curves, Elevations</a:t>
            </a:r>
            <a:br>
              <a:rPr lang="en-US" sz="3200" dirty="0" smtClean="0">
                <a:solidFill>
                  <a:schemeClr val="accent6"/>
                </a:solidFill>
              </a:rPr>
            </a:br>
            <a:r>
              <a:rPr lang="en-US" sz="3200" dirty="0">
                <a:solidFill>
                  <a:schemeClr val="accent6"/>
                </a:solidFill>
              </a:rPr>
              <a:t> </a:t>
            </a:r>
            <a:r>
              <a:rPr lang="en-US" sz="3200" dirty="0" smtClean="0">
                <a:solidFill>
                  <a:schemeClr val="accent6"/>
                </a:solidFill>
              </a:rPr>
              <a:t>                    and Speed Limitations</a:t>
            </a:r>
            <a:endParaRPr lang="en-US" sz="3200" dirty="0">
              <a:solidFill>
                <a:schemeClr val="accent6"/>
              </a:solidFill>
            </a:endParaRPr>
          </a:p>
        </p:txBody>
      </p:sp>
    </p:spTree>
    <p:extLst>
      <p:ext uri="{BB962C8B-B14F-4D97-AF65-F5344CB8AC3E}">
        <p14:creationId xmlns:p14="http://schemas.microsoft.com/office/powerpoint/2010/main" val="1782514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213.59  </a:t>
            </a:r>
            <a:r>
              <a:rPr lang="en-US" sz="3200" dirty="0" smtClean="0">
                <a:solidFill>
                  <a:schemeClr val="tx1"/>
                </a:solidFill>
              </a:rPr>
              <a:t>Elevations and Curved</a:t>
            </a:r>
            <a:br>
              <a:rPr lang="en-US" sz="3200" dirty="0" smtClean="0">
                <a:solidFill>
                  <a:schemeClr val="tx1"/>
                </a:solidFill>
              </a:rPr>
            </a:br>
            <a:r>
              <a:rPr lang="en-US" sz="3200" dirty="0">
                <a:solidFill>
                  <a:schemeClr val="tx1"/>
                </a:solidFill>
              </a:rPr>
              <a:t> </a:t>
            </a:r>
            <a:r>
              <a:rPr lang="en-US" sz="3200" dirty="0" smtClean="0">
                <a:solidFill>
                  <a:schemeClr val="tx1"/>
                </a:solidFill>
              </a:rPr>
              <a:t>                     Track; Runoff</a:t>
            </a:r>
            <a:endParaRPr lang="en-US" sz="3200" dirty="0">
              <a:solidFill>
                <a:schemeClr val="tx1"/>
              </a:solidFill>
            </a:endParaRPr>
          </a:p>
        </p:txBody>
      </p:sp>
      <p:sp>
        <p:nvSpPr>
          <p:cNvPr id="45" name="Rectangle 6"/>
          <p:cNvSpPr>
            <a:spLocks noChangeArrowheads="1"/>
          </p:cNvSpPr>
          <p:nvPr/>
        </p:nvSpPr>
        <p:spPr bwMode="auto">
          <a:xfrm>
            <a:off x="763588" y="1655763"/>
            <a:ext cx="7769225" cy="316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457200" indent="-457200">
              <a:buFontTx/>
              <a:buAutoNum type="alphaLcParenBoth"/>
            </a:pPr>
            <a:r>
              <a:rPr lang="en-US" dirty="0" smtClean="0">
                <a:solidFill>
                  <a:prstClr val="black"/>
                </a:solidFill>
              </a:rPr>
              <a:t>If a curve is elevated, the full elevation must be provided throughout the curve, unless physical conditions do not permit </a:t>
            </a:r>
            <a:r>
              <a:rPr lang="en-US" b="1" dirty="0">
                <a:solidFill>
                  <a:prstClr val="black"/>
                </a:solidFill>
              </a:rPr>
              <a:t>If elevation runoff occurs </a:t>
            </a:r>
            <a:r>
              <a:rPr lang="en-US" b="1" dirty="0" smtClean="0">
                <a:solidFill>
                  <a:prstClr val="black"/>
                </a:solidFill>
              </a:rPr>
              <a:t>in a </a:t>
            </a:r>
            <a:r>
              <a:rPr lang="en-US" b="1" dirty="0">
                <a:solidFill>
                  <a:prstClr val="black"/>
                </a:solidFill>
              </a:rPr>
              <a:t>curve, the actual minimum </a:t>
            </a:r>
            <a:r>
              <a:rPr lang="en-US" b="1" dirty="0" smtClean="0">
                <a:solidFill>
                  <a:prstClr val="black"/>
                </a:solidFill>
              </a:rPr>
              <a:t>elevation shall </a:t>
            </a:r>
            <a:r>
              <a:rPr lang="en-US" b="1" dirty="0">
                <a:solidFill>
                  <a:prstClr val="black"/>
                </a:solidFill>
              </a:rPr>
              <a:t>be used in computing </a:t>
            </a:r>
            <a:r>
              <a:rPr lang="en-US" b="1" dirty="0" smtClean="0">
                <a:solidFill>
                  <a:prstClr val="black"/>
                </a:solidFill>
              </a:rPr>
              <a:t>the maximum </a:t>
            </a:r>
            <a:r>
              <a:rPr lang="en-US" b="1" dirty="0">
                <a:solidFill>
                  <a:prstClr val="black"/>
                </a:solidFill>
              </a:rPr>
              <a:t>allowable </a:t>
            </a:r>
            <a:r>
              <a:rPr lang="en-US" sz="2000" b="1" dirty="0">
                <a:solidFill>
                  <a:srgbClr val="FF0000"/>
                </a:solidFill>
              </a:rPr>
              <a:t>posted </a:t>
            </a:r>
            <a:r>
              <a:rPr lang="en-US" b="1" dirty="0" smtClean="0">
                <a:solidFill>
                  <a:prstClr val="black"/>
                </a:solidFill>
              </a:rPr>
              <a:t>timetable operating </a:t>
            </a:r>
            <a:r>
              <a:rPr lang="en-US" b="1" dirty="0">
                <a:solidFill>
                  <a:prstClr val="black"/>
                </a:solidFill>
              </a:rPr>
              <a:t>speed for that curve </a:t>
            </a:r>
            <a:r>
              <a:rPr lang="en-US" b="1" dirty="0" smtClean="0">
                <a:solidFill>
                  <a:prstClr val="black"/>
                </a:solidFill>
              </a:rPr>
              <a:t>under § </a:t>
            </a:r>
            <a:r>
              <a:rPr lang="en-US" b="1" dirty="0">
                <a:solidFill>
                  <a:prstClr val="black"/>
                </a:solidFill>
              </a:rPr>
              <a:t>213.57(b).</a:t>
            </a:r>
            <a:endParaRPr lang="en-US" b="1" dirty="0" smtClean="0">
              <a:solidFill>
                <a:prstClr val="black"/>
              </a:solidFill>
            </a:endParaRPr>
          </a:p>
          <a:p>
            <a:pPr marL="457200" indent="-457200">
              <a:buFontTx/>
              <a:buAutoNum type="alphaLcParenBoth"/>
            </a:pPr>
            <a:endParaRPr lang="en-US" dirty="0" smtClean="0">
              <a:solidFill>
                <a:prstClr val="black"/>
              </a:solidFill>
            </a:endParaRPr>
          </a:p>
          <a:p>
            <a:pPr marL="457200" indent="-457200"/>
            <a:r>
              <a:rPr lang="en-US" dirty="0" smtClean="0">
                <a:solidFill>
                  <a:prstClr val="black"/>
                </a:solidFill>
              </a:rPr>
              <a:t>(b)	Elevation runoff must be at a uniform rate, within the limits of track surface deviation prescribed in 213.63, and it must extend at least the full length of the spirals.  If physical conditions do not permit a spiral long enough to accommodate the minimum length of runoff, part of the runoff may be on tangent track.</a:t>
            </a:r>
            <a:endParaRPr lang="en-US" dirty="0">
              <a:solidFill>
                <a:prstClr val="black"/>
              </a:solidFill>
            </a:endParaRPr>
          </a:p>
        </p:txBody>
      </p:sp>
    </p:spTree>
    <p:extLst>
      <p:ext uri="{BB962C8B-B14F-4D97-AF65-F5344CB8AC3E}">
        <p14:creationId xmlns:p14="http://schemas.microsoft.com/office/powerpoint/2010/main" val="505394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213.59  </a:t>
            </a:r>
            <a:r>
              <a:rPr lang="en-US" sz="3200" dirty="0" smtClean="0"/>
              <a:t>Elevations and Curved</a:t>
            </a:r>
            <a:br>
              <a:rPr lang="en-US" sz="3200" dirty="0" smtClean="0"/>
            </a:br>
            <a:r>
              <a:rPr lang="en-US" sz="3200" dirty="0"/>
              <a:t> </a:t>
            </a:r>
            <a:r>
              <a:rPr lang="en-US" sz="3200" dirty="0" smtClean="0"/>
              <a:t>                     Track; Runoff</a:t>
            </a:r>
            <a:endParaRPr lang="en-US" sz="3200" dirty="0"/>
          </a:p>
        </p:txBody>
      </p:sp>
      <p:grpSp>
        <p:nvGrpSpPr>
          <p:cNvPr id="7" name="Group 50"/>
          <p:cNvGrpSpPr>
            <a:grpSpLocks/>
          </p:cNvGrpSpPr>
          <p:nvPr/>
        </p:nvGrpSpPr>
        <p:grpSpPr bwMode="auto">
          <a:xfrm>
            <a:off x="306388" y="1830388"/>
            <a:ext cx="8456612" cy="3868737"/>
            <a:chOff x="193" y="1153"/>
            <a:chExt cx="5327" cy="2437"/>
          </a:xfrm>
        </p:grpSpPr>
        <p:sp>
          <p:nvSpPr>
            <p:cNvPr id="8" name="Rectangle 6"/>
            <p:cNvSpPr>
              <a:spLocks noChangeArrowheads="1"/>
            </p:cNvSpPr>
            <p:nvPr/>
          </p:nvSpPr>
          <p:spPr bwMode="auto">
            <a:xfrm>
              <a:off x="1989" y="1153"/>
              <a:ext cx="155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4 Degree Curve - 40 mph</a:t>
              </a:r>
            </a:p>
          </p:txBody>
        </p:sp>
        <p:sp>
          <p:nvSpPr>
            <p:cNvPr id="9" name="Freeform 7"/>
            <p:cNvSpPr>
              <a:spLocks/>
            </p:cNvSpPr>
            <p:nvPr/>
          </p:nvSpPr>
          <p:spPr bwMode="auto">
            <a:xfrm rot="230520">
              <a:off x="4020" y="1844"/>
              <a:ext cx="909" cy="1095"/>
            </a:xfrm>
            <a:custGeom>
              <a:avLst/>
              <a:gdLst>
                <a:gd name="T0" fmla="*/ 0 w 909"/>
                <a:gd name="T1" fmla="*/ 928 h 1095"/>
                <a:gd name="T2" fmla="*/ 601 w 909"/>
                <a:gd name="T3" fmla="*/ 1094 h 1095"/>
                <a:gd name="T4" fmla="*/ 908 w 909"/>
                <a:gd name="T5" fmla="*/ 165 h 1095"/>
                <a:gd name="T6" fmla="*/ 303 w 909"/>
                <a:gd name="T7" fmla="*/ 0 h 1095"/>
                <a:gd name="T8" fmla="*/ 0 w 909"/>
                <a:gd name="T9" fmla="*/ 928 h 1095"/>
                <a:gd name="T10" fmla="*/ 0 60000 65536"/>
                <a:gd name="T11" fmla="*/ 0 60000 65536"/>
                <a:gd name="T12" fmla="*/ 0 60000 65536"/>
                <a:gd name="T13" fmla="*/ 0 60000 65536"/>
                <a:gd name="T14" fmla="*/ 0 60000 65536"/>
                <a:gd name="T15" fmla="*/ 0 w 909"/>
                <a:gd name="T16" fmla="*/ 0 h 1095"/>
                <a:gd name="T17" fmla="*/ 909 w 909"/>
                <a:gd name="T18" fmla="*/ 1095 h 1095"/>
              </a:gdLst>
              <a:ahLst/>
              <a:cxnLst>
                <a:cxn ang="T10">
                  <a:pos x="T0" y="T1"/>
                </a:cxn>
                <a:cxn ang="T11">
                  <a:pos x="T2" y="T3"/>
                </a:cxn>
                <a:cxn ang="T12">
                  <a:pos x="T4" y="T5"/>
                </a:cxn>
                <a:cxn ang="T13">
                  <a:pos x="T6" y="T7"/>
                </a:cxn>
                <a:cxn ang="T14">
                  <a:pos x="T8" y="T9"/>
                </a:cxn>
              </a:cxnLst>
              <a:rect l="T15" t="T16" r="T17" b="T18"/>
              <a:pathLst>
                <a:path w="909" h="1095">
                  <a:moveTo>
                    <a:pt x="0" y="928"/>
                  </a:moveTo>
                  <a:lnTo>
                    <a:pt x="601" y="1094"/>
                  </a:lnTo>
                  <a:lnTo>
                    <a:pt x="908" y="165"/>
                  </a:lnTo>
                  <a:lnTo>
                    <a:pt x="303" y="0"/>
                  </a:lnTo>
                  <a:lnTo>
                    <a:pt x="0" y="928"/>
                  </a:lnTo>
                </a:path>
              </a:pathLst>
            </a:custGeom>
            <a:solidFill>
              <a:srgbClr val="777777"/>
            </a:solidFill>
            <a:ln>
              <a:noFill/>
            </a:ln>
            <a:extLst>
              <a:ext uri="{91240B29-F687-4F45-9708-019B960494DF}">
                <a14:hiddenLine xmlns:a14="http://schemas.microsoft.com/office/drawing/2010/main" w="9525" cap="rnd">
                  <a:solidFill>
                    <a:srgbClr val="000000"/>
                  </a:solidFill>
                  <a:round/>
                  <a:headEnd type="none" w="sm" len="sm"/>
                  <a:tailEnd type="stealth" w="med" len="med"/>
                </a14:hiddenLine>
              </a:ext>
            </a:extLst>
          </p:spPr>
          <p:txBody>
            <a:bodyPr/>
            <a:lstStyle/>
            <a:p>
              <a:endParaRPr lang="en-US" dirty="0">
                <a:solidFill>
                  <a:prstClr val="black"/>
                </a:solidFill>
              </a:endParaRPr>
            </a:p>
          </p:txBody>
        </p:sp>
        <p:sp>
          <p:nvSpPr>
            <p:cNvPr id="10" name="Line 8"/>
            <p:cNvSpPr>
              <a:spLocks noChangeShapeType="1"/>
            </p:cNvSpPr>
            <p:nvPr/>
          </p:nvSpPr>
          <p:spPr bwMode="auto">
            <a:xfrm>
              <a:off x="346" y="1770"/>
              <a:ext cx="944" cy="0"/>
            </a:xfrm>
            <a:prstGeom prst="line">
              <a:avLst/>
            </a:prstGeom>
            <a:noFill/>
            <a:ln w="1270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1" name="Freeform 9"/>
            <p:cNvSpPr>
              <a:spLocks/>
            </p:cNvSpPr>
            <p:nvPr/>
          </p:nvSpPr>
          <p:spPr bwMode="auto">
            <a:xfrm>
              <a:off x="1294" y="1770"/>
              <a:ext cx="4225" cy="1089"/>
            </a:xfrm>
            <a:custGeom>
              <a:avLst/>
              <a:gdLst>
                <a:gd name="T0" fmla="*/ 4224 w 4225"/>
                <a:gd name="T1" fmla="*/ 1088 h 1089"/>
                <a:gd name="T2" fmla="*/ 3719 w 4225"/>
                <a:gd name="T3" fmla="*/ 855 h 1089"/>
                <a:gd name="T4" fmla="*/ 3205 w 4225"/>
                <a:gd name="T5" fmla="*/ 648 h 1089"/>
                <a:gd name="T6" fmla="*/ 2684 w 4225"/>
                <a:gd name="T7" fmla="*/ 469 h 1089"/>
                <a:gd name="T8" fmla="*/ 2156 w 4225"/>
                <a:gd name="T9" fmla="*/ 319 h 1089"/>
                <a:gd name="T10" fmla="*/ 1624 w 4225"/>
                <a:gd name="T11" fmla="*/ 196 h 1089"/>
                <a:gd name="T12" fmla="*/ 1087 w 4225"/>
                <a:gd name="T13" fmla="*/ 103 h 1089"/>
                <a:gd name="T14" fmla="*/ 546 w 4225"/>
                <a:gd name="T15" fmla="*/ 38 h 1089"/>
                <a:gd name="T16" fmla="*/ 0 w 4225"/>
                <a:gd name="T17" fmla="*/ 0 h 10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25"/>
                <a:gd name="T28" fmla="*/ 0 h 1089"/>
                <a:gd name="T29" fmla="*/ 4225 w 4225"/>
                <a:gd name="T30" fmla="*/ 1089 h 10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25" h="1089">
                  <a:moveTo>
                    <a:pt x="4224" y="1088"/>
                  </a:moveTo>
                  <a:lnTo>
                    <a:pt x="3719" y="855"/>
                  </a:lnTo>
                  <a:lnTo>
                    <a:pt x="3205" y="648"/>
                  </a:lnTo>
                  <a:lnTo>
                    <a:pt x="2684" y="469"/>
                  </a:lnTo>
                  <a:lnTo>
                    <a:pt x="2156" y="319"/>
                  </a:lnTo>
                  <a:lnTo>
                    <a:pt x="1624" y="196"/>
                  </a:lnTo>
                  <a:lnTo>
                    <a:pt x="1087" y="103"/>
                  </a:lnTo>
                  <a:lnTo>
                    <a:pt x="546" y="38"/>
                  </a:lnTo>
                  <a:lnTo>
                    <a:pt x="0"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2" name="Line 10"/>
            <p:cNvSpPr>
              <a:spLocks noChangeShapeType="1"/>
            </p:cNvSpPr>
            <p:nvPr/>
          </p:nvSpPr>
          <p:spPr bwMode="auto">
            <a:xfrm>
              <a:off x="352" y="1924"/>
              <a:ext cx="942" cy="0"/>
            </a:xfrm>
            <a:prstGeom prst="line">
              <a:avLst/>
            </a:prstGeom>
            <a:noFill/>
            <a:ln w="1270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 name="Freeform 11"/>
            <p:cNvSpPr>
              <a:spLocks/>
            </p:cNvSpPr>
            <p:nvPr/>
          </p:nvSpPr>
          <p:spPr bwMode="auto">
            <a:xfrm>
              <a:off x="1298" y="1924"/>
              <a:ext cx="4222" cy="1097"/>
            </a:xfrm>
            <a:custGeom>
              <a:avLst/>
              <a:gdLst>
                <a:gd name="T0" fmla="*/ 4221 w 4222"/>
                <a:gd name="T1" fmla="*/ 1096 h 1097"/>
                <a:gd name="T2" fmla="*/ 3715 w 4222"/>
                <a:gd name="T3" fmla="*/ 860 h 1097"/>
                <a:gd name="T4" fmla="*/ 3202 w 4222"/>
                <a:gd name="T5" fmla="*/ 652 h 1097"/>
                <a:gd name="T6" fmla="*/ 2682 w 4222"/>
                <a:gd name="T7" fmla="*/ 472 h 1097"/>
                <a:gd name="T8" fmla="*/ 2155 w 4222"/>
                <a:gd name="T9" fmla="*/ 321 h 1097"/>
                <a:gd name="T10" fmla="*/ 1623 w 4222"/>
                <a:gd name="T11" fmla="*/ 198 h 1097"/>
                <a:gd name="T12" fmla="*/ 1086 w 4222"/>
                <a:gd name="T13" fmla="*/ 103 h 1097"/>
                <a:gd name="T14" fmla="*/ 545 w 4222"/>
                <a:gd name="T15" fmla="*/ 38 h 1097"/>
                <a:gd name="T16" fmla="*/ 0 w 4222"/>
                <a:gd name="T17" fmla="*/ 0 h 10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22"/>
                <a:gd name="T28" fmla="*/ 0 h 1097"/>
                <a:gd name="T29" fmla="*/ 4222 w 4222"/>
                <a:gd name="T30" fmla="*/ 1097 h 10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22" h="1097">
                  <a:moveTo>
                    <a:pt x="4221" y="1096"/>
                  </a:moveTo>
                  <a:lnTo>
                    <a:pt x="3715" y="860"/>
                  </a:lnTo>
                  <a:lnTo>
                    <a:pt x="3202" y="652"/>
                  </a:lnTo>
                  <a:lnTo>
                    <a:pt x="2682" y="472"/>
                  </a:lnTo>
                  <a:lnTo>
                    <a:pt x="2155" y="321"/>
                  </a:lnTo>
                  <a:lnTo>
                    <a:pt x="1623" y="198"/>
                  </a:lnTo>
                  <a:lnTo>
                    <a:pt x="1086" y="103"/>
                  </a:lnTo>
                  <a:lnTo>
                    <a:pt x="545" y="38"/>
                  </a:lnTo>
                  <a:lnTo>
                    <a:pt x="0"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4" name="Line 12"/>
            <p:cNvSpPr>
              <a:spLocks noChangeShapeType="1"/>
            </p:cNvSpPr>
            <p:nvPr/>
          </p:nvSpPr>
          <p:spPr bwMode="auto">
            <a:xfrm>
              <a:off x="1124" y="1578"/>
              <a:ext cx="0" cy="4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5" name="Line 13"/>
            <p:cNvSpPr>
              <a:spLocks noChangeShapeType="1"/>
            </p:cNvSpPr>
            <p:nvPr/>
          </p:nvSpPr>
          <p:spPr bwMode="auto">
            <a:xfrm flipH="1">
              <a:off x="2016" y="1636"/>
              <a:ext cx="62" cy="45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 name="Rectangle 14"/>
            <p:cNvSpPr>
              <a:spLocks noChangeArrowheads="1"/>
            </p:cNvSpPr>
            <p:nvPr/>
          </p:nvSpPr>
          <p:spPr bwMode="auto">
            <a:xfrm rot="300000">
              <a:off x="1111" y="1744"/>
              <a:ext cx="2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0"</a:t>
              </a:r>
            </a:p>
          </p:txBody>
        </p:sp>
        <p:sp>
          <p:nvSpPr>
            <p:cNvPr id="17" name="Rectangle 15"/>
            <p:cNvSpPr>
              <a:spLocks noChangeArrowheads="1"/>
            </p:cNvSpPr>
            <p:nvPr/>
          </p:nvSpPr>
          <p:spPr bwMode="auto">
            <a:xfrm rot="300000">
              <a:off x="1845" y="1796"/>
              <a:ext cx="2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a:t>
              </a:r>
            </a:p>
          </p:txBody>
        </p:sp>
        <p:sp>
          <p:nvSpPr>
            <p:cNvPr id="18" name="Rectangle 16"/>
            <p:cNvSpPr>
              <a:spLocks noChangeArrowheads="1"/>
            </p:cNvSpPr>
            <p:nvPr/>
          </p:nvSpPr>
          <p:spPr bwMode="auto">
            <a:xfrm rot="360000">
              <a:off x="1508" y="1501"/>
              <a:ext cx="3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186'</a:t>
              </a:r>
            </a:p>
          </p:txBody>
        </p:sp>
        <p:sp>
          <p:nvSpPr>
            <p:cNvPr id="19" name="Line 17"/>
            <p:cNvSpPr>
              <a:spLocks noChangeShapeType="1"/>
            </p:cNvSpPr>
            <p:nvPr/>
          </p:nvSpPr>
          <p:spPr bwMode="auto">
            <a:xfrm>
              <a:off x="1161" y="1678"/>
              <a:ext cx="892" cy="65"/>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0" name="Rectangle 18"/>
            <p:cNvSpPr>
              <a:spLocks noChangeArrowheads="1"/>
            </p:cNvSpPr>
            <p:nvPr/>
          </p:nvSpPr>
          <p:spPr bwMode="auto">
            <a:xfrm>
              <a:off x="308" y="1338"/>
              <a:ext cx="108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Tangent to Spiral</a:t>
              </a:r>
            </a:p>
          </p:txBody>
        </p:sp>
        <p:sp>
          <p:nvSpPr>
            <p:cNvPr id="21" name="Rectangle 19"/>
            <p:cNvSpPr>
              <a:spLocks noChangeArrowheads="1"/>
            </p:cNvSpPr>
            <p:nvPr/>
          </p:nvSpPr>
          <p:spPr bwMode="auto">
            <a:xfrm rot="900000">
              <a:off x="3359" y="2081"/>
              <a:ext cx="2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a:t>
              </a:r>
            </a:p>
          </p:txBody>
        </p:sp>
        <p:sp>
          <p:nvSpPr>
            <p:cNvPr id="22" name="Rectangle 20"/>
            <p:cNvSpPr>
              <a:spLocks noChangeArrowheads="1"/>
            </p:cNvSpPr>
            <p:nvPr/>
          </p:nvSpPr>
          <p:spPr bwMode="auto">
            <a:xfrm rot="900000">
              <a:off x="3862" y="2242"/>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1.5"</a:t>
              </a:r>
            </a:p>
          </p:txBody>
        </p:sp>
        <p:sp>
          <p:nvSpPr>
            <p:cNvPr id="23" name="Rectangle 21"/>
            <p:cNvSpPr>
              <a:spLocks noChangeArrowheads="1"/>
            </p:cNvSpPr>
            <p:nvPr/>
          </p:nvSpPr>
          <p:spPr bwMode="auto">
            <a:xfrm rot="1440000">
              <a:off x="4652" y="2542"/>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1.5"</a:t>
              </a:r>
            </a:p>
          </p:txBody>
        </p:sp>
        <p:sp>
          <p:nvSpPr>
            <p:cNvPr id="24" name="Rectangle 22"/>
            <p:cNvSpPr>
              <a:spLocks noChangeArrowheads="1"/>
            </p:cNvSpPr>
            <p:nvPr/>
          </p:nvSpPr>
          <p:spPr bwMode="auto">
            <a:xfrm rot="1440000">
              <a:off x="5200" y="2763"/>
              <a:ext cx="2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a:t>
              </a:r>
            </a:p>
          </p:txBody>
        </p:sp>
        <p:sp>
          <p:nvSpPr>
            <p:cNvPr id="25" name="Rectangle 23"/>
            <p:cNvSpPr>
              <a:spLocks noChangeArrowheads="1"/>
            </p:cNvSpPr>
            <p:nvPr/>
          </p:nvSpPr>
          <p:spPr bwMode="auto">
            <a:xfrm>
              <a:off x="1825" y="2209"/>
              <a:ext cx="109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 Unbalance</a:t>
              </a:r>
            </a:p>
          </p:txBody>
        </p:sp>
        <p:sp>
          <p:nvSpPr>
            <p:cNvPr id="26" name="Line 24"/>
            <p:cNvSpPr>
              <a:spLocks noChangeShapeType="1"/>
            </p:cNvSpPr>
            <p:nvPr/>
          </p:nvSpPr>
          <p:spPr bwMode="auto">
            <a:xfrm flipV="1">
              <a:off x="2741" y="2060"/>
              <a:ext cx="179" cy="199"/>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7" name="Rectangle 25"/>
            <p:cNvSpPr>
              <a:spLocks noChangeArrowheads="1"/>
            </p:cNvSpPr>
            <p:nvPr/>
          </p:nvSpPr>
          <p:spPr bwMode="auto">
            <a:xfrm>
              <a:off x="2833" y="2449"/>
              <a:ext cx="87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 Unbalance</a:t>
              </a:r>
            </a:p>
          </p:txBody>
        </p:sp>
        <p:sp>
          <p:nvSpPr>
            <p:cNvPr id="28" name="Line 26"/>
            <p:cNvSpPr>
              <a:spLocks noChangeShapeType="1"/>
            </p:cNvSpPr>
            <p:nvPr/>
          </p:nvSpPr>
          <p:spPr bwMode="auto">
            <a:xfrm flipV="1">
              <a:off x="3790" y="2494"/>
              <a:ext cx="606" cy="5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9" name="Rectangle 27"/>
            <p:cNvSpPr>
              <a:spLocks noChangeArrowheads="1"/>
            </p:cNvSpPr>
            <p:nvPr/>
          </p:nvSpPr>
          <p:spPr bwMode="auto">
            <a:xfrm>
              <a:off x="193" y="2138"/>
              <a:ext cx="104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31' Stations</a:t>
              </a:r>
            </a:p>
            <a:p>
              <a:r>
                <a:rPr lang="en-US" sz="1600" dirty="0">
                  <a:solidFill>
                    <a:prstClr val="black"/>
                  </a:solidFill>
                  <a:latin typeface="Arial" charset="0"/>
                </a:rPr>
                <a:t>6 stations = 186'</a:t>
              </a:r>
            </a:p>
            <a:p>
              <a:r>
                <a:rPr lang="en-US" sz="1600" dirty="0">
                  <a:solidFill>
                    <a:prstClr val="black"/>
                  </a:solidFill>
                  <a:latin typeface="Arial" charset="0"/>
                </a:rPr>
                <a:t>1/2" per station</a:t>
              </a:r>
            </a:p>
          </p:txBody>
        </p:sp>
        <p:sp>
          <p:nvSpPr>
            <p:cNvPr id="30" name="Line 28"/>
            <p:cNvSpPr>
              <a:spLocks noChangeShapeType="1"/>
            </p:cNvSpPr>
            <p:nvPr/>
          </p:nvSpPr>
          <p:spPr bwMode="auto">
            <a:xfrm flipV="1">
              <a:off x="1223" y="2022"/>
              <a:ext cx="336" cy="31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1" name="Line 29"/>
            <p:cNvSpPr>
              <a:spLocks noChangeShapeType="1"/>
            </p:cNvSpPr>
            <p:nvPr/>
          </p:nvSpPr>
          <p:spPr bwMode="auto">
            <a:xfrm flipH="1">
              <a:off x="3745" y="1658"/>
              <a:ext cx="522" cy="439"/>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2" name="Rectangle 30"/>
            <p:cNvSpPr>
              <a:spLocks noChangeArrowheads="1"/>
            </p:cNvSpPr>
            <p:nvPr/>
          </p:nvSpPr>
          <p:spPr bwMode="auto">
            <a:xfrm>
              <a:off x="1630" y="2710"/>
              <a:ext cx="179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Highway/Rail Grade Crossing</a:t>
              </a:r>
            </a:p>
          </p:txBody>
        </p:sp>
        <p:sp>
          <p:nvSpPr>
            <p:cNvPr id="33" name="Rectangle 31"/>
            <p:cNvSpPr>
              <a:spLocks noChangeArrowheads="1"/>
            </p:cNvSpPr>
            <p:nvPr/>
          </p:nvSpPr>
          <p:spPr bwMode="auto">
            <a:xfrm>
              <a:off x="4220" y="1193"/>
              <a:ext cx="97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31' Stations</a:t>
              </a:r>
            </a:p>
            <a:p>
              <a:r>
                <a:rPr lang="en-US" sz="1600" dirty="0">
                  <a:solidFill>
                    <a:prstClr val="black"/>
                  </a:solidFill>
                  <a:latin typeface="Arial" charset="0"/>
                </a:rPr>
                <a:t>3 stations = 93'</a:t>
              </a:r>
            </a:p>
            <a:p>
              <a:r>
                <a:rPr lang="en-US" sz="1600" dirty="0">
                  <a:solidFill>
                    <a:prstClr val="black"/>
                  </a:solidFill>
                  <a:latin typeface="Arial" charset="0"/>
                </a:rPr>
                <a:t>1/2" per station</a:t>
              </a:r>
            </a:p>
          </p:txBody>
        </p:sp>
        <p:sp>
          <p:nvSpPr>
            <p:cNvPr id="34" name="Line 32"/>
            <p:cNvSpPr>
              <a:spLocks noChangeShapeType="1"/>
            </p:cNvSpPr>
            <p:nvPr/>
          </p:nvSpPr>
          <p:spPr bwMode="auto">
            <a:xfrm>
              <a:off x="4792" y="1754"/>
              <a:ext cx="386" cy="82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 name="Rectangle 33"/>
            <p:cNvSpPr>
              <a:spLocks noChangeArrowheads="1"/>
            </p:cNvSpPr>
            <p:nvPr/>
          </p:nvSpPr>
          <p:spPr bwMode="auto">
            <a:xfrm>
              <a:off x="2365" y="1481"/>
              <a:ext cx="150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Spiral to Curve</a:t>
              </a:r>
            </a:p>
          </p:txBody>
        </p:sp>
        <p:sp>
          <p:nvSpPr>
            <p:cNvPr id="36" name="Line 34"/>
            <p:cNvSpPr>
              <a:spLocks noChangeShapeType="1"/>
            </p:cNvSpPr>
            <p:nvPr/>
          </p:nvSpPr>
          <p:spPr bwMode="auto">
            <a:xfrm>
              <a:off x="734" y="1534"/>
              <a:ext cx="386" cy="12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7" name="Line 35"/>
            <p:cNvSpPr>
              <a:spLocks noChangeShapeType="1"/>
            </p:cNvSpPr>
            <p:nvPr/>
          </p:nvSpPr>
          <p:spPr bwMode="auto">
            <a:xfrm flipV="1">
              <a:off x="2119" y="1641"/>
              <a:ext cx="298" cy="15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8" name="Line 36"/>
            <p:cNvSpPr>
              <a:spLocks noChangeShapeType="1"/>
            </p:cNvSpPr>
            <p:nvPr/>
          </p:nvSpPr>
          <p:spPr bwMode="auto">
            <a:xfrm>
              <a:off x="668" y="3511"/>
              <a:ext cx="4829"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9" name="Rectangle 37"/>
            <p:cNvSpPr>
              <a:spLocks noChangeArrowheads="1"/>
            </p:cNvSpPr>
            <p:nvPr/>
          </p:nvSpPr>
          <p:spPr bwMode="auto">
            <a:xfrm>
              <a:off x="399" y="3380"/>
              <a:ext cx="4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0"</a:t>
              </a:r>
            </a:p>
          </p:txBody>
        </p:sp>
        <p:sp>
          <p:nvSpPr>
            <p:cNvPr id="40" name="Rectangle 38"/>
            <p:cNvSpPr>
              <a:spLocks noChangeArrowheads="1"/>
            </p:cNvSpPr>
            <p:nvPr/>
          </p:nvSpPr>
          <p:spPr bwMode="auto">
            <a:xfrm>
              <a:off x="311" y="3204"/>
              <a:ext cx="4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1.5"</a:t>
              </a:r>
            </a:p>
          </p:txBody>
        </p:sp>
        <p:sp>
          <p:nvSpPr>
            <p:cNvPr id="41" name="Rectangle 39"/>
            <p:cNvSpPr>
              <a:spLocks noChangeArrowheads="1"/>
            </p:cNvSpPr>
            <p:nvPr/>
          </p:nvSpPr>
          <p:spPr bwMode="auto">
            <a:xfrm>
              <a:off x="399" y="2983"/>
              <a:ext cx="32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3"</a:t>
              </a:r>
            </a:p>
          </p:txBody>
        </p:sp>
        <p:sp>
          <p:nvSpPr>
            <p:cNvPr id="42" name="Line 40"/>
            <p:cNvSpPr>
              <a:spLocks noChangeShapeType="1"/>
            </p:cNvSpPr>
            <p:nvPr/>
          </p:nvSpPr>
          <p:spPr bwMode="auto">
            <a:xfrm flipV="1">
              <a:off x="1107" y="3067"/>
              <a:ext cx="826" cy="4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3" name="Line 41"/>
            <p:cNvSpPr>
              <a:spLocks noChangeShapeType="1"/>
            </p:cNvSpPr>
            <p:nvPr/>
          </p:nvSpPr>
          <p:spPr bwMode="auto">
            <a:xfrm>
              <a:off x="668" y="3291"/>
              <a:ext cx="4785"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6" name="Line 42"/>
            <p:cNvSpPr>
              <a:spLocks noChangeShapeType="1"/>
            </p:cNvSpPr>
            <p:nvPr/>
          </p:nvSpPr>
          <p:spPr bwMode="auto">
            <a:xfrm>
              <a:off x="668" y="3070"/>
              <a:ext cx="4785"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0" name="Line 43"/>
            <p:cNvSpPr>
              <a:spLocks noChangeShapeType="1"/>
            </p:cNvSpPr>
            <p:nvPr/>
          </p:nvSpPr>
          <p:spPr bwMode="auto">
            <a:xfrm>
              <a:off x="1944" y="3070"/>
              <a:ext cx="144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1" name="Line 44"/>
            <p:cNvSpPr>
              <a:spLocks noChangeShapeType="1"/>
            </p:cNvSpPr>
            <p:nvPr/>
          </p:nvSpPr>
          <p:spPr bwMode="auto">
            <a:xfrm>
              <a:off x="3403" y="3076"/>
              <a:ext cx="466" cy="21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2" name="Line 45"/>
            <p:cNvSpPr>
              <a:spLocks noChangeShapeType="1"/>
            </p:cNvSpPr>
            <p:nvPr/>
          </p:nvSpPr>
          <p:spPr bwMode="auto">
            <a:xfrm>
              <a:off x="3879" y="3291"/>
              <a:ext cx="87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3" name="Line 46"/>
            <p:cNvSpPr>
              <a:spLocks noChangeShapeType="1"/>
            </p:cNvSpPr>
            <p:nvPr/>
          </p:nvSpPr>
          <p:spPr bwMode="auto">
            <a:xfrm flipV="1">
              <a:off x="4758" y="3067"/>
              <a:ext cx="474" cy="22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4" name="Line 47"/>
            <p:cNvSpPr>
              <a:spLocks noChangeShapeType="1"/>
            </p:cNvSpPr>
            <p:nvPr/>
          </p:nvSpPr>
          <p:spPr bwMode="auto">
            <a:xfrm flipV="1">
              <a:off x="3482" y="2715"/>
              <a:ext cx="870" cy="13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5" name="Line 48"/>
            <p:cNvSpPr>
              <a:spLocks noChangeShapeType="1"/>
            </p:cNvSpPr>
            <p:nvPr/>
          </p:nvSpPr>
          <p:spPr bwMode="auto">
            <a:xfrm flipH="1">
              <a:off x="616" y="3511"/>
              <a:ext cx="49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6" name="Line 49"/>
            <p:cNvSpPr>
              <a:spLocks noChangeShapeType="1"/>
            </p:cNvSpPr>
            <p:nvPr/>
          </p:nvSpPr>
          <p:spPr bwMode="auto">
            <a:xfrm>
              <a:off x="5243" y="3070"/>
              <a:ext cx="2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2" name="TextBox 1"/>
          <p:cNvSpPr txBox="1"/>
          <p:nvPr/>
        </p:nvSpPr>
        <p:spPr>
          <a:xfrm>
            <a:off x="2895067" y="5650468"/>
            <a:ext cx="3200933" cy="369332"/>
          </a:xfrm>
          <a:prstGeom prst="rect">
            <a:avLst/>
          </a:prstGeom>
          <a:noFill/>
        </p:spPr>
        <p:txBody>
          <a:bodyPr wrap="square" rtlCol="0">
            <a:spAutoFit/>
          </a:bodyPr>
          <a:lstStyle/>
          <a:p>
            <a:pPr algn="ctr"/>
            <a:r>
              <a:rPr lang="en-US" dirty="0" smtClean="0">
                <a:solidFill>
                  <a:prstClr val="black"/>
                </a:solidFill>
              </a:rPr>
              <a:t>Strip Chart of Curve Above</a:t>
            </a:r>
            <a:endParaRPr lang="en-US" dirty="0">
              <a:solidFill>
                <a:prstClr val="black"/>
              </a:solidFill>
            </a:endParaRPr>
          </a:p>
        </p:txBody>
      </p:sp>
    </p:spTree>
    <p:extLst>
      <p:ext uri="{BB962C8B-B14F-4D97-AF65-F5344CB8AC3E}">
        <p14:creationId xmlns:p14="http://schemas.microsoft.com/office/powerpoint/2010/main" val="3434449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213.63  Track Surface</a:t>
            </a:r>
            <a:r>
              <a:rPr lang="en-US" sz="2000" dirty="0" smtClean="0">
                <a:solidFill>
                  <a:schemeClr val="tx1"/>
                </a:solidFill>
              </a:rPr>
              <a:t> </a:t>
            </a:r>
            <a:br>
              <a:rPr lang="en-US" sz="2000" dirty="0" smtClean="0">
                <a:solidFill>
                  <a:schemeClr val="tx1"/>
                </a:solidFill>
              </a:rPr>
            </a:br>
            <a:r>
              <a:rPr lang="en-US" sz="2000" dirty="0">
                <a:solidFill>
                  <a:schemeClr val="tx1"/>
                </a:solidFill>
              </a:rPr>
              <a:t> </a:t>
            </a:r>
            <a:r>
              <a:rPr lang="en-US" sz="2000" dirty="0" smtClean="0">
                <a:solidFill>
                  <a:schemeClr val="tx1"/>
                </a:solidFill>
              </a:rPr>
              <a:t>                                   </a:t>
            </a:r>
            <a:r>
              <a:rPr lang="en-US" sz="3200" dirty="0" smtClean="0">
                <a:solidFill>
                  <a:schemeClr val="tx1"/>
                </a:solidFill>
              </a:rPr>
              <a:t>Runoff</a:t>
            </a:r>
            <a:endParaRPr lang="en-US" sz="3200" dirty="0">
              <a:solidFill>
                <a:schemeClr val="tx1"/>
              </a:solidFill>
            </a:endParaRPr>
          </a:p>
        </p:txBody>
      </p:sp>
      <p:sp>
        <p:nvSpPr>
          <p:cNvPr id="3" name="Rectangle 2"/>
          <p:cNvSpPr/>
          <p:nvPr/>
        </p:nvSpPr>
        <p:spPr>
          <a:xfrm>
            <a:off x="769143" y="1905000"/>
            <a:ext cx="7308057" cy="923330"/>
          </a:xfrm>
          <a:prstGeom prst="rect">
            <a:avLst/>
          </a:prstGeom>
        </p:spPr>
        <p:txBody>
          <a:bodyPr wrap="square">
            <a:spAutoFit/>
          </a:bodyPr>
          <a:lstStyle/>
          <a:p>
            <a:r>
              <a:rPr lang="en-US" dirty="0">
                <a:solidFill>
                  <a:prstClr val="black"/>
                </a:solidFill>
              </a:rPr>
              <a:t>(a) </a:t>
            </a:r>
            <a:r>
              <a:rPr lang="en-US" b="1" dirty="0">
                <a:solidFill>
                  <a:srgbClr val="FF0000"/>
                </a:solidFill>
              </a:rPr>
              <a:t>Except as provided in </a:t>
            </a:r>
            <a:r>
              <a:rPr lang="en-US" b="1" dirty="0" smtClean="0">
                <a:solidFill>
                  <a:srgbClr val="FF0000"/>
                </a:solidFill>
              </a:rPr>
              <a:t>paragraph (</a:t>
            </a:r>
            <a:r>
              <a:rPr lang="en-US" b="1" dirty="0">
                <a:solidFill>
                  <a:srgbClr val="FF0000"/>
                </a:solidFill>
              </a:rPr>
              <a:t>b) of this section</a:t>
            </a:r>
            <a:r>
              <a:rPr lang="en-US" dirty="0">
                <a:solidFill>
                  <a:srgbClr val="FF0000"/>
                </a:solidFill>
              </a:rPr>
              <a:t>, </a:t>
            </a:r>
            <a:r>
              <a:rPr lang="en-US" dirty="0">
                <a:solidFill>
                  <a:prstClr val="black"/>
                </a:solidFill>
              </a:rPr>
              <a:t>each </a:t>
            </a:r>
            <a:r>
              <a:rPr lang="en-US" dirty="0" smtClean="0">
                <a:solidFill>
                  <a:prstClr val="black"/>
                </a:solidFill>
              </a:rPr>
              <a:t>track owner shall </a:t>
            </a:r>
            <a:r>
              <a:rPr lang="en-US" dirty="0">
                <a:solidFill>
                  <a:prstClr val="black"/>
                </a:solidFill>
              </a:rPr>
              <a:t>maintain the surface of its </a:t>
            </a:r>
            <a:r>
              <a:rPr lang="en-US" dirty="0" smtClean="0">
                <a:solidFill>
                  <a:prstClr val="black"/>
                </a:solidFill>
              </a:rPr>
              <a:t>track within </a:t>
            </a:r>
            <a:r>
              <a:rPr lang="en-US" dirty="0">
                <a:solidFill>
                  <a:prstClr val="black"/>
                </a:solidFill>
              </a:rPr>
              <a:t>the limits prescribed in </a:t>
            </a:r>
            <a:r>
              <a:rPr lang="en-US" dirty="0" smtClean="0">
                <a:solidFill>
                  <a:prstClr val="black"/>
                </a:solidFill>
              </a:rPr>
              <a:t>the following </a:t>
            </a:r>
            <a:r>
              <a:rPr lang="en-US" dirty="0">
                <a:solidFill>
                  <a:prstClr val="black"/>
                </a:solidFill>
              </a:rPr>
              <a:t>table:</a:t>
            </a:r>
          </a:p>
        </p:txBody>
      </p:sp>
      <p:graphicFrame>
        <p:nvGraphicFramePr>
          <p:cNvPr id="4" name="Table 3"/>
          <p:cNvGraphicFramePr>
            <a:graphicFrameLocks noGrp="1"/>
          </p:cNvGraphicFramePr>
          <p:nvPr>
            <p:extLst>
              <p:ext uri="{D42A27DB-BD31-4B8C-83A1-F6EECF244321}">
                <p14:modId xmlns:p14="http://schemas.microsoft.com/office/powerpoint/2010/main" val="1761840784"/>
              </p:ext>
            </p:extLst>
          </p:nvPr>
        </p:nvGraphicFramePr>
        <p:xfrm>
          <a:off x="838200" y="2819400"/>
          <a:ext cx="7239000" cy="3431540"/>
        </p:xfrm>
        <a:graphic>
          <a:graphicData uri="http://schemas.openxmlformats.org/drawingml/2006/table">
            <a:tbl>
              <a:tblPr firstRow="1" bandRow="1">
                <a:tableStyleId>{073A0DAA-6AF3-43AB-8588-CEC1D06C72B9}</a:tableStyleId>
              </a:tblPr>
              <a:tblGrid>
                <a:gridCol w="4648200"/>
                <a:gridCol w="533400"/>
                <a:gridCol w="533400"/>
                <a:gridCol w="457200"/>
                <a:gridCol w="533400"/>
                <a:gridCol w="533400"/>
              </a:tblGrid>
              <a:tr h="370840">
                <a:tc rowSpan="2">
                  <a:txBody>
                    <a:bodyPr/>
                    <a:lstStyle/>
                    <a:p>
                      <a:pPr algn="ctr"/>
                      <a:r>
                        <a:rPr lang="en-US" b="1" dirty="0" smtClean="0">
                          <a:solidFill>
                            <a:schemeClr val="tx1"/>
                          </a:solidFill>
                        </a:rPr>
                        <a:t>Track</a:t>
                      </a:r>
                      <a:r>
                        <a:rPr lang="en-US" b="1" baseline="0" dirty="0" smtClean="0">
                          <a:solidFill>
                            <a:schemeClr val="tx1"/>
                          </a:solidFill>
                        </a:rPr>
                        <a:t> Surface (Inches)</a:t>
                      </a:r>
                      <a:endParaRPr lang="en-US" b="1" dirty="0">
                        <a:solidFill>
                          <a:schemeClr val="tx1"/>
                        </a:solidFill>
                      </a:endParaRPr>
                    </a:p>
                  </a:txBody>
                  <a:tcPr>
                    <a:solidFill>
                      <a:schemeClr val="bg1">
                        <a:lumMod val="65000"/>
                      </a:schemeClr>
                    </a:solidFill>
                  </a:tcPr>
                </a:tc>
                <a:tc gridSpan="5">
                  <a:txBody>
                    <a:bodyPr/>
                    <a:lstStyle/>
                    <a:p>
                      <a:pPr algn="ctr"/>
                      <a:r>
                        <a:rPr lang="en-US" b="1" dirty="0" smtClean="0">
                          <a:solidFill>
                            <a:schemeClr val="tx1"/>
                          </a:solidFill>
                        </a:rPr>
                        <a:t>Class of Track</a:t>
                      </a:r>
                      <a:endParaRPr lang="en-US" b="1" dirty="0">
                        <a:solidFill>
                          <a:schemeClr val="tx1"/>
                        </a:solidFill>
                      </a:endParaRPr>
                    </a:p>
                  </a:txBody>
                  <a:tcPr>
                    <a:solidFill>
                      <a:schemeClr val="bg1">
                        <a:lumMod val="85000"/>
                      </a:schemeClr>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370840">
                <a:tc vMerge="1">
                  <a:txBody>
                    <a:bodyPr/>
                    <a:lstStyle/>
                    <a:p>
                      <a:endParaRPr lang="en-US" dirty="0"/>
                    </a:p>
                  </a:txBody>
                  <a:tcPr/>
                </a:tc>
                <a:tc>
                  <a:txBody>
                    <a:bodyPr/>
                    <a:lstStyle/>
                    <a:p>
                      <a:pPr algn="ctr"/>
                      <a:r>
                        <a:rPr lang="en-US" b="1" dirty="0" smtClean="0"/>
                        <a:t>1</a:t>
                      </a:r>
                      <a:endParaRPr lang="en-US" b="1" dirty="0"/>
                    </a:p>
                  </a:txBody>
                  <a:tcPr>
                    <a:solidFill>
                      <a:schemeClr val="bg1">
                        <a:lumMod val="65000"/>
                      </a:schemeClr>
                    </a:solidFill>
                  </a:tcPr>
                </a:tc>
                <a:tc>
                  <a:txBody>
                    <a:bodyPr/>
                    <a:lstStyle/>
                    <a:p>
                      <a:pPr algn="ctr"/>
                      <a:r>
                        <a:rPr lang="en-US" b="1" dirty="0" smtClean="0"/>
                        <a:t>2</a:t>
                      </a:r>
                      <a:endParaRPr lang="en-US" b="1" dirty="0"/>
                    </a:p>
                  </a:txBody>
                  <a:tcPr>
                    <a:solidFill>
                      <a:schemeClr val="bg1">
                        <a:lumMod val="65000"/>
                      </a:schemeClr>
                    </a:solidFill>
                  </a:tcPr>
                </a:tc>
                <a:tc>
                  <a:txBody>
                    <a:bodyPr/>
                    <a:lstStyle/>
                    <a:p>
                      <a:pPr algn="ctr"/>
                      <a:r>
                        <a:rPr lang="en-US" b="1" dirty="0" smtClean="0"/>
                        <a:t>3</a:t>
                      </a:r>
                      <a:endParaRPr lang="en-US" b="1" dirty="0"/>
                    </a:p>
                  </a:txBody>
                  <a:tcPr>
                    <a:solidFill>
                      <a:schemeClr val="bg1">
                        <a:lumMod val="65000"/>
                      </a:schemeClr>
                    </a:solidFill>
                  </a:tcPr>
                </a:tc>
                <a:tc>
                  <a:txBody>
                    <a:bodyPr/>
                    <a:lstStyle/>
                    <a:p>
                      <a:pPr algn="ctr"/>
                      <a:r>
                        <a:rPr lang="en-US" b="1" dirty="0" smtClean="0"/>
                        <a:t>4</a:t>
                      </a:r>
                      <a:endParaRPr lang="en-US" b="1" dirty="0"/>
                    </a:p>
                  </a:txBody>
                  <a:tcPr>
                    <a:solidFill>
                      <a:schemeClr val="bg1">
                        <a:lumMod val="65000"/>
                      </a:schemeClr>
                    </a:solidFill>
                  </a:tcPr>
                </a:tc>
                <a:tc>
                  <a:txBody>
                    <a:bodyPr/>
                    <a:lstStyle/>
                    <a:p>
                      <a:pPr algn="ctr"/>
                      <a:r>
                        <a:rPr lang="en-US" b="1" dirty="0" smtClean="0"/>
                        <a:t>5</a:t>
                      </a:r>
                      <a:endParaRPr lang="en-US" b="1" dirty="0"/>
                    </a:p>
                  </a:txBody>
                  <a:tcPr>
                    <a:solidFill>
                      <a:schemeClr val="bg1">
                        <a:lumMod val="65000"/>
                      </a:schemeClr>
                    </a:solidFill>
                  </a:tcPr>
                </a:tc>
              </a:tr>
              <a:tr h="0">
                <a:tc>
                  <a:txBody>
                    <a:bodyPr/>
                    <a:lstStyle/>
                    <a:p>
                      <a:pPr lvl="0" algn="l"/>
                      <a:r>
                        <a:rPr lang="en-US" sz="1000" b="1" dirty="0" smtClean="0"/>
                        <a:t>The runoff in any 31 feet of rail at the end of a raise may not be more than</a:t>
                      </a:r>
                      <a:endParaRPr lang="en-US" sz="1000" b="1" dirty="0"/>
                    </a:p>
                  </a:txBody>
                  <a:tcPr>
                    <a:solidFill>
                      <a:schemeClr val="bg1">
                        <a:lumMod val="65000"/>
                      </a:schemeClr>
                    </a:solidFill>
                  </a:tcPr>
                </a:tc>
                <a:tc>
                  <a:txBody>
                    <a:bodyPr/>
                    <a:lstStyle/>
                    <a:p>
                      <a:pPr algn="ctr"/>
                      <a:r>
                        <a:rPr lang="en-US" sz="1050" b="1" i="0" u="none" strike="noStrike" baseline="0" dirty="0" smtClean="0">
                          <a:latin typeface="Helvetica"/>
                        </a:rPr>
                        <a:t>3</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2</a:t>
                      </a:r>
                      <a:endParaRPr lang="en-US" sz="1050" b="1" dirty="0"/>
                    </a:p>
                  </a:txBody>
                  <a:tcPr>
                    <a:solidFill>
                      <a:schemeClr val="bg1">
                        <a:lumMod val="65000"/>
                      </a:schemeClr>
                    </a:solidFill>
                  </a:tcPr>
                </a:tc>
                <a:tc>
                  <a:txBody>
                    <a:bodyPr/>
                    <a:lstStyle/>
                    <a:p>
                      <a:pPr algn="ctr"/>
                      <a:r>
                        <a:rPr lang="en-US" sz="1050" b="1" dirty="0" smtClean="0"/>
                        <a:t>3</a:t>
                      </a:r>
                      <a:endParaRPr lang="en-US" sz="1050" b="1" dirty="0"/>
                    </a:p>
                  </a:txBody>
                  <a:tcPr>
                    <a:solidFill>
                      <a:schemeClr val="bg1">
                        <a:lumMod val="65000"/>
                      </a:schemeClr>
                    </a:solidFill>
                  </a:tcPr>
                </a:tc>
                <a:tc>
                  <a:txBody>
                    <a:bodyPr/>
                    <a:lstStyle/>
                    <a:p>
                      <a:pPr algn="ctr"/>
                      <a:r>
                        <a:rPr lang="en-US" sz="1050" b="1" dirty="0" smtClean="0"/>
                        <a:t>2</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2</a:t>
                      </a:r>
                      <a:endParaRPr lang="en-US" sz="1050" b="1" dirty="0"/>
                    </a:p>
                  </a:txBody>
                  <a:tcPr>
                    <a:solidFill>
                      <a:schemeClr val="bg1">
                        <a:lumMod val="65000"/>
                      </a:schemeClr>
                    </a:solidFill>
                  </a:tcPr>
                </a:tc>
                <a:tc>
                  <a:txBody>
                    <a:bodyPr/>
                    <a:lstStyle/>
                    <a:p>
                      <a:pPr algn="ctr"/>
                      <a:r>
                        <a:rPr lang="en-US" sz="1050" b="1" dirty="0" smtClean="0"/>
                        <a:t>1</a:t>
                      </a:r>
                      <a:endParaRPr lang="en-US" sz="1050" b="1" dirty="0"/>
                    </a:p>
                  </a:txBody>
                  <a:tcPr>
                    <a:solidFill>
                      <a:schemeClr val="bg1">
                        <a:lumMod val="65000"/>
                      </a:schemeClr>
                    </a:solidFill>
                  </a:tcPr>
                </a:tc>
              </a:tr>
              <a:tr h="154940">
                <a:tc>
                  <a:txBody>
                    <a:bodyPr/>
                    <a:lstStyle/>
                    <a:p>
                      <a:pPr lvl="0" algn="l"/>
                      <a:r>
                        <a:rPr lang="en-US" sz="1000" b="1" dirty="0" smtClean="0"/>
                        <a:t>The deviation from uniform profile on either rail at the mid-ordinate of a 62-foot chord may not be more than</a:t>
                      </a:r>
                      <a:endParaRPr lang="en-US" sz="1000" b="1" dirty="0"/>
                    </a:p>
                  </a:txBody>
                  <a:tcPr>
                    <a:solidFill>
                      <a:schemeClr val="bg1">
                        <a:lumMod val="65000"/>
                      </a:schemeClr>
                    </a:solidFill>
                  </a:tcPr>
                </a:tc>
                <a:tc>
                  <a:txBody>
                    <a:bodyPr/>
                    <a:lstStyle/>
                    <a:p>
                      <a:pPr algn="ctr"/>
                      <a:r>
                        <a:rPr lang="en-US" sz="1050" b="1" dirty="0" smtClean="0"/>
                        <a:t>3</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2</a:t>
                      </a: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2</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dirty="0" smtClean="0"/>
                        <a:t>2</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r>
              <a:tr h="132080">
                <a:tc>
                  <a:txBody>
                    <a:bodyPr/>
                    <a:lstStyle/>
                    <a:p>
                      <a:pPr lvl="0" algn="l"/>
                      <a:r>
                        <a:rPr lang="en-US" sz="1000" b="1" dirty="0" smtClean="0"/>
                        <a:t>The deviation from zero crosslevel at any point on tangent or reverse crosslevel elevation on curves may not be more than</a:t>
                      </a:r>
                      <a:endParaRPr lang="en-US" sz="1000" b="1" dirty="0"/>
                    </a:p>
                  </a:txBody>
                  <a:tcPr>
                    <a:solidFill>
                      <a:schemeClr val="bg1">
                        <a:lumMod val="65000"/>
                      </a:schemeClr>
                    </a:solidFill>
                  </a:tcPr>
                </a:tc>
                <a:tc>
                  <a:txBody>
                    <a:bodyPr/>
                    <a:lstStyle/>
                    <a:p>
                      <a:pPr algn="ctr"/>
                      <a:r>
                        <a:rPr lang="en-US" sz="1050" b="1" i="0" u="none" strike="noStrike" baseline="0" dirty="0" smtClean="0">
                          <a:latin typeface="Helvetica"/>
                        </a:rPr>
                        <a:t>3</a:t>
                      </a:r>
                      <a:endParaRPr lang="en-US" sz="1050" b="1" dirty="0"/>
                    </a:p>
                  </a:txBody>
                  <a:tcPr>
                    <a:solidFill>
                      <a:schemeClr val="bg1">
                        <a:lumMod val="65000"/>
                      </a:schemeClr>
                    </a:solidFill>
                  </a:tcPr>
                </a:tc>
                <a:tc>
                  <a:txBody>
                    <a:bodyPr/>
                    <a:lstStyle/>
                    <a:p>
                      <a:pPr algn="ctr"/>
                      <a:r>
                        <a:rPr lang="en-US" sz="1050" b="1" dirty="0" smtClean="0"/>
                        <a:t>2</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dirty="0" smtClean="0"/>
                        <a:t>1</a:t>
                      </a:r>
                      <a:endParaRPr lang="en-US" sz="1050" b="1" dirty="0"/>
                    </a:p>
                  </a:txBody>
                  <a:tcPr>
                    <a:solidFill>
                      <a:schemeClr val="bg1">
                        <a:lumMod val="65000"/>
                      </a:schemeClr>
                    </a:solidFill>
                  </a:tcPr>
                </a:tc>
              </a:tr>
              <a:tr h="0">
                <a:tc>
                  <a:txBody>
                    <a:bodyPr/>
                    <a:lstStyle/>
                    <a:p>
                      <a:pPr lvl="0" algn="l"/>
                      <a:r>
                        <a:rPr lang="en-US" sz="1000" b="1" dirty="0" smtClean="0"/>
                        <a:t>The difference in crosslevel between any two points less than 62 feet apart may not be more than*1, 2</a:t>
                      </a:r>
                      <a:endParaRPr lang="en-US" sz="1000" b="1" dirty="0"/>
                    </a:p>
                  </a:txBody>
                  <a:tcPr>
                    <a:solidFill>
                      <a:schemeClr val="bg1">
                        <a:lumMod val="65000"/>
                      </a:schemeClr>
                    </a:solidFill>
                  </a:tcPr>
                </a:tc>
                <a:tc>
                  <a:txBody>
                    <a:bodyPr/>
                    <a:lstStyle/>
                    <a:p>
                      <a:pPr algn="ctr"/>
                      <a:r>
                        <a:rPr lang="en-US" sz="1050" b="1" i="0" u="none" strike="noStrike" baseline="0" dirty="0" smtClean="0">
                          <a:latin typeface="Helvetica"/>
                        </a:rPr>
                        <a:t>3</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2</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dirty="0" smtClean="0"/>
                        <a:t>2</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2</a:t>
                      </a:r>
                      <a:endParaRPr lang="en-US" sz="1050" b="1" dirty="0"/>
                    </a:p>
                  </a:txBody>
                  <a:tcPr>
                    <a:solidFill>
                      <a:schemeClr val="bg1">
                        <a:lumMod val="65000"/>
                      </a:schemeClr>
                    </a:solidFill>
                  </a:tcPr>
                </a:tc>
              </a:tr>
              <a:tr h="370840">
                <a:tc>
                  <a:txBody>
                    <a:bodyPr/>
                    <a:lstStyle/>
                    <a:p>
                      <a:pPr lvl="0" algn="l"/>
                      <a:r>
                        <a:rPr lang="en-US" sz="1000" b="1" dirty="0" smtClean="0"/>
                        <a:t>*Where determined by engineering decision prior to June 22, 1998, due to physical restrictions on spiral length and operating practices and experience, the variation in crosslevel on spirals per 31 feet may not be more than</a:t>
                      </a:r>
                      <a:endParaRPr lang="en-US" sz="1000" b="1" dirty="0"/>
                    </a:p>
                  </a:txBody>
                  <a:tcPr>
                    <a:solidFill>
                      <a:schemeClr val="bg1">
                        <a:lumMod val="65000"/>
                      </a:schemeClr>
                    </a:solidFill>
                  </a:tcPr>
                </a:tc>
                <a:tc>
                  <a:txBody>
                    <a:bodyPr/>
                    <a:lstStyle/>
                    <a:p>
                      <a:pPr algn="ctr"/>
                      <a:r>
                        <a:rPr lang="en-US" sz="1050" b="1" dirty="0" smtClean="0"/>
                        <a:t>2</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c>
                  <a:txBody>
                    <a:bodyPr/>
                    <a:lstStyle/>
                    <a:p>
                      <a:pPr algn="ctr"/>
                      <a:r>
                        <a:rPr lang="en-US" sz="1050" b="1" dirty="0" smtClean="0"/>
                        <a:t>1</a:t>
                      </a:r>
                      <a:endParaRPr lang="en-US" sz="1050" b="1" dirty="0"/>
                    </a:p>
                  </a:txBody>
                  <a:tcPr>
                    <a:solidFill>
                      <a:schemeClr val="bg1">
                        <a:lumMod val="65000"/>
                      </a:schemeClr>
                    </a:solidFill>
                  </a:tcPr>
                </a:tc>
                <a:tc>
                  <a:txBody>
                    <a:bodyPr/>
                    <a:lstStyle/>
                    <a:p>
                      <a:pPr algn="ct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65000"/>
                      </a:schemeClr>
                    </a:solidFill>
                  </a:tcPr>
                </a:tc>
              </a:tr>
              <a:tr h="370840">
                <a:tc gridSpan="6">
                  <a:txBody>
                    <a:bodyPr/>
                    <a:lstStyle/>
                    <a:p>
                      <a:pPr lvl="0" algn="l"/>
                      <a:r>
                        <a:rPr lang="en-US" sz="800" dirty="0" smtClean="0"/>
                        <a:t>1 Except as limited by § 213.57(a), where the elevation at any point in a curve equals or exceeds 6 inches, the difference in crosslevel within 62 feet between that point and a point with greater elevation may not be more than 11⁄2 inches.</a:t>
                      </a:r>
                    </a:p>
                    <a:p>
                      <a:pPr lvl="0" algn="l"/>
                      <a:r>
                        <a:rPr lang="en-US" sz="800" dirty="0" smtClean="0"/>
                        <a:t>2 However, to control harmonics on Class 2 through 5 jointed track with staggered joints, the crosslevel differences shall not exceed 11⁄4 inches in all of six consecutive pairs of joints, as created by seven low joints. Track with joints staggered less than 10 feet apart shall not be considered as having staggered joints. Joints within the seven low joints outside of the regular joint spacing shall not be considered as joints for purposes of this footnote.</a:t>
                      </a:r>
                      <a:endParaRPr lang="en-US" sz="800" dirty="0"/>
                    </a:p>
                  </a:txBody>
                  <a:tcPr/>
                </a:tc>
                <a:tc hMerge="1">
                  <a:txBody>
                    <a:bodyPr/>
                    <a:lstStyle/>
                    <a:p>
                      <a:pPr algn="ctr"/>
                      <a:endParaRPr lang="en-US" sz="1050" dirty="0"/>
                    </a:p>
                  </a:txBody>
                  <a:tcPr/>
                </a:tc>
                <a:tc hMerge="1">
                  <a:txBody>
                    <a:bodyPr/>
                    <a:lstStyle/>
                    <a:p>
                      <a:pPr algn="ctr"/>
                      <a:endParaRPr lang="en-US" sz="1050" dirty="0"/>
                    </a:p>
                  </a:txBody>
                  <a:tcPr/>
                </a:tc>
                <a:tc hMerge="1">
                  <a:txBody>
                    <a:bodyPr/>
                    <a:lstStyle/>
                    <a:p>
                      <a:pPr algn="ctr"/>
                      <a:endParaRPr lang="en-US" sz="1050" dirty="0"/>
                    </a:p>
                  </a:txBody>
                  <a:tcPr/>
                </a:tc>
                <a:tc hMerge="1">
                  <a:txBody>
                    <a:bodyPr/>
                    <a:lstStyle/>
                    <a:p>
                      <a:pPr algn="ctr"/>
                      <a:endParaRPr lang="en-US" sz="1050" dirty="0"/>
                    </a:p>
                  </a:txBody>
                  <a:tcPr/>
                </a:tc>
                <a:tc hMerge="1">
                  <a:txBody>
                    <a:bodyPr/>
                    <a:lstStyle/>
                    <a:p>
                      <a:pPr algn="ctr"/>
                      <a:endParaRPr lang="en-US" sz="1050" dirty="0"/>
                    </a:p>
                  </a:txBody>
                  <a:tcPr/>
                </a:tc>
              </a:tr>
            </a:tbl>
          </a:graphicData>
        </a:graphic>
      </p:graphicFrame>
    </p:spTree>
    <p:extLst>
      <p:ext uri="{BB962C8B-B14F-4D97-AF65-F5344CB8AC3E}">
        <p14:creationId xmlns:p14="http://schemas.microsoft.com/office/powerpoint/2010/main" val="3073785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213.63  Track Surface</a:t>
            </a:r>
            <a:r>
              <a:rPr lang="en-US" sz="2000" dirty="0" smtClean="0">
                <a:solidFill>
                  <a:schemeClr val="tx1"/>
                </a:solidFill>
              </a:rPr>
              <a:t> </a:t>
            </a:r>
            <a:br>
              <a:rPr lang="en-US" sz="2000" dirty="0" smtClean="0">
                <a:solidFill>
                  <a:schemeClr val="tx1"/>
                </a:solidFill>
              </a:rPr>
            </a:br>
            <a:r>
              <a:rPr lang="en-US" sz="2000" dirty="0">
                <a:solidFill>
                  <a:schemeClr val="tx1"/>
                </a:solidFill>
              </a:rPr>
              <a:t> </a:t>
            </a:r>
            <a:r>
              <a:rPr lang="en-US" sz="2000" dirty="0" smtClean="0">
                <a:solidFill>
                  <a:schemeClr val="tx1"/>
                </a:solidFill>
              </a:rPr>
              <a:t>                                   </a:t>
            </a:r>
            <a:r>
              <a:rPr lang="en-US" sz="3200" dirty="0" smtClean="0">
                <a:solidFill>
                  <a:schemeClr val="tx1"/>
                </a:solidFill>
              </a:rPr>
              <a:t>Runoff</a:t>
            </a:r>
            <a:endParaRPr lang="en-US" sz="3200" dirty="0">
              <a:solidFill>
                <a:schemeClr val="tx1"/>
              </a:solidFill>
            </a:endParaRPr>
          </a:p>
        </p:txBody>
      </p:sp>
      <p:sp>
        <p:nvSpPr>
          <p:cNvPr id="3" name="Rectangle 2"/>
          <p:cNvSpPr/>
          <p:nvPr/>
        </p:nvSpPr>
        <p:spPr>
          <a:xfrm>
            <a:off x="769143" y="1905000"/>
            <a:ext cx="7308057" cy="923330"/>
          </a:xfrm>
          <a:prstGeom prst="rect">
            <a:avLst/>
          </a:prstGeom>
        </p:spPr>
        <p:txBody>
          <a:bodyPr wrap="square">
            <a:spAutoFit/>
          </a:bodyPr>
          <a:lstStyle/>
          <a:p>
            <a:r>
              <a:rPr lang="en-US" b="1" dirty="0">
                <a:solidFill>
                  <a:srgbClr val="FF0000"/>
                </a:solidFill>
              </a:rPr>
              <a:t>(b) For operations at a qualified </a:t>
            </a:r>
            <a:r>
              <a:rPr lang="en-US" b="1" dirty="0" smtClean="0">
                <a:solidFill>
                  <a:srgbClr val="FF0000"/>
                </a:solidFill>
              </a:rPr>
              <a:t>cant deficiency</a:t>
            </a:r>
            <a:r>
              <a:rPr lang="en-US" b="1" dirty="0">
                <a:solidFill>
                  <a:srgbClr val="FF0000"/>
                </a:solidFill>
              </a:rPr>
              <a:t>, Eu, </a:t>
            </a:r>
            <a:r>
              <a:rPr lang="en-US" b="1" u="sng" dirty="0">
                <a:solidFill>
                  <a:prstClr val="black"/>
                </a:solidFill>
              </a:rPr>
              <a:t>of more than 5 inches</a:t>
            </a:r>
            <a:r>
              <a:rPr lang="en-US" b="1" u="sng" dirty="0" smtClean="0">
                <a:solidFill>
                  <a:prstClr val="black"/>
                </a:solidFill>
              </a:rPr>
              <a:t>,</a:t>
            </a:r>
            <a:r>
              <a:rPr lang="en-US" b="1" dirty="0" smtClean="0">
                <a:solidFill>
                  <a:srgbClr val="FF0000"/>
                </a:solidFill>
              </a:rPr>
              <a:t> each </a:t>
            </a:r>
            <a:r>
              <a:rPr lang="en-US" b="1" dirty="0">
                <a:solidFill>
                  <a:srgbClr val="FF0000"/>
                </a:solidFill>
              </a:rPr>
              <a:t>track owner shall maintain </a:t>
            </a:r>
            <a:r>
              <a:rPr lang="en-US" b="1" dirty="0" smtClean="0">
                <a:solidFill>
                  <a:srgbClr val="FF0000"/>
                </a:solidFill>
              </a:rPr>
              <a:t>the surface </a:t>
            </a:r>
            <a:r>
              <a:rPr lang="en-US" b="1" dirty="0">
                <a:solidFill>
                  <a:srgbClr val="FF0000"/>
                </a:solidFill>
              </a:rPr>
              <a:t>of the curve within the </a:t>
            </a:r>
            <a:r>
              <a:rPr lang="en-US" b="1" dirty="0" smtClean="0">
                <a:solidFill>
                  <a:srgbClr val="FF0000"/>
                </a:solidFill>
              </a:rPr>
              <a:t>limits prescribed </a:t>
            </a:r>
            <a:r>
              <a:rPr lang="en-US" b="1" dirty="0">
                <a:solidFill>
                  <a:srgbClr val="FF0000"/>
                </a:solidFill>
              </a:rPr>
              <a:t>in the following table:</a:t>
            </a:r>
          </a:p>
        </p:txBody>
      </p:sp>
      <p:graphicFrame>
        <p:nvGraphicFramePr>
          <p:cNvPr id="4" name="Table 3"/>
          <p:cNvGraphicFramePr>
            <a:graphicFrameLocks noGrp="1"/>
          </p:cNvGraphicFramePr>
          <p:nvPr>
            <p:extLst>
              <p:ext uri="{D42A27DB-BD31-4B8C-83A1-F6EECF244321}">
                <p14:modId xmlns:p14="http://schemas.microsoft.com/office/powerpoint/2010/main" val="1819254526"/>
              </p:ext>
            </p:extLst>
          </p:nvPr>
        </p:nvGraphicFramePr>
        <p:xfrm>
          <a:off x="838200" y="2819400"/>
          <a:ext cx="7239000" cy="2468880"/>
        </p:xfrm>
        <a:graphic>
          <a:graphicData uri="http://schemas.openxmlformats.org/drawingml/2006/table">
            <a:tbl>
              <a:tblPr firstRow="1" bandRow="1">
                <a:tableStyleId>{073A0DAA-6AF3-43AB-8588-CEC1D06C72B9}</a:tableStyleId>
              </a:tblPr>
              <a:tblGrid>
                <a:gridCol w="4648200"/>
                <a:gridCol w="533400"/>
                <a:gridCol w="533400"/>
                <a:gridCol w="457200"/>
                <a:gridCol w="533400"/>
                <a:gridCol w="533400"/>
              </a:tblGrid>
              <a:tr h="370840">
                <a:tc rowSpan="2">
                  <a:txBody>
                    <a:bodyPr/>
                    <a:lstStyle/>
                    <a:p>
                      <a:pPr algn="ctr"/>
                      <a:r>
                        <a:rPr lang="en-US" b="1" dirty="0" smtClean="0">
                          <a:solidFill>
                            <a:schemeClr val="tx1"/>
                          </a:solidFill>
                        </a:rPr>
                        <a:t>Track</a:t>
                      </a:r>
                      <a:r>
                        <a:rPr lang="en-US" b="1" baseline="0" dirty="0" smtClean="0">
                          <a:solidFill>
                            <a:schemeClr val="tx1"/>
                          </a:solidFill>
                        </a:rPr>
                        <a:t> Surface (Inches)</a:t>
                      </a:r>
                      <a:endParaRPr lang="en-US" b="1" dirty="0">
                        <a:solidFill>
                          <a:schemeClr val="tx1"/>
                        </a:solidFill>
                      </a:endParaRPr>
                    </a:p>
                  </a:txBody>
                  <a:tcPr>
                    <a:solidFill>
                      <a:schemeClr val="bg1">
                        <a:lumMod val="75000"/>
                      </a:schemeClr>
                    </a:solidFill>
                  </a:tcPr>
                </a:tc>
                <a:tc gridSpan="5">
                  <a:txBody>
                    <a:bodyPr/>
                    <a:lstStyle/>
                    <a:p>
                      <a:pPr algn="ctr"/>
                      <a:r>
                        <a:rPr lang="en-US" b="1" dirty="0" smtClean="0">
                          <a:solidFill>
                            <a:schemeClr val="tx1"/>
                          </a:solidFill>
                        </a:rPr>
                        <a:t>Class of Track</a:t>
                      </a:r>
                      <a:endParaRPr lang="en-US" b="1" dirty="0">
                        <a:solidFill>
                          <a:schemeClr val="tx1"/>
                        </a:solidFill>
                      </a:endParaRPr>
                    </a:p>
                  </a:txBody>
                  <a:tcPr>
                    <a:solidFill>
                      <a:schemeClr val="bg1">
                        <a:lumMod val="75000"/>
                      </a:schemeClr>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370840">
                <a:tc vMerge="1">
                  <a:txBody>
                    <a:bodyPr/>
                    <a:lstStyle/>
                    <a:p>
                      <a:endParaRPr lang="en-US" dirty="0"/>
                    </a:p>
                  </a:txBody>
                  <a:tcPr/>
                </a:tc>
                <a:tc>
                  <a:txBody>
                    <a:bodyPr/>
                    <a:lstStyle/>
                    <a:p>
                      <a:pPr algn="ctr"/>
                      <a:r>
                        <a:rPr lang="en-US" b="1" dirty="0" smtClean="0"/>
                        <a:t>1</a:t>
                      </a:r>
                      <a:endParaRPr lang="en-US" b="1" dirty="0"/>
                    </a:p>
                  </a:txBody>
                  <a:tcPr>
                    <a:solidFill>
                      <a:schemeClr val="bg1">
                        <a:lumMod val="75000"/>
                      </a:schemeClr>
                    </a:solidFill>
                  </a:tcPr>
                </a:tc>
                <a:tc>
                  <a:txBody>
                    <a:bodyPr/>
                    <a:lstStyle/>
                    <a:p>
                      <a:pPr algn="ctr"/>
                      <a:r>
                        <a:rPr lang="en-US" b="1" dirty="0" smtClean="0"/>
                        <a:t>2</a:t>
                      </a:r>
                      <a:endParaRPr lang="en-US" b="1" dirty="0"/>
                    </a:p>
                  </a:txBody>
                  <a:tcPr>
                    <a:solidFill>
                      <a:schemeClr val="bg1">
                        <a:lumMod val="75000"/>
                      </a:schemeClr>
                    </a:solidFill>
                  </a:tcPr>
                </a:tc>
                <a:tc>
                  <a:txBody>
                    <a:bodyPr/>
                    <a:lstStyle/>
                    <a:p>
                      <a:pPr algn="ctr"/>
                      <a:r>
                        <a:rPr lang="en-US" b="1" dirty="0" smtClean="0"/>
                        <a:t>3</a:t>
                      </a:r>
                      <a:endParaRPr lang="en-US" b="1" dirty="0"/>
                    </a:p>
                  </a:txBody>
                  <a:tcPr>
                    <a:solidFill>
                      <a:schemeClr val="bg1">
                        <a:lumMod val="75000"/>
                      </a:schemeClr>
                    </a:solidFill>
                  </a:tcPr>
                </a:tc>
                <a:tc>
                  <a:txBody>
                    <a:bodyPr/>
                    <a:lstStyle/>
                    <a:p>
                      <a:pPr algn="ctr"/>
                      <a:r>
                        <a:rPr lang="en-US" b="1" dirty="0" smtClean="0"/>
                        <a:t>4</a:t>
                      </a:r>
                      <a:endParaRPr lang="en-US" b="1" dirty="0"/>
                    </a:p>
                  </a:txBody>
                  <a:tcPr>
                    <a:solidFill>
                      <a:schemeClr val="bg1">
                        <a:lumMod val="75000"/>
                      </a:schemeClr>
                    </a:solidFill>
                  </a:tcPr>
                </a:tc>
                <a:tc>
                  <a:txBody>
                    <a:bodyPr/>
                    <a:lstStyle/>
                    <a:p>
                      <a:pPr algn="ctr"/>
                      <a:r>
                        <a:rPr lang="en-US" b="1" dirty="0" smtClean="0"/>
                        <a:t>5</a:t>
                      </a:r>
                      <a:endParaRPr lang="en-US" b="1" dirty="0"/>
                    </a:p>
                  </a:txBody>
                  <a:tcPr>
                    <a:solidFill>
                      <a:schemeClr val="bg1">
                        <a:lumMod val="75000"/>
                      </a:schemeClr>
                    </a:solidFill>
                  </a:tcPr>
                </a:tc>
              </a:tr>
              <a:tr h="0">
                <a:tc>
                  <a:txBody>
                    <a:bodyPr/>
                    <a:lstStyle/>
                    <a:p>
                      <a:pPr algn="l"/>
                      <a:r>
                        <a:rPr lang="en-US" sz="1000" b="1" i="0" u="none" strike="noStrike" baseline="0" dirty="0" smtClean="0">
                          <a:latin typeface="Helvetica"/>
                        </a:rPr>
                        <a:t>The deviation from uniform profile on either rail at the mid-ordinate of a 31-foot chord may not be more than</a:t>
                      </a:r>
                      <a:endParaRPr lang="en-US" sz="1000" b="1" dirty="0"/>
                    </a:p>
                  </a:txBody>
                  <a:tcPr>
                    <a:solidFill>
                      <a:schemeClr val="bg1">
                        <a:lumMod val="75000"/>
                      </a:schemeClr>
                    </a:solidFill>
                  </a:tcPr>
                </a:tc>
                <a:tc>
                  <a:txBody>
                    <a:bodyPr/>
                    <a:lstStyle/>
                    <a:p>
                      <a:pPr algn="ctr"/>
                      <a:r>
                        <a:rPr lang="en-US" sz="1050" b="1" i="0" u="none" strike="noStrike" baseline="0" dirty="0" smtClean="0">
                          <a:latin typeface="Helvetica"/>
                        </a:rPr>
                        <a:t>N/A</a:t>
                      </a:r>
                      <a:r>
                        <a:rPr lang="en-US" sz="800" b="1" i="0" u="none" strike="noStrike" baseline="0" dirty="0" smtClean="0">
                          <a:latin typeface="Helvetica"/>
                        </a:rPr>
                        <a:t>1</a:t>
                      </a:r>
                      <a:endParaRPr lang="en-US" sz="1050" b="1" dirty="0"/>
                    </a:p>
                  </a:txBody>
                  <a:tcPr>
                    <a:solidFill>
                      <a:schemeClr val="bg1">
                        <a:lumMod val="75000"/>
                      </a:schemeClr>
                    </a:solidFill>
                  </a:tcPr>
                </a:tc>
                <a:tc>
                  <a:txBody>
                    <a:bodyPr/>
                    <a:lstStyle/>
                    <a:p>
                      <a:pPr algn="ctr"/>
                      <a:r>
                        <a:rPr lang="en-US" sz="1050" b="1" i="0" u="none" strike="noStrike" baseline="0" dirty="0" smtClean="0">
                          <a:latin typeface="Helvetica"/>
                        </a:rPr>
                        <a:t>N/A</a:t>
                      </a:r>
                      <a:r>
                        <a:rPr lang="en-US" sz="800" b="1" i="0" u="none" strike="noStrike" baseline="0" dirty="0" smtClean="0">
                          <a:latin typeface="Helvetica"/>
                        </a:rPr>
                        <a:t>1</a:t>
                      </a:r>
                      <a:endParaRPr lang="en-US" sz="1050" b="1" dirty="0"/>
                    </a:p>
                  </a:txBody>
                  <a:tcPr>
                    <a:solidFill>
                      <a:schemeClr val="bg1">
                        <a:lumMod val="75000"/>
                      </a:schemeClr>
                    </a:solidFill>
                  </a:tcPr>
                </a:tc>
                <a:tc>
                  <a:txBody>
                    <a:bodyPr/>
                    <a:lstStyle/>
                    <a:p>
                      <a:pPr algn="ctr"/>
                      <a:r>
                        <a:rPr lang="en-US" sz="1050" b="1" dirty="0" smtClean="0"/>
                        <a:t>1</a:t>
                      </a:r>
                      <a:endParaRPr lang="en-US" sz="1050" b="1" dirty="0"/>
                    </a:p>
                  </a:txBody>
                  <a:tcPr>
                    <a:solidFill>
                      <a:schemeClr val="bg1">
                        <a:lumMod val="75000"/>
                      </a:schemeClr>
                    </a:solidFill>
                  </a:tcPr>
                </a:tc>
                <a:tc>
                  <a:txBody>
                    <a:bodyPr/>
                    <a:lstStyle/>
                    <a:p>
                      <a:pPr algn="ctr"/>
                      <a:r>
                        <a:rPr lang="en-US" sz="1050" b="1" dirty="0" smtClean="0"/>
                        <a:t>1</a:t>
                      </a:r>
                      <a:endParaRPr lang="en-US" sz="1050" b="1" dirty="0"/>
                    </a:p>
                  </a:txBody>
                  <a:tcPr>
                    <a:solidFill>
                      <a:schemeClr val="bg1">
                        <a:lumMod val="75000"/>
                      </a:schemeClr>
                    </a:solidFill>
                  </a:tcPr>
                </a:tc>
                <a:tc>
                  <a:txBody>
                    <a:bodyPr/>
                    <a:lstStyle/>
                    <a:p>
                      <a:pPr algn="ctr"/>
                      <a:r>
                        <a:rPr lang="en-US" sz="1050" b="1" dirty="0" smtClean="0"/>
                        <a:t>1</a:t>
                      </a:r>
                      <a:endParaRPr lang="en-US" sz="1050" b="1" dirty="0"/>
                    </a:p>
                  </a:txBody>
                  <a:tcPr>
                    <a:solidFill>
                      <a:schemeClr val="bg1">
                        <a:lumMod val="75000"/>
                      </a:schemeClr>
                    </a:solidFill>
                  </a:tcPr>
                </a:tc>
              </a:tr>
              <a:tr h="154940">
                <a:tc>
                  <a:txBody>
                    <a:bodyPr/>
                    <a:lstStyle/>
                    <a:p>
                      <a:pPr algn="l"/>
                      <a:r>
                        <a:rPr lang="en-US" sz="1000" b="1" i="0" u="none" strike="noStrike" baseline="0" dirty="0" smtClean="0">
                          <a:latin typeface="Helvetica"/>
                        </a:rPr>
                        <a:t>The deviation from uniform profile on either rail at the mid-ordinate of a 62-foot chord may not be more than ..............................................................................................................................</a:t>
                      </a:r>
                      <a:endParaRPr lang="en-US" sz="1000" b="1" dirty="0"/>
                    </a:p>
                  </a:txBody>
                  <a:tcPr>
                    <a:solidFill>
                      <a:schemeClr val="bg1">
                        <a:lumMod val="75000"/>
                      </a:schemeClr>
                    </a:solidFill>
                  </a:tcPr>
                </a:tc>
                <a:tc>
                  <a:txBody>
                    <a:bodyPr/>
                    <a:lstStyle/>
                    <a:p>
                      <a:pPr algn="ctr"/>
                      <a:r>
                        <a:rPr lang="en-US" sz="1050" b="1" i="0" u="none" strike="noStrike" baseline="0" dirty="0" smtClean="0">
                          <a:latin typeface="Helvetica"/>
                        </a:rPr>
                        <a:t>2</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75000"/>
                      </a:schemeClr>
                    </a:solidFill>
                  </a:tcPr>
                </a:tc>
                <a:tc>
                  <a:txBody>
                    <a:bodyPr/>
                    <a:lstStyle/>
                    <a:p>
                      <a:pPr algn="ctr"/>
                      <a:r>
                        <a:rPr lang="en-US" sz="1050" b="1" i="0" u="none" strike="noStrike" baseline="0" dirty="0" smtClean="0">
                          <a:latin typeface="Helvetica"/>
                        </a:rPr>
                        <a:t>2</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7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7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75000"/>
                      </a:schemeClr>
                    </a:solidFill>
                  </a:tcPr>
                </a:tc>
                <a:tc>
                  <a:txBody>
                    <a:bodyPr/>
                    <a:lstStyle/>
                    <a:p>
                      <a:pPr algn="ctr"/>
                      <a:r>
                        <a:rPr lang="en-US" sz="1050" b="1" dirty="0" smtClean="0"/>
                        <a:t>1</a:t>
                      </a:r>
                      <a:endParaRPr lang="en-US" sz="1050" b="1" dirty="0"/>
                    </a:p>
                  </a:txBody>
                  <a:tcPr>
                    <a:solidFill>
                      <a:schemeClr val="bg1">
                        <a:lumMod val="75000"/>
                      </a:schemeClr>
                    </a:solidFill>
                  </a:tcPr>
                </a:tc>
              </a:tr>
              <a:tr h="132080">
                <a:tc>
                  <a:txBody>
                    <a:bodyPr/>
                    <a:lstStyle/>
                    <a:p>
                      <a:pPr lvl="0" algn="l"/>
                      <a:r>
                        <a:rPr lang="en-US" sz="1000" b="1" dirty="0" smtClean="0"/>
                        <a:t>The difference in crosslevel between any two points less than 10 feet apart (short warp) shall not be more than</a:t>
                      </a:r>
                      <a:endParaRPr lang="en-US" sz="1000" b="1" dirty="0"/>
                    </a:p>
                  </a:txBody>
                  <a:tcPr>
                    <a:solidFill>
                      <a:schemeClr val="bg1">
                        <a:lumMod val="75000"/>
                      </a:schemeClr>
                    </a:solidFill>
                  </a:tcPr>
                </a:tc>
                <a:tc>
                  <a:txBody>
                    <a:bodyPr/>
                    <a:lstStyle/>
                    <a:p>
                      <a:pPr algn="ctr"/>
                      <a:r>
                        <a:rPr lang="en-US" sz="1050" b="1" dirty="0" smtClean="0"/>
                        <a:t>2</a:t>
                      </a:r>
                      <a:endParaRPr lang="en-US" sz="1050" b="1" dirty="0"/>
                    </a:p>
                  </a:txBody>
                  <a:tcPr>
                    <a:solidFill>
                      <a:schemeClr val="bg1">
                        <a:lumMod val="75000"/>
                      </a:schemeClr>
                    </a:solidFill>
                  </a:tcPr>
                </a:tc>
                <a:tc>
                  <a:txBody>
                    <a:bodyPr/>
                    <a:lstStyle/>
                    <a:p>
                      <a:pPr algn="ctr"/>
                      <a:r>
                        <a:rPr lang="en-US" sz="1050" b="1" dirty="0" smtClean="0"/>
                        <a:t>2</a:t>
                      </a:r>
                      <a:endParaRPr lang="en-US" sz="1050" b="1" dirty="0"/>
                    </a:p>
                  </a:txBody>
                  <a:tcPr>
                    <a:solidFill>
                      <a:schemeClr val="bg1">
                        <a:lumMod val="7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3</a:t>
                      </a:r>
                      <a:r>
                        <a:rPr lang="en-US" sz="1050" b="1" i="0" u="none" strike="noStrike" baseline="0" dirty="0" smtClean="0">
                          <a:latin typeface="Helvetica"/>
                        </a:rPr>
                        <a:t>⁄</a:t>
                      </a:r>
                      <a:r>
                        <a:rPr lang="en-US" sz="800" b="1" i="0" u="none" strike="noStrike" baseline="0" dirty="0" smtClean="0">
                          <a:latin typeface="Helvetica"/>
                        </a:rPr>
                        <a:t>4</a:t>
                      </a:r>
                      <a:endParaRPr lang="en-US" sz="1050" b="1" dirty="0"/>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Helvetica"/>
                          <a:ea typeface="+mn-ea"/>
                          <a:cs typeface="+mn-cs"/>
                        </a:rPr>
                        <a:t>1</a:t>
                      </a:r>
                      <a:r>
                        <a:rPr kumimoji="0" lang="en-US" sz="800" b="1" i="0" u="none" strike="noStrike" kern="1200" cap="none" spc="0" normalizeH="0" baseline="0" noProof="0" dirty="0" smtClean="0">
                          <a:ln>
                            <a:noFill/>
                          </a:ln>
                          <a:solidFill>
                            <a:prstClr val="black"/>
                          </a:solidFill>
                          <a:effectLst/>
                          <a:uLnTx/>
                          <a:uFillTx/>
                          <a:latin typeface="Helvetica"/>
                          <a:ea typeface="+mn-ea"/>
                          <a:cs typeface="+mn-cs"/>
                        </a:rPr>
                        <a:t>3</a:t>
                      </a:r>
                      <a:r>
                        <a:rPr kumimoji="0" lang="en-US" sz="1050" b="1" i="0" u="none" strike="noStrike" kern="1200" cap="none" spc="0" normalizeH="0" baseline="0" noProof="0" dirty="0" smtClean="0">
                          <a:ln>
                            <a:noFill/>
                          </a:ln>
                          <a:solidFill>
                            <a:prstClr val="black"/>
                          </a:solidFill>
                          <a:effectLst/>
                          <a:uLnTx/>
                          <a:uFillTx/>
                          <a:latin typeface="Helvetica"/>
                          <a:ea typeface="+mn-ea"/>
                          <a:cs typeface="+mn-cs"/>
                        </a:rPr>
                        <a:t>⁄</a:t>
                      </a:r>
                      <a:r>
                        <a:rPr kumimoji="0" lang="en-US" sz="800" b="1" i="0" u="none" strike="noStrike" kern="1200" cap="none" spc="0" normalizeH="0" baseline="0" noProof="0" dirty="0" smtClean="0">
                          <a:ln>
                            <a:noFill/>
                          </a:ln>
                          <a:solidFill>
                            <a:prstClr val="black"/>
                          </a:solidFill>
                          <a:effectLst/>
                          <a:uLnTx/>
                          <a:uFillTx/>
                          <a:latin typeface="Helvetica"/>
                          <a:ea typeface="+mn-ea"/>
                          <a:cs typeface="+mn-cs"/>
                        </a:rPr>
                        <a:t>4</a:t>
                      </a:r>
                      <a:endParaRPr kumimoji="0" lang="en-US" sz="1050" b="1" i="0" u="none" strike="noStrike" kern="1200" cap="none" spc="0" normalizeH="0" baseline="0" noProof="0" dirty="0" smtClean="0">
                        <a:ln>
                          <a:noFill/>
                        </a:ln>
                        <a:solidFill>
                          <a:prstClr val="black"/>
                        </a:solidFill>
                        <a:effectLst/>
                        <a:uLnTx/>
                        <a:uFillTx/>
                        <a:latin typeface="+mn-lt"/>
                        <a:ea typeface="+mn-ea"/>
                        <a:cs typeface="+mn-cs"/>
                      </a:endParaRPr>
                    </a:p>
                    <a:p>
                      <a:pPr algn="ctr"/>
                      <a:endParaRPr lang="en-US" sz="1050" b="1" dirty="0"/>
                    </a:p>
                  </a:txBody>
                  <a:tcPr>
                    <a:solidFill>
                      <a:schemeClr val="bg1">
                        <a:lumMod val="75000"/>
                      </a:schemeClr>
                    </a:solidFill>
                  </a:tcPr>
                </a:tc>
                <a:tc>
                  <a:txBody>
                    <a:bodyPr/>
                    <a:lstStyle/>
                    <a:p>
                      <a:pPr algn="ctr"/>
                      <a:r>
                        <a:rPr lang="en-US" sz="1050" b="1" i="0" u="none" strike="noStrike" baseline="0" dirty="0" smtClean="0">
                          <a:latin typeface="Helvetica"/>
                        </a:rPr>
                        <a:t>1</a:t>
                      </a:r>
                      <a:r>
                        <a:rPr lang="en-US" sz="800" b="1" i="0" u="none" strike="noStrike" baseline="0" dirty="0" smtClean="0">
                          <a:latin typeface="Helvetica"/>
                        </a:rPr>
                        <a:t>1</a:t>
                      </a:r>
                      <a:r>
                        <a:rPr lang="en-US" sz="1050" b="1" i="0" u="none" strike="noStrike" baseline="0" dirty="0" smtClean="0">
                          <a:latin typeface="Helvetica"/>
                        </a:rPr>
                        <a:t>⁄</a:t>
                      </a:r>
                      <a:r>
                        <a:rPr lang="en-US" sz="800" b="1" i="0" u="none" strike="noStrike" baseline="0" dirty="0" smtClean="0">
                          <a:latin typeface="Helvetica"/>
                        </a:rPr>
                        <a:t>2</a:t>
                      </a:r>
                      <a:endParaRPr lang="en-US" sz="1050" b="1" dirty="0"/>
                    </a:p>
                  </a:txBody>
                  <a:tcPr>
                    <a:solidFill>
                      <a:schemeClr val="bg1">
                        <a:lumMod val="75000"/>
                      </a:schemeClr>
                    </a:solidFill>
                  </a:tcPr>
                </a:tc>
              </a:tr>
              <a:tr h="370840">
                <a:tc gridSpan="6">
                  <a:txBody>
                    <a:bodyPr/>
                    <a:lstStyle/>
                    <a:p>
                      <a:pPr lvl="0" algn="l"/>
                      <a:r>
                        <a:rPr lang="en-US" sz="500" b="1" i="0" u="none" strike="noStrike" baseline="0" dirty="0" smtClean="0">
                          <a:latin typeface="Helvetica"/>
                        </a:rPr>
                        <a:t>1 </a:t>
                      </a:r>
                      <a:r>
                        <a:rPr lang="en-US" sz="800" b="1" i="0" u="none" strike="noStrike" baseline="0" dirty="0" smtClean="0">
                          <a:latin typeface="Helvetica"/>
                        </a:rPr>
                        <a:t>N/A—Not Applicable.</a:t>
                      </a:r>
                      <a:endParaRPr lang="en-US" sz="800" b="1" dirty="0"/>
                    </a:p>
                  </a:txBody>
                  <a:tcPr>
                    <a:solidFill>
                      <a:schemeClr val="bg1">
                        <a:lumMod val="75000"/>
                      </a:schemeClr>
                    </a:solidFill>
                  </a:tcPr>
                </a:tc>
                <a:tc hMerge="1">
                  <a:txBody>
                    <a:bodyPr/>
                    <a:lstStyle/>
                    <a:p>
                      <a:pPr algn="ctr"/>
                      <a:endParaRPr lang="en-US" sz="1050" dirty="0"/>
                    </a:p>
                  </a:txBody>
                  <a:tcPr/>
                </a:tc>
                <a:tc hMerge="1">
                  <a:txBody>
                    <a:bodyPr/>
                    <a:lstStyle/>
                    <a:p>
                      <a:pPr algn="ctr"/>
                      <a:endParaRPr lang="en-US" sz="1050" dirty="0"/>
                    </a:p>
                  </a:txBody>
                  <a:tcPr/>
                </a:tc>
                <a:tc hMerge="1">
                  <a:txBody>
                    <a:bodyPr/>
                    <a:lstStyle/>
                    <a:p>
                      <a:pPr algn="ctr"/>
                      <a:endParaRPr lang="en-US" sz="1050" dirty="0"/>
                    </a:p>
                  </a:txBody>
                  <a:tcPr/>
                </a:tc>
                <a:tc hMerge="1">
                  <a:txBody>
                    <a:bodyPr/>
                    <a:lstStyle/>
                    <a:p>
                      <a:pPr algn="ctr"/>
                      <a:endParaRPr lang="en-US" sz="1050" dirty="0"/>
                    </a:p>
                  </a:txBody>
                  <a:tcPr/>
                </a:tc>
                <a:tc hMerge="1">
                  <a:txBody>
                    <a:bodyPr/>
                    <a:lstStyle/>
                    <a:p>
                      <a:pPr algn="ctr"/>
                      <a:endParaRPr lang="en-US" sz="1050" dirty="0"/>
                    </a:p>
                  </a:txBody>
                  <a:tcPr/>
                </a:tc>
              </a:tr>
            </a:tbl>
          </a:graphicData>
        </a:graphic>
      </p:graphicFrame>
      <p:pic>
        <p:nvPicPr>
          <p:cNvPr id="105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7375" y="3294063"/>
            <a:ext cx="3476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042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1075"/>
          <p:cNvGrpSpPr>
            <a:grpSpLocks/>
          </p:cNvGrpSpPr>
          <p:nvPr/>
        </p:nvGrpSpPr>
        <p:grpSpPr bwMode="auto">
          <a:xfrm>
            <a:off x="1447800" y="1828800"/>
            <a:ext cx="6155505" cy="4360863"/>
            <a:chOff x="146" y="330"/>
            <a:chExt cx="5008" cy="3281"/>
          </a:xfrm>
        </p:grpSpPr>
        <p:pic>
          <p:nvPicPr>
            <p:cNvPr id="55" name="Picture 1076" descr="E:\SLIDES\213_63_01.jpg"/>
            <p:cNvPicPr>
              <a:picLocks noChangeAspect="1" noChangeArrowheads="1"/>
            </p:cNvPicPr>
            <p:nvPr/>
          </p:nvPicPr>
          <p:blipFill>
            <a:blip r:embed="rId3" cstate="print">
              <a:extLst>
                <a:ext uri="{28A0092B-C50C-407E-A947-70E740481C1C}">
                  <a14:useLocalDpi xmlns:a14="http://schemas.microsoft.com/office/drawing/2010/main" val="0"/>
                </a:ext>
              </a:extLst>
            </a:blip>
            <a:srcRect t="1692"/>
            <a:stretch>
              <a:fillRect/>
            </a:stretch>
          </p:blipFill>
          <p:spPr bwMode="auto">
            <a:xfrm>
              <a:off x="146" y="330"/>
              <a:ext cx="5008" cy="328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 name="Line 1079"/>
            <p:cNvSpPr>
              <a:spLocks noChangeAspect="1" noChangeShapeType="1"/>
            </p:cNvSpPr>
            <p:nvPr/>
          </p:nvSpPr>
          <p:spPr bwMode="auto">
            <a:xfrm flipV="1">
              <a:off x="3542" y="1879"/>
              <a:ext cx="1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cxnSp>
        <p:nvCxnSpPr>
          <p:cNvPr id="5" name="Straight Connector 4"/>
          <p:cNvCxnSpPr/>
          <p:nvPr/>
        </p:nvCxnSpPr>
        <p:spPr>
          <a:xfrm>
            <a:off x="1447800" y="3887616"/>
            <a:ext cx="6155505" cy="303384"/>
          </a:xfrm>
          <a:prstGeom prst="line">
            <a:avLst/>
          </a:prstGeom>
          <a:ln w="539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Runoff</a:t>
            </a:r>
            <a:endParaRPr lang="en-US" sz="3200" dirty="0"/>
          </a:p>
        </p:txBody>
      </p:sp>
    </p:spTree>
    <p:extLst>
      <p:ext uri="{BB962C8B-B14F-4D97-AF65-F5344CB8AC3E}">
        <p14:creationId xmlns:p14="http://schemas.microsoft.com/office/powerpoint/2010/main" val="2854960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Runoff</a:t>
            </a:r>
            <a:endParaRPr lang="en-US" sz="3200" dirty="0"/>
          </a:p>
        </p:txBody>
      </p:sp>
      <p:grpSp>
        <p:nvGrpSpPr>
          <p:cNvPr id="7" name="Group 49"/>
          <p:cNvGrpSpPr>
            <a:grpSpLocks/>
          </p:cNvGrpSpPr>
          <p:nvPr/>
        </p:nvGrpSpPr>
        <p:grpSpPr bwMode="auto">
          <a:xfrm>
            <a:off x="573087" y="4287781"/>
            <a:ext cx="7961313" cy="1835150"/>
            <a:chOff x="345" y="2497"/>
            <a:chExt cx="5015" cy="1156"/>
          </a:xfrm>
        </p:grpSpPr>
        <p:sp>
          <p:nvSpPr>
            <p:cNvPr id="8" name="Rectangle 7"/>
            <p:cNvSpPr>
              <a:spLocks noChangeArrowheads="1"/>
            </p:cNvSpPr>
            <p:nvPr/>
          </p:nvSpPr>
          <p:spPr bwMode="auto">
            <a:xfrm>
              <a:off x="469" y="2545"/>
              <a:ext cx="86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Raised Track</a:t>
              </a:r>
            </a:p>
          </p:txBody>
        </p:sp>
        <p:sp>
          <p:nvSpPr>
            <p:cNvPr id="9" name="Line 8"/>
            <p:cNvSpPr>
              <a:spLocks noChangeShapeType="1"/>
            </p:cNvSpPr>
            <p:nvPr/>
          </p:nvSpPr>
          <p:spPr bwMode="auto">
            <a:xfrm flipV="1">
              <a:off x="2557" y="3151"/>
              <a:ext cx="250" cy="331"/>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0" name="Line 9"/>
            <p:cNvSpPr>
              <a:spLocks noChangeShapeType="1"/>
            </p:cNvSpPr>
            <p:nvPr/>
          </p:nvSpPr>
          <p:spPr bwMode="auto">
            <a:xfrm>
              <a:off x="3860" y="3036"/>
              <a:ext cx="15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nvGrpSpPr>
            <p:cNvPr id="11" name="Group 16"/>
            <p:cNvGrpSpPr>
              <a:grpSpLocks/>
            </p:cNvGrpSpPr>
            <p:nvPr/>
          </p:nvGrpSpPr>
          <p:grpSpPr bwMode="auto">
            <a:xfrm>
              <a:off x="3916" y="3036"/>
              <a:ext cx="1335" cy="83"/>
              <a:chOff x="3916" y="3036"/>
              <a:chExt cx="1335" cy="83"/>
            </a:xfrm>
          </p:grpSpPr>
          <p:sp>
            <p:nvSpPr>
              <p:cNvPr id="43" name="Rectangle 10"/>
              <p:cNvSpPr>
                <a:spLocks noChangeArrowheads="1"/>
              </p:cNvSpPr>
              <p:nvPr/>
            </p:nvSpPr>
            <p:spPr bwMode="auto">
              <a:xfrm>
                <a:off x="5134" y="3036"/>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46" name="Rectangle 11"/>
              <p:cNvSpPr>
                <a:spLocks noChangeArrowheads="1"/>
              </p:cNvSpPr>
              <p:nvPr/>
            </p:nvSpPr>
            <p:spPr bwMode="auto">
              <a:xfrm>
                <a:off x="4890" y="3036"/>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0" name="Rectangle 12"/>
              <p:cNvSpPr>
                <a:spLocks noChangeArrowheads="1"/>
              </p:cNvSpPr>
              <p:nvPr/>
            </p:nvSpPr>
            <p:spPr bwMode="auto">
              <a:xfrm>
                <a:off x="4647" y="3036"/>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1" name="Rectangle 13"/>
              <p:cNvSpPr>
                <a:spLocks noChangeArrowheads="1"/>
              </p:cNvSpPr>
              <p:nvPr/>
            </p:nvSpPr>
            <p:spPr bwMode="auto">
              <a:xfrm>
                <a:off x="4403" y="3036"/>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2" name="Rectangle 14"/>
              <p:cNvSpPr>
                <a:spLocks noChangeArrowheads="1"/>
              </p:cNvSpPr>
              <p:nvPr/>
            </p:nvSpPr>
            <p:spPr bwMode="auto">
              <a:xfrm>
                <a:off x="4160" y="3036"/>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3" name="Rectangle 15"/>
              <p:cNvSpPr>
                <a:spLocks noChangeArrowheads="1"/>
              </p:cNvSpPr>
              <p:nvPr/>
            </p:nvSpPr>
            <p:spPr bwMode="auto">
              <a:xfrm>
                <a:off x="3916" y="3036"/>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grpSp>
        <p:sp>
          <p:nvSpPr>
            <p:cNvPr id="12" name="Line 17"/>
            <p:cNvSpPr>
              <a:spLocks noChangeShapeType="1"/>
            </p:cNvSpPr>
            <p:nvPr/>
          </p:nvSpPr>
          <p:spPr bwMode="auto">
            <a:xfrm>
              <a:off x="353" y="2863"/>
              <a:ext cx="101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 name="Line 18"/>
            <p:cNvSpPr>
              <a:spLocks noChangeShapeType="1"/>
            </p:cNvSpPr>
            <p:nvPr/>
          </p:nvSpPr>
          <p:spPr bwMode="auto">
            <a:xfrm>
              <a:off x="1376" y="2869"/>
              <a:ext cx="2425" cy="9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 name="Line 19"/>
            <p:cNvSpPr>
              <a:spLocks noChangeShapeType="1"/>
            </p:cNvSpPr>
            <p:nvPr/>
          </p:nvSpPr>
          <p:spPr bwMode="auto">
            <a:xfrm flipH="1">
              <a:off x="345" y="2932"/>
              <a:ext cx="98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5" name="Rectangle 20"/>
            <p:cNvSpPr>
              <a:spLocks noChangeArrowheads="1"/>
            </p:cNvSpPr>
            <p:nvPr/>
          </p:nvSpPr>
          <p:spPr bwMode="auto">
            <a:xfrm>
              <a:off x="2947" y="3011"/>
              <a:ext cx="115"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16" name="Rectangle 21"/>
            <p:cNvSpPr>
              <a:spLocks noChangeArrowheads="1"/>
            </p:cNvSpPr>
            <p:nvPr/>
          </p:nvSpPr>
          <p:spPr bwMode="auto">
            <a:xfrm>
              <a:off x="3187" y="3015"/>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17" name="Rectangle 22"/>
            <p:cNvSpPr>
              <a:spLocks noChangeArrowheads="1"/>
            </p:cNvSpPr>
            <p:nvPr/>
          </p:nvSpPr>
          <p:spPr bwMode="auto">
            <a:xfrm>
              <a:off x="3446" y="3028"/>
              <a:ext cx="118"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18" name="Rectangle 23"/>
            <p:cNvSpPr>
              <a:spLocks noChangeArrowheads="1"/>
            </p:cNvSpPr>
            <p:nvPr/>
          </p:nvSpPr>
          <p:spPr bwMode="auto">
            <a:xfrm>
              <a:off x="3694" y="3033"/>
              <a:ext cx="117"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19" name="Rectangle 24"/>
            <p:cNvSpPr>
              <a:spLocks noChangeArrowheads="1"/>
            </p:cNvSpPr>
            <p:nvPr/>
          </p:nvSpPr>
          <p:spPr bwMode="auto">
            <a:xfrm>
              <a:off x="1901" y="2961"/>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0" name="Rectangle 25"/>
            <p:cNvSpPr>
              <a:spLocks noChangeArrowheads="1"/>
            </p:cNvSpPr>
            <p:nvPr/>
          </p:nvSpPr>
          <p:spPr bwMode="auto">
            <a:xfrm>
              <a:off x="2176" y="2972"/>
              <a:ext cx="116"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1" name="Rectangle 26"/>
            <p:cNvSpPr>
              <a:spLocks noChangeArrowheads="1"/>
            </p:cNvSpPr>
            <p:nvPr/>
          </p:nvSpPr>
          <p:spPr bwMode="auto">
            <a:xfrm>
              <a:off x="2446" y="2986"/>
              <a:ext cx="117"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2" name="Rectangle 27"/>
            <p:cNvSpPr>
              <a:spLocks noChangeArrowheads="1"/>
            </p:cNvSpPr>
            <p:nvPr/>
          </p:nvSpPr>
          <p:spPr bwMode="auto">
            <a:xfrm>
              <a:off x="2696" y="3000"/>
              <a:ext cx="115"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3" name="Rectangle 28"/>
            <p:cNvSpPr>
              <a:spLocks noChangeArrowheads="1"/>
            </p:cNvSpPr>
            <p:nvPr/>
          </p:nvSpPr>
          <p:spPr bwMode="auto">
            <a:xfrm>
              <a:off x="897" y="2933"/>
              <a:ext cx="116"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4" name="Rectangle 29"/>
            <p:cNvSpPr>
              <a:spLocks noChangeArrowheads="1"/>
            </p:cNvSpPr>
            <p:nvPr/>
          </p:nvSpPr>
          <p:spPr bwMode="auto">
            <a:xfrm>
              <a:off x="1150" y="2935"/>
              <a:ext cx="117" cy="8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5" name="Rectangle 30"/>
            <p:cNvSpPr>
              <a:spLocks noChangeArrowheads="1"/>
            </p:cNvSpPr>
            <p:nvPr/>
          </p:nvSpPr>
          <p:spPr bwMode="auto">
            <a:xfrm>
              <a:off x="1421" y="2940"/>
              <a:ext cx="116"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6" name="Rectangle 31"/>
            <p:cNvSpPr>
              <a:spLocks noChangeArrowheads="1"/>
            </p:cNvSpPr>
            <p:nvPr/>
          </p:nvSpPr>
          <p:spPr bwMode="auto">
            <a:xfrm>
              <a:off x="1652" y="2955"/>
              <a:ext cx="116"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7" name="Line 32"/>
            <p:cNvSpPr>
              <a:spLocks noChangeShapeType="1"/>
            </p:cNvSpPr>
            <p:nvPr/>
          </p:nvSpPr>
          <p:spPr bwMode="auto">
            <a:xfrm>
              <a:off x="1425" y="2863"/>
              <a:ext cx="237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8" name="Line 33"/>
            <p:cNvSpPr>
              <a:spLocks noChangeShapeType="1"/>
            </p:cNvSpPr>
            <p:nvPr/>
          </p:nvSpPr>
          <p:spPr bwMode="auto">
            <a:xfrm>
              <a:off x="1468" y="2592"/>
              <a:ext cx="0" cy="26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9" name="Rectangle 34"/>
            <p:cNvSpPr>
              <a:spLocks noChangeArrowheads="1"/>
            </p:cNvSpPr>
            <p:nvPr/>
          </p:nvSpPr>
          <p:spPr bwMode="auto">
            <a:xfrm>
              <a:off x="653" y="2933"/>
              <a:ext cx="116"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0" name="Rectangle 35"/>
            <p:cNvSpPr>
              <a:spLocks noChangeArrowheads="1"/>
            </p:cNvSpPr>
            <p:nvPr/>
          </p:nvSpPr>
          <p:spPr bwMode="auto">
            <a:xfrm>
              <a:off x="410" y="2933"/>
              <a:ext cx="116" cy="8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1" name="Line 36"/>
            <p:cNvSpPr>
              <a:spLocks noChangeShapeType="1"/>
            </p:cNvSpPr>
            <p:nvPr/>
          </p:nvSpPr>
          <p:spPr bwMode="auto">
            <a:xfrm>
              <a:off x="1327" y="2938"/>
              <a:ext cx="2523" cy="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2" name="Line 37"/>
            <p:cNvSpPr>
              <a:spLocks noChangeShapeType="1"/>
            </p:cNvSpPr>
            <p:nvPr/>
          </p:nvSpPr>
          <p:spPr bwMode="auto">
            <a:xfrm flipV="1">
              <a:off x="3805" y="2617"/>
              <a:ext cx="0" cy="24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3" name="Line 38"/>
            <p:cNvSpPr>
              <a:spLocks noChangeShapeType="1"/>
            </p:cNvSpPr>
            <p:nvPr/>
          </p:nvSpPr>
          <p:spPr bwMode="auto">
            <a:xfrm>
              <a:off x="1474" y="2724"/>
              <a:ext cx="2327" cy="0"/>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4" name="Rectangle 39"/>
            <p:cNvSpPr>
              <a:spLocks noChangeArrowheads="1"/>
            </p:cNvSpPr>
            <p:nvPr/>
          </p:nvSpPr>
          <p:spPr bwMode="auto">
            <a:xfrm>
              <a:off x="2497" y="2497"/>
              <a:ext cx="28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31'</a:t>
              </a:r>
            </a:p>
          </p:txBody>
        </p:sp>
        <p:sp>
          <p:nvSpPr>
            <p:cNvPr id="35" name="Line 40"/>
            <p:cNvSpPr>
              <a:spLocks noChangeShapeType="1"/>
            </p:cNvSpPr>
            <p:nvPr/>
          </p:nvSpPr>
          <p:spPr bwMode="auto">
            <a:xfrm>
              <a:off x="3811" y="2966"/>
              <a:ext cx="154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6" name="Line 41"/>
            <p:cNvSpPr>
              <a:spLocks noChangeShapeType="1"/>
            </p:cNvSpPr>
            <p:nvPr/>
          </p:nvSpPr>
          <p:spPr bwMode="auto">
            <a:xfrm flipV="1">
              <a:off x="3810" y="2756"/>
              <a:ext cx="331" cy="179"/>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7" name="Rectangle 42"/>
            <p:cNvSpPr>
              <a:spLocks noChangeArrowheads="1"/>
            </p:cNvSpPr>
            <p:nvPr/>
          </p:nvSpPr>
          <p:spPr bwMode="auto">
            <a:xfrm>
              <a:off x="4137" y="2649"/>
              <a:ext cx="9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b="1" dirty="0">
                  <a:solidFill>
                    <a:prstClr val="black"/>
                  </a:solidFill>
                  <a:latin typeface="Arial" charset="0"/>
                </a:rPr>
                <a:t>2-1/4” Runoff</a:t>
              </a:r>
            </a:p>
          </p:txBody>
        </p:sp>
        <p:sp>
          <p:nvSpPr>
            <p:cNvPr id="38" name="Rectangle 43"/>
            <p:cNvSpPr>
              <a:spLocks noChangeArrowheads="1"/>
            </p:cNvSpPr>
            <p:nvPr/>
          </p:nvSpPr>
          <p:spPr bwMode="auto">
            <a:xfrm>
              <a:off x="4048" y="3191"/>
              <a:ext cx="115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Undisturbed Track</a:t>
              </a:r>
            </a:p>
          </p:txBody>
        </p:sp>
        <p:sp>
          <p:nvSpPr>
            <p:cNvPr id="39" name="Rectangle 44"/>
            <p:cNvSpPr>
              <a:spLocks noChangeArrowheads="1"/>
            </p:cNvSpPr>
            <p:nvPr/>
          </p:nvSpPr>
          <p:spPr bwMode="auto">
            <a:xfrm>
              <a:off x="2126" y="3443"/>
              <a:ext cx="45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Ramp</a:t>
              </a:r>
            </a:p>
          </p:txBody>
        </p:sp>
      </p:grpSp>
      <p:graphicFrame>
        <p:nvGraphicFramePr>
          <p:cNvPr id="2" name="Object 1"/>
          <p:cNvGraphicFramePr>
            <a:graphicFrameLocks noChangeAspect="1"/>
          </p:cNvGraphicFramePr>
          <p:nvPr>
            <p:extLst>
              <p:ext uri="{D42A27DB-BD31-4B8C-83A1-F6EECF244321}">
                <p14:modId xmlns:p14="http://schemas.microsoft.com/office/powerpoint/2010/main" val="4000372664"/>
              </p:ext>
            </p:extLst>
          </p:nvPr>
        </p:nvGraphicFramePr>
        <p:xfrm>
          <a:off x="685800" y="2914650"/>
          <a:ext cx="7413625" cy="1054100"/>
        </p:xfrm>
        <a:graphic>
          <a:graphicData uri="http://schemas.openxmlformats.org/presentationml/2006/ole">
            <mc:AlternateContent xmlns:mc="http://schemas.openxmlformats.org/markup-compatibility/2006">
              <mc:Choice xmlns:v="urn:schemas-microsoft-com:vml" Requires="v">
                <p:oleObj spid="_x0000_s189476" name="Worksheet" r:id="rId4" imgW="3314816" imgH="495197" progId="Excel.Sheet.8">
                  <p:embed/>
                </p:oleObj>
              </mc:Choice>
              <mc:Fallback>
                <p:oleObj name="Worksheet" r:id="rId4" imgW="3314816" imgH="495197" progId="Excel.Sheet.8">
                  <p:embed/>
                  <p:pic>
                    <p:nvPicPr>
                      <p:cNvPr id="0" name=""/>
                      <p:cNvPicPr>
                        <a:picLocks noChangeAspect="1" noChangeArrowheads="1"/>
                      </p:cNvPicPr>
                      <p:nvPr/>
                    </p:nvPicPr>
                    <p:blipFill>
                      <a:blip r:embed="rId5"/>
                      <a:srcRect/>
                      <a:stretch>
                        <a:fillRect/>
                      </a:stretch>
                    </p:blipFill>
                    <p:spPr bwMode="auto">
                      <a:xfrm>
                        <a:off x="685800" y="2914650"/>
                        <a:ext cx="7413625"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2465387" y="1676400"/>
            <a:ext cx="6450013" cy="1200329"/>
          </a:xfrm>
          <a:prstGeom prst="rect">
            <a:avLst/>
          </a:prstGeom>
        </p:spPr>
        <p:txBody>
          <a:bodyPr wrap="square">
            <a:spAutoFit/>
          </a:bodyPr>
          <a:lstStyle/>
          <a:p>
            <a:r>
              <a:rPr lang="en-US" dirty="0">
                <a:solidFill>
                  <a:prstClr val="black"/>
                </a:solidFill>
              </a:rPr>
              <a:t>The runoff in any 31 feet of rail at the end of a raise may not be more </a:t>
            </a:r>
            <a:r>
              <a:rPr lang="en-US" dirty="0" smtClean="0">
                <a:solidFill>
                  <a:prstClr val="black"/>
                </a:solidFill>
              </a:rPr>
              <a:t>than:</a:t>
            </a:r>
          </a:p>
          <a:p>
            <a:endParaRPr lang="en-US" dirty="0">
              <a:solidFill>
                <a:prstClr val="black"/>
              </a:solidFill>
            </a:endParaRPr>
          </a:p>
          <a:p>
            <a:r>
              <a:rPr lang="en-US" dirty="0" smtClean="0">
                <a:solidFill>
                  <a:prstClr val="black"/>
                </a:solidFill>
              </a:rPr>
              <a:t>EXAMPLE: </a:t>
            </a:r>
            <a:r>
              <a:rPr lang="en-US" b="1" dirty="0" smtClean="0">
                <a:solidFill>
                  <a:prstClr val="black"/>
                </a:solidFill>
              </a:rPr>
              <a:t>What class of track is this good for?</a:t>
            </a:r>
            <a:endParaRPr lang="en-US" b="1" dirty="0">
              <a:solidFill>
                <a:prstClr val="black"/>
              </a:solidFill>
            </a:endParaRPr>
          </a:p>
        </p:txBody>
      </p:sp>
      <p:sp>
        <p:nvSpPr>
          <p:cNvPr id="4" name="Oval 3"/>
          <p:cNvSpPr/>
          <p:nvPr/>
        </p:nvSpPr>
        <p:spPr bwMode="auto">
          <a:xfrm>
            <a:off x="6451600" y="4438594"/>
            <a:ext cx="1909763" cy="513556"/>
          </a:xfrm>
          <a:prstGeom prst="ellipse">
            <a:avLst/>
          </a:prstGeom>
          <a:noFill/>
          <a:ln w="31750">
            <a:solidFill>
              <a:schemeClr val="tx1"/>
            </a:solidFill>
            <a:round/>
            <a:headEnd/>
            <a:tailEnd/>
          </a:ln>
        </p:spPr>
        <p:txBody>
          <a:bodyPr wrap="none" rtlCol="0" anchor="ctr"/>
          <a:lstStyle/>
          <a:p>
            <a:pPr algn="ctr"/>
            <a:endParaRPr lang="en-US" dirty="0">
              <a:solidFill>
                <a:prstClr val="black"/>
              </a:solidFill>
            </a:endParaRPr>
          </a:p>
        </p:txBody>
      </p:sp>
      <p:sp>
        <p:nvSpPr>
          <p:cNvPr id="55" name="Oval 54"/>
          <p:cNvSpPr/>
          <p:nvPr/>
        </p:nvSpPr>
        <p:spPr bwMode="auto">
          <a:xfrm rot="16200000">
            <a:off x="3774281" y="3324622"/>
            <a:ext cx="1066801" cy="513556"/>
          </a:xfrm>
          <a:prstGeom prst="ellipse">
            <a:avLst/>
          </a:prstGeom>
          <a:noFill/>
          <a:ln w="31750">
            <a:solidFill>
              <a:schemeClr val="tx1"/>
            </a:solidFill>
            <a:round/>
            <a:headEnd/>
            <a:tailEnd/>
          </a:ln>
        </p:spPr>
        <p:txBody>
          <a:bodyPr wrap="none" rtlCol="0" anchor="ctr"/>
          <a:lstStyle/>
          <a:p>
            <a:pPr algn="ctr"/>
            <a:endParaRPr lang="en-US" dirty="0">
              <a:solidFill>
                <a:prstClr val="black"/>
              </a:solidFill>
            </a:endParaRPr>
          </a:p>
        </p:txBody>
      </p:sp>
      <p:sp>
        <p:nvSpPr>
          <p:cNvPr id="5" name="Down Arrow 4"/>
          <p:cNvSpPr/>
          <p:nvPr/>
        </p:nvSpPr>
        <p:spPr bwMode="auto">
          <a:xfrm rot="1872267">
            <a:off x="7974013" y="3746157"/>
            <a:ext cx="560387" cy="782581"/>
          </a:xfrm>
          <a:prstGeom prst="down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
        <p:nvSpPr>
          <p:cNvPr id="56" name="Down Arrow 55"/>
          <p:cNvSpPr/>
          <p:nvPr/>
        </p:nvSpPr>
        <p:spPr bwMode="auto">
          <a:xfrm rot="5400000">
            <a:off x="7634316" y="2300316"/>
            <a:ext cx="560387" cy="782581"/>
          </a:xfrm>
          <a:prstGeom prst="down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pic>
        <p:nvPicPr>
          <p:cNvPr id="57" name="Picture 6" descr="C:\Users\kevin.mcquitty\AppData\Local\Microsoft\Windows\Temporary Internet Files\Content.IE5\E9Q6Q4U8\brain-carto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45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1556345175"/>
              </p:ext>
            </p:extLst>
          </p:nvPr>
        </p:nvGraphicFramePr>
        <p:xfrm>
          <a:off x="1143000" y="3505200"/>
          <a:ext cx="6934200" cy="4070350"/>
        </p:xfrm>
        <a:graphic>
          <a:graphicData uri="http://schemas.openxmlformats.org/presentationml/2006/ole">
            <mc:AlternateContent xmlns:mc="http://schemas.openxmlformats.org/markup-compatibility/2006">
              <mc:Choice xmlns:v="urn:schemas-microsoft-com:vml" Requires="v">
                <p:oleObj spid="_x0000_s190534" name="Document" r:id="rId4" imgW="5664601" imgH="4071086" progId="Word.Document.12">
                  <p:embed/>
                </p:oleObj>
              </mc:Choice>
              <mc:Fallback>
                <p:oleObj name="Document" r:id="rId4" imgW="5664601" imgH="4071086"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6934200" cy="407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45917337"/>
              </p:ext>
            </p:extLst>
          </p:nvPr>
        </p:nvGraphicFramePr>
        <p:xfrm>
          <a:off x="558800" y="2286000"/>
          <a:ext cx="7872413" cy="1147763"/>
        </p:xfrm>
        <a:graphic>
          <a:graphicData uri="http://schemas.openxmlformats.org/presentationml/2006/ole">
            <mc:AlternateContent xmlns:mc="http://schemas.openxmlformats.org/markup-compatibility/2006">
              <mc:Choice xmlns:v="urn:schemas-microsoft-com:vml" Requires="v">
                <p:oleObj spid="_x0000_s190535" name="Worksheet" r:id="rId6" imgW="4771996" imgH="685761" progId="Excel.Sheet.8">
                  <p:embed/>
                </p:oleObj>
              </mc:Choice>
              <mc:Fallback>
                <p:oleObj name="Worksheet" r:id="rId6" imgW="4771996" imgH="685761" progId="Excel.Sheet.8">
                  <p:embed/>
                  <p:pic>
                    <p:nvPicPr>
                      <p:cNvPr id="0" name=""/>
                      <p:cNvPicPr>
                        <a:picLocks noChangeAspect="1" noChangeArrowheads="1"/>
                      </p:cNvPicPr>
                      <p:nvPr/>
                    </p:nvPicPr>
                    <p:blipFill>
                      <a:blip r:embed="rId7"/>
                      <a:srcRect/>
                      <a:stretch>
                        <a:fillRect/>
                      </a:stretch>
                    </p:blipFill>
                    <p:spPr bwMode="auto">
                      <a:xfrm>
                        <a:off x="558800" y="2286000"/>
                        <a:ext cx="7872413" cy="1147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Profile</a:t>
            </a:r>
            <a:endParaRPr lang="en-US" sz="3200" dirty="0"/>
          </a:p>
        </p:txBody>
      </p:sp>
    </p:spTree>
    <p:extLst>
      <p:ext uri="{BB962C8B-B14F-4D97-AF65-F5344CB8AC3E}">
        <p14:creationId xmlns:p14="http://schemas.microsoft.com/office/powerpoint/2010/main" val="39432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C:\Users\kevin.mcquitty\Documents\RR UP\100_15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286000"/>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06"/>
          <p:cNvSpPr txBox="1">
            <a:spLocks noChangeArrowheads="1"/>
          </p:cNvSpPr>
          <p:nvPr/>
        </p:nvSpPr>
        <p:spPr bwMode="auto">
          <a:xfrm>
            <a:off x="5346700" y="5562600"/>
            <a:ext cx="303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800" dirty="0">
                <a:solidFill>
                  <a:prstClr val="black"/>
                </a:solidFill>
              </a:rPr>
              <a:t>Add Under Load Measurement</a:t>
            </a:r>
          </a:p>
        </p:txBody>
      </p:sp>
      <p:sp>
        <p:nvSpPr>
          <p:cNvPr id="13" name="Line 105"/>
          <p:cNvSpPr>
            <a:spLocks noChangeShapeType="1"/>
          </p:cNvSpPr>
          <p:nvPr/>
        </p:nvSpPr>
        <p:spPr bwMode="auto">
          <a:xfrm flipH="1" flipV="1">
            <a:off x="6864350" y="3686175"/>
            <a:ext cx="1517650" cy="1927114"/>
          </a:xfrm>
          <a:prstGeom prst="line">
            <a:avLst/>
          </a:prstGeom>
          <a:noFill/>
          <a:ln w="114300">
            <a:solidFill>
              <a:schemeClr val="accent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 name="Text Box 106"/>
          <p:cNvSpPr txBox="1">
            <a:spLocks noChangeArrowheads="1"/>
          </p:cNvSpPr>
          <p:nvPr/>
        </p:nvSpPr>
        <p:spPr bwMode="auto">
          <a:xfrm>
            <a:off x="1557975" y="4888468"/>
            <a:ext cx="1909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800" dirty="0" smtClean="0">
                <a:solidFill>
                  <a:prstClr val="black"/>
                </a:solidFill>
              </a:rPr>
              <a:t>Measure condition</a:t>
            </a:r>
            <a:endParaRPr lang="en-US" sz="1800" dirty="0">
              <a:solidFill>
                <a:prstClr val="black"/>
              </a:solidFill>
            </a:endParaRPr>
          </a:p>
        </p:txBody>
      </p:sp>
      <p:sp>
        <p:nvSpPr>
          <p:cNvPr id="15"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Profile</a:t>
            </a:r>
            <a:endParaRPr lang="en-US" sz="3200" dirty="0"/>
          </a:p>
        </p:txBody>
      </p:sp>
      <p:pic>
        <p:nvPicPr>
          <p:cNvPr id="157698" name="Picture 2" descr="C:\Users\kevin.mcquitty\Documents\RR UP\100_15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06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descr="C:\Users\kevin.mcquitty\Documents\RR UP\20.1Martinez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 y="2419350"/>
            <a:ext cx="43942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Picture 4" descr="C:\Users\kevin.mcquitty\Documents\RR UP\100_15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1699" y="2447924"/>
            <a:ext cx="4356101" cy="3267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1406" y="5862935"/>
            <a:ext cx="2414587" cy="461665"/>
          </a:xfrm>
          <a:prstGeom prst="rect">
            <a:avLst/>
          </a:prstGeom>
          <a:noFill/>
        </p:spPr>
        <p:txBody>
          <a:bodyPr wrap="square" rtlCol="0">
            <a:spAutoFit/>
          </a:bodyPr>
          <a:lstStyle/>
          <a:p>
            <a:r>
              <a:rPr lang="en-US" sz="2400" b="1" dirty="0" smtClean="0">
                <a:solidFill>
                  <a:prstClr val="black"/>
                </a:solidFill>
              </a:rPr>
              <a:t>3-3/4” Profile</a:t>
            </a:r>
            <a:endParaRPr lang="en-US" sz="2400" b="1" dirty="0">
              <a:solidFill>
                <a:prstClr val="black"/>
              </a:solidFill>
            </a:endParaRPr>
          </a:p>
        </p:txBody>
      </p:sp>
      <p:sp>
        <p:nvSpPr>
          <p:cNvPr id="4" name="TextBox 3"/>
          <p:cNvSpPr txBox="1"/>
          <p:nvPr/>
        </p:nvSpPr>
        <p:spPr>
          <a:xfrm>
            <a:off x="5486400" y="1876426"/>
            <a:ext cx="2743200" cy="461665"/>
          </a:xfrm>
          <a:prstGeom prst="rect">
            <a:avLst/>
          </a:prstGeom>
          <a:noFill/>
        </p:spPr>
        <p:txBody>
          <a:bodyPr wrap="square" rtlCol="0">
            <a:spAutoFit/>
          </a:bodyPr>
          <a:lstStyle/>
          <a:p>
            <a:pPr algn="ctr"/>
            <a:r>
              <a:rPr lang="en-US" sz="2400" b="1" dirty="0" smtClean="0">
                <a:solidFill>
                  <a:prstClr val="black"/>
                </a:solidFill>
              </a:rPr>
              <a:t>Class 3</a:t>
            </a:r>
            <a:endParaRPr lang="en-US" sz="2400" b="1" dirty="0">
              <a:solidFill>
                <a:prstClr val="black"/>
              </a:solidFill>
            </a:endParaRPr>
          </a:p>
        </p:txBody>
      </p:sp>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Profile</a:t>
            </a:r>
            <a:endParaRPr lang="en-US" sz="3200" dirty="0"/>
          </a:p>
        </p:txBody>
      </p:sp>
      <p:pic>
        <p:nvPicPr>
          <p:cNvPr id="13" name="Picture 6" descr="C:\Users\kevin.mcquitty\AppData\Local\Microsoft\Windows\Temporary Internet Files\Content.IE5\E9Q6Q4U8\brain-carto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479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800600"/>
          </a:xfrm>
        </p:spPr>
        <p:txBody>
          <a:bodyPr>
            <a:normAutofit fontScale="92500" lnSpcReduction="10000"/>
          </a:bodyPr>
          <a:lstStyle/>
          <a:p>
            <a:pPr marL="0" indent="0">
              <a:buNone/>
            </a:pPr>
            <a:r>
              <a:rPr lang="en-US" sz="4000" dirty="0" smtClean="0"/>
              <a:t>Turn to the Craig Subdivision</a:t>
            </a:r>
          </a:p>
          <a:p>
            <a:pPr marL="742950" indent="-742950">
              <a:buFont typeface="+mj-lt"/>
              <a:buAutoNum type="arabicPeriod" startAt="4"/>
            </a:pPr>
            <a:r>
              <a:rPr lang="en-US" sz="4000" dirty="0" smtClean="0"/>
              <a:t>What is the timetable direction traveling from Craig toward Ute Jct.?</a:t>
            </a:r>
          </a:p>
          <a:p>
            <a:pPr marL="742950" indent="-742950">
              <a:buFont typeface="+mj-lt"/>
              <a:buAutoNum type="arabicPeriod" startAt="4"/>
            </a:pPr>
            <a:r>
              <a:rPr lang="en-US" sz="4000" dirty="0" smtClean="0"/>
              <a:t>A </a:t>
            </a:r>
            <a:r>
              <a:rPr lang="en-US" sz="4000" dirty="0"/>
              <a:t>train on the siding at Empire wishes to proceed West to Axial. The train will need to get a Track Warrant between Station Empire and MP </a:t>
            </a:r>
            <a:r>
              <a:rPr lang="en-US" sz="4000" u="sng" dirty="0" smtClean="0">
                <a:solidFill>
                  <a:srgbClr val="FF0000"/>
                </a:solidFill>
              </a:rPr>
              <a:t>???</a:t>
            </a:r>
            <a:r>
              <a:rPr lang="en-US" sz="4000" dirty="0" smtClean="0"/>
              <a:t> </a:t>
            </a:r>
            <a:r>
              <a:rPr lang="en-US" sz="4000" dirty="0"/>
              <a:t>to reach the loop track at Axial?</a:t>
            </a:r>
          </a:p>
        </p:txBody>
      </p:sp>
    </p:spTree>
    <p:extLst>
      <p:ext uri="{BB962C8B-B14F-4D97-AF65-F5344CB8AC3E}">
        <p14:creationId xmlns:p14="http://schemas.microsoft.com/office/powerpoint/2010/main" val="1594323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88"/>
          <p:cNvSpPr>
            <a:spLocks noChangeArrowheads="1"/>
          </p:cNvSpPr>
          <p:nvPr/>
        </p:nvSpPr>
        <p:spPr bwMode="auto">
          <a:xfrm>
            <a:off x="685800" y="1600200"/>
            <a:ext cx="7772400" cy="11430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grpSp>
        <p:nvGrpSpPr>
          <p:cNvPr id="12296" name="Group 86"/>
          <p:cNvGrpSpPr>
            <a:grpSpLocks/>
          </p:cNvGrpSpPr>
          <p:nvPr/>
        </p:nvGrpSpPr>
        <p:grpSpPr bwMode="auto">
          <a:xfrm>
            <a:off x="304800" y="2814638"/>
            <a:ext cx="8837613" cy="3103562"/>
            <a:chOff x="192" y="1773"/>
            <a:chExt cx="5567" cy="1955"/>
          </a:xfrm>
        </p:grpSpPr>
        <p:sp>
          <p:nvSpPr>
            <p:cNvPr id="12297" name="Rectangle 7"/>
            <p:cNvSpPr>
              <a:spLocks noChangeArrowheads="1"/>
            </p:cNvSpPr>
            <p:nvPr/>
          </p:nvSpPr>
          <p:spPr bwMode="auto">
            <a:xfrm>
              <a:off x="3841" y="2113"/>
              <a:ext cx="1918"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tabLst>
                  <a:tab pos="228600" algn="l"/>
                  <a:tab pos="857250" algn="l"/>
                </a:tabLst>
              </a:pPr>
              <a:r>
                <a:rPr lang="en-US" sz="1600" dirty="0">
                  <a:solidFill>
                    <a:prstClr val="black"/>
                  </a:solidFill>
                  <a:latin typeface="Arial" charset="0"/>
                </a:rPr>
                <a:t>+	2”	(level board) </a:t>
              </a:r>
            </a:p>
            <a:p>
              <a:pPr>
                <a:tabLst>
                  <a:tab pos="228600" algn="l"/>
                  <a:tab pos="857250" algn="l"/>
                </a:tabLst>
              </a:pPr>
              <a:r>
                <a:rPr lang="en-US" sz="1600" dirty="0">
                  <a:solidFill>
                    <a:prstClr val="black"/>
                  </a:solidFill>
                  <a:latin typeface="Arial" charset="0"/>
                </a:rPr>
                <a:t>+	3/8”	(Outside rail)</a:t>
              </a:r>
            </a:p>
            <a:p>
              <a:pPr>
                <a:tabLst>
                  <a:tab pos="228600" algn="l"/>
                  <a:tab pos="857250" algn="l"/>
                </a:tabLst>
              </a:pPr>
              <a:r>
                <a:rPr lang="en-US" sz="1600" dirty="0">
                  <a:solidFill>
                    <a:prstClr val="black"/>
                  </a:solidFill>
                  <a:latin typeface="Arial" charset="0"/>
                </a:rPr>
                <a:t>-	1/8”	(Inside rail)</a:t>
              </a:r>
            </a:p>
            <a:p>
              <a:pPr>
                <a:tabLst>
                  <a:tab pos="228600" algn="l"/>
                  <a:tab pos="857250" algn="l"/>
                </a:tabLst>
              </a:pPr>
              <a:r>
                <a:rPr lang="en-US" sz="1600" dirty="0">
                  <a:solidFill>
                    <a:prstClr val="black"/>
                  </a:solidFill>
                  <a:latin typeface="Arial" charset="0"/>
                </a:rPr>
                <a:t>----------</a:t>
              </a:r>
            </a:p>
            <a:p>
              <a:pPr>
                <a:tabLst>
                  <a:tab pos="228600" algn="l"/>
                  <a:tab pos="857250" algn="l"/>
                </a:tabLst>
              </a:pPr>
              <a:r>
                <a:rPr lang="en-US" sz="1600" dirty="0">
                  <a:solidFill>
                    <a:prstClr val="black"/>
                  </a:solidFill>
                  <a:latin typeface="Arial" charset="0"/>
                </a:rPr>
                <a:t>	2-1/4” reverse crosslevel </a:t>
              </a:r>
            </a:p>
          </p:txBody>
        </p:sp>
        <p:grpSp>
          <p:nvGrpSpPr>
            <p:cNvPr id="12298" name="Group 16"/>
            <p:cNvGrpSpPr>
              <a:grpSpLocks/>
            </p:cNvGrpSpPr>
            <p:nvPr/>
          </p:nvGrpSpPr>
          <p:grpSpPr bwMode="auto">
            <a:xfrm>
              <a:off x="3030" y="3281"/>
              <a:ext cx="1037" cy="140"/>
              <a:chOff x="3030" y="3281"/>
              <a:chExt cx="1037" cy="140"/>
            </a:xfrm>
          </p:grpSpPr>
          <p:sp>
            <p:nvSpPr>
              <p:cNvPr id="12368" name="Line 8"/>
              <p:cNvSpPr>
                <a:spLocks noChangeShapeType="1"/>
              </p:cNvSpPr>
              <p:nvPr/>
            </p:nvSpPr>
            <p:spPr bwMode="auto">
              <a:xfrm flipH="1">
                <a:off x="3031" y="3289"/>
                <a:ext cx="10" cy="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69" name="Line 9"/>
              <p:cNvSpPr>
                <a:spLocks noChangeShapeType="1"/>
              </p:cNvSpPr>
              <p:nvPr/>
            </p:nvSpPr>
            <p:spPr bwMode="auto">
              <a:xfrm>
                <a:off x="3043" y="3285"/>
                <a:ext cx="240"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70" name="Line 10"/>
              <p:cNvSpPr>
                <a:spLocks noChangeShapeType="1"/>
              </p:cNvSpPr>
              <p:nvPr/>
            </p:nvSpPr>
            <p:spPr bwMode="auto">
              <a:xfrm flipH="1" flipV="1">
                <a:off x="3030" y="3327"/>
                <a:ext cx="1033" cy="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71" name="Line 11"/>
              <p:cNvSpPr>
                <a:spLocks noChangeShapeType="1"/>
              </p:cNvSpPr>
              <p:nvPr/>
            </p:nvSpPr>
            <p:spPr bwMode="auto">
              <a:xfrm flipH="1">
                <a:off x="4058" y="3389"/>
                <a:ext cx="9" cy="2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72" name="Line 12"/>
              <p:cNvSpPr>
                <a:spLocks noChangeShapeType="1"/>
              </p:cNvSpPr>
              <p:nvPr/>
            </p:nvSpPr>
            <p:spPr bwMode="auto">
              <a:xfrm flipH="1" flipV="1">
                <a:off x="3813" y="3310"/>
                <a:ext cx="253" cy="7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73" name="Line 13"/>
              <p:cNvSpPr>
                <a:spLocks noChangeShapeType="1"/>
              </p:cNvSpPr>
              <p:nvPr/>
            </p:nvSpPr>
            <p:spPr bwMode="auto">
              <a:xfrm flipH="1" flipV="1">
                <a:off x="3786" y="3281"/>
                <a:ext cx="32"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74" name="Line 14"/>
              <p:cNvSpPr>
                <a:spLocks noChangeShapeType="1"/>
              </p:cNvSpPr>
              <p:nvPr/>
            </p:nvSpPr>
            <p:spPr bwMode="auto">
              <a:xfrm flipH="1">
                <a:off x="3783" y="3290"/>
                <a:ext cx="10" cy="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75" name="Line 15"/>
              <p:cNvSpPr>
                <a:spLocks noChangeShapeType="1"/>
              </p:cNvSpPr>
              <p:nvPr/>
            </p:nvSpPr>
            <p:spPr bwMode="auto">
              <a:xfrm flipH="1" flipV="1">
                <a:off x="3284" y="3285"/>
                <a:ext cx="504" cy="4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12299" name="Rectangle 17"/>
            <p:cNvSpPr>
              <a:spLocks noChangeArrowheads="1"/>
            </p:cNvSpPr>
            <p:nvPr/>
          </p:nvSpPr>
          <p:spPr bwMode="auto">
            <a:xfrm rot="300000">
              <a:off x="192" y="3277"/>
              <a:ext cx="4386" cy="4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12300" name="Rectangle 18"/>
            <p:cNvSpPr>
              <a:spLocks noChangeArrowheads="1"/>
            </p:cNvSpPr>
            <p:nvPr/>
          </p:nvSpPr>
          <p:spPr bwMode="auto">
            <a:xfrm>
              <a:off x="1105" y="2359"/>
              <a:ext cx="2614" cy="1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12301" name="Rectangle 19"/>
            <p:cNvSpPr>
              <a:spLocks noChangeArrowheads="1"/>
            </p:cNvSpPr>
            <p:nvPr/>
          </p:nvSpPr>
          <p:spPr bwMode="auto">
            <a:xfrm>
              <a:off x="2063" y="2353"/>
              <a:ext cx="75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500" dirty="0">
                  <a:solidFill>
                    <a:prstClr val="black"/>
                  </a:solidFill>
                  <a:latin typeface="Arial" charset="0"/>
                </a:rPr>
                <a:t>Level Board</a:t>
              </a:r>
            </a:p>
          </p:txBody>
        </p:sp>
        <p:sp>
          <p:nvSpPr>
            <p:cNvPr id="12302" name="Line 20"/>
            <p:cNvSpPr>
              <a:spLocks noChangeShapeType="1"/>
            </p:cNvSpPr>
            <p:nvPr/>
          </p:nvSpPr>
          <p:spPr bwMode="auto">
            <a:xfrm>
              <a:off x="619" y="2756"/>
              <a:ext cx="363" cy="245"/>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03" name="Line 21"/>
            <p:cNvSpPr>
              <a:spLocks noChangeShapeType="1"/>
            </p:cNvSpPr>
            <p:nvPr/>
          </p:nvSpPr>
          <p:spPr bwMode="auto">
            <a:xfrm>
              <a:off x="2646" y="3078"/>
              <a:ext cx="470" cy="134"/>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04" name="Line 22"/>
            <p:cNvSpPr>
              <a:spLocks noChangeShapeType="1"/>
            </p:cNvSpPr>
            <p:nvPr/>
          </p:nvSpPr>
          <p:spPr bwMode="auto">
            <a:xfrm flipV="1">
              <a:off x="2933" y="2589"/>
              <a:ext cx="468" cy="10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nvGrpSpPr>
            <p:cNvPr id="12305" name="Group 44"/>
            <p:cNvGrpSpPr>
              <a:grpSpLocks/>
            </p:cNvGrpSpPr>
            <p:nvPr/>
          </p:nvGrpSpPr>
          <p:grpSpPr bwMode="auto">
            <a:xfrm>
              <a:off x="3249" y="2663"/>
              <a:ext cx="516" cy="612"/>
              <a:chOff x="3249" y="2663"/>
              <a:chExt cx="516" cy="612"/>
            </a:xfrm>
          </p:grpSpPr>
          <p:sp>
            <p:nvSpPr>
              <p:cNvPr id="12347" name="Freeform 23"/>
              <p:cNvSpPr>
                <a:spLocks/>
              </p:cNvSpPr>
              <p:nvPr/>
            </p:nvSpPr>
            <p:spPr bwMode="auto">
              <a:xfrm>
                <a:off x="3426" y="2663"/>
                <a:ext cx="134" cy="13"/>
              </a:xfrm>
              <a:custGeom>
                <a:avLst/>
                <a:gdLst>
                  <a:gd name="T0" fmla="*/ 5 w 134"/>
                  <a:gd name="T1" fmla="*/ 6 h 13"/>
                  <a:gd name="T2" fmla="*/ 13 w 134"/>
                  <a:gd name="T3" fmla="*/ 5 h 13"/>
                  <a:gd name="T4" fmla="*/ 20 w 134"/>
                  <a:gd name="T5" fmla="*/ 3 h 13"/>
                  <a:gd name="T6" fmla="*/ 28 w 134"/>
                  <a:gd name="T7" fmla="*/ 2 h 13"/>
                  <a:gd name="T8" fmla="*/ 35 w 134"/>
                  <a:gd name="T9" fmla="*/ 2 h 13"/>
                  <a:gd name="T10" fmla="*/ 44 w 134"/>
                  <a:gd name="T11" fmla="*/ 1 h 13"/>
                  <a:gd name="T12" fmla="*/ 51 w 134"/>
                  <a:gd name="T13" fmla="*/ 0 h 13"/>
                  <a:gd name="T14" fmla="*/ 59 w 134"/>
                  <a:gd name="T15" fmla="*/ 1 h 13"/>
                  <a:gd name="T16" fmla="*/ 66 w 134"/>
                  <a:gd name="T17" fmla="*/ 0 h 13"/>
                  <a:gd name="T18" fmla="*/ 74 w 134"/>
                  <a:gd name="T19" fmla="*/ 0 h 13"/>
                  <a:gd name="T20" fmla="*/ 82 w 134"/>
                  <a:gd name="T21" fmla="*/ 0 h 13"/>
                  <a:gd name="T22" fmla="*/ 90 w 134"/>
                  <a:gd name="T23" fmla="*/ 1 h 13"/>
                  <a:gd name="T24" fmla="*/ 99 w 134"/>
                  <a:gd name="T25" fmla="*/ 2 h 13"/>
                  <a:gd name="T26" fmla="*/ 108 w 134"/>
                  <a:gd name="T27" fmla="*/ 1 h 13"/>
                  <a:gd name="T28" fmla="*/ 117 w 134"/>
                  <a:gd name="T29" fmla="*/ 3 h 13"/>
                  <a:gd name="T30" fmla="*/ 128 w 134"/>
                  <a:gd name="T31" fmla="*/ 5 h 13"/>
                  <a:gd name="T32" fmla="*/ 133 w 134"/>
                  <a:gd name="T33" fmla="*/ 11 h 13"/>
                  <a:gd name="T34" fmla="*/ 123 w 134"/>
                  <a:gd name="T35" fmla="*/ 9 h 13"/>
                  <a:gd name="T36" fmla="*/ 112 w 134"/>
                  <a:gd name="T37" fmla="*/ 7 h 13"/>
                  <a:gd name="T38" fmla="*/ 104 w 134"/>
                  <a:gd name="T39" fmla="*/ 8 h 13"/>
                  <a:gd name="T40" fmla="*/ 94 w 134"/>
                  <a:gd name="T41" fmla="*/ 6 h 13"/>
                  <a:gd name="T42" fmla="*/ 85 w 134"/>
                  <a:gd name="T43" fmla="*/ 5 h 13"/>
                  <a:gd name="T44" fmla="*/ 77 w 134"/>
                  <a:gd name="T45" fmla="*/ 6 h 13"/>
                  <a:gd name="T46" fmla="*/ 69 w 134"/>
                  <a:gd name="T47" fmla="*/ 5 h 13"/>
                  <a:gd name="T48" fmla="*/ 62 w 134"/>
                  <a:gd name="T49" fmla="*/ 4 h 13"/>
                  <a:gd name="T50" fmla="*/ 54 w 134"/>
                  <a:gd name="T51" fmla="*/ 6 h 13"/>
                  <a:gd name="T52" fmla="*/ 47 w 134"/>
                  <a:gd name="T53" fmla="*/ 6 h 13"/>
                  <a:gd name="T54" fmla="*/ 40 w 134"/>
                  <a:gd name="T55" fmla="*/ 6 h 13"/>
                  <a:gd name="T56" fmla="*/ 32 w 134"/>
                  <a:gd name="T57" fmla="*/ 7 h 13"/>
                  <a:gd name="T58" fmla="*/ 25 w 134"/>
                  <a:gd name="T59" fmla="*/ 8 h 13"/>
                  <a:gd name="T60" fmla="*/ 17 w 134"/>
                  <a:gd name="T61" fmla="*/ 8 h 13"/>
                  <a:gd name="T62" fmla="*/ 8 w 134"/>
                  <a:gd name="T63" fmla="*/ 10 h 13"/>
                  <a:gd name="T64" fmla="*/ 1 w 134"/>
                  <a:gd name="T65" fmla="*/ 12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13"/>
                  <a:gd name="T101" fmla="*/ 134 w 134"/>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13">
                    <a:moveTo>
                      <a:pt x="0" y="5"/>
                    </a:moveTo>
                    <a:lnTo>
                      <a:pt x="5" y="6"/>
                    </a:lnTo>
                    <a:lnTo>
                      <a:pt x="8" y="5"/>
                    </a:lnTo>
                    <a:lnTo>
                      <a:pt x="13" y="5"/>
                    </a:lnTo>
                    <a:lnTo>
                      <a:pt x="17" y="4"/>
                    </a:lnTo>
                    <a:lnTo>
                      <a:pt x="20" y="3"/>
                    </a:lnTo>
                    <a:lnTo>
                      <a:pt x="24" y="3"/>
                    </a:lnTo>
                    <a:lnTo>
                      <a:pt x="28" y="2"/>
                    </a:lnTo>
                    <a:lnTo>
                      <a:pt x="32" y="3"/>
                    </a:lnTo>
                    <a:lnTo>
                      <a:pt x="35" y="2"/>
                    </a:lnTo>
                    <a:lnTo>
                      <a:pt x="40" y="1"/>
                    </a:lnTo>
                    <a:lnTo>
                      <a:pt x="44" y="1"/>
                    </a:lnTo>
                    <a:lnTo>
                      <a:pt x="48" y="1"/>
                    </a:lnTo>
                    <a:lnTo>
                      <a:pt x="51" y="0"/>
                    </a:lnTo>
                    <a:lnTo>
                      <a:pt x="55" y="0"/>
                    </a:lnTo>
                    <a:lnTo>
                      <a:pt x="59" y="1"/>
                    </a:lnTo>
                    <a:lnTo>
                      <a:pt x="63" y="0"/>
                    </a:lnTo>
                    <a:lnTo>
                      <a:pt x="66" y="0"/>
                    </a:lnTo>
                    <a:lnTo>
                      <a:pt x="70" y="1"/>
                    </a:lnTo>
                    <a:lnTo>
                      <a:pt x="74" y="0"/>
                    </a:lnTo>
                    <a:lnTo>
                      <a:pt x="78" y="1"/>
                    </a:lnTo>
                    <a:lnTo>
                      <a:pt x="82" y="0"/>
                    </a:lnTo>
                    <a:lnTo>
                      <a:pt x="86" y="1"/>
                    </a:lnTo>
                    <a:lnTo>
                      <a:pt x="90" y="1"/>
                    </a:lnTo>
                    <a:lnTo>
                      <a:pt x="94" y="1"/>
                    </a:lnTo>
                    <a:lnTo>
                      <a:pt x="99" y="2"/>
                    </a:lnTo>
                    <a:lnTo>
                      <a:pt x="104" y="3"/>
                    </a:lnTo>
                    <a:lnTo>
                      <a:pt x="108" y="1"/>
                    </a:lnTo>
                    <a:lnTo>
                      <a:pt x="113" y="2"/>
                    </a:lnTo>
                    <a:lnTo>
                      <a:pt x="117" y="3"/>
                    </a:lnTo>
                    <a:lnTo>
                      <a:pt x="123" y="4"/>
                    </a:lnTo>
                    <a:lnTo>
                      <a:pt x="128" y="5"/>
                    </a:lnTo>
                    <a:lnTo>
                      <a:pt x="133" y="6"/>
                    </a:lnTo>
                    <a:lnTo>
                      <a:pt x="133" y="11"/>
                    </a:lnTo>
                    <a:lnTo>
                      <a:pt x="128" y="10"/>
                    </a:lnTo>
                    <a:lnTo>
                      <a:pt x="123" y="9"/>
                    </a:lnTo>
                    <a:lnTo>
                      <a:pt x="117" y="8"/>
                    </a:lnTo>
                    <a:lnTo>
                      <a:pt x="112" y="7"/>
                    </a:lnTo>
                    <a:lnTo>
                      <a:pt x="107" y="6"/>
                    </a:lnTo>
                    <a:lnTo>
                      <a:pt x="104" y="8"/>
                    </a:lnTo>
                    <a:lnTo>
                      <a:pt x="98" y="7"/>
                    </a:lnTo>
                    <a:lnTo>
                      <a:pt x="94" y="6"/>
                    </a:lnTo>
                    <a:lnTo>
                      <a:pt x="90" y="5"/>
                    </a:lnTo>
                    <a:lnTo>
                      <a:pt x="85" y="5"/>
                    </a:lnTo>
                    <a:lnTo>
                      <a:pt x="81" y="5"/>
                    </a:lnTo>
                    <a:lnTo>
                      <a:pt x="77" y="6"/>
                    </a:lnTo>
                    <a:lnTo>
                      <a:pt x="73" y="5"/>
                    </a:lnTo>
                    <a:lnTo>
                      <a:pt x="69" y="5"/>
                    </a:lnTo>
                    <a:lnTo>
                      <a:pt x="65" y="5"/>
                    </a:lnTo>
                    <a:lnTo>
                      <a:pt x="62" y="4"/>
                    </a:lnTo>
                    <a:lnTo>
                      <a:pt x="58" y="6"/>
                    </a:lnTo>
                    <a:lnTo>
                      <a:pt x="54" y="6"/>
                    </a:lnTo>
                    <a:lnTo>
                      <a:pt x="50" y="5"/>
                    </a:lnTo>
                    <a:lnTo>
                      <a:pt x="47" y="6"/>
                    </a:lnTo>
                    <a:lnTo>
                      <a:pt x="43" y="7"/>
                    </a:lnTo>
                    <a:lnTo>
                      <a:pt x="40" y="6"/>
                    </a:lnTo>
                    <a:lnTo>
                      <a:pt x="36" y="7"/>
                    </a:lnTo>
                    <a:lnTo>
                      <a:pt x="32" y="7"/>
                    </a:lnTo>
                    <a:lnTo>
                      <a:pt x="28" y="8"/>
                    </a:lnTo>
                    <a:lnTo>
                      <a:pt x="25" y="8"/>
                    </a:lnTo>
                    <a:lnTo>
                      <a:pt x="21" y="8"/>
                    </a:lnTo>
                    <a:lnTo>
                      <a:pt x="17" y="8"/>
                    </a:lnTo>
                    <a:lnTo>
                      <a:pt x="13" y="10"/>
                    </a:lnTo>
                    <a:lnTo>
                      <a:pt x="8" y="10"/>
                    </a:lnTo>
                    <a:lnTo>
                      <a:pt x="4" y="11"/>
                    </a:lnTo>
                    <a:lnTo>
                      <a:pt x="1" y="12"/>
                    </a:lnTo>
                    <a:lnTo>
                      <a:pt x="0" y="5"/>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48" name="Freeform 24"/>
              <p:cNvSpPr>
                <a:spLocks/>
              </p:cNvSpPr>
              <p:nvPr/>
            </p:nvSpPr>
            <p:spPr bwMode="auto">
              <a:xfrm>
                <a:off x="3396" y="2666"/>
                <a:ext cx="30" cy="36"/>
              </a:xfrm>
              <a:custGeom>
                <a:avLst/>
                <a:gdLst>
                  <a:gd name="T0" fmla="*/ 0 w 30"/>
                  <a:gd name="T1" fmla="*/ 33 h 36"/>
                  <a:gd name="T2" fmla="*/ 1 w 30"/>
                  <a:gd name="T3" fmla="*/ 30 h 36"/>
                  <a:gd name="T4" fmla="*/ 2 w 30"/>
                  <a:gd name="T5" fmla="*/ 28 h 36"/>
                  <a:gd name="T6" fmla="*/ 2 w 30"/>
                  <a:gd name="T7" fmla="*/ 25 h 36"/>
                  <a:gd name="T8" fmla="*/ 3 w 30"/>
                  <a:gd name="T9" fmla="*/ 22 h 36"/>
                  <a:gd name="T10" fmla="*/ 4 w 30"/>
                  <a:gd name="T11" fmla="*/ 18 h 36"/>
                  <a:gd name="T12" fmla="*/ 6 w 30"/>
                  <a:gd name="T13" fmla="*/ 16 h 36"/>
                  <a:gd name="T14" fmla="*/ 6 w 30"/>
                  <a:gd name="T15" fmla="*/ 14 h 36"/>
                  <a:gd name="T16" fmla="*/ 9 w 30"/>
                  <a:gd name="T17" fmla="*/ 12 h 36"/>
                  <a:gd name="T18" fmla="*/ 10 w 30"/>
                  <a:gd name="T19" fmla="*/ 9 h 36"/>
                  <a:gd name="T20" fmla="*/ 13 w 30"/>
                  <a:gd name="T21" fmla="*/ 7 h 36"/>
                  <a:gd name="T22" fmla="*/ 16 w 30"/>
                  <a:gd name="T23" fmla="*/ 6 h 36"/>
                  <a:gd name="T24" fmla="*/ 18 w 30"/>
                  <a:gd name="T25" fmla="*/ 4 h 36"/>
                  <a:gd name="T26" fmla="*/ 22 w 30"/>
                  <a:gd name="T27" fmla="*/ 2 h 36"/>
                  <a:gd name="T28" fmla="*/ 25 w 30"/>
                  <a:gd name="T29" fmla="*/ 2 h 36"/>
                  <a:gd name="T30" fmla="*/ 29 w 30"/>
                  <a:gd name="T31" fmla="*/ 0 h 36"/>
                  <a:gd name="T32" fmla="*/ 28 w 30"/>
                  <a:gd name="T33" fmla="*/ 4 h 36"/>
                  <a:gd name="T34" fmla="*/ 24 w 30"/>
                  <a:gd name="T35" fmla="*/ 5 h 36"/>
                  <a:gd name="T36" fmla="*/ 22 w 30"/>
                  <a:gd name="T37" fmla="*/ 6 h 36"/>
                  <a:gd name="T38" fmla="*/ 19 w 30"/>
                  <a:gd name="T39" fmla="*/ 8 h 36"/>
                  <a:gd name="T40" fmla="*/ 16 w 30"/>
                  <a:gd name="T41" fmla="*/ 9 h 36"/>
                  <a:gd name="T42" fmla="*/ 14 w 30"/>
                  <a:gd name="T43" fmla="*/ 10 h 36"/>
                  <a:gd name="T44" fmla="*/ 12 w 30"/>
                  <a:gd name="T45" fmla="*/ 12 h 36"/>
                  <a:gd name="T46" fmla="*/ 9 w 30"/>
                  <a:gd name="T47" fmla="*/ 14 h 36"/>
                  <a:gd name="T48" fmla="*/ 9 w 30"/>
                  <a:gd name="T49" fmla="*/ 17 h 36"/>
                  <a:gd name="T50" fmla="*/ 8 w 30"/>
                  <a:gd name="T51" fmla="*/ 19 h 36"/>
                  <a:gd name="T52" fmla="*/ 6 w 30"/>
                  <a:gd name="T53" fmla="*/ 22 h 36"/>
                  <a:gd name="T54" fmla="*/ 5 w 30"/>
                  <a:gd name="T55" fmla="*/ 25 h 36"/>
                  <a:gd name="T56" fmla="*/ 5 w 30"/>
                  <a:gd name="T57" fmla="*/ 27 h 36"/>
                  <a:gd name="T58" fmla="*/ 4 w 30"/>
                  <a:gd name="T59" fmla="*/ 30 h 36"/>
                  <a:gd name="T60" fmla="*/ 3 w 30"/>
                  <a:gd name="T61" fmla="*/ 33 h 36"/>
                  <a:gd name="T62" fmla="*/ 3 w 30"/>
                  <a:gd name="T63" fmla="*/ 35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36"/>
                  <a:gd name="T98" fmla="*/ 30 w 30"/>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36">
                    <a:moveTo>
                      <a:pt x="0" y="34"/>
                    </a:moveTo>
                    <a:lnTo>
                      <a:pt x="0" y="33"/>
                    </a:lnTo>
                    <a:lnTo>
                      <a:pt x="0" y="32"/>
                    </a:lnTo>
                    <a:lnTo>
                      <a:pt x="1" y="30"/>
                    </a:lnTo>
                    <a:lnTo>
                      <a:pt x="2" y="29"/>
                    </a:lnTo>
                    <a:lnTo>
                      <a:pt x="2" y="28"/>
                    </a:lnTo>
                    <a:lnTo>
                      <a:pt x="2" y="26"/>
                    </a:lnTo>
                    <a:lnTo>
                      <a:pt x="2" y="25"/>
                    </a:lnTo>
                    <a:lnTo>
                      <a:pt x="3" y="24"/>
                    </a:lnTo>
                    <a:lnTo>
                      <a:pt x="3" y="22"/>
                    </a:lnTo>
                    <a:lnTo>
                      <a:pt x="3" y="21"/>
                    </a:lnTo>
                    <a:lnTo>
                      <a:pt x="4" y="18"/>
                    </a:lnTo>
                    <a:lnTo>
                      <a:pt x="5" y="18"/>
                    </a:lnTo>
                    <a:lnTo>
                      <a:pt x="6" y="16"/>
                    </a:lnTo>
                    <a:lnTo>
                      <a:pt x="6" y="15"/>
                    </a:lnTo>
                    <a:lnTo>
                      <a:pt x="6" y="14"/>
                    </a:lnTo>
                    <a:lnTo>
                      <a:pt x="8" y="13"/>
                    </a:lnTo>
                    <a:lnTo>
                      <a:pt x="9" y="12"/>
                    </a:lnTo>
                    <a:lnTo>
                      <a:pt x="9" y="10"/>
                    </a:lnTo>
                    <a:lnTo>
                      <a:pt x="10" y="9"/>
                    </a:lnTo>
                    <a:lnTo>
                      <a:pt x="12" y="8"/>
                    </a:lnTo>
                    <a:lnTo>
                      <a:pt x="13" y="7"/>
                    </a:lnTo>
                    <a:lnTo>
                      <a:pt x="15" y="6"/>
                    </a:lnTo>
                    <a:lnTo>
                      <a:pt x="16" y="6"/>
                    </a:lnTo>
                    <a:lnTo>
                      <a:pt x="17" y="4"/>
                    </a:lnTo>
                    <a:lnTo>
                      <a:pt x="18" y="4"/>
                    </a:lnTo>
                    <a:lnTo>
                      <a:pt x="20" y="2"/>
                    </a:lnTo>
                    <a:lnTo>
                      <a:pt x="22" y="2"/>
                    </a:lnTo>
                    <a:lnTo>
                      <a:pt x="24" y="1"/>
                    </a:lnTo>
                    <a:lnTo>
                      <a:pt x="25" y="2"/>
                    </a:lnTo>
                    <a:lnTo>
                      <a:pt x="28" y="1"/>
                    </a:lnTo>
                    <a:lnTo>
                      <a:pt x="29" y="0"/>
                    </a:lnTo>
                    <a:lnTo>
                      <a:pt x="29" y="4"/>
                    </a:lnTo>
                    <a:lnTo>
                      <a:pt x="28" y="4"/>
                    </a:lnTo>
                    <a:lnTo>
                      <a:pt x="25" y="4"/>
                    </a:lnTo>
                    <a:lnTo>
                      <a:pt x="24" y="5"/>
                    </a:lnTo>
                    <a:lnTo>
                      <a:pt x="23" y="5"/>
                    </a:lnTo>
                    <a:lnTo>
                      <a:pt x="22" y="6"/>
                    </a:lnTo>
                    <a:lnTo>
                      <a:pt x="21" y="6"/>
                    </a:lnTo>
                    <a:lnTo>
                      <a:pt x="19" y="8"/>
                    </a:lnTo>
                    <a:lnTo>
                      <a:pt x="18" y="8"/>
                    </a:lnTo>
                    <a:lnTo>
                      <a:pt x="16" y="9"/>
                    </a:lnTo>
                    <a:lnTo>
                      <a:pt x="15" y="10"/>
                    </a:lnTo>
                    <a:lnTo>
                      <a:pt x="14" y="10"/>
                    </a:lnTo>
                    <a:lnTo>
                      <a:pt x="13" y="12"/>
                    </a:lnTo>
                    <a:lnTo>
                      <a:pt x="12" y="12"/>
                    </a:lnTo>
                    <a:lnTo>
                      <a:pt x="12" y="13"/>
                    </a:lnTo>
                    <a:lnTo>
                      <a:pt x="9" y="14"/>
                    </a:lnTo>
                    <a:lnTo>
                      <a:pt x="9" y="15"/>
                    </a:lnTo>
                    <a:lnTo>
                      <a:pt x="9" y="17"/>
                    </a:lnTo>
                    <a:lnTo>
                      <a:pt x="8" y="18"/>
                    </a:lnTo>
                    <a:lnTo>
                      <a:pt x="8" y="19"/>
                    </a:lnTo>
                    <a:lnTo>
                      <a:pt x="6" y="21"/>
                    </a:lnTo>
                    <a:lnTo>
                      <a:pt x="6" y="22"/>
                    </a:lnTo>
                    <a:lnTo>
                      <a:pt x="6" y="23"/>
                    </a:lnTo>
                    <a:lnTo>
                      <a:pt x="5" y="25"/>
                    </a:lnTo>
                    <a:lnTo>
                      <a:pt x="5" y="26"/>
                    </a:lnTo>
                    <a:lnTo>
                      <a:pt x="5" y="27"/>
                    </a:lnTo>
                    <a:lnTo>
                      <a:pt x="4" y="29"/>
                    </a:lnTo>
                    <a:lnTo>
                      <a:pt x="4" y="30"/>
                    </a:lnTo>
                    <a:lnTo>
                      <a:pt x="4" y="31"/>
                    </a:lnTo>
                    <a:lnTo>
                      <a:pt x="3" y="33"/>
                    </a:lnTo>
                    <a:lnTo>
                      <a:pt x="3" y="34"/>
                    </a:lnTo>
                    <a:lnTo>
                      <a:pt x="3" y="35"/>
                    </a:lnTo>
                    <a:lnTo>
                      <a:pt x="0" y="34"/>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49" name="Freeform 25"/>
              <p:cNvSpPr>
                <a:spLocks/>
              </p:cNvSpPr>
              <p:nvPr/>
            </p:nvSpPr>
            <p:spPr bwMode="auto">
              <a:xfrm>
                <a:off x="3387" y="2802"/>
                <a:ext cx="15" cy="16"/>
              </a:xfrm>
              <a:custGeom>
                <a:avLst/>
                <a:gdLst>
                  <a:gd name="T0" fmla="*/ 13 w 15"/>
                  <a:gd name="T1" fmla="*/ 15 h 16"/>
                  <a:gd name="T2" fmla="*/ 12 w 15"/>
                  <a:gd name="T3" fmla="*/ 15 h 16"/>
                  <a:gd name="T4" fmla="*/ 10 w 15"/>
                  <a:gd name="T5" fmla="*/ 14 h 16"/>
                  <a:gd name="T6" fmla="*/ 9 w 15"/>
                  <a:gd name="T7" fmla="*/ 14 h 16"/>
                  <a:gd name="T8" fmla="*/ 8 w 15"/>
                  <a:gd name="T9" fmla="*/ 13 h 16"/>
                  <a:gd name="T10" fmla="*/ 7 w 15"/>
                  <a:gd name="T11" fmla="*/ 13 h 16"/>
                  <a:gd name="T12" fmla="*/ 6 w 15"/>
                  <a:gd name="T13" fmla="*/ 12 h 16"/>
                  <a:gd name="T14" fmla="*/ 6 w 15"/>
                  <a:gd name="T15" fmla="*/ 11 h 16"/>
                  <a:gd name="T16" fmla="*/ 5 w 15"/>
                  <a:gd name="T17" fmla="*/ 10 h 16"/>
                  <a:gd name="T18" fmla="*/ 4 w 15"/>
                  <a:gd name="T19" fmla="*/ 10 h 16"/>
                  <a:gd name="T20" fmla="*/ 3 w 15"/>
                  <a:gd name="T21" fmla="*/ 10 h 16"/>
                  <a:gd name="T22" fmla="*/ 2 w 15"/>
                  <a:gd name="T23" fmla="*/ 8 h 16"/>
                  <a:gd name="T24" fmla="*/ 2 w 15"/>
                  <a:gd name="T25" fmla="*/ 6 h 16"/>
                  <a:gd name="T26" fmla="*/ 1 w 15"/>
                  <a:gd name="T27" fmla="*/ 6 h 16"/>
                  <a:gd name="T28" fmla="*/ 1 w 15"/>
                  <a:gd name="T29" fmla="*/ 5 h 16"/>
                  <a:gd name="T30" fmla="*/ 1 w 15"/>
                  <a:gd name="T31" fmla="*/ 4 h 16"/>
                  <a:gd name="T32" fmla="*/ 0 w 15"/>
                  <a:gd name="T33" fmla="*/ 3 h 16"/>
                  <a:gd name="T34" fmla="*/ 0 w 15"/>
                  <a:gd name="T35" fmla="*/ 2 h 16"/>
                  <a:gd name="T36" fmla="*/ 1 w 15"/>
                  <a:gd name="T37" fmla="*/ 2 h 16"/>
                  <a:gd name="T38" fmla="*/ 1 w 15"/>
                  <a:gd name="T39" fmla="*/ 1 h 16"/>
                  <a:gd name="T40" fmla="*/ 4 w 15"/>
                  <a:gd name="T41" fmla="*/ 0 h 16"/>
                  <a:gd name="T42" fmla="*/ 4 w 15"/>
                  <a:gd name="T43" fmla="*/ 1 h 16"/>
                  <a:gd name="T44" fmla="*/ 4 w 15"/>
                  <a:gd name="T45" fmla="*/ 2 h 16"/>
                  <a:gd name="T46" fmla="*/ 3 w 15"/>
                  <a:gd name="T47" fmla="*/ 2 h 16"/>
                  <a:gd name="T48" fmla="*/ 3 w 15"/>
                  <a:gd name="T49" fmla="*/ 3 h 16"/>
                  <a:gd name="T50" fmla="*/ 4 w 15"/>
                  <a:gd name="T51" fmla="*/ 4 h 16"/>
                  <a:gd name="T52" fmla="*/ 4 w 15"/>
                  <a:gd name="T53" fmla="*/ 5 h 16"/>
                  <a:gd name="T54" fmla="*/ 4 w 15"/>
                  <a:gd name="T55" fmla="*/ 6 h 16"/>
                  <a:gd name="T56" fmla="*/ 5 w 15"/>
                  <a:gd name="T57" fmla="*/ 6 h 16"/>
                  <a:gd name="T58" fmla="*/ 6 w 15"/>
                  <a:gd name="T59" fmla="*/ 6 h 16"/>
                  <a:gd name="T60" fmla="*/ 6 w 15"/>
                  <a:gd name="T61" fmla="*/ 7 h 16"/>
                  <a:gd name="T62" fmla="*/ 6 w 15"/>
                  <a:gd name="T63" fmla="*/ 8 h 16"/>
                  <a:gd name="T64" fmla="*/ 7 w 15"/>
                  <a:gd name="T65" fmla="*/ 9 h 16"/>
                  <a:gd name="T66" fmla="*/ 8 w 15"/>
                  <a:gd name="T67" fmla="*/ 10 h 16"/>
                  <a:gd name="T68" fmla="*/ 9 w 15"/>
                  <a:gd name="T69" fmla="*/ 10 h 16"/>
                  <a:gd name="T70" fmla="*/ 9 w 15"/>
                  <a:gd name="T71" fmla="*/ 11 h 16"/>
                  <a:gd name="T72" fmla="*/ 10 w 15"/>
                  <a:gd name="T73" fmla="*/ 11 h 16"/>
                  <a:gd name="T74" fmla="*/ 11 w 15"/>
                  <a:gd name="T75" fmla="*/ 11 h 16"/>
                  <a:gd name="T76" fmla="*/ 12 w 15"/>
                  <a:gd name="T77" fmla="*/ 12 h 16"/>
                  <a:gd name="T78" fmla="*/ 13 w 15"/>
                  <a:gd name="T79" fmla="*/ 12 h 16"/>
                  <a:gd name="T80" fmla="*/ 14 w 15"/>
                  <a:gd name="T81" fmla="*/ 14 h 16"/>
                  <a:gd name="T82" fmla="*/ 13 w 15"/>
                  <a:gd name="T83" fmla="*/ 13 h 16"/>
                  <a:gd name="T84" fmla="*/ 13 w 15"/>
                  <a:gd name="T85" fmla="*/ 15 h 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
                  <a:gd name="T130" fmla="*/ 0 h 16"/>
                  <a:gd name="T131" fmla="*/ 15 w 15"/>
                  <a:gd name="T132" fmla="*/ 16 h 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 h="16">
                    <a:moveTo>
                      <a:pt x="13" y="15"/>
                    </a:moveTo>
                    <a:lnTo>
                      <a:pt x="12" y="15"/>
                    </a:lnTo>
                    <a:lnTo>
                      <a:pt x="10" y="14"/>
                    </a:lnTo>
                    <a:lnTo>
                      <a:pt x="9" y="14"/>
                    </a:lnTo>
                    <a:lnTo>
                      <a:pt x="8" y="13"/>
                    </a:lnTo>
                    <a:lnTo>
                      <a:pt x="7" y="13"/>
                    </a:lnTo>
                    <a:lnTo>
                      <a:pt x="6" y="12"/>
                    </a:lnTo>
                    <a:lnTo>
                      <a:pt x="6" y="11"/>
                    </a:lnTo>
                    <a:lnTo>
                      <a:pt x="5" y="10"/>
                    </a:lnTo>
                    <a:lnTo>
                      <a:pt x="4" y="10"/>
                    </a:lnTo>
                    <a:lnTo>
                      <a:pt x="3" y="10"/>
                    </a:lnTo>
                    <a:lnTo>
                      <a:pt x="2" y="8"/>
                    </a:lnTo>
                    <a:lnTo>
                      <a:pt x="2" y="6"/>
                    </a:lnTo>
                    <a:lnTo>
                      <a:pt x="1" y="6"/>
                    </a:lnTo>
                    <a:lnTo>
                      <a:pt x="1" y="5"/>
                    </a:lnTo>
                    <a:lnTo>
                      <a:pt x="1" y="4"/>
                    </a:lnTo>
                    <a:lnTo>
                      <a:pt x="0" y="3"/>
                    </a:lnTo>
                    <a:lnTo>
                      <a:pt x="0" y="2"/>
                    </a:lnTo>
                    <a:lnTo>
                      <a:pt x="1" y="2"/>
                    </a:lnTo>
                    <a:lnTo>
                      <a:pt x="1" y="1"/>
                    </a:lnTo>
                    <a:lnTo>
                      <a:pt x="4" y="0"/>
                    </a:lnTo>
                    <a:lnTo>
                      <a:pt x="4" y="1"/>
                    </a:lnTo>
                    <a:lnTo>
                      <a:pt x="4" y="2"/>
                    </a:lnTo>
                    <a:lnTo>
                      <a:pt x="3" y="2"/>
                    </a:lnTo>
                    <a:lnTo>
                      <a:pt x="3" y="3"/>
                    </a:lnTo>
                    <a:lnTo>
                      <a:pt x="4" y="4"/>
                    </a:lnTo>
                    <a:lnTo>
                      <a:pt x="4" y="5"/>
                    </a:lnTo>
                    <a:lnTo>
                      <a:pt x="4" y="6"/>
                    </a:lnTo>
                    <a:lnTo>
                      <a:pt x="5" y="6"/>
                    </a:lnTo>
                    <a:lnTo>
                      <a:pt x="6" y="6"/>
                    </a:lnTo>
                    <a:lnTo>
                      <a:pt x="6" y="7"/>
                    </a:lnTo>
                    <a:lnTo>
                      <a:pt x="6" y="8"/>
                    </a:lnTo>
                    <a:lnTo>
                      <a:pt x="7" y="9"/>
                    </a:lnTo>
                    <a:lnTo>
                      <a:pt x="8" y="10"/>
                    </a:lnTo>
                    <a:lnTo>
                      <a:pt x="9" y="10"/>
                    </a:lnTo>
                    <a:lnTo>
                      <a:pt x="9" y="11"/>
                    </a:lnTo>
                    <a:lnTo>
                      <a:pt x="10" y="11"/>
                    </a:lnTo>
                    <a:lnTo>
                      <a:pt x="11" y="11"/>
                    </a:lnTo>
                    <a:lnTo>
                      <a:pt x="12" y="12"/>
                    </a:lnTo>
                    <a:lnTo>
                      <a:pt x="13" y="12"/>
                    </a:lnTo>
                    <a:lnTo>
                      <a:pt x="14" y="14"/>
                    </a:lnTo>
                    <a:lnTo>
                      <a:pt x="13" y="13"/>
                    </a:lnTo>
                    <a:lnTo>
                      <a:pt x="13" y="15"/>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0" name="Freeform 26"/>
              <p:cNvSpPr>
                <a:spLocks/>
              </p:cNvSpPr>
              <p:nvPr/>
            </p:nvSpPr>
            <p:spPr bwMode="auto">
              <a:xfrm>
                <a:off x="3399" y="2814"/>
                <a:ext cx="87" cy="25"/>
              </a:xfrm>
              <a:custGeom>
                <a:avLst/>
                <a:gdLst>
                  <a:gd name="T0" fmla="*/ 86 w 87"/>
                  <a:gd name="T1" fmla="*/ 24 h 25"/>
                  <a:gd name="T2" fmla="*/ 0 w 87"/>
                  <a:gd name="T3" fmla="*/ 2 h 25"/>
                  <a:gd name="T4" fmla="*/ 1 w 87"/>
                  <a:gd name="T5" fmla="*/ 0 h 25"/>
                  <a:gd name="T6" fmla="*/ 86 w 87"/>
                  <a:gd name="T7" fmla="*/ 22 h 25"/>
                  <a:gd name="T8" fmla="*/ 86 w 87"/>
                  <a:gd name="T9" fmla="*/ 24 h 25"/>
                  <a:gd name="T10" fmla="*/ 0 60000 65536"/>
                  <a:gd name="T11" fmla="*/ 0 60000 65536"/>
                  <a:gd name="T12" fmla="*/ 0 60000 65536"/>
                  <a:gd name="T13" fmla="*/ 0 60000 65536"/>
                  <a:gd name="T14" fmla="*/ 0 60000 65536"/>
                  <a:gd name="T15" fmla="*/ 0 w 87"/>
                  <a:gd name="T16" fmla="*/ 0 h 25"/>
                  <a:gd name="T17" fmla="*/ 87 w 87"/>
                  <a:gd name="T18" fmla="*/ 25 h 25"/>
                </a:gdLst>
                <a:ahLst/>
                <a:cxnLst>
                  <a:cxn ang="T10">
                    <a:pos x="T0" y="T1"/>
                  </a:cxn>
                  <a:cxn ang="T11">
                    <a:pos x="T2" y="T3"/>
                  </a:cxn>
                  <a:cxn ang="T12">
                    <a:pos x="T4" y="T5"/>
                  </a:cxn>
                  <a:cxn ang="T13">
                    <a:pos x="T6" y="T7"/>
                  </a:cxn>
                  <a:cxn ang="T14">
                    <a:pos x="T8" y="T9"/>
                  </a:cxn>
                </a:cxnLst>
                <a:rect l="T15" t="T16" r="T17" b="T18"/>
                <a:pathLst>
                  <a:path w="87" h="25">
                    <a:moveTo>
                      <a:pt x="86" y="24"/>
                    </a:moveTo>
                    <a:lnTo>
                      <a:pt x="0" y="2"/>
                    </a:lnTo>
                    <a:lnTo>
                      <a:pt x="1" y="0"/>
                    </a:lnTo>
                    <a:lnTo>
                      <a:pt x="86" y="22"/>
                    </a:lnTo>
                    <a:lnTo>
                      <a:pt x="86" y="24"/>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1" name="Freeform 27"/>
              <p:cNvSpPr>
                <a:spLocks/>
              </p:cNvSpPr>
              <p:nvPr/>
            </p:nvSpPr>
            <p:spPr bwMode="auto">
              <a:xfrm>
                <a:off x="3485" y="2836"/>
                <a:ext cx="27" cy="31"/>
              </a:xfrm>
              <a:custGeom>
                <a:avLst/>
                <a:gdLst>
                  <a:gd name="T0" fmla="*/ 22 w 27"/>
                  <a:gd name="T1" fmla="*/ 29 h 31"/>
                  <a:gd name="T2" fmla="*/ 22 w 27"/>
                  <a:gd name="T3" fmla="*/ 28 h 31"/>
                  <a:gd name="T4" fmla="*/ 22 w 27"/>
                  <a:gd name="T5" fmla="*/ 27 h 31"/>
                  <a:gd name="T6" fmla="*/ 22 w 27"/>
                  <a:gd name="T7" fmla="*/ 26 h 31"/>
                  <a:gd name="T8" fmla="*/ 22 w 27"/>
                  <a:gd name="T9" fmla="*/ 25 h 31"/>
                  <a:gd name="T10" fmla="*/ 21 w 27"/>
                  <a:gd name="T11" fmla="*/ 24 h 31"/>
                  <a:gd name="T12" fmla="*/ 20 w 27"/>
                  <a:gd name="T13" fmla="*/ 22 h 31"/>
                  <a:gd name="T14" fmla="*/ 20 w 27"/>
                  <a:gd name="T15" fmla="*/ 21 h 31"/>
                  <a:gd name="T16" fmla="*/ 20 w 27"/>
                  <a:gd name="T17" fmla="*/ 20 h 31"/>
                  <a:gd name="T18" fmla="*/ 19 w 27"/>
                  <a:gd name="T19" fmla="*/ 19 h 31"/>
                  <a:gd name="T20" fmla="*/ 18 w 27"/>
                  <a:gd name="T21" fmla="*/ 18 h 31"/>
                  <a:gd name="T22" fmla="*/ 17 w 27"/>
                  <a:gd name="T23" fmla="*/ 15 h 31"/>
                  <a:gd name="T24" fmla="*/ 16 w 27"/>
                  <a:gd name="T25" fmla="*/ 15 h 31"/>
                  <a:gd name="T26" fmla="*/ 16 w 27"/>
                  <a:gd name="T27" fmla="*/ 14 h 31"/>
                  <a:gd name="T28" fmla="*/ 15 w 27"/>
                  <a:gd name="T29" fmla="*/ 13 h 31"/>
                  <a:gd name="T30" fmla="*/ 14 w 27"/>
                  <a:gd name="T31" fmla="*/ 12 h 31"/>
                  <a:gd name="T32" fmla="*/ 13 w 27"/>
                  <a:gd name="T33" fmla="*/ 11 h 31"/>
                  <a:gd name="T34" fmla="*/ 11 w 27"/>
                  <a:gd name="T35" fmla="*/ 11 h 31"/>
                  <a:gd name="T36" fmla="*/ 12 w 27"/>
                  <a:gd name="T37" fmla="*/ 10 h 31"/>
                  <a:gd name="T38" fmla="*/ 11 w 27"/>
                  <a:gd name="T39" fmla="*/ 8 h 31"/>
                  <a:gd name="T40" fmla="*/ 10 w 27"/>
                  <a:gd name="T41" fmla="*/ 8 h 31"/>
                  <a:gd name="T42" fmla="*/ 9 w 27"/>
                  <a:gd name="T43" fmla="*/ 7 h 31"/>
                  <a:gd name="T44" fmla="*/ 7 w 27"/>
                  <a:gd name="T45" fmla="*/ 7 h 31"/>
                  <a:gd name="T46" fmla="*/ 6 w 27"/>
                  <a:gd name="T47" fmla="*/ 5 h 31"/>
                  <a:gd name="T48" fmla="*/ 4 w 27"/>
                  <a:gd name="T49" fmla="*/ 5 h 31"/>
                  <a:gd name="T50" fmla="*/ 3 w 27"/>
                  <a:gd name="T51" fmla="*/ 4 h 31"/>
                  <a:gd name="T52" fmla="*/ 2 w 27"/>
                  <a:gd name="T53" fmla="*/ 4 h 31"/>
                  <a:gd name="T54" fmla="*/ 2 w 27"/>
                  <a:gd name="T55" fmla="*/ 3 h 31"/>
                  <a:gd name="T56" fmla="*/ 1 w 27"/>
                  <a:gd name="T57" fmla="*/ 3 h 31"/>
                  <a:gd name="T58" fmla="*/ 0 w 27"/>
                  <a:gd name="T59" fmla="*/ 0 h 31"/>
                  <a:gd name="T60" fmla="*/ 2 w 27"/>
                  <a:gd name="T61" fmla="*/ 1 h 31"/>
                  <a:gd name="T62" fmla="*/ 4 w 27"/>
                  <a:gd name="T63" fmla="*/ 1 h 31"/>
                  <a:gd name="T64" fmla="*/ 5 w 27"/>
                  <a:gd name="T65" fmla="*/ 1 h 31"/>
                  <a:gd name="T66" fmla="*/ 7 w 27"/>
                  <a:gd name="T67" fmla="*/ 2 h 31"/>
                  <a:gd name="T68" fmla="*/ 7 w 27"/>
                  <a:gd name="T69" fmla="*/ 3 h 31"/>
                  <a:gd name="T70" fmla="*/ 9 w 27"/>
                  <a:gd name="T71" fmla="*/ 3 h 31"/>
                  <a:gd name="T72" fmla="*/ 10 w 27"/>
                  <a:gd name="T73" fmla="*/ 4 h 31"/>
                  <a:gd name="T74" fmla="*/ 11 w 27"/>
                  <a:gd name="T75" fmla="*/ 4 h 31"/>
                  <a:gd name="T76" fmla="*/ 11 w 27"/>
                  <a:gd name="T77" fmla="*/ 5 h 31"/>
                  <a:gd name="T78" fmla="*/ 12 w 27"/>
                  <a:gd name="T79" fmla="*/ 7 h 31"/>
                  <a:gd name="T80" fmla="*/ 14 w 27"/>
                  <a:gd name="T81" fmla="*/ 7 h 31"/>
                  <a:gd name="T82" fmla="*/ 15 w 27"/>
                  <a:gd name="T83" fmla="*/ 8 h 31"/>
                  <a:gd name="T84" fmla="*/ 16 w 27"/>
                  <a:gd name="T85" fmla="*/ 9 h 31"/>
                  <a:gd name="T86" fmla="*/ 16 w 27"/>
                  <a:gd name="T87" fmla="*/ 10 h 31"/>
                  <a:gd name="T88" fmla="*/ 17 w 27"/>
                  <a:gd name="T89" fmla="*/ 11 h 31"/>
                  <a:gd name="T90" fmla="*/ 18 w 27"/>
                  <a:gd name="T91" fmla="*/ 12 h 31"/>
                  <a:gd name="T92" fmla="*/ 19 w 27"/>
                  <a:gd name="T93" fmla="*/ 14 h 31"/>
                  <a:gd name="T94" fmla="*/ 20 w 27"/>
                  <a:gd name="T95" fmla="*/ 15 h 31"/>
                  <a:gd name="T96" fmla="*/ 21 w 27"/>
                  <a:gd name="T97" fmla="*/ 15 h 31"/>
                  <a:gd name="T98" fmla="*/ 21 w 27"/>
                  <a:gd name="T99" fmla="*/ 16 h 31"/>
                  <a:gd name="T100" fmla="*/ 22 w 27"/>
                  <a:gd name="T101" fmla="*/ 18 h 31"/>
                  <a:gd name="T102" fmla="*/ 23 w 27"/>
                  <a:gd name="T103" fmla="*/ 19 h 31"/>
                  <a:gd name="T104" fmla="*/ 24 w 27"/>
                  <a:gd name="T105" fmla="*/ 20 h 31"/>
                  <a:gd name="T106" fmla="*/ 24 w 27"/>
                  <a:gd name="T107" fmla="*/ 21 h 31"/>
                  <a:gd name="T108" fmla="*/ 24 w 27"/>
                  <a:gd name="T109" fmla="*/ 23 h 31"/>
                  <a:gd name="T110" fmla="*/ 25 w 27"/>
                  <a:gd name="T111" fmla="*/ 24 h 31"/>
                  <a:gd name="T112" fmla="*/ 25 w 27"/>
                  <a:gd name="T113" fmla="*/ 25 h 31"/>
                  <a:gd name="T114" fmla="*/ 25 w 27"/>
                  <a:gd name="T115" fmla="*/ 26 h 31"/>
                  <a:gd name="T116" fmla="*/ 25 w 27"/>
                  <a:gd name="T117" fmla="*/ 27 h 31"/>
                  <a:gd name="T118" fmla="*/ 26 w 27"/>
                  <a:gd name="T119" fmla="*/ 28 h 31"/>
                  <a:gd name="T120" fmla="*/ 25 w 27"/>
                  <a:gd name="T121" fmla="*/ 29 h 31"/>
                  <a:gd name="T122" fmla="*/ 25 w 27"/>
                  <a:gd name="T123" fmla="*/ 30 h 31"/>
                  <a:gd name="T124" fmla="*/ 22 w 27"/>
                  <a:gd name="T125" fmla="*/ 29 h 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
                  <a:gd name="T190" fmla="*/ 0 h 31"/>
                  <a:gd name="T191" fmla="*/ 27 w 27"/>
                  <a:gd name="T192" fmla="*/ 31 h 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 h="31">
                    <a:moveTo>
                      <a:pt x="22" y="29"/>
                    </a:moveTo>
                    <a:lnTo>
                      <a:pt x="22" y="28"/>
                    </a:lnTo>
                    <a:lnTo>
                      <a:pt x="22" y="27"/>
                    </a:lnTo>
                    <a:lnTo>
                      <a:pt x="22" y="26"/>
                    </a:lnTo>
                    <a:lnTo>
                      <a:pt x="22" y="25"/>
                    </a:lnTo>
                    <a:lnTo>
                      <a:pt x="21" y="24"/>
                    </a:lnTo>
                    <a:lnTo>
                      <a:pt x="20" y="22"/>
                    </a:lnTo>
                    <a:lnTo>
                      <a:pt x="20" y="21"/>
                    </a:lnTo>
                    <a:lnTo>
                      <a:pt x="20" y="20"/>
                    </a:lnTo>
                    <a:lnTo>
                      <a:pt x="19" y="19"/>
                    </a:lnTo>
                    <a:lnTo>
                      <a:pt x="18" y="18"/>
                    </a:lnTo>
                    <a:lnTo>
                      <a:pt x="17" y="15"/>
                    </a:lnTo>
                    <a:lnTo>
                      <a:pt x="16" y="15"/>
                    </a:lnTo>
                    <a:lnTo>
                      <a:pt x="16" y="14"/>
                    </a:lnTo>
                    <a:lnTo>
                      <a:pt x="15" y="13"/>
                    </a:lnTo>
                    <a:lnTo>
                      <a:pt x="14" y="12"/>
                    </a:lnTo>
                    <a:lnTo>
                      <a:pt x="13" y="11"/>
                    </a:lnTo>
                    <a:lnTo>
                      <a:pt x="11" y="11"/>
                    </a:lnTo>
                    <a:lnTo>
                      <a:pt x="12" y="10"/>
                    </a:lnTo>
                    <a:lnTo>
                      <a:pt x="11" y="8"/>
                    </a:lnTo>
                    <a:lnTo>
                      <a:pt x="10" y="8"/>
                    </a:lnTo>
                    <a:lnTo>
                      <a:pt x="9" y="7"/>
                    </a:lnTo>
                    <a:lnTo>
                      <a:pt x="7" y="7"/>
                    </a:lnTo>
                    <a:lnTo>
                      <a:pt x="6" y="5"/>
                    </a:lnTo>
                    <a:lnTo>
                      <a:pt x="4" y="5"/>
                    </a:lnTo>
                    <a:lnTo>
                      <a:pt x="3" y="4"/>
                    </a:lnTo>
                    <a:lnTo>
                      <a:pt x="2" y="4"/>
                    </a:lnTo>
                    <a:lnTo>
                      <a:pt x="2" y="3"/>
                    </a:lnTo>
                    <a:lnTo>
                      <a:pt x="1" y="3"/>
                    </a:lnTo>
                    <a:lnTo>
                      <a:pt x="0" y="0"/>
                    </a:lnTo>
                    <a:lnTo>
                      <a:pt x="2" y="1"/>
                    </a:lnTo>
                    <a:lnTo>
                      <a:pt x="4" y="1"/>
                    </a:lnTo>
                    <a:lnTo>
                      <a:pt x="5" y="1"/>
                    </a:lnTo>
                    <a:lnTo>
                      <a:pt x="7" y="2"/>
                    </a:lnTo>
                    <a:lnTo>
                      <a:pt x="7" y="3"/>
                    </a:lnTo>
                    <a:lnTo>
                      <a:pt x="9" y="3"/>
                    </a:lnTo>
                    <a:lnTo>
                      <a:pt x="10" y="4"/>
                    </a:lnTo>
                    <a:lnTo>
                      <a:pt x="11" y="4"/>
                    </a:lnTo>
                    <a:lnTo>
                      <a:pt x="11" y="5"/>
                    </a:lnTo>
                    <a:lnTo>
                      <a:pt x="12" y="7"/>
                    </a:lnTo>
                    <a:lnTo>
                      <a:pt x="14" y="7"/>
                    </a:lnTo>
                    <a:lnTo>
                      <a:pt x="15" y="8"/>
                    </a:lnTo>
                    <a:lnTo>
                      <a:pt x="16" y="9"/>
                    </a:lnTo>
                    <a:lnTo>
                      <a:pt x="16" y="10"/>
                    </a:lnTo>
                    <a:lnTo>
                      <a:pt x="17" y="11"/>
                    </a:lnTo>
                    <a:lnTo>
                      <a:pt x="18" y="12"/>
                    </a:lnTo>
                    <a:lnTo>
                      <a:pt x="19" y="14"/>
                    </a:lnTo>
                    <a:lnTo>
                      <a:pt x="20" y="15"/>
                    </a:lnTo>
                    <a:lnTo>
                      <a:pt x="21" y="15"/>
                    </a:lnTo>
                    <a:lnTo>
                      <a:pt x="21" y="16"/>
                    </a:lnTo>
                    <a:lnTo>
                      <a:pt x="22" y="18"/>
                    </a:lnTo>
                    <a:lnTo>
                      <a:pt x="23" y="19"/>
                    </a:lnTo>
                    <a:lnTo>
                      <a:pt x="24" y="20"/>
                    </a:lnTo>
                    <a:lnTo>
                      <a:pt x="24" y="21"/>
                    </a:lnTo>
                    <a:lnTo>
                      <a:pt x="24" y="23"/>
                    </a:lnTo>
                    <a:lnTo>
                      <a:pt x="25" y="24"/>
                    </a:lnTo>
                    <a:lnTo>
                      <a:pt x="25" y="25"/>
                    </a:lnTo>
                    <a:lnTo>
                      <a:pt x="25" y="26"/>
                    </a:lnTo>
                    <a:lnTo>
                      <a:pt x="25" y="27"/>
                    </a:lnTo>
                    <a:lnTo>
                      <a:pt x="26" y="28"/>
                    </a:lnTo>
                    <a:lnTo>
                      <a:pt x="25" y="29"/>
                    </a:lnTo>
                    <a:lnTo>
                      <a:pt x="25" y="30"/>
                    </a:lnTo>
                    <a:lnTo>
                      <a:pt x="22" y="29"/>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2" name="Freeform 28"/>
              <p:cNvSpPr>
                <a:spLocks/>
              </p:cNvSpPr>
              <p:nvPr/>
            </p:nvSpPr>
            <p:spPr bwMode="auto">
              <a:xfrm>
                <a:off x="3480" y="2866"/>
                <a:ext cx="33" cy="271"/>
              </a:xfrm>
              <a:custGeom>
                <a:avLst/>
                <a:gdLst>
                  <a:gd name="T0" fmla="*/ 2 w 33"/>
                  <a:gd name="T1" fmla="*/ 258 h 271"/>
                  <a:gd name="T2" fmla="*/ 5 w 33"/>
                  <a:gd name="T3" fmla="*/ 236 h 271"/>
                  <a:gd name="T4" fmla="*/ 10 w 33"/>
                  <a:gd name="T5" fmla="*/ 215 h 271"/>
                  <a:gd name="T6" fmla="*/ 13 w 33"/>
                  <a:gd name="T7" fmla="*/ 197 h 271"/>
                  <a:gd name="T8" fmla="*/ 16 w 33"/>
                  <a:gd name="T9" fmla="*/ 179 h 271"/>
                  <a:gd name="T10" fmla="*/ 18 w 33"/>
                  <a:gd name="T11" fmla="*/ 162 h 271"/>
                  <a:gd name="T12" fmla="*/ 21 w 33"/>
                  <a:gd name="T13" fmla="*/ 146 h 271"/>
                  <a:gd name="T14" fmla="*/ 24 w 33"/>
                  <a:gd name="T15" fmla="*/ 131 h 271"/>
                  <a:gd name="T16" fmla="*/ 24 w 33"/>
                  <a:gd name="T17" fmla="*/ 116 h 271"/>
                  <a:gd name="T18" fmla="*/ 27 w 33"/>
                  <a:gd name="T19" fmla="*/ 103 h 271"/>
                  <a:gd name="T20" fmla="*/ 28 w 33"/>
                  <a:gd name="T21" fmla="*/ 88 h 271"/>
                  <a:gd name="T22" fmla="*/ 28 w 33"/>
                  <a:gd name="T23" fmla="*/ 73 h 271"/>
                  <a:gd name="T24" fmla="*/ 29 w 33"/>
                  <a:gd name="T25" fmla="*/ 58 h 271"/>
                  <a:gd name="T26" fmla="*/ 29 w 33"/>
                  <a:gd name="T27" fmla="*/ 43 h 271"/>
                  <a:gd name="T28" fmla="*/ 28 w 33"/>
                  <a:gd name="T29" fmla="*/ 27 h 271"/>
                  <a:gd name="T30" fmla="*/ 28 w 33"/>
                  <a:gd name="T31" fmla="*/ 9 h 271"/>
                  <a:gd name="T32" fmla="*/ 30 w 33"/>
                  <a:gd name="T33" fmla="*/ 0 h 271"/>
                  <a:gd name="T34" fmla="*/ 31 w 33"/>
                  <a:gd name="T35" fmla="*/ 18 h 271"/>
                  <a:gd name="T36" fmla="*/ 32 w 33"/>
                  <a:gd name="T37" fmla="*/ 35 h 271"/>
                  <a:gd name="T38" fmla="*/ 31 w 33"/>
                  <a:gd name="T39" fmla="*/ 51 h 271"/>
                  <a:gd name="T40" fmla="*/ 32 w 33"/>
                  <a:gd name="T41" fmla="*/ 66 h 271"/>
                  <a:gd name="T42" fmla="*/ 31 w 33"/>
                  <a:gd name="T43" fmla="*/ 81 h 271"/>
                  <a:gd name="T44" fmla="*/ 31 w 33"/>
                  <a:gd name="T45" fmla="*/ 95 h 271"/>
                  <a:gd name="T46" fmla="*/ 29 w 33"/>
                  <a:gd name="T47" fmla="*/ 110 h 271"/>
                  <a:gd name="T48" fmla="*/ 27 w 33"/>
                  <a:gd name="T49" fmla="*/ 125 h 271"/>
                  <a:gd name="T50" fmla="*/ 26 w 33"/>
                  <a:gd name="T51" fmla="*/ 138 h 271"/>
                  <a:gd name="T52" fmla="*/ 23 w 33"/>
                  <a:gd name="T53" fmla="*/ 154 h 271"/>
                  <a:gd name="T54" fmla="*/ 20 w 33"/>
                  <a:gd name="T55" fmla="*/ 171 h 271"/>
                  <a:gd name="T56" fmla="*/ 17 w 33"/>
                  <a:gd name="T57" fmla="*/ 188 h 271"/>
                  <a:gd name="T58" fmla="*/ 14 w 33"/>
                  <a:gd name="T59" fmla="*/ 206 h 271"/>
                  <a:gd name="T60" fmla="*/ 10 w 33"/>
                  <a:gd name="T61" fmla="*/ 225 h 271"/>
                  <a:gd name="T62" fmla="*/ 7 w 33"/>
                  <a:gd name="T63" fmla="*/ 248 h 271"/>
                  <a:gd name="T64" fmla="*/ 2 w 33"/>
                  <a:gd name="T65" fmla="*/ 270 h 2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271"/>
                  <a:gd name="T101" fmla="*/ 33 w 33"/>
                  <a:gd name="T102" fmla="*/ 271 h 2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271">
                    <a:moveTo>
                      <a:pt x="0" y="269"/>
                    </a:moveTo>
                    <a:lnTo>
                      <a:pt x="2" y="258"/>
                    </a:lnTo>
                    <a:lnTo>
                      <a:pt x="5" y="247"/>
                    </a:lnTo>
                    <a:lnTo>
                      <a:pt x="5" y="236"/>
                    </a:lnTo>
                    <a:lnTo>
                      <a:pt x="7" y="225"/>
                    </a:lnTo>
                    <a:lnTo>
                      <a:pt x="10" y="215"/>
                    </a:lnTo>
                    <a:lnTo>
                      <a:pt x="12" y="205"/>
                    </a:lnTo>
                    <a:lnTo>
                      <a:pt x="13" y="197"/>
                    </a:lnTo>
                    <a:lnTo>
                      <a:pt x="15" y="188"/>
                    </a:lnTo>
                    <a:lnTo>
                      <a:pt x="16" y="179"/>
                    </a:lnTo>
                    <a:lnTo>
                      <a:pt x="18" y="171"/>
                    </a:lnTo>
                    <a:lnTo>
                      <a:pt x="18" y="162"/>
                    </a:lnTo>
                    <a:lnTo>
                      <a:pt x="20" y="154"/>
                    </a:lnTo>
                    <a:lnTo>
                      <a:pt x="21" y="146"/>
                    </a:lnTo>
                    <a:lnTo>
                      <a:pt x="23" y="138"/>
                    </a:lnTo>
                    <a:lnTo>
                      <a:pt x="24" y="131"/>
                    </a:lnTo>
                    <a:lnTo>
                      <a:pt x="24" y="124"/>
                    </a:lnTo>
                    <a:lnTo>
                      <a:pt x="24" y="116"/>
                    </a:lnTo>
                    <a:lnTo>
                      <a:pt x="26" y="109"/>
                    </a:lnTo>
                    <a:lnTo>
                      <a:pt x="27" y="103"/>
                    </a:lnTo>
                    <a:lnTo>
                      <a:pt x="27" y="95"/>
                    </a:lnTo>
                    <a:lnTo>
                      <a:pt x="28" y="88"/>
                    </a:lnTo>
                    <a:lnTo>
                      <a:pt x="28" y="81"/>
                    </a:lnTo>
                    <a:lnTo>
                      <a:pt x="28" y="73"/>
                    </a:lnTo>
                    <a:lnTo>
                      <a:pt x="30" y="66"/>
                    </a:lnTo>
                    <a:lnTo>
                      <a:pt x="29" y="58"/>
                    </a:lnTo>
                    <a:lnTo>
                      <a:pt x="29" y="51"/>
                    </a:lnTo>
                    <a:lnTo>
                      <a:pt x="29" y="43"/>
                    </a:lnTo>
                    <a:lnTo>
                      <a:pt x="29" y="35"/>
                    </a:lnTo>
                    <a:lnTo>
                      <a:pt x="28" y="27"/>
                    </a:lnTo>
                    <a:lnTo>
                      <a:pt x="29" y="18"/>
                    </a:lnTo>
                    <a:lnTo>
                      <a:pt x="28" y="9"/>
                    </a:lnTo>
                    <a:lnTo>
                      <a:pt x="27" y="0"/>
                    </a:lnTo>
                    <a:lnTo>
                      <a:pt x="30" y="0"/>
                    </a:lnTo>
                    <a:lnTo>
                      <a:pt x="31" y="9"/>
                    </a:lnTo>
                    <a:lnTo>
                      <a:pt x="31" y="18"/>
                    </a:lnTo>
                    <a:lnTo>
                      <a:pt x="31" y="26"/>
                    </a:lnTo>
                    <a:lnTo>
                      <a:pt x="32" y="35"/>
                    </a:lnTo>
                    <a:lnTo>
                      <a:pt x="32" y="42"/>
                    </a:lnTo>
                    <a:lnTo>
                      <a:pt x="31" y="51"/>
                    </a:lnTo>
                    <a:lnTo>
                      <a:pt x="31" y="58"/>
                    </a:lnTo>
                    <a:lnTo>
                      <a:pt x="32" y="66"/>
                    </a:lnTo>
                    <a:lnTo>
                      <a:pt x="31" y="73"/>
                    </a:lnTo>
                    <a:lnTo>
                      <a:pt x="31" y="81"/>
                    </a:lnTo>
                    <a:lnTo>
                      <a:pt x="31" y="88"/>
                    </a:lnTo>
                    <a:lnTo>
                      <a:pt x="31" y="95"/>
                    </a:lnTo>
                    <a:lnTo>
                      <a:pt x="30" y="103"/>
                    </a:lnTo>
                    <a:lnTo>
                      <a:pt x="29" y="110"/>
                    </a:lnTo>
                    <a:lnTo>
                      <a:pt x="27" y="117"/>
                    </a:lnTo>
                    <a:lnTo>
                      <a:pt x="27" y="125"/>
                    </a:lnTo>
                    <a:lnTo>
                      <a:pt x="26" y="132"/>
                    </a:lnTo>
                    <a:lnTo>
                      <a:pt x="26" y="138"/>
                    </a:lnTo>
                    <a:lnTo>
                      <a:pt x="24" y="146"/>
                    </a:lnTo>
                    <a:lnTo>
                      <a:pt x="23" y="154"/>
                    </a:lnTo>
                    <a:lnTo>
                      <a:pt x="21" y="163"/>
                    </a:lnTo>
                    <a:lnTo>
                      <a:pt x="20" y="171"/>
                    </a:lnTo>
                    <a:lnTo>
                      <a:pt x="18" y="179"/>
                    </a:lnTo>
                    <a:lnTo>
                      <a:pt x="17" y="188"/>
                    </a:lnTo>
                    <a:lnTo>
                      <a:pt x="16" y="198"/>
                    </a:lnTo>
                    <a:lnTo>
                      <a:pt x="14" y="206"/>
                    </a:lnTo>
                    <a:lnTo>
                      <a:pt x="13" y="216"/>
                    </a:lnTo>
                    <a:lnTo>
                      <a:pt x="10" y="225"/>
                    </a:lnTo>
                    <a:lnTo>
                      <a:pt x="9" y="236"/>
                    </a:lnTo>
                    <a:lnTo>
                      <a:pt x="7" y="248"/>
                    </a:lnTo>
                    <a:lnTo>
                      <a:pt x="5" y="258"/>
                    </a:lnTo>
                    <a:lnTo>
                      <a:pt x="2" y="270"/>
                    </a:lnTo>
                    <a:lnTo>
                      <a:pt x="0" y="269"/>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3" name="Freeform 29"/>
              <p:cNvSpPr>
                <a:spLocks/>
              </p:cNvSpPr>
              <p:nvPr/>
            </p:nvSpPr>
            <p:spPr bwMode="auto">
              <a:xfrm>
                <a:off x="3454" y="3136"/>
                <a:ext cx="29" cy="23"/>
              </a:xfrm>
              <a:custGeom>
                <a:avLst/>
                <a:gdLst>
                  <a:gd name="T0" fmla="*/ 0 w 29"/>
                  <a:gd name="T1" fmla="*/ 19 h 23"/>
                  <a:gd name="T2" fmla="*/ 1 w 29"/>
                  <a:gd name="T3" fmla="*/ 19 h 23"/>
                  <a:gd name="T4" fmla="*/ 2 w 29"/>
                  <a:gd name="T5" fmla="*/ 19 h 23"/>
                  <a:gd name="T6" fmla="*/ 3 w 29"/>
                  <a:gd name="T7" fmla="*/ 19 h 23"/>
                  <a:gd name="T8" fmla="*/ 4 w 29"/>
                  <a:gd name="T9" fmla="*/ 18 h 23"/>
                  <a:gd name="T10" fmla="*/ 5 w 29"/>
                  <a:gd name="T11" fmla="*/ 18 h 23"/>
                  <a:gd name="T12" fmla="*/ 6 w 29"/>
                  <a:gd name="T13" fmla="*/ 17 h 23"/>
                  <a:gd name="T14" fmla="*/ 7 w 29"/>
                  <a:gd name="T15" fmla="*/ 17 h 23"/>
                  <a:gd name="T16" fmla="*/ 8 w 29"/>
                  <a:gd name="T17" fmla="*/ 17 h 23"/>
                  <a:gd name="T18" fmla="*/ 9 w 29"/>
                  <a:gd name="T19" fmla="*/ 17 h 23"/>
                  <a:gd name="T20" fmla="*/ 10 w 29"/>
                  <a:gd name="T21" fmla="*/ 17 h 23"/>
                  <a:gd name="T22" fmla="*/ 12 w 29"/>
                  <a:gd name="T23" fmla="*/ 16 h 23"/>
                  <a:gd name="T24" fmla="*/ 13 w 29"/>
                  <a:gd name="T25" fmla="*/ 15 h 23"/>
                  <a:gd name="T26" fmla="*/ 14 w 29"/>
                  <a:gd name="T27" fmla="*/ 14 h 23"/>
                  <a:gd name="T28" fmla="*/ 14 w 29"/>
                  <a:gd name="T29" fmla="*/ 13 h 23"/>
                  <a:gd name="T30" fmla="*/ 15 w 29"/>
                  <a:gd name="T31" fmla="*/ 14 h 23"/>
                  <a:gd name="T32" fmla="*/ 16 w 29"/>
                  <a:gd name="T33" fmla="*/ 13 h 23"/>
                  <a:gd name="T34" fmla="*/ 17 w 29"/>
                  <a:gd name="T35" fmla="*/ 13 h 23"/>
                  <a:gd name="T36" fmla="*/ 18 w 29"/>
                  <a:gd name="T37" fmla="*/ 12 h 23"/>
                  <a:gd name="T38" fmla="*/ 19 w 29"/>
                  <a:gd name="T39" fmla="*/ 11 h 23"/>
                  <a:gd name="T40" fmla="*/ 20 w 29"/>
                  <a:gd name="T41" fmla="*/ 10 h 23"/>
                  <a:gd name="T42" fmla="*/ 21 w 29"/>
                  <a:gd name="T43" fmla="*/ 10 h 23"/>
                  <a:gd name="T44" fmla="*/ 21 w 29"/>
                  <a:gd name="T45" fmla="*/ 9 h 23"/>
                  <a:gd name="T46" fmla="*/ 22 w 29"/>
                  <a:gd name="T47" fmla="*/ 8 h 23"/>
                  <a:gd name="T48" fmla="*/ 23 w 29"/>
                  <a:gd name="T49" fmla="*/ 7 h 23"/>
                  <a:gd name="T50" fmla="*/ 23 w 29"/>
                  <a:gd name="T51" fmla="*/ 6 h 23"/>
                  <a:gd name="T52" fmla="*/ 25 w 29"/>
                  <a:gd name="T53" fmla="*/ 4 h 23"/>
                  <a:gd name="T54" fmla="*/ 24 w 29"/>
                  <a:gd name="T55" fmla="*/ 3 h 23"/>
                  <a:gd name="T56" fmla="*/ 25 w 29"/>
                  <a:gd name="T57" fmla="*/ 2 h 23"/>
                  <a:gd name="T58" fmla="*/ 25 w 29"/>
                  <a:gd name="T59" fmla="*/ 1 h 23"/>
                  <a:gd name="T60" fmla="*/ 25 w 29"/>
                  <a:gd name="T61" fmla="*/ 0 h 23"/>
                  <a:gd name="T62" fmla="*/ 28 w 29"/>
                  <a:gd name="T63" fmla="*/ 1 h 23"/>
                  <a:gd name="T64" fmla="*/ 28 w 29"/>
                  <a:gd name="T65" fmla="*/ 2 h 23"/>
                  <a:gd name="T66" fmla="*/ 28 w 29"/>
                  <a:gd name="T67" fmla="*/ 3 h 23"/>
                  <a:gd name="T68" fmla="*/ 28 w 29"/>
                  <a:gd name="T69" fmla="*/ 4 h 23"/>
                  <a:gd name="T70" fmla="*/ 28 w 29"/>
                  <a:gd name="T71" fmla="*/ 6 h 23"/>
                  <a:gd name="T72" fmla="*/ 27 w 29"/>
                  <a:gd name="T73" fmla="*/ 6 h 23"/>
                  <a:gd name="T74" fmla="*/ 26 w 29"/>
                  <a:gd name="T75" fmla="*/ 6 h 23"/>
                  <a:gd name="T76" fmla="*/ 26 w 29"/>
                  <a:gd name="T77" fmla="*/ 8 h 23"/>
                  <a:gd name="T78" fmla="*/ 25 w 29"/>
                  <a:gd name="T79" fmla="*/ 9 h 23"/>
                  <a:gd name="T80" fmla="*/ 24 w 29"/>
                  <a:gd name="T81" fmla="*/ 10 h 23"/>
                  <a:gd name="T82" fmla="*/ 23 w 29"/>
                  <a:gd name="T83" fmla="*/ 11 h 23"/>
                  <a:gd name="T84" fmla="*/ 23 w 29"/>
                  <a:gd name="T85" fmla="*/ 12 h 23"/>
                  <a:gd name="T86" fmla="*/ 22 w 29"/>
                  <a:gd name="T87" fmla="*/ 13 h 23"/>
                  <a:gd name="T88" fmla="*/ 21 w 29"/>
                  <a:gd name="T89" fmla="*/ 13 h 23"/>
                  <a:gd name="T90" fmla="*/ 20 w 29"/>
                  <a:gd name="T91" fmla="*/ 13 h 23"/>
                  <a:gd name="T92" fmla="*/ 19 w 29"/>
                  <a:gd name="T93" fmla="*/ 14 h 23"/>
                  <a:gd name="T94" fmla="*/ 19 w 29"/>
                  <a:gd name="T95" fmla="*/ 16 h 23"/>
                  <a:gd name="T96" fmla="*/ 17 w 29"/>
                  <a:gd name="T97" fmla="*/ 17 h 23"/>
                  <a:gd name="T98" fmla="*/ 15 w 29"/>
                  <a:gd name="T99" fmla="*/ 17 h 23"/>
                  <a:gd name="T100" fmla="*/ 14 w 29"/>
                  <a:gd name="T101" fmla="*/ 17 h 23"/>
                  <a:gd name="T102" fmla="*/ 13 w 29"/>
                  <a:gd name="T103" fmla="*/ 18 h 23"/>
                  <a:gd name="T104" fmla="*/ 11 w 29"/>
                  <a:gd name="T105" fmla="*/ 19 h 23"/>
                  <a:gd name="T106" fmla="*/ 11 w 29"/>
                  <a:gd name="T107" fmla="*/ 20 h 23"/>
                  <a:gd name="T108" fmla="*/ 10 w 29"/>
                  <a:gd name="T109" fmla="*/ 20 h 23"/>
                  <a:gd name="T110" fmla="*/ 9 w 29"/>
                  <a:gd name="T111" fmla="*/ 20 h 23"/>
                  <a:gd name="T112" fmla="*/ 8 w 29"/>
                  <a:gd name="T113" fmla="*/ 20 h 23"/>
                  <a:gd name="T114" fmla="*/ 6 w 29"/>
                  <a:gd name="T115" fmla="*/ 21 h 23"/>
                  <a:gd name="T116" fmla="*/ 4 w 29"/>
                  <a:gd name="T117" fmla="*/ 22 h 23"/>
                  <a:gd name="T118" fmla="*/ 3 w 29"/>
                  <a:gd name="T119" fmla="*/ 21 h 23"/>
                  <a:gd name="T120" fmla="*/ 2 w 29"/>
                  <a:gd name="T121" fmla="*/ 22 h 23"/>
                  <a:gd name="T122" fmla="*/ 0 w 29"/>
                  <a:gd name="T123" fmla="*/ 22 h 23"/>
                  <a:gd name="T124" fmla="*/ 0 w 29"/>
                  <a:gd name="T125" fmla="*/ 19 h 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
                  <a:gd name="T190" fmla="*/ 0 h 23"/>
                  <a:gd name="T191" fmla="*/ 29 w 29"/>
                  <a:gd name="T192" fmla="*/ 23 h 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 h="23">
                    <a:moveTo>
                      <a:pt x="0" y="19"/>
                    </a:moveTo>
                    <a:lnTo>
                      <a:pt x="1" y="19"/>
                    </a:lnTo>
                    <a:lnTo>
                      <a:pt x="2" y="19"/>
                    </a:lnTo>
                    <a:lnTo>
                      <a:pt x="3" y="19"/>
                    </a:lnTo>
                    <a:lnTo>
                      <a:pt x="4" y="18"/>
                    </a:lnTo>
                    <a:lnTo>
                      <a:pt x="5" y="18"/>
                    </a:lnTo>
                    <a:lnTo>
                      <a:pt x="6" y="17"/>
                    </a:lnTo>
                    <a:lnTo>
                      <a:pt x="7" y="17"/>
                    </a:lnTo>
                    <a:lnTo>
                      <a:pt x="8" y="17"/>
                    </a:lnTo>
                    <a:lnTo>
                      <a:pt x="9" y="17"/>
                    </a:lnTo>
                    <a:lnTo>
                      <a:pt x="10" y="17"/>
                    </a:lnTo>
                    <a:lnTo>
                      <a:pt x="12" y="16"/>
                    </a:lnTo>
                    <a:lnTo>
                      <a:pt x="13" y="15"/>
                    </a:lnTo>
                    <a:lnTo>
                      <a:pt x="14" y="14"/>
                    </a:lnTo>
                    <a:lnTo>
                      <a:pt x="14" y="13"/>
                    </a:lnTo>
                    <a:lnTo>
                      <a:pt x="15" y="14"/>
                    </a:lnTo>
                    <a:lnTo>
                      <a:pt x="16" y="13"/>
                    </a:lnTo>
                    <a:lnTo>
                      <a:pt x="17" y="13"/>
                    </a:lnTo>
                    <a:lnTo>
                      <a:pt x="18" y="12"/>
                    </a:lnTo>
                    <a:lnTo>
                      <a:pt x="19" y="11"/>
                    </a:lnTo>
                    <a:lnTo>
                      <a:pt x="20" y="10"/>
                    </a:lnTo>
                    <a:lnTo>
                      <a:pt x="21" y="10"/>
                    </a:lnTo>
                    <a:lnTo>
                      <a:pt x="21" y="9"/>
                    </a:lnTo>
                    <a:lnTo>
                      <a:pt x="22" y="8"/>
                    </a:lnTo>
                    <a:lnTo>
                      <a:pt x="23" y="7"/>
                    </a:lnTo>
                    <a:lnTo>
                      <a:pt x="23" y="6"/>
                    </a:lnTo>
                    <a:lnTo>
                      <a:pt x="25" y="4"/>
                    </a:lnTo>
                    <a:lnTo>
                      <a:pt x="24" y="3"/>
                    </a:lnTo>
                    <a:lnTo>
                      <a:pt x="25" y="2"/>
                    </a:lnTo>
                    <a:lnTo>
                      <a:pt x="25" y="1"/>
                    </a:lnTo>
                    <a:lnTo>
                      <a:pt x="25" y="0"/>
                    </a:lnTo>
                    <a:lnTo>
                      <a:pt x="28" y="1"/>
                    </a:lnTo>
                    <a:lnTo>
                      <a:pt x="28" y="2"/>
                    </a:lnTo>
                    <a:lnTo>
                      <a:pt x="28" y="3"/>
                    </a:lnTo>
                    <a:lnTo>
                      <a:pt x="28" y="4"/>
                    </a:lnTo>
                    <a:lnTo>
                      <a:pt x="28" y="6"/>
                    </a:lnTo>
                    <a:lnTo>
                      <a:pt x="27" y="6"/>
                    </a:lnTo>
                    <a:lnTo>
                      <a:pt x="26" y="6"/>
                    </a:lnTo>
                    <a:lnTo>
                      <a:pt x="26" y="8"/>
                    </a:lnTo>
                    <a:lnTo>
                      <a:pt x="25" y="9"/>
                    </a:lnTo>
                    <a:lnTo>
                      <a:pt x="24" y="10"/>
                    </a:lnTo>
                    <a:lnTo>
                      <a:pt x="23" y="11"/>
                    </a:lnTo>
                    <a:lnTo>
                      <a:pt x="23" y="12"/>
                    </a:lnTo>
                    <a:lnTo>
                      <a:pt x="22" y="13"/>
                    </a:lnTo>
                    <a:lnTo>
                      <a:pt x="21" y="13"/>
                    </a:lnTo>
                    <a:lnTo>
                      <a:pt x="20" y="13"/>
                    </a:lnTo>
                    <a:lnTo>
                      <a:pt x="19" y="14"/>
                    </a:lnTo>
                    <a:lnTo>
                      <a:pt x="19" y="16"/>
                    </a:lnTo>
                    <a:lnTo>
                      <a:pt x="17" y="17"/>
                    </a:lnTo>
                    <a:lnTo>
                      <a:pt x="15" y="17"/>
                    </a:lnTo>
                    <a:lnTo>
                      <a:pt x="14" y="17"/>
                    </a:lnTo>
                    <a:lnTo>
                      <a:pt x="13" y="18"/>
                    </a:lnTo>
                    <a:lnTo>
                      <a:pt x="11" y="19"/>
                    </a:lnTo>
                    <a:lnTo>
                      <a:pt x="11" y="20"/>
                    </a:lnTo>
                    <a:lnTo>
                      <a:pt x="10" y="20"/>
                    </a:lnTo>
                    <a:lnTo>
                      <a:pt x="9" y="20"/>
                    </a:lnTo>
                    <a:lnTo>
                      <a:pt x="8" y="20"/>
                    </a:lnTo>
                    <a:lnTo>
                      <a:pt x="6" y="21"/>
                    </a:lnTo>
                    <a:lnTo>
                      <a:pt x="4" y="22"/>
                    </a:lnTo>
                    <a:lnTo>
                      <a:pt x="3" y="21"/>
                    </a:lnTo>
                    <a:lnTo>
                      <a:pt x="2" y="22"/>
                    </a:lnTo>
                    <a:lnTo>
                      <a:pt x="0" y="22"/>
                    </a:lnTo>
                    <a:lnTo>
                      <a:pt x="0" y="19"/>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4" name="Freeform 30"/>
              <p:cNvSpPr>
                <a:spLocks/>
              </p:cNvSpPr>
              <p:nvPr/>
            </p:nvSpPr>
            <p:spPr bwMode="auto">
              <a:xfrm>
                <a:off x="3258" y="3156"/>
                <a:ext cx="196" cy="23"/>
              </a:xfrm>
              <a:custGeom>
                <a:avLst/>
                <a:gdLst>
                  <a:gd name="T0" fmla="*/ 1 w 196"/>
                  <a:gd name="T1" fmla="*/ 20 h 23"/>
                  <a:gd name="T2" fmla="*/ 2 w 196"/>
                  <a:gd name="T3" fmla="*/ 18 h 23"/>
                  <a:gd name="T4" fmla="*/ 195 w 196"/>
                  <a:gd name="T5" fmla="*/ 0 h 23"/>
                  <a:gd name="T6" fmla="*/ 195 w 196"/>
                  <a:gd name="T7" fmla="*/ 4 h 23"/>
                  <a:gd name="T8" fmla="*/ 2 w 196"/>
                  <a:gd name="T9" fmla="*/ 22 h 23"/>
                  <a:gd name="T10" fmla="*/ 4 w 196"/>
                  <a:gd name="T11" fmla="*/ 20 h 23"/>
                  <a:gd name="T12" fmla="*/ 1 w 196"/>
                  <a:gd name="T13" fmla="*/ 20 h 23"/>
                  <a:gd name="T14" fmla="*/ 0 w 196"/>
                  <a:gd name="T15" fmla="*/ 19 h 23"/>
                  <a:gd name="T16" fmla="*/ 2 w 196"/>
                  <a:gd name="T17" fmla="*/ 18 h 23"/>
                  <a:gd name="T18" fmla="*/ 1 w 196"/>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3"/>
                  <a:gd name="T32" fmla="*/ 196 w 196"/>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3">
                    <a:moveTo>
                      <a:pt x="1" y="20"/>
                    </a:moveTo>
                    <a:lnTo>
                      <a:pt x="2" y="18"/>
                    </a:lnTo>
                    <a:lnTo>
                      <a:pt x="195" y="0"/>
                    </a:lnTo>
                    <a:lnTo>
                      <a:pt x="195" y="4"/>
                    </a:lnTo>
                    <a:lnTo>
                      <a:pt x="2" y="22"/>
                    </a:lnTo>
                    <a:lnTo>
                      <a:pt x="4" y="20"/>
                    </a:lnTo>
                    <a:lnTo>
                      <a:pt x="1" y="20"/>
                    </a:lnTo>
                    <a:lnTo>
                      <a:pt x="0" y="19"/>
                    </a:lnTo>
                    <a:lnTo>
                      <a:pt x="2" y="18"/>
                    </a:lnTo>
                    <a:lnTo>
                      <a:pt x="1" y="20"/>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5" name="Freeform 31"/>
              <p:cNvSpPr>
                <a:spLocks/>
              </p:cNvSpPr>
              <p:nvPr/>
            </p:nvSpPr>
            <p:spPr bwMode="auto">
              <a:xfrm>
                <a:off x="3555" y="2665"/>
                <a:ext cx="134" cy="29"/>
              </a:xfrm>
              <a:custGeom>
                <a:avLst/>
                <a:gdLst>
                  <a:gd name="T0" fmla="*/ 128 w 134"/>
                  <a:gd name="T1" fmla="*/ 27 h 29"/>
                  <a:gd name="T2" fmla="*/ 120 w 134"/>
                  <a:gd name="T3" fmla="*/ 24 h 29"/>
                  <a:gd name="T4" fmla="*/ 112 w 134"/>
                  <a:gd name="T5" fmla="*/ 23 h 29"/>
                  <a:gd name="T6" fmla="*/ 104 w 134"/>
                  <a:gd name="T7" fmla="*/ 21 h 29"/>
                  <a:gd name="T8" fmla="*/ 98 w 134"/>
                  <a:gd name="T9" fmla="*/ 19 h 29"/>
                  <a:gd name="T10" fmla="*/ 91 w 134"/>
                  <a:gd name="T11" fmla="*/ 17 h 29"/>
                  <a:gd name="T12" fmla="*/ 82 w 134"/>
                  <a:gd name="T13" fmla="*/ 16 h 29"/>
                  <a:gd name="T14" fmla="*/ 75 w 134"/>
                  <a:gd name="T15" fmla="*/ 13 h 29"/>
                  <a:gd name="T16" fmla="*/ 68 w 134"/>
                  <a:gd name="T17" fmla="*/ 13 h 29"/>
                  <a:gd name="T18" fmla="*/ 60 w 134"/>
                  <a:gd name="T19" fmla="*/ 11 h 29"/>
                  <a:gd name="T20" fmla="*/ 52 w 134"/>
                  <a:gd name="T21" fmla="*/ 9 h 29"/>
                  <a:gd name="T22" fmla="*/ 44 w 134"/>
                  <a:gd name="T23" fmla="*/ 8 h 29"/>
                  <a:gd name="T24" fmla="*/ 34 w 134"/>
                  <a:gd name="T25" fmla="*/ 7 h 29"/>
                  <a:gd name="T26" fmla="*/ 26 w 134"/>
                  <a:gd name="T27" fmla="*/ 6 h 29"/>
                  <a:gd name="T28" fmla="*/ 17 w 134"/>
                  <a:gd name="T29" fmla="*/ 5 h 29"/>
                  <a:gd name="T30" fmla="*/ 6 w 134"/>
                  <a:gd name="T31" fmla="*/ 4 h 29"/>
                  <a:gd name="T32" fmla="*/ 1 w 134"/>
                  <a:gd name="T33" fmla="*/ 0 h 29"/>
                  <a:gd name="T34" fmla="*/ 10 w 134"/>
                  <a:gd name="T35" fmla="*/ 2 h 29"/>
                  <a:gd name="T36" fmla="*/ 21 w 134"/>
                  <a:gd name="T37" fmla="*/ 2 h 29"/>
                  <a:gd name="T38" fmla="*/ 31 w 134"/>
                  <a:gd name="T39" fmla="*/ 3 h 29"/>
                  <a:gd name="T40" fmla="*/ 40 w 134"/>
                  <a:gd name="T41" fmla="*/ 5 h 29"/>
                  <a:gd name="T42" fmla="*/ 49 w 134"/>
                  <a:gd name="T43" fmla="*/ 6 h 29"/>
                  <a:gd name="T44" fmla="*/ 56 w 134"/>
                  <a:gd name="T45" fmla="*/ 8 h 29"/>
                  <a:gd name="T46" fmla="*/ 64 w 134"/>
                  <a:gd name="T47" fmla="*/ 9 h 29"/>
                  <a:gd name="T48" fmla="*/ 72 w 134"/>
                  <a:gd name="T49" fmla="*/ 11 h 29"/>
                  <a:gd name="T50" fmla="*/ 80 w 134"/>
                  <a:gd name="T51" fmla="*/ 11 h 29"/>
                  <a:gd name="T52" fmla="*/ 87 w 134"/>
                  <a:gd name="T53" fmla="*/ 13 h 29"/>
                  <a:gd name="T54" fmla="*/ 94 w 134"/>
                  <a:gd name="T55" fmla="*/ 15 h 29"/>
                  <a:gd name="T56" fmla="*/ 102 w 134"/>
                  <a:gd name="T57" fmla="*/ 17 h 29"/>
                  <a:gd name="T58" fmla="*/ 110 w 134"/>
                  <a:gd name="T59" fmla="*/ 18 h 29"/>
                  <a:gd name="T60" fmla="*/ 116 w 134"/>
                  <a:gd name="T61" fmla="*/ 21 h 29"/>
                  <a:gd name="T62" fmla="*/ 125 w 134"/>
                  <a:gd name="T63" fmla="*/ 23 h 29"/>
                  <a:gd name="T64" fmla="*/ 133 w 134"/>
                  <a:gd name="T65" fmla="*/ 24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29"/>
                  <a:gd name="T101" fmla="*/ 134 w 134"/>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29">
                    <a:moveTo>
                      <a:pt x="132" y="28"/>
                    </a:moveTo>
                    <a:lnTo>
                      <a:pt x="128" y="27"/>
                    </a:lnTo>
                    <a:lnTo>
                      <a:pt x="124" y="26"/>
                    </a:lnTo>
                    <a:lnTo>
                      <a:pt x="120" y="24"/>
                    </a:lnTo>
                    <a:lnTo>
                      <a:pt x="116" y="24"/>
                    </a:lnTo>
                    <a:lnTo>
                      <a:pt x="112" y="23"/>
                    </a:lnTo>
                    <a:lnTo>
                      <a:pt x="108" y="21"/>
                    </a:lnTo>
                    <a:lnTo>
                      <a:pt x="104" y="21"/>
                    </a:lnTo>
                    <a:lnTo>
                      <a:pt x="101" y="20"/>
                    </a:lnTo>
                    <a:lnTo>
                      <a:pt x="98" y="19"/>
                    </a:lnTo>
                    <a:lnTo>
                      <a:pt x="94" y="17"/>
                    </a:lnTo>
                    <a:lnTo>
                      <a:pt x="91" y="17"/>
                    </a:lnTo>
                    <a:lnTo>
                      <a:pt x="86" y="16"/>
                    </a:lnTo>
                    <a:lnTo>
                      <a:pt x="82" y="16"/>
                    </a:lnTo>
                    <a:lnTo>
                      <a:pt x="78" y="15"/>
                    </a:lnTo>
                    <a:lnTo>
                      <a:pt x="75" y="13"/>
                    </a:lnTo>
                    <a:lnTo>
                      <a:pt x="72" y="13"/>
                    </a:lnTo>
                    <a:lnTo>
                      <a:pt x="68" y="13"/>
                    </a:lnTo>
                    <a:lnTo>
                      <a:pt x="64" y="11"/>
                    </a:lnTo>
                    <a:lnTo>
                      <a:pt x="60" y="11"/>
                    </a:lnTo>
                    <a:lnTo>
                      <a:pt x="56" y="11"/>
                    </a:lnTo>
                    <a:lnTo>
                      <a:pt x="52" y="9"/>
                    </a:lnTo>
                    <a:lnTo>
                      <a:pt x="48" y="9"/>
                    </a:lnTo>
                    <a:lnTo>
                      <a:pt x="44" y="8"/>
                    </a:lnTo>
                    <a:lnTo>
                      <a:pt x="39" y="8"/>
                    </a:lnTo>
                    <a:lnTo>
                      <a:pt x="34" y="7"/>
                    </a:lnTo>
                    <a:lnTo>
                      <a:pt x="31" y="6"/>
                    </a:lnTo>
                    <a:lnTo>
                      <a:pt x="26" y="6"/>
                    </a:lnTo>
                    <a:lnTo>
                      <a:pt x="22" y="5"/>
                    </a:lnTo>
                    <a:lnTo>
                      <a:pt x="17" y="5"/>
                    </a:lnTo>
                    <a:lnTo>
                      <a:pt x="11" y="5"/>
                    </a:lnTo>
                    <a:lnTo>
                      <a:pt x="6" y="4"/>
                    </a:lnTo>
                    <a:lnTo>
                      <a:pt x="0" y="3"/>
                    </a:lnTo>
                    <a:lnTo>
                      <a:pt x="1" y="0"/>
                    </a:lnTo>
                    <a:lnTo>
                      <a:pt x="6" y="1"/>
                    </a:lnTo>
                    <a:lnTo>
                      <a:pt x="10" y="2"/>
                    </a:lnTo>
                    <a:lnTo>
                      <a:pt x="16" y="2"/>
                    </a:lnTo>
                    <a:lnTo>
                      <a:pt x="21" y="2"/>
                    </a:lnTo>
                    <a:lnTo>
                      <a:pt x="26" y="3"/>
                    </a:lnTo>
                    <a:lnTo>
                      <a:pt x="31" y="3"/>
                    </a:lnTo>
                    <a:lnTo>
                      <a:pt x="35" y="4"/>
                    </a:lnTo>
                    <a:lnTo>
                      <a:pt x="40" y="5"/>
                    </a:lnTo>
                    <a:lnTo>
                      <a:pt x="45" y="5"/>
                    </a:lnTo>
                    <a:lnTo>
                      <a:pt x="49" y="6"/>
                    </a:lnTo>
                    <a:lnTo>
                      <a:pt x="53" y="6"/>
                    </a:lnTo>
                    <a:lnTo>
                      <a:pt x="56" y="8"/>
                    </a:lnTo>
                    <a:lnTo>
                      <a:pt x="60" y="8"/>
                    </a:lnTo>
                    <a:lnTo>
                      <a:pt x="64" y="9"/>
                    </a:lnTo>
                    <a:lnTo>
                      <a:pt x="68" y="9"/>
                    </a:lnTo>
                    <a:lnTo>
                      <a:pt x="72" y="11"/>
                    </a:lnTo>
                    <a:lnTo>
                      <a:pt x="76" y="10"/>
                    </a:lnTo>
                    <a:lnTo>
                      <a:pt x="80" y="11"/>
                    </a:lnTo>
                    <a:lnTo>
                      <a:pt x="83" y="13"/>
                    </a:lnTo>
                    <a:lnTo>
                      <a:pt x="87" y="13"/>
                    </a:lnTo>
                    <a:lnTo>
                      <a:pt x="90" y="13"/>
                    </a:lnTo>
                    <a:lnTo>
                      <a:pt x="94" y="15"/>
                    </a:lnTo>
                    <a:lnTo>
                      <a:pt x="97" y="16"/>
                    </a:lnTo>
                    <a:lnTo>
                      <a:pt x="102" y="17"/>
                    </a:lnTo>
                    <a:lnTo>
                      <a:pt x="106" y="17"/>
                    </a:lnTo>
                    <a:lnTo>
                      <a:pt x="110" y="18"/>
                    </a:lnTo>
                    <a:lnTo>
                      <a:pt x="114" y="20"/>
                    </a:lnTo>
                    <a:lnTo>
                      <a:pt x="116" y="21"/>
                    </a:lnTo>
                    <a:lnTo>
                      <a:pt x="120" y="21"/>
                    </a:lnTo>
                    <a:lnTo>
                      <a:pt x="125" y="23"/>
                    </a:lnTo>
                    <a:lnTo>
                      <a:pt x="129" y="24"/>
                    </a:lnTo>
                    <a:lnTo>
                      <a:pt x="133" y="24"/>
                    </a:lnTo>
                    <a:lnTo>
                      <a:pt x="132" y="28"/>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6" name="Freeform 32"/>
              <p:cNvSpPr>
                <a:spLocks/>
              </p:cNvSpPr>
              <p:nvPr/>
            </p:nvSpPr>
            <p:spPr bwMode="auto">
              <a:xfrm>
                <a:off x="3688" y="2690"/>
                <a:ext cx="24" cy="39"/>
              </a:xfrm>
              <a:custGeom>
                <a:avLst/>
                <a:gdLst>
                  <a:gd name="T0" fmla="*/ 20 w 24"/>
                  <a:gd name="T1" fmla="*/ 36 h 39"/>
                  <a:gd name="T2" fmla="*/ 19 w 24"/>
                  <a:gd name="T3" fmla="*/ 33 h 39"/>
                  <a:gd name="T4" fmla="*/ 19 w 24"/>
                  <a:gd name="T5" fmla="*/ 31 h 39"/>
                  <a:gd name="T6" fmla="*/ 19 w 24"/>
                  <a:gd name="T7" fmla="*/ 29 h 39"/>
                  <a:gd name="T8" fmla="*/ 19 w 24"/>
                  <a:gd name="T9" fmla="*/ 26 h 39"/>
                  <a:gd name="T10" fmla="*/ 19 w 24"/>
                  <a:gd name="T11" fmla="*/ 24 h 39"/>
                  <a:gd name="T12" fmla="*/ 19 w 24"/>
                  <a:gd name="T13" fmla="*/ 21 h 39"/>
                  <a:gd name="T14" fmla="*/ 17 w 24"/>
                  <a:gd name="T15" fmla="*/ 18 h 39"/>
                  <a:gd name="T16" fmla="*/ 15 w 24"/>
                  <a:gd name="T17" fmla="*/ 15 h 39"/>
                  <a:gd name="T18" fmla="*/ 14 w 24"/>
                  <a:gd name="T19" fmla="*/ 14 h 39"/>
                  <a:gd name="T20" fmla="*/ 13 w 24"/>
                  <a:gd name="T21" fmla="*/ 11 h 39"/>
                  <a:gd name="T22" fmla="*/ 11 w 24"/>
                  <a:gd name="T23" fmla="*/ 9 h 39"/>
                  <a:gd name="T24" fmla="*/ 9 w 24"/>
                  <a:gd name="T25" fmla="*/ 7 h 39"/>
                  <a:gd name="T26" fmla="*/ 7 w 24"/>
                  <a:gd name="T27" fmla="*/ 6 h 39"/>
                  <a:gd name="T28" fmla="*/ 3 w 24"/>
                  <a:gd name="T29" fmla="*/ 3 h 39"/>
                  <a:gd name="T30" fmla="*/ 0 w 24"/>
                  <a:gd name="T31" fmla="*/ 3 h 39"/>
                  <a:gd name="T32" fmla="*/ 2 w 24"/>
                  <a:gd name="T33" fmla="*/ 0 h 39"/>
                  <a:gd name="T34" fmla="*/ 5 w 24"/>
                  <a:gd name="T35" fmla="*/ 1 h 39"/>
                  <a:gd name="T36" fmla="*/ 9 w 24"/>
                  <a:gd name="T37" fmla="*/ 3 h 39"/>
                  <a:gd name="T38" fmla="*/ 12 w 24"/>
                  <a:gd name="T39" fmla="*/ 6 h 39"/>
                  <a:gd name="T40" fmla="*/ 14 w 24"/>
                  <a:gd name="T41" fmla="*/ 8 h 39"/>
                  <a:gd name="T42" fmla="*/ 16 w 24"/>
                  <a:gd name="T43" fmla="*/ 10 h 39"/>
                  <a:gd name="T44" fmla="*/ 18 w 24"/>
                  <a:gd name="T45" fmla="*/ 13 h 39"/>
                  <a:gd name="T46" fmla="*/ 19 w 24"/>
                  <a:gd name="T47" fmla="*/ 15 h 39"/>
                  <a:gd name="T48" fmla="*/ 20 w 24"/>
                  <a:gd name="T49" fmla="*/ 18 h 39"/>
                  <a:gd name="T50" fmla="*/ 22 w 24"/>
                  <a:gd name="T51" fmla="*/ 21 h 39"/>
                  <a:gd name="T52" fmla="*/ 22 w 24"/>
                  <a:gd name="T53" fmla="*/ 25 h 39"/>
                  <a:gd name="T54" fmla="*/ 22 w 24"/>
                  <a:gd name="T55" fmla="*/ 28 h 39"/>
                  <a:gd name="T56" fmla="*/ 22 w 24"/>
                  <a:gd name="T57" fmla="*/ 31 h 39"/>
                  <a:gd name="T58" fmla="*/ 23 w 24"/>
                  <a:gd name="T59" fmla="*/ 33 h 39"/>
                  <a:gd name="T60" fmla="*/ 23 w 24"/>
                  <a:gd name="T61" fmla="*/ 36 h 39"/>
                  <a:gd name="T62" fmla="*/ 23 w 24"/>
                  <a:gd name="T63" fmla="*/ 38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39"/>
                  <a:gd name="T98" fmla="*/ 24 w 24"/>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39">
                    <a:moveTo>
                      <a:pt x="20" y="37"/>
                    </a:moveTo>
                    <a:lnTo>
                      <a:pt x="20" y="36"/>
                    </a:lnTo>
                    <a:lnTo>
                      <a:pt x="20" y="35"/>
                    </a:lnTo>
                    <a:lnTo>
                      <a:pt x="19" y="33"/>
                    </a:lnTo>
                    <a:lnTo>
                      <a:pt x="20" y="33"/>
                    </a:lnTo>
                    <a:lnTo>
                      <a:pt x="19" y="31"/>
                    </a:lnTo>
                    <a:lnTo>
                      <a:pt x="19" y="30"/>
                    </a:lnTo>
                    <a:lnTo>
                      <a:pt x="19" y="29"/>
                    </a:lnTo>
                    <a:lnTo>
                      <a:pt x="20" y="28"/>
                    </a:lnTo>
                    <a:lnTo>
                      <a:pt x="19" y="26"/>
                    </a:lnTo>
                    <a:lnTo>
                      <a:pt x="19" y="25"/>
                    </a:lnTo>
                    <a:lnTo>
                      <a:pt x="19" y="24"/>
                    </a:lnTo>
                    <a:lnTo>
                      <a:pt x="19" y="23"/>
                    </a:lnTo>
                    <a:lnTo>
                      <a:pt x="19" y="21"/>
                    </a:lnTo>
                    <a:lnTo>
                      <a:pt x="17" y="19"/>
                    </a:lnTo>
                    <a:lnTo>
                      <a:pt x="17" y="18"/>
                    </a:lnTo>
                    <a:lnTo>
                      <a:pt x="16" y="17"/>
                    </a:lnTo>
                    <a:lnTo>
                      <a:pt x="15" y="15"/>
                    </a:lnTo>
                    <a:lnTo>
                      <a:pt x="15" y="14"/>
                    </a:lnTo>
                    <a:lnTo>
                      <a:pt x="14" y="14"/>
                    </a:lnTo>
                    <a:lnTo>
                      <a:pt x="14" y="12"/>
                    </a:lnTo>
                    <a:lnTo>
                      <a:pt x="13" y="11"/>
                    </a:lnTo>
                    <a:lnTo>
                      <a:pt x="12" y="10"/>
                    </a:lnTo>
                    <a:lnTo>
                      <a:pt x="11" y="9"/>
                    </a:lnTo>
                    <a:lnTo>
                      <a:pt x="10" y="8"/>
                    </a:lnTo>
                    <a:lnTo>
                      <a:pt x="9" y="7"/>
                    </a:lnTo>
                    <a:lnTo>
                      <a:pt x="9" y="6"/>
                    </a:lnTo>
                    <a:lnTo>
                      <a:pt x="7" y="6"/>
                    </a:lnTo>
                    <a:lnTo>
                      <a:pt x="5" y="4"/>
                    </a:lnTo>
                    <a:lnTo>
                      <a:pt x="3" y="3"/>
                    </a:lnTo>
                    <a:lnTo>
                      <a:pt x="2" y="4"/>
                    </a:lnTo>
                    <a:lnTo>
                      <a:pt x="0" y="3"/>
                    </a:lnTo>
                    <a:lnTo>
                      <a:pt x="1" y="0"/>
                    </a:lnTo>
                    <a:lnTo>
                      <a:pt x="2" y="0"/>
                    </a:lnTo>
                    <a:lnTo>
                      <a:pt x="4" y="1"/>
                    </a:lnTo>
                    <a:lnTo>
                      <a:pt x="5" y="1"/>
                    </a:lnTo>
                    <a:lnTo>
                      <a:pt x="7" y="2"/>
                    </a:lnTo>
                    <a:lnTo>
                      <a:pt x="9" y="3"/>
                    </a:lnTo>
                    <a:lnTo>
                      <a:pt x="10" y="4"/>
                    </a:lnTo>
                    <a:lnTo>
                      <a:pt x="12" y="6"/>
                    </a:lnTo>
                    <a:lnTo>
                      <a:pt x="12" y="7"/>
                    </a:lnTo>
                    <a:lnTo>
                      <a:pt x="14" y="8"/>
                    </a:lnTo>
                    <a:lnTo>
                      <a:pt x="15" y="9"/>
                    </a:lnTo>
                    <a:lnTo>
                      <a:pt x="16" y="10"/>
                    </a:lnTo>
                    <a:lnTo>
                      <a:pt x="17" y="10"/>
                    </a:lnTo>
                    <a:lnTo>
                      <a:pt x="18" y="13"/>
                    </a:lnTo>
                    <a:lnTo>
                      <a:pt x="18" y="14"/>
                    </a:lnTo>
                    <a:lnTo>
                      <a:pt x="19" y="15"/>
                    </a:lnTo>
                    <a:lnTo>
                      <a:pt x="19" y="17"/>
                    </a:lnTo>
                    <a:lnTo>
                      <a:pt x="20" y="18"/>
                    </a:lnTo>
                    <a:lnTo>
                      <a:pt x="20" y="19"/>
                    </a:lnTo>
                    <a:lnTo>
                      <a:pt x="22" y="21"/>
                    </a:lnTo>
                    <a:lnTo>
                      <a:pt x="22" y="23"/>
                    </a:lnTo>
                    <a:lnTo>
                      <a:pt x="22" y="25"/>
                    </a:lnTo>
                    <a:lnTo>
                      <a:pt x="22" y="27"/>
                    </a:lnTo>
                    <a:lnTo>
                      <a:pt x="22" y="28"/>
                    </a:lnTo>
                    <a:lnTo>
                      <a:pt x="23" y="29"/>
                    </a:lnTo>
                    <a:lnTo>
                      <a:pt x="22" y="31"/>
                    </a:lnTo>
                    <a:lnTo>
                      <a:pt x="22" y="32"/>
                    </a:lnTo>
                    <a:lnTo>
                      <a:pt x="23" y="33"/>
                    </a:lnTo>
                    <a:lnTo>
                      <a:pt x="23" y="34"/>
                    </a:lnTo>
                    <a:lnTo>
                      <a:pt x="23" y="36"/>
                    </a:lnTo>
                    <a:lnTo>
                      <a:pt x="23" y="37"/>
                    </a:lnTo>
                    <a:lnTo>
                      <a:pt x="23" y="38"/>
                    </a:lnTo>
                    <a:lnTo>
                      <a:pt x="20" y="37"/>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7" name="Freeform 33"/>
              <p:cNvSpPr>
                <a:spLocks/>
              </p:cNvSpPr>
              <p:nvPr/>
            </p:nvSpPr>
            <p:spPr bwMode="auto">
              <a:xfrm>
                <a:off x="3686" y="2829"/>
                <a:ext cx="16" cy="15"/>
              </a:xfrm>
              <a:custGeom>
                <a:avLst/>
                <a:gdLst>
                  <a:gd name="T0" fmla="*/ 0 w 16"/>
                  <a:gd name="T1" fmla="*/ 12 h 15"/>
                  <a:gd name="T2" fmla="*/ 1 w 16"/>
                  <a:gd name="T3" fmla="*/ 11 h 15"/>
                  <a:gd name="T4" fmla="*/ 2 w 16"/>
                  <a:gd name="T5" fmla="*/ 11 h 15"/>
                  <a:gd name="T6" fmla="*/ 2 w 16"/>
                  <a:gd name="T7" fmla="*/ 10 h 15"/>
                  <a:gd name="T8" fmla="*/ 3 w 16"/>
                  <a:gd name="T9" fmla="*/ 10 h 15"/>
                  <a:gd name="T10" fmla="*/ 4 w 16"/>
                  <a:gd name="T11" fmla="*/ 10 h 15"/>
                  <a:gd name="T12" fmla="*/ 5 w 16"/>
                  <a:gd name="T13" fmla="*/ 10 h 15"/>
                  <a:gd name="T14" fmla="*/ 6 w 16"/>
                  <a:gd name="T15" fmla="*/ 10 h 15"/>
                  <a:gd name="T16" fmla="*/ 7 w 16"/>
                  <a:gd name="T17" fmla="*/ 9 h 15"/>
                  <a:gd name="T18" fmla="*/ 8 w 16"/>
                  <a:gd name="T19" fmla="*/ 8 h 15"/>
                  <a:gd name="T20" fmla="*/ 8 w 16"/>
                  <a:gd name="T21" fmla="*/ 7 h 15"/>
                  <a:gd name="T22" fmla="*/ 9 w 16"/>
                  <a:gd name="T23" fmla="*/ 7 h 15"/>
                  <a:gd name="T24" fmla="*/ 10 w 16"/>
                  <a:gd name="T25" fmla="*/ 7 h 15"/>
                  <a:gd name="T26" fmla="*/ 10 w 16"/>
                  <a:gd name="T27" fmla="*/ 6 h 15"/>
                  <a:gd name="T28" fmla="*/ 10 w 16"/>
                  <a:gd name="T29" fmla="*/ 5 h 15"/>
                  <a:gd name="T30" fmla="*/ 10 w 16"/>
                  <a:gd name="T31" fmla="*/ 4 h 15"/>
                  <a:gd name="T32" fmla="*/ 11 w 16"/>
                  <a:gd name="T33" fmla="*/ 5 h 15"/>
                  <a:gd name="T34" fmla="*/ 11 w 16"/>
                  <a:gd name="T35" fmla="*/ 4 h 15"/>
                  <a:gd name="T36" fmla="*/ 12 w 16"/>
                  <a:gd name="T37" fmla="*/ 3 h 15"/>
                  <a:gd name="T38" fmla="*/ 12 w 16"/>
                  <a:gd name="T39" fmla="*/ 2 h 15"/>
                  <a:gd name="T40" fmla="*/ 13 w 16"/>
                  <a:gd name="T41" fmla="*/ 2 h 15"/>
                  <a:gd name="T42" fmla="*/ 12 w 16"/>
                  <a:gd name="T43" fmla="*/ 2 h 15"/>
                  <a:gd name="T44" fmla="*/ 12 w 16"/>
                  <a:gd name="T45" fmla="*/ 1 h 15"/>
                  <a:gd name="T46" fmla="*/ 12 w 16"/>
                  <a:gd name="T47" fmla="*/ 0 h 15"/>
                  <a:gd name="T48" fmla="*/ 15 w 16"/>
                  <a:gd name="T49" fmla="*/ 1 h 15"/>
                  <a:gd name="T50" fmla="*/ 15 w 16"/>
                  <a:gd name="T51" fmla="*/ 2 h 15"/>
                  <a:gd name="T52" fmla="*/ 14 w 16"/>
                  <a:gd name="T53" fmla="*/ 2 h 15"/>
                  <a:gd name="T54" fmla="*/ 15 w 16"/>
                  <a:gd name="T55" fmla="*/ 2 h 15"/>
                  <a:gd name="T56" fmla="*/ 14 w 16"/>
                  <a:gd name="T57" fmla="*/ 3 h 15"/>
                  <a:gd name="T58" fmla="*/ 14 w 16"/>
                  <a:gd name="T59" fmla="*/ 4 h 15"/>
                  <a:gd name="T60" fmla="*/ 14 w 16"/>
                  <a:gd name="T61" fmla="*/ 5 h 15"/>
                  <a:gd name="T62" fmla="*/ 14 w 16"/>
                  <a:gd name="T63" fmla="*/ 6 h 15"/>
                  <a:gd name="T64" fmla="*/ 14 w 16"/>
                  <a:gd name="T65" fmla="*/ 7 h 15"/>
                  <a:gd name="T66" fmla="*/ 13 w 16"/>
                  <a:gd name="T67" fmla="*/ 7 h 15"/>
                  <a:gd name="T68" fmla="*/ 13 w 16"/>
                  <a:gd name="T69" fmla="*/ 8 h 15"/>
                  <a:gd name="T70" fmla="*/ 12 w 16"/>
                  <a:gd name="T71" fmla="*/ 9 h 15"/>
                  <a:gd name="T72" fmla="*/ 11 w 16"/>
                  <a:gd name="T73" fmla="*/ 10 h 15"/>
                  <a:gd name="T74" fmla="*/ 10 w 16"/>
                  <a:gd name="T75" fmla="*/ 9 h 15"/>
                  <a:gd name="T76" fmla="*/ 10 w 16"/>
                  <a:gd name="T77" fmla="*/ 10 h 15"/>
                  <a:gd name="T78" fmla="*/ 9 w 16"/>
                  <a:gd name="T79" fmla="*/ 11 h 15"/>
                  <a:gd name="T80" fmla="*/ 8 w 16"/>
                  <a:gd name="T81" fmla="*/ 12 h 15"/>
                  <a:gd name="T82" fmla="*/ 7 w 16"/>
                  <a:gd name="T83" fmla="*/ 12 h 15"/>
                  <a:gd name="T84" fmla="*/ 7 w 16"/>
                  <a:gd name="T85" fmla="*/ 13 h 15"/>
                  <a:gd name="T86" fmla="*/ 6 w 16"/>
                  <a:gd name="T87" fmla="*/ 13 h 15"/>
                  <a:gd name="T88" fmla="*/ 5 w 16"/>
                  <a:gd name="T89" fmla="*/ 12 h 15"/>
                  <a:gd name="T90" fmla="*/ 4 w 16"/>
                  <a:gd name="T91" fmla="*/ 13 h 15"/>
                  <a:gd name="T92" fmla="*/ 3 w 16"/>
                  <a:gd name="T93" fmla="*/ 13 h 15"/>
                  <a:gd name="T94" fmla="*/ 2 w 16"/>
                  <a:gd name="T95" fmla="*/ 13 h 15"/>
                  <a:gd name="T96" fmla="*/ 2 w 16"/>
                  <a:gd name="T97" fmla="*/ 14 h 15"/>
                  <a:gd name="T98" fmla="*/ 1 w 16"/>
                  <a:gd name="T99" fmla="*/ 14 h 15"/>
                  <a:gd name="T100" fmla="*/ 0 w 16"/>
                  <a:gd name="T101" fmla="*/ 12 h 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
                  <a:gd name="T154" fmla="*/ 0 h 15"/>
                  <a:gd name="T155" fmla="*/ 16 w 16"/>
                  <a:gd name="T156" fmla="*/ 15 h 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 h="15">
                    <a:moveTo>
                      <a:pt x="0" y="12"/>
                    </a:moveTo>
                    <a:lnTo>
                      <a:pt x="1" y="11"/>
                    </a:lnTo>
                    <a:lnTo>
                      <a:pt x="2" y="11"/>
                    </a:lnTo>
                    <a:lnTo>
                      <a:pt x="2" y="10"/>
                    </a:lnTo>
                    <a:lnTo>
                      <a:pt x="3" y="10"/>
                    </a:lnTo>
                    <a:lnTo>
                      <a:pt x="4" y="10"/>
                    </a:lnTo>
                    <a:lnTo>
                      <a:pt x="5" y="10"/>
                    </a:lnTo>
                    <a:lnTo>
                      <a:pt x="6" y="10"/>
                    </a:lnTo>
                    <a:lnTo>
                      <a:pt x="7" y="9"/>
                    </a:lnTo>
                    <a:lnTo>
                      <a:pt x="8" y="8"/>
                    </a:lnTo>
                    <a:lnTo>
                      <a:pt x="8" y="7"/>
                    </a:lnTo>
                    <a:lnTo>
                      <a:pt x="9" y="7"/>
                    </a:lnTo>
                    <a:lnTo>
                      <a:pt x="10" y="7"/>
                    </a:lnTo>
                    <a:lnTo>
                      <a:pt x="10" y="6"/>
                    </a:lnTo>
                    <a:lnTo>
                      <a:pt x="10" y="5"/>
                    </a:lnTo>
                    <a:lnTo>
                      <a:pt x="10" y="4"/>
                    </a:lnTo>
                    <a:lnTo>
                      <a:pt x="11" y="5"/>
                    </a:lnTo>
                    <a:lnTo>
                      <a:pt x="11" y="4"/>
                    </a:lnTo>
                    <a:lnTo>
                      <a:pt x="12" y="3"/>
                    </a:lnTo>
                    <a:lnTo>
                      <a:pt x="12" y="2"/>
                    </a:lnTo>
                    <a:lnTo>
                      <a:pt x="13" y="2"/>
                    </a:lnTo>
                    <a:lnTo>
                      <a:pt x="12" y="2"/>
                    </a:lnTo>
                    <a:lnTo>
                      <a:pt x="12" y="1"/>
                    </a:lnTo>
                    <a:lnTo>
                      <a:pt x="12" y="0"/>
                    </a:lnTo>
                    <a:lnTo>
                      <a:pt x="15" y="1"/>
                    </a:lnTo>
                    <a:lnTo>
                      <a:pt x="15" y="2"/>
                    </a:lnTo>
                    <a:lnTo>
                      <a:pt x="14" y="2"/>
                    </a:lnTo>
                    <a:lnTo>
                      <a:pt x="15" y="2"/>
                    </a:lnTo>
                    <a:lnTo>
                      <a:pt x="14" y="3"/>
                    </a:lnTo>
                    <a:lnTo>
                      <a:pt x="14" y="4"/>
                    </a:lnTo>
                    <a:lnTo>
                      <a:pt x="14" y="5"/>
                    </a:lnTo>
                    <a:lnTo>
                      <a:pt x="14" y="6"/>
                    </a:lnTo>
                    <a:lnTo>
                      <a:pt x="14" y="7"/>
                    </a:lnTo>
                    <a:lnTo>
                      <a:pt x="13" y="7"/>
                    </a:lnTo>
                    <a:lnTo>
                      <a:pt x="13" y="8"/>
                    </a:lnTo>
                    <a:lnTo>
                      <a:pt x="12" y="9"/>
                    </a:lnTo>
                    <a:lnTo>
                      <a:pt x="11" y="10"/>
                    </a:lnTo>
                    <a:lnTo>
                      <a:pt x="10" y="9"/>
                    </a:lnTo>
                    <a:lnTo>
                      <a:pt x="10" y="10"/>
                    </a:lnTo>
                    <a:lnTo>
                      <a:pt x="9" y="11"/>
                    </a:lnTo>
                    <a:lnTo>
                      <a:pt x="8" y="12"/>
                    </a:lnTo>
                    <a:lnTo>
                      <a:pt x="7" y="12"/>
                    </a:lnTo>
                    <a:lnTo>
                      <a:pt x="7" y="13"/>
                    </a:lnTo>
                    <a:lnTo>
                      <a:pt x="6" y="13"/>
                    </a:lnTo>
                    <a:lnTo>
                      <a:pt x="5" y="12"/>
                    </a:lnTo>
                    <a:lnTo>
                      <a:pt x="4" y="13"/>
                    </a:lnTo>
                    <a:lnTo>
                      <a:pt x="3" y="13"/>
                    </a:lnTo>
                    <a:lnTo>
                      <a:pt x="2" y="13"/>
                    </a:lnTo>
                    <a:lnTo>
                      <a:pt x="2" y="14"/>
                    </a:lnTo>
                    <a:lnTo>
                      <a:pt x="1" y="14"/>
                    </a:lnTo>
                    <a:lnTo>
                      <a:pt x="0" y="12"/>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8" name="Freeform 34"/>
              <p:cNvSpPr>
                <a:spLocks/>
              </p:cNvSpPr>
              <p:nvPr/>
            </p:nvSpPr>
            <p:spPr bwMode="auto">
              <a:xfrm>
                <a:off x="3569" y="2846"/>
                <a:ext cx="31" cy="25"/>
              </a:xfrm>
              <a:custGeom>
                <a:avLst/>
                <a:gdLst>
                  <a:gd name="T0" fmla="*/ 0 w 31"/>
                  <a:gd name="T1" fmla="*/ 24 h 25"/>
                  <a:gd name="T2" fmla="*/ 2 w 31"/>
                  <a:gd name="T3" fmla="*/ 23 h 25"/>
                  <a:gd name="T4" fmla="*/ 2 w 31"/>
                  <a:gd name="T5" fmla="*/ 22 h 25"/>
                  <a:gd name="T6" fmla="*/ 2 w 31"/>
                  <a:gd name="T7" fmla="*/ 21 h 25"/>
                  <a:gd name="T8" fmla="*/ 2 w 31"/>
                  <a:gd name="T9" fmla="*/ 20 h 25"/>
                  <a:gd name="T10" fmla="*/ 3 w 31"/>
                  <a:gd name="T11" fmla="*/ 18 h 25"/>
                  <a:gd name="T12" fmla="*/ 4 w 31"/>
                  <a:gd name="T13" fmla="*/ 17 h 25"/>
                  <a:gd name="T14" fmla="*/ 5 w 31"/>
                  <a:gd name="T15" fmla="*/ 16 h 25"/>
                  <a:gd name="T16" fmla="*/ 5 w 31"/>
                  <a:gd name="T17" fmla="*/ 15 h 25"/>
                  <a:gd name="T18" fmla="*/ 6 w 31"/>
                  <a:gd name="T19" fmla="*/ 14 h 25"/>
                  <a:gd name="T20" fmla="*/ 6 w 31"/>
                  <a:gd name="T21" fmla="*/ 13 h 25"/>
                  <a:gd name="T22" fmla="*/ 8 w 31"/>
                  <a:gd name="T23" fmla="*/ 12 h 25"/>
                  <a:gd name="T24" fmla="*/ 9 w 31"/>
                  <a:gd name="T25" fmla="*/ 12 h 25"/>
                  <a:gd name="T26" fmla="*/ 10 w 31"/>
                  <a:gd name="T27" fmla="*/ 11 h 25"/>
                  <a:gd name="T28" fmla="*/ 10 w 31"/>
                  <a:gd name="T29" fmla="*/ 10 h 25"/>
                  <a:gd name="T30" fmla="*/ 11 w 31"/>
                  <a:gd name="T31" fmla="*/ 9 h 25"/>
                  <a:gd name="T32" fmla="*/ 12 w 31"/>
                  <a:gd name="T33" fmla="*/ 8 h 25"/>
                  <a:gd name="T34" fmla="*/ 14 w 31"/>
                  <a:gd name="T35" fmla="*/ 8 h 25"/>
                  <a:gd name="T36" fmla="*/ 15 w 31"/>
                  <a:gd name="T37" fmla="*/ 7 h 25"/>
                  <a:gd name="T38" fmla="*/ 16 w 31"/>
                  <a:gd name="T39" fmla="*/ 6 h 25"/>
                  <a:gd name="T40" fmla="*/ 17 w 31"/>
                  <a:gd name="T41" fmla="*/ 5 h 25"/>
                  <a:gd name="T42" fmla="*/ 18 w 31"/>
                  <a:gd name="T43" fmla="*/ 5 h 25"/>
                  <a:gd name="T44" fmla="*/ 19 w 31"/>
                  <a:gd name="T45" fmla="*/ 3 h 25"/>
                  <a:gd name="T46" fmla="*/ 20 w 31"/>
                  <a:gd name="T47" fmla="*/ 3 h 25"/>
                  <a:gd name="T48" fmla="*/ 21 w 31"/>
                  <a:gd name="T49" fmla="*/ 2 h 25"/>
                  <a:gd name="T50" fmla="*/ 22 w 31"/>
                  <a:gd name="T51" fmla="*/ 2 h 25"/>
                  <a:gd name="T52" fmla="*/ 23 w 31"/>
                  <a:gd name="T53" fmla="*/ 2 h 25"/>
                  <a:gd name="T54" fmla="*/ 25 w 31"/>
                  <a:gd name="T55" fmla="*/ 2 h 25"/>
                  <a:gd name="T56" fmla="*/ 26 w 31"/>
                  <a:gd name="T57" fmla="*/ 1 h 25"/>
                  <a:gd name="T58" fmla="*/ 27 w 31"/>
                  <a:gd name="T59" fmla="*/ 1 h 25"/>
                  <a:gd name="T60" fmla="*/ 29 w 31"/>
                  <a:gd name="T61" fmla="*/ 1 h 25"/>
                  <a:gd name="T62" fmla="*/ 30 w 31"/>
                  <a:gd name="T63" fmla="*/ 0 h 25"/>
                  <a:gd name="T64" fmla="*/ 29 w 31"/>
                  <a:gd name="T65" fmla="*/ 3 h 25"/>
                  <a:gd name="T66" fmla="*/ 29 w 31"/>
                  <a:gd name="T67" fmla="*/ 4 h 25"/>
                  <a:gd name="T68" fmla="*/ 27 w 31"/>
                  <a:gd name="T69" fmla="*/ 4 h 25"/>
                  <a:gd name="T70" fmla="*/ 26 w 31"/>
                  <a:gd name="T71" fmla="*/ 5 h 25"/>
                  <a:gd name="T72" fmla="*/ 25 w 31"/>
                  <a:gd name="T73" fmla="*/ 5 h 25"/>
                  <a:gd name="T74" fmla="*/ 24 w 31"/>
                  <a:gd name="T75" fmla="*/ 5 h 25"/>
                  <a:gd name="T76" fmla="*/ 23 w 31"/>
                  <a:gd name="T77" fmla="*/ 5 h 25"/>
                  <a:gd name="T78" fmla="*/ 21 w 31"/>
                  <a:gd name="T79" fmla="*/ 5 h 25"/>
                  <a:gd name="T80" fmla="*/ 21 w 31"/>
                  <a:gd name="T81" fmla="*/ 6 h 25"/>
                  <a:gd name="T82" fmla="*/ 20 w 31"/>
                  <a:gd name="T83" fmla="*/ 7 h 25"/>
                  <a:gd name="T84" fmla="*/ 18 w 31"/>
                  <a:gd name="T85" fmla="*/ 8 h 25"/>
                  <a:gd name="T86" fmla="*/ 17 w 31"/>
                  <a:gd name="T87" fmla="*/ 9 h 25"/>
                  <a:gd name="T88" fmla="*/ 16 w 31"/>
                  <a:gd name="T89" fmla="*/ 9 h 25"/>
                  <a:gd name="T90" fmla="*/ 15 w 31"/>
                  <a:gd name="T91" fmla="*/ 10 h 25"/>
                  <a:gd name="T92" fmla="*/ 14 w 31"/>
                  <a:gd name="T93" fmla="*/ 11 h 25"/>
                  <a:gd name="T94" fmla="*/ 14 w 31"/>
                  <a:gd name="T95" fmla="*/ 12 h 25"/>
                  <a:gd name="T96" fmla="*/ 13 w 31"/>
                  <a:gd name="T97" fmla="*/ 12 h 25"/>
                  <a:gd name="T98" fmla="*/ 12 w 31"/>
                  <a:gd name="T99" fmla="*/ 12 h 25"/>
                  <a:gd name="T100" fmla="*/ 10 w 31"/>
                  <a:gd name="T101" fmla="*/ 14 h 25"/>
                  <a:gd name="T102" fmla="*/ 10 w 31"/>
                  <a:gd name="T103" fmla="*/ 15 h 25"/>
                  <a:gd name="T104" fmla="*/ 9 w 31"/>
                  <a:gd name="T105" fmla="*/ 16 h 25"/>
                  <a:gd name="T106" fmla="*/ 8 w 31"/>
                  <a:gd name="T107" fmla="*/ 16 h 25"/>
                  <a:gd name="T108" fmla="*/ 8 w 31"/>
                  <a:gd name="T109" fmla="*/ 17 h 25"/>
                  <a:gd name="T110" fmla="*/ 7 w 31"/>
                  <a:gd name="T111" fmla="*/ 17 h 25"/>
                  <a:gd name="T112" fmla="*/ 6 w 31"/>
                  <a:gd name="T113" fmla="*/ 19 h 25"/>
                  <a:gd name="T114" fmla="*/ 6 w 31"/>
                  <a:gd name="T115" fmla="*/ 20 h 25"/>
                  <a:gd name="T116" fmla="*/ 5 w 31"/>
                  <a:gd name="T117" fmla="*/ 21 h 25"/>
                  <a:gd name="T118" fmla="*/ 5 w 31"/>
                  <a:gd name="T119" fmla="*/ 22 h 25"/>
                  <a:gd name="T120" fmla="*/ 5 w 31"/>
                  <a:gd name="T121" fmla="*/ 23 h 25"/>
                  <a:gd name="T122" fmla="*/ 4 w 31"/>
                  <a:gd name="T123" fmla="*/ 24 h 25"/>
                  <a:gd name="T124" fmla="*/ 0 w 31"/>
                  <a:gd name="T125" fmla="*/ 24 h 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
                  <a:gd name="T190" fmla="*/ 0 h 25"/>
                  <a:gd name="T191" fmla="*/ 31 w 31"/>
                  <a:gd name="T192" fmla="*/ 25 h 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 h="25">
                    <a:moveTo>
                      <a:pt x="0" y="24"/>
                    </a:moveTo>
                    <a:lnTo>
                      <a:pt x="2" y="23"/>
                    </a:lnTo>
                    <a:lnTo>
                      <a:pt x="2" y="22"/>
                    </a:lnTo>
                    <a:lnTo>
                      <a:pt x="2" y="21"/>
                    </a:lnTo>
                    <a:lnTo>
                      <a:pt x="2" y="20"/>
                    </a:lnTo>
                    <a:lnTo>
                      <a:pt x="3" y="18"/>
                    </a:lnTo>
                    <a:lnTo>
                      <a:pt x="4" y="17"/>
                    </a:lnTo>
                    <a:lnTo>
                      <a:pt x="5" y="16"/>
                    </a:lnTo>
                    <a:lnTo>
                      <a:pt x="5" y="15"/>
                    </a:lnTo>
                    <a:lnTo>
                      <a:pt x="6" y="14"/>
                    </a:lnTo>
                    <a:lnTo>
                      <a:pt x="6" y="13"/>
                    </a:lnTo>
                    <a:lnTo>
                      <a:pt x="8" y="12"/>
                    </a:lnTo>
                    <a:lnTo>
                      <a:pt x="9" y="12"/>
                    </a:lnTo>
                    <a:lnTo>
                      <a:pt x="10" y="11"/>
                    </a:lnTo>
                    <a:lnTo>
                      <a:pt x="10" y="10"/>
                    </a:lnTo>
                    <a:lnTo>
                      <a:pt x="11" y="9"/>
                    </a:lnTo>
                    <a:lnTo>
                      <a:pt x="12" y="8"/>
                    </a:lnTo>
                    <a:lnTo>
                      <a:pt x="14" y="8"/>
                    </a:lnTo>
                    <a:lnTo>
                      <a:pt x="15" y="7"/>
                    </a:lnTo>
                    <a:lnTo>
                      <a:pt x="16" y="6"/>
                    </a:lnTo>
                    <a:lnTo>
                      <a:pt x="17" y="5"/>
                    </a:lnTo>
                    <a:lnTo>
                      <a:pt x="18" y="5"/>
                    </a:lnTo>
                    <a:lnTo>
                      <a:pt x="19" y="3"/>
                    </a:lnTo>
                    <a:lnTo>
                      <a:pt x="20" y="3"/>
                    </a:lnTo>
                    <a:lnTo>
                      <a:pt x="21" y="2"/>
                    </a:lnTo>
                    <a:lnTo>
                      <a:pt x="22" y="2"/>
                    </a:lnTo>
                    <a:lnTo>
                      <a:pt x="23" y="2"/>
                    </a:lnTo>
                    <a:lnTo>
                      <a:pt x="25" y="2"/>
                    </a:lnTo>
                    <a:lnTo>
                      <a:pt x="26" y="1"/>
                    </a:lnTo>
                    <a:lnTo>
                      <a:pt x="27" y="1"/>
                    </a:lnTo>
                    <a:lnTo>
                      <a:pt x="29" y="1"/>
                    </a:lnTo>
                    <a:lnTo>
                      <a:pt x="30" y="0"/>
                    </a:lnTo>
                    <a:lnTo>
                      <a:pt x="29" y="3"/>
                    </a:lnTo>
                    <a:lnTo>
                      <a:pt x="29" y="4"/>
                    </a:lnTo>
                    <a:lnTo>
                      <a:pt x="27" y="4"/>
                    </a:lnTo>
                    <a:lnTo>
                      <a:pt x="26" y="5"/>
                    </a:lnTo>
                    <a:lnTo>
                      <a:pt x="25" y="5"/>
                    </a:lnTo>
                    <a:lnTo>
                      <a:pt x="24" y="5"/>
                    </a:lnTo>
                    <a:lnTo>
                      <a:pt x="23" y="5"/>
                    </a:lnTo>
                    <a:lnTo>
                      <a:pt x="21" y="5"/>
                    </a:lnTo>
                    <a:lnTo>
                      <a:pt x="21" y="6"/>
                    </a:lnTo>
                    <a:lnTo>
                      <a:pt x="20" y="7"/>
                    </a:lnTo>
                    <a:lnTo>
                      <a:pt x="18" y="8"/>
                    </a:lnTo>
                    <a:lnTo>
                      <a:pt x="17" y="9"/>
                    </a:lnTo>
                    <a:lnTo>
                      <a:pt x="16" y="9"/>
                    </a:lnTo>
                    <a:lnTo>
                      <a:pt x="15" y="10"/>
                    </a:lnTo>
                    <a:lnTo>
                      <a:pt x="14" y="11"/>
                    </a:lnTo>
                    <a:lnTo>
                      <a:pt x="14" y="12"/>
                    </a:lnTo>
                    <a:lnTo>
                      <a:pt x="13" y="12"/>
                    </a:lnTo>
                    <a:lnTo>
                      <a:pt x="12" y="12"/>
                    </a:lnTo>
                    <a:lnTo>
                      <a:pt x="10" y="14"/>
                    </a:lnTo>
                    <a:lnTo>
                      <a:pt x="10" y="15"/>
                    </a:lnTo>
                    <a:lnTo>
                      <a:pt x="9" y="16"/>
                    </a:lnTo>
                    <a:lnTo>
                      <a:pt x="8" y="16"/>
                    </a:lnTo>
                    <a:lnTo>
                      <a:pt x="8" y="17"/>
                    </a:lnTo>
                    <a:lnTo>
                      <a:pt x="7" y="17"/>
                    </a:lnTo>
                    <a:lnTo>
                      <a:pt x="6" y="19"/>
                    </a:lnTo>
                    <a:lnTo>
                      <a:pt x="6" y="20"/>
                    </a:lnTo>
                    <a:lnTo>
                      <a:pt x="5" y="21"/>
                    </a:lnTo>
                    <a:lnTo>
                      <a:pt x="5" y="22"/>
                    </a:lnTo>
                    <a:lnTo>
                      <a:pt x="5" y="23"/>
                    </a:lnTo>
                    <a:lnTo>
                      <a:pt x="4" y="24"/>
                    </a:lnTo>
                    <a:lnTo>
                      <a:pt x="0" y="24"/>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59" name="Freeform 35"/>
              <p:cNvSpPr>
                <a:spLocks/>
              </p:cNvSpPr>
              <p:nvPr/>
            </p:nvSpPr>
            <p:spPr bwMode="auto">
              <a:xfrm>
                <a:off x="3549" y="2870"/>
                <a:ext cx="24" cy="273"/>
              </a:xfrm>
              <a:custGeom>
                <a:avLst/>
                <a:gdLst>
                  <a:gd name="T0" fmla="*/ 1 w 24"/>
                  <a:gd name="T1" fmla="*/ 260 h 273"/>
                  <a:gd name="T2" fmla="*/ 1 w 24"/>
                  <a:gd name="T3" fmla="*/ 237 h 273"/>
                  <a:gd name="T4" fmla="*/ 0 w 24"/>
                  <a:gd name="T5" fmla="*/ 217 h 273"/>
                  <a:gd name="T6" fmla="*/ 1 w 24"/>
                  <a:gd name="T7" fmla="*/ 198 h 273"/>
                  <a:gd name="T8" fmla="*/ 1 w 24"/>
                  <a:gd name="T9" fmla="*/ 179 h 273"/>
                  <a:gd name="T10" fmla="*/ 1 w 24"/>
                  <a:gd name="T11" fmla="*/ 163 h 273"/>
                  <a:gd name="T12" fmla="*/ 1 w 24"/>
                  <a:gd name="T13" fmla="*/ 146 h 273"/>
                  <a:gd name="T14" fmla="*/ 1 w 24"/>
                  <a:gd name="T15" fmla="*/ 131 h 273"/>
                  <a:gd name="T16" fmla="*/ 2 w 24"/>
                  <a:gd name="T17" fmla="*/ 116 h 273"/>
                  <a:gd name="T18" fmla="*/ 3 w 24"/>
                  <a:gd name="T19" fmla="*/ 102 h 273"/>
                  <a:gd name="T20" fmla="*/ 5 w 24"/>
                  <a:gd name="T21" fmla="*/ 87 h 273"/>
                  <a:gd name="T22" fmla="*/ 7 w 24"/>
                  <a:gd name="T23" fmla="*/ 73 h 273"/>
                  <a:gd name="T24" fmla="*/ 9 w 24"/>
                  <a:gd name="T25" fmla="*/ 58 h 273"/>
                  <a:gd name="T26" fmla="*/ 11 w 24"/>
                  <a:gd name="T27" fmla="*/ 42 h 273"/>
                  <a:gd name="T28" fmla="*/ 15 w 24"/>
                  <a:gd name="T29" fmla="*/ 25 h 273"/>
                  <a:gd name="T30" fmla="*/ 18 w 24"/>
                  <a:gd name="T31" fmla="*/ 10 h 273"/>
                  <a:gd name="T32" fmla="*/ 23 w 24"/>
                  <a:gd name="T33" fmla="*/ 2 h 273"/>
                  <a:gd name="T34" fmla="*/ 18 w 24"/>
                  <a:gd name="T35" fmla="*/ 18 h 273"/>
                  <a:gd name="T36" fmla="*/ 15 w 24"/>
                  <a:gd name="T37" fmla="*/ 35 h 273"/>
                  <a:gd name="T38" fmla="*/ 13 w 24"/>
                  <a:gd name="T39" fmla="*/ 50 h 273"/>
                  <a:gd name="T40" fmla="*/ 10 w 24"/>
                  <a:gd name="T41" fmla="*/ 65 h 273"/>
                  <a:gd name="T42" fmla="*/ 8 w 24"/>
                  <a:gd name="T43" fmla="*/ 80 h 273"/>
                  <a:gd name="T44" fmla="*/ 6 w 24"/>
                  <a:gd name="T45" fmla="*/ 94 h 273"/>
                  <a:gd name="T46" fmla="*/ 6 w 24"/>
                  <a:gd name="T47" fmla="*/ 110 h 273"/>
                  <a:gd name="T48" fmla="*/ 5 w 24"/>
                  <a:gd name="T49" fmla="*/ 125 h 273"/>
                  <a:gd name="T50" fmla="*/ 4 w 24"/>
                  <a:gd name="T51" fmla="*/ 139 h 273"/>
                  <a:gd name="T52" fmla="*/ 3 w 24"/>
                  <a:gd name="T53" fmla="*/ 155 h 273"/>
                  <a:gd name="T54" fmla="*/ 3 w 24"/>
                  <a:gd name="T55" fmla="*/ 171 h 273"/>
                  <a:gd name="T56" fmla="*/ 2 w 24"/>
                  <a:gd name="T57" fmla="*/ 189 h 273"/>
                  <a:gd name="T58" fmla="*/ 3 w 24"/>
                  <a:gd name="T59" fmla="*/ 207 h 273"/>
                  <a:gd name="T60" fmla="*/ 3 w 24"/>
                  <a:gd name="T61" fmla="*/ 227 h 273"/>
                  <a:gd name="T62" fmla="*/ 3 w 24"/>
                  <a:gd name="T63" fmla="*/ 248 h 273"/>
                  <a:gd name="T64" fmla="*/ 2 w 24"/>
                  <a:gd name="T65" fmla="*/ 272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73"/>
                  <a:gd name="T101" fmla="*/ 24 w 24"/>
                  <a:gd name="T102" fmla="*/ 273 h 2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73">
                    <a:moveTo>
                      <a:pt x="1" y="272"/>
                    </a:moveTo>
                    <a:lnTo>
                      <a:pt x="1" y="260"/>
                    </a:lnTo>
                    <a:lnTo>
                      <a:pt x="0" y="248"/>
                    </a:lnTo>
                    <a:lnTo>
                      <a:pt x="1" y="237"/>
                    </a:lnTo>
                    <a:lnTo>
                      <a:pt x="0" y="226"/>
                    </a:lnTo>
                    <a:lnTo>
                      <a:pt x="0" y="217"/>
                    </a:lnTo>
                    <a:lnTo>
                      <a:pt x="0" y="206"/>
                    </a:lnTo>
                    <a:lnTo>
                      <a:pt x="1" y="198"/>
                    </a:lnTo>
                    <a:lnTo>
                      <a:pt x="0" y="188"/>
                    </a:lnTo>
                    <a:lnTo>
                      <a:pt x="1" y="179"/>
                    </a:lnTo>
                    <a:lnTo>
                      <a:pt x="0" y="171"/>
                    </a:lnTo>
                    <a:lnTo>
                      <a:pt x="1" y="163"/>
                    </a:lnTo>
                    <a:lnTo>
                      <a:pt x="1" y="154"/>
                    </a:lnTo>
                    <a:lnTo>
                      <a:pt x="1" y="146"/>
                    </a:lnTo>
                    <a:lnTo>
                      <a:pt x="2" y="138"/>
                    </a:lnTo>
                    <a:lnTo>
                      <a:pt x="1" y="131"/>
                    </a:lnTo>
                    <a:lnTo>
                      <a:pt x="2" y="124"/>
                    </a:lnTo>
                    <a:lnTo>
                      <a:pt x="2" y="116"/>
                    </a:lnTo>
                    <a:lnTo>
                      <a:pt x="2" y="109"/>
                    </a:lnTo>
                    <a:lnTo>
                      <a:pt x="3" y="102"/>
                    </a:lnTo>
                    <a:lnTo>
                      <a:pt x="4" y="94"/>
                    </a:lnTo>
                    <a:lnTo>
                      <a:pt x="5" y="87"/>
                    </a:lnTo>
                    <a:lnTo>
                      <a:pt x="5" y="80"/>
                    </a:lnTo>
                    <a:lnTo>
                      <a:pt x="7" y="73"/>
                    </a:lnTo>
                    <a:lnTo>
                      <a:pt x="7" y="65"/>
                    </a:lnTo>
                    <a:lnTo>
                      <a:pt x="9" y="58"/>
                    </a:lnTo>
                    <a:lnTo>
                      <a:pt x="10" y="50"/>
                    </a:lnTo>
                    <a:lnTo>
                      <a:pt x="11" y="42"/>
                    </a:lnTo>
                    <a:lnTo>
                      <a:pt x="13" y="34"/>
                    </a:lnTo>
                    <a:lnTo>
                      <a:pt x="15" y="25"/>
                    </a:lnTo>
                    <a:lnTo>
                      <a:pt x="16" y="18"/>
                    </a:lnTo>
                    <a:lnTo>
                      <a:pt x="18" y="10"/>
                    </a:lnTo>
                    <a:lnTo>
                      <a:pt x="20" y="0"/>
                    </a:lnTo>
                    <a:lnTo>
                      <a:pt x="23" y="2"/>
                    </a:lnTo>
                    <a:lnTo>
                      <a:pt x="21" y="10"/>
                    </a:lnTo>
                    <a:lnTo>
                      <a:pt x="18" y="18"/>
                    </a:lnTo>
                    <a:lnTo>
                      <a:pt x="18" y="27"/>
                    </a:lnTo>
                    <a:lnTo>
                      <a:pt x="15" y="35"/>
                    </a:lnTo>
                    <a:lnTo>
                      <a:pt x="14" y="42"/>
                    </a:lnTo>
                    <a:lnTo>
                      <a:pt x="13" y="50"/>
                    </a:lnTo>
                    <a:lnTo>
                      <a:pt x="11" y="58"/>
                    </a:lnTo>
                    <a:lnTo>
                      <a:pt x="10" y="65"/>
                    </a:lnTo>
                    <a:lnTo>
                      <a:pt x="10" y="74"/>
                    </a:lnTo>
                    <a:lnTo>
                      <a:pt x="8" y="80"/>
                    </a:lnTo>
                    <a:lnTo>
                      <a:pt x="7" y="87"/>
                    </a:lnTo>
                    <a:lnTo>
                      <a:pt x="6" y="94"/>
                    </a:lnTo>
                    <a:lnTo>
                      <a:pt x="6" y="102"/>
                    </a:lnTo>
                    <a:lnTo>
                      <a:pt x="6" y="110"/>
                    </a:lnTo>
                    <a:lnTo>
                      <a:pt x="6" y="117"/>
                    </a:lnTo>
                    <a:lnTo>
                      <a:pt x="5" y="125"/>
                    </a:lnTo>
                    <a:lnTo>
                      <a:pt x="5" y="132"/>
                    </a:lnTo>
                    <a:lnTo>
                      <a:pt x="4" y="139"/>
                    </a:lnTo>
                    <a:lnTo>
                      <a:pt x="4" y="147"/>
                    </a:lnTo>
                    <a:lnTo>
                      <a:pt x="3" y="155"/>
                    </a:lnTo>
                    <a:lnTo>
                      <a:pt x="4" y="163"/>
                    </a:lnTo>
                    <a:lnTo>
                      <a:pt x="3" y="171"/>
                    </a:lnTo>
                    <a:lnTo>
                      <a:pt x="3" y="180"/>
                    </a:lnTo>
                    <a:lnTo>
                      <a:pt x="2" y="189"/>
                    </a:lnTo>
                    <a:lnTo>
                      <a:pt x="3" y="198"/>
                    </a:lnTo>
                    <a:lnTo>
                      <a:pt x="3" y="207"/>
                    </a:lnTo>
                    <a:lnTo>
                      <a:pt x="2" y="217"/>
                    </a:lnTo>
                    <a:lnTo>
                      <a:pt x="3" y="227"/>
                    </a:lnTo>
                    <a:lnTo>
                      <a:pt x="3" y="238"/>
                    </a:lnTo>
                    <a:lnTo>
                      <a:pt x="3" y="248"/>
                    </a:lnTo>
                    <a:lnTo>
                      <a:pt x="3" y="260"/>
                    </a:lnTo>
                    <a:lnTo>
                      <a:pt x="2" y="272"/>
                    </a:lnTo>
                    <a:lnTo>
                      <a:pt x="1" y="272"/>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60" name="Freeform 36"/>
              <p:cNvSpPr>
                <a:spLocks/>
              </p:cNvSpPr>
              <p:nvPr/>
            </p:nvSpPr>
            <p:spPr bwMode="auto">
              <a:xfrm>
                <a:off x="3551" y="3142"/>
                <a:ext cx="24" cy="27"/>
              </a:xfrm>
              <a:custGeom>
                <a:avLst/>
                <a:gdLst>
                  <a:gd name="T0" fmla="*/ 23 w 24"/>
                  <a:gd name="T1" fmla="*/ 26 h 27"/>
                  <a:gd name="T2" fmla="*/ 22 w 24"/>
                  <a:gd name="T3" fmla="*/ 26 h 27"/>
                  <a:gd name="T4" fmla="*/ 20 w 24"/>
                  <a:gd name="T5" fmla="*/ 25 h 27"/>
                  <a:gd name="T6" fmla="*/ 19 w 24"/>
                  <a:gd name="T7" fmla="*/ 25 h 27"/>
                  <a:gd name="T8" fmla="*/ 18 w 24"/>
                  <a:gd name="T9" fmla="*/ 25 h 27"/>
                  <a:gd name="T10" fmla="*/ 17 w 24"/>
                  <a:gd name="T11" fmla="*/ 24 h 27"/>
                  <a:gd name="T12" fmla="*/ 16 w 24"/>
                  <a:gd name="T13" fmla="*/ 23 h 27"/>
                  <a:gd name="T14" fmla="*/ 15 w 24"/>
                  <a:gd name="T15" fmla="*/ 23 h 27"/>
                  <a:gd name="T16" fmla="*/ 15 w 24"/>
                  <a:gd name="T17" fmla="*/ 22 h 27"/>
                  <a:gd name="T18" fmla="*/ 13 w 24"/>
                  <a:gd name="T19" fmla="*/ 22 h 27"/>
                  <a:gd name="T20" fmla="*/ 12 w 24"/>
                  <a:gd name="T21" fmla="*/ 21 h 27"/>
                  <a:gd name="T22" fmla="*/ 11 w 24"/>
                  <a:gd name="T23" fmla="*/ 21 h 27"/>
                  <a:gd name="T24" fmla="*/ 10 w 24"/>
                  <a:gd name="T25" fmla="*/ 20 h 27"/>
                  <a:gd name="T26" fmla="*/ 9 w 24"/>
                  <a:gd name="T27" fmla="*/ 19 h 27"/>
                  <a:gd name="T28" fmla="*/ 9 w 24"/>
                  <a:gd name="T29" fmla="*/ 18 h 27"/>
                  <a:gd name="T30" fmla="*/ 8 w 24"/>
                  <a:gd name="T31" fmla="*/ 17 h 27"/>
                  <a:gd name="T32" fmla="*/ 7 w 24"/>
                  <a:gd name="T33" fmla="*/ 17 h 27"/>
                  <a:gd name="T34" fmla="*/ 6 w 24"/>
                  <a:gd name="T35" fmla="*/ 16 h 27"/>
                  <a:gd name="T36" fmla="*/ 5 w 24"/>
                  <a:gd name="T37" fmla="*/ 15 h 27"/>
                  <a:gd name="T38" fmla="*/ 5 w 24"/>
                  <a:gd name="T39" fmla="*/ 14 h 27"/>
                  <a:gd name="T40" fmla="*/ 4 w 24"/>
                  <a:gd name="T41" fmla="*/ 13 h 27"/>
                  <a:gd name="T42" fmla="*/ 3 w 24"/>
                  <a:gd name="T43" fmla="*/ 12 h 27"/>
                  <a:gd name="T44" fmla="*/ 3 w 24"/>
                  <a:gd name="T45" fmla="*/ 11 h 27"/>
                  <a:gd name="T46" fmla="*/ 2 w 24"/>
                  <a:gd name="T47" fmla="*/ 10 h 27"/>
                  <a:gd name="T48" fmla="*/ 2 w 24"/>
                  <a:gd name="T49" fmla="*/ 9 h 27"/>
                  <a:gd name="T50" fmla="*/ 1 w 24"/>
                  <a:gd name="T51" fmla="*/ 8 h 27"/>
                  <a:gd name="T52" fmla="*/ 1 w 24"/>
                  <a:gd name="T53" fmla="*/ 6 h 27"/>
                  <a:gd name="T54" fmla="*/ 0 w 24"/>
                  <a:gd name="T55" fmla="*/ 5 h 27"/>
                  <a:gd name="T56" fmla="*/ 0 w 24"/>
                  <a:gd name="T57" fmla="*/ 3 h 27"/>
                  <a:gd name="T58" fmla="*/ 0 w 24"/>
                  <a:gd name="T59" fmla="*/ 2 h 27"/>
                  <a:gd name="T60" fmla="*/ 0 w 24"/>
                  <a:gd name="T61" fmla="*/ 0 h 27"/>
                  <a:gd name="T62" fmla="*/ 2 w 24"/>
                  <a:gd name="T63" fmla="*/ 0 h 27"/>
                  <a:gd name="T64" fmla="*/ 2 w 24"/>
                  <a:gd name="T65" fmla="*/ 1 h 27"/>
                  <a:gd name="T66" fmla="*/ 2 w 24"/>
                  <a:gd name="T67" fmla="*/ 2 h 27"/>
                  <a:gd name="T68" fmla="*/ 3 w 24"/>
                  <a:gd name="T69" fmla="*/ 3 h 27"/>
                  <a:gd name="T70" fmla="*/ 3 w 24"/>
                  <a:gd name="T71" fmla="*/ 4 h 27"/>
                  <a:gd name="T72" fmla="*/ 3 w 24"/>
                  <a:gd name="T73" fmla="*/ 6 h 27"/>
                  <a:gd name="T74" fmla="*/ 4 w 24"/>
                  <a:gd name="T75" fmla="*/ 7 h 27"/>
                  <a:gd name="T76" fmla="*/ 4 w 24"/>
                  <a:gd name="T77" fmla="*/ 8 h 27"/>
                  <a:gd name="T78" fmla="*/ 5 w 24"/>
                  <a:gd name="T79" fmla="*/ 9 h 27"/>
                  <a:gd name="T80" fmla="*/ 5 w 24"/>
                  <a:gd name="T81" fmla="*/ 10 h 27"/>
                  <a:gd name="T82" fmla="*/ 7 w 24"/>
                  <a:gd name="T83" fmla="*/ 11 h 27"/>
                  <a:gd name="T84" fmla="*/ 7 w 24"/>
                  <a:gd name="T85" fmla="*/ 12 h 27"/>
                  <a:gd name="T86" fmla="*/ 8 w 24"/>
                  <a:gd name="T87" fmla="*/ 13 h 27"/>
                  <a:gd name="T88" fmla="*/ 9 w 24"/>
                  <a:gd name="T89" fmla="*/ 13 h 27"/>
                  <a:gd name="T90" fmla="*/ 9 w 24"/>
                  <a:gd name="T91" fmla="*/ 15 h 27"/>
                  <a:gd name="T92" fmla="*/ 10 w 24"/>
                  <a:gd name="T93" fmla="*/ 16 h 27"/>
                  <a:gd name="T94" fmla="*/ 11 w 24"/>
                  <a:gd name="T95" fmla="*/ 16 h 27"/>
                  <a:gd name="T96" fmla="*/ 12 w 24"/>
                  <a:gd name="T97" fmla="*/ 17 h 27"/>
                  <a:gd name="T98" fmla="*/ 12 w 24"/>
                  <a:gd name="T99" fmla="*/ 18 h 27"/>
                  <a:gd name="T100" fmla="*/ 14 w 24"/>
                  <a:gd name="T101" fmla="*/ 18 h 27"/>
                  <a:gd name="T102" fmla="*/ 15 w 24"/>
                  <a:gd name="T103" fmla="*/ 19 h 27"/>
                  <a:gd name="T104" fmla="*/ 15 w 24"/>
                  <a:gd name="T105" fmla="*/ 20 h 27"/>
                  <a:gd name="T106" fmla="*/ 16 w 24"/>
                  <a:gd name="T107" fmla="*/ 20 h 27"/>
                  <a:gd name="T108" fmla="*/ 18 w 24"/>
                  <a:gd name="T109" fmla="*/ 21 h 27"/>
                  <a:gd name="T110" fmla="*/ 19 w 24"/>
                  <a:gd name="T111" fmla="*/ 21 h 27"/>
                  <a:gd name="T112" fmla="*/ 20 w 24"/>
                  <a:gd name="T113" fmla="*/ 22 h 27"/>
                  <a:gd name="T114" fmla="*/ 22 w 24"/>
                  <a:gd name="T115" fmla="*/ 23 h 27"/>
                  <a:gd name="T116" fmla="*/ 23 w 24"/>
                  <a:gd name="T117" fmla="*/ 23 h 27"/>
                  <a:gd name="T118" fmla="*/ 23 w 24"/>
                  <a:gd name="T119" fmla="*/ 26 h 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
                  <a:gd name="T181" fmla="*/ 0 h 27"/>
                  <a:gd name="T182" fmla="*/ 24 w 24"/>
                  <a:gd name="T183" fmla="*/ 27 h 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 h="27">
                    <a:moveTo>
                      <a:pt x="23" y="26"/>
                    </a:moveTo>
                    <a:lnTo>
                      <a:pt x="22" y="26"/>
                    </a:lnTo>
                    <a:lnTo>
                      <a:pt x="20" y="25"/>
                    </a:lnTo>
                    <a:lnTo>
                      <a:pt x="19" y="25"/>
                    </a:lnTo>
                    <a:lnTo>
                      <a:pt x="18" y="25"/>
                    </a:lnTo>
                    <a:lnTo>
                      <a:pt x="17" y="24"/>
                    </a:lnTo>
                    <a:lnTo>
                      <a:pt x="16" y="23"/>
                    </a:lnTo>
                    <a:lnTo>
                      <a:pt x="15" y="23"/>
                    </a:lnTo>
                    <a:lnTo>
                      <a:pt x="15" y="22"/>
                    </a:lnTo>
                    <a:lnTo>
                      <a:pt x="13" y="22"/>
                    </a:lnTo>
                    <a:lnTo>
                      <a:pt x="12" y="21"/>
                    </a:lnTo>
                    <a:lnTo>
                      <a:pt x="11" y="21"/>
                    </a:lnTo>
                    <a:lnTo>
                      <a:pt x="10" y="20"/>
                    </a:lnTo>
                    <a:lnTo>
                      <a:pt x="9" y="19"/>
                    </a:lnTo>
                    <a:lnTo>
                      <a:pt x="9" y="18"/>
                    </a:lnTo>
                    <a:lnTo>
                      <a:pt x="8" y="17"/>
                    </a:lnTo>
                    <a:lnTo>
                      <a:pt x="7" y="17"/>
                    </a:lnTo>
                    <a:lnTo>
                      <a:pt x="6" y="16"/>
                    </a:lnTo>
                    <a:lnTo>
                      <a:pt x="5" y="15"/>
                    </a:lnTo>
                    <a:lnTo>
                      <a:pt x="5" y="14"/>
                    </a:lnTo>
                    <a:lnTo>
                      <a:pt x="4" y="13"/>
                    </a:lnTo>
                    <a:lnTo>
                      <a:pt x="3" y="12"/>
                    </a:lnTo>
                    <a:lnTo>
                      <a:pt x="3" y="11"/>
                    </a:lnTo>
                    <a:lnTo>
                      <a:pt x="2" y="10"/>
                    </a:lnTo>
                    <a:lnTo>
                      <a:pt x="2" y="9"/>
                    </a:lnTo>
                    <a:lnTo>
                      <a:pt x="1" y="8"/>
                    </a:lnTo>
                    <a:lnTo>
                      <a:pt x="1" y="6"/>
                    </a:lnTo>
                    <a:lnTo>
                      <a:pt x="0" y="5"/>
                    </a:lnTo>
                    <a:lnTo>
                      <a:pt x="0" y="3"/>
                    </a:lnTo>
                    <a:lnTo>
                      <a:pt x="0" y="2"/>
                    </a:lnTo>
                    <a:lnTo>
                      <a:pt x="0" y="0"/>
                    </a:lnTo>
                    <a:lnTo>
                      <a:pt x="2" y="0"/>
                    </a:lnTo>
                    <a:lnTo>
                      <a:pt x="2" y="1"/>
                    </a:lnTo>
                    <a:lnTo>
                      <a:pt x="2" y="2"/>
                    </a:lnTo>
                    <a:lnTo>
                      <a:pt x="3" y="3"/>
                    </a:lnTo>
                    <a:lnTo>
                      <a:pt x="3" y="4"/>
                    </a:lnTo>
                    <a:lnTo>
                      <a:pt x="3" y="6"/>
                    </a:lnTo>
                    <a:lnTo>
                      <a:pt x="4" y="7"/>
                    </a:lnTo>
                    <a:lnTo>
                      <a:pt x="4" y="8"/>
                    </a:lnTo>
                    <a:lnTo>
                      <a:pt x="5" y="9"/>
                    </a:lnTo>
                    <a:lnTo>
                      <a:pt x="5" y="10"/>
                    </a:lnTo>
                    <a:lnTo>
                      <a:pt x="7" y="11"/>
                    </a:lnTo>
                    <a:lnTo>
                      <a:pt x="7" y="12"/>
                    </a:lnTo>
                    <a:lnTo>
                      <a:pt x="8" y="13"/>
                    </a:lnTo>
                    <a:lnTo>
                      <a:pt x="9" y="13"/>
                    </a:lnTo>
                    <a:lnTo>
                      <a:pt x="9" y="15"/>
                    </a:lnTo>
                    <a:lnTo>
                      <a:pt x="10" y="16"/>
                    </a:lnTo>
                    <a:lnTo>
                      <a:pt x="11" y="16"/>
                    </a:lnTo>
                    <a:lnTo>
                      <a:pt x="12" y="17"/>
                    </a:lnTo>
                    <a:lnTo>
                      <a:pt x="12" y="18"/>
                    </a:lnTo>
                    <a:lnTo>
                      <a:pt x="14" y="18"/>
                    </a:lnTo>
                    <a:lnTo>
                      <a:pt x="15" y="19"/>
                    </a:lnTo>
                    <a:lnTo>
                      <a:pt x="15" y="20"/>
                    </a:lnTo>
                    <a:lnTo>
                      <a:pt x="16" y="20"/>
                    </a:lnTo>
                    <a:lnTo>
                      <a:pt x="18" y="21"/>
                    </a:lnTo>
                    <a:lnTo>
                      <a:pt x="19" y="21"/>
                    </a:lnTo>
                    <a:lnTo>
                      <a:pt x="20" y="22"/>
                    </a:lnTo>
                    <a:lnTo>
                      <a:pt x="22" y="23"/>
                    </a:lnTo>
                    <a:lnTo>
                      <a:pt x="23" y="23"/>
                    </a:lnTo>
                    <a:lnTo>
                      <a:pt x="23" y="26"/>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61" name="Freeform 37"/>
              <p:cNvSpPr>
                <a:spLocks/>
              </p:cNvSpPr>
              <p:nvPr/>
            </p:nvSpPr>
            <p:spPr bwMode="auto">
              <a:xfrm>
                <a:off x="3574" y="3166"/>
                <a:ext cx="191" cy="54"/>
              </a:xfrm>
              <a:custGeom>
                <a:avLst/>
                <a:gdLst>
                  <a:gd name="T0" fmla="*/ 187 w 191"/>
                  <a:gd name="T1" fmla="*/ 52 h 54"/>
                  <a:gd name="T2" fmla="*/ 188 w 191"/>
                  <a:gd name="T3" fmla="*/ 53 h 54"/>
                  <a:gd name="T4" fmla="*/ 0 w 191"/>
                  <a:gd name="T5" fmla="*/ 3 h 54"/>
                  <a:gd name="T6" fmla="*/ 0 w 191"/>
                  <a:gd name="T7" fmla="*/ 0 h 54"/>
                  <a:gd name="T8" fmla="*/ 189 w 191"/>
                  <a:gd name="T9" fmla="*/ 50 h 54"/>
                  <a:gd name="T10" fmla="*/ 190 w 191"/>
                  <a:gd name="T11" fmla="*/ 51 h 54"/>
                  <a:gd name="T12" fmla="*/ 189 w 191"/>
                  <a:gd name="T13" fmla="*/ 50 h 54"/>
                  <a:gd name="T14" fmla="*/ 190 w 191"/>
                  <a:gd name="T15" fmla="*/ 50 h 54"/>
                  <a:gd name="T16" fmla="*/ 190 w 191"/>
                  <a:gd name="T17" fmla="*/ 51 h 54"/>
                  <a:gd name="T18" fmla="*/ 187 w 191"/>
                  <a:gd name="T19" fmla="*/ 52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54"/>
                  <a:gd name="T32" fmla="*/ 191 w 191"/>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54">
                    <a:moveTo>
                      <a:pt x="187" y="52"/>
                    </a:moveTo>
                    <a:lnTo>
                      <a:pt x="188" y="53"/>
                    </a:lnTo>
                    <a:lnTo>
                      <a:pt x="0" y="3"/>
                    </a:lnTo>
                    <a:lnTo>
                      <a:pt x="0" y="0"/>
                    </a:lnTo>
                    <a:lnTo>
                      <a:pt x="189" y="50"/>
                    </a:lnTo>
                    <a:lnTo>
                      <a:pt x="190" y="51"/>
                    </a:lnTo>
                    <a:lnTo>
                      <a:pt x="189" y="50"/>
                    </a:lnTo>
                    <a:lnTo>
                      <a:pt x="190" y="50"/>
                    </a:lnTo>
                    <a:lnTo>
                      <a:pt x="190" y="51"/>
                    </a:lnTo>
                    <a:lnTo>
                      <a:pt x="187" y="52"/>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62" name="Line 38"/>
              <p:cNvSpPr>
                <a:spLocks noChangeShapeType="1"/>
              </p:cNvSpPr>
              <p:nvPr/>
            </p:nvSpPr>
            <p:spPr bwMode="auto">
              <a:xfrm flipH="1">
                <a:off x="3386" y="2708"/>
                <a:ext cx="13" cy="8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63" name="Line 39"/>
              <p:cNvSpPr>
                <a:spLocks noChangeShapeType="1"/>
              </p:cNvSpPr>
              <p:nvPr/>
            </p:nvSpPr>
            <p:spPr bwMode="auto">
              <a:xfrm flipH="1">
                <a:off x="3704" y="2736"/>
                <a:ext cx="13" cy="9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64" name="Line 40"/>
              <p:cNvSpPr>
                <a:spLocks noChangeShapeType="1"/>
              </p:cNvSpPr>
              <p:nvPr/>
            </p:nvSpPr>
            <p:spPr bwMode="auto">
              <a:xfrm flipH="1" flipV="1">
                <a:off x="3249" y="3229"/>
                <a:ext cx="508" cy="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65" name="Line 41"/>
              <p:cNvSpPr>
                <a:spLocks noChangeShapeType="1"/>
              </p:cNvSpPr>
              <p:nvPr/>
            </p:nvSpPr>
            <p:spPr bwMode="auto">
              <a:xfrm flipH="1">
                <a:off x="3250" y="3188"/>
                <a:ext cx="11" cy="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66" name="Line 42"/>
              <p:cNvSpPr>
                <a:spLocks noChangeShapeType="1"/>
              </p:cNvSpPr>
              <p:nvPr/>
            </p:nvSpPr>
            <p:spPr bwMode="auto">
              <a:xfrm flipH="1">
                <a:off x="3752" y="3230"/>
                <a:ext cx="13" cy="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67" name="Line 43"/>
              <p:cNvSpPr>
                <a:spLocks noChangeShapeType="1"/>
              </p:cNvSpPr>
              <p:nvPr/>
            </p:nvSpPr>
            <p:spPr bwMode="auto">
              <a:xfrm flipH="1">
                <a:off x="3601" y="2841"/>
                <a:ext cx="95" cy="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grpSp>
          <p:nvGrpSpPr>
            <p:cNvPr id="12306" name="Group 66"/>
            <p:cNvGrpSpPr>
              <a:grpSpLocks/>
            </p:cNvGrpSpPr>
            <p:nvPr/>
          </p:nvGrpSpPr>
          <p:grpSpPr bwMode="auto">
            <a:xfrm>
              <a:off x="986" y="2495"/>
              <a:ext cx="515" cy="613"/>
              <a:chOff x="986" y="2495"/>
              <a:chExt cx="515" cy="613"/>
            </a:xfrm>
          </p:grpSpPr>
          <p:sp>
            <p:nvSpPr>
              <p:cNvPr id="12326" name="Freeform 45"/>
              <p:cNvSpPr>
                <a:spLocks/>
              </p:cNvSpPr>
              <p:nvPr/>
            </p:nvSpPr>
            <p:spPr bwMode="auto">
              <a:xfrm>
                <a:off x="1162" y="2495"/>
                <a:ext cx="135" cy="13"/>
              </a:xfrm>
              <a:custGeom>
                <a:avLst/>
                <a:gdLst>
                  <a:gd name="T0" fmla="*/ 5 w 135"/>
                  <a:gd name="T1" fmla="*/ 6 h 13"/>
                  <a:gd name="T2" fmla="*/ 13 w 135"/>
                  <a:gd name="T3" fmla="*/ 5 h 13"/>
                  <a:gd name="T4" fmla="*/ 20 w 135"/>
                  <a:gd name="T5" fmla="*/ 3 h 13"/>
                  <a:gd name="T6" fmla="*/ 28 w 135"/>
                  <a:gd name="T7" fmla="*/ 2 h 13"/>
                  <a:gd name="T8" fmla="*/ 35 w 135"/>
                  <a:gd name="T9" fmla="*/ 2 h 13"/>
                  <a:gd name="T10" fmla="*/ 44 w 135"/>
                  <a:gd name="T11" fmla="*/ 1 h 13"/>
                  <a:gd name="T12" fmla="*/ 51 w 135"/>
                  <a:gd name="T13" fmla="*/ 0 h 13"/>
                  <a:gd name="T14" fmla="*/ 59 w 135"/>
                  <a:gd name="T15" fmla="*/ 1 h 13"/>
                  <a:gd name="T16" fmla="*/ 66 w 135"/>
                  <a:gd name="T17" fmla="*/ 0 h 13"/>
                  <a:gd name="T18" fmla="*/ 74 w 135"/>
                  <a:gd name="T19" fmla="*/ 0 h 13"/>
                  <a:gd name="T20" fmla="*/ 82 w 135"/>
                  <a:gd name="T21" fmla="*/ 0 h 13"/>
                  <a:gd name="T22" fmla="*/ 91 w 135"/>
                  <a:gd name="T23" fmla="*/ 1 h 13"/>
                  <a:gd name="T24" fmla="*/ 100 w 135"/>
                  <a:gd name="T25" fmla="*/ 2 h 13"/>
                  <a:gd name="T26" fmla="*/ 109 w 135"/>
                  <a:gd name="T27" fmla="*/ 1 h 13"/>
                  <a:gd name="T28" fmla="*/ 118 w 135"/>
                  <a:gd name="T29" fmla="*/ 3 h 13"/>
                  <a:gd name="T30" fmla="*/ 129 w 135"/>
                  <a:gd name="T31" fmla="*/ 5 h 13"/>
                  <a:gd name="T32" fmla="*/ 134 w 135"/>
                  <a:gd name="T33" fmla="*/ 11 h 13"/>
                  <a:gd name="T34" fmla="*/ 124 w 135"/>
                  <a:gd name="T35" fmla="*/ 9 h 13"/>
                  <a:gd name="T36" fmla="*/ 113 w 135"/>
                  <a:gd name="T37" fmla="*/ 7 h 13"/>
                  <a:gd name="T38" fmla="*/ 105 w 135"/>
                  <a:gd name="T39" fmla="*/ 8 h 13"/>
                  <a:gd name="T40" fmla="*/ 94 w 135"/>
                  <a:gd name="T41" fmla="*/ 6 h 13"/>
                  <a:gd name="T42" fmla="*/ 85 w 135"/>
                  <a:gd name="T43" fmla="*/ 5 h 13"/>
                  <a:gd name="T44" fmla="*/ 77 w 135"/>
                  <a:gd name="T45" fmla="*/ 6 h 13"/>
                  <a:gd name="T46" fmla="*/ 69 w 135"/>
                  <a:gd name="T47" fmla="*/ 5 h 13"/>
                  <a:gd name="T48" fmla="*/ 62 w 135"/>
                  <a:gd name="T49" fmla="*/ 4 h 13"/>
                  <a:gd name="T50" fmla="*/ 54 w 135"/>
                  <a:gd name="T51" fmla="*/ 6 h 13"/>
                  <a:gd name="T52" fmla="*/ 47 w 135"/>
                  <a:gd name="T53" fmla="*/ 6 h 13"/>
                  <a:gd name="T54" fmla="*/ 40 w 135"/>
                  <a:gd name="T55" fmla="*/ 6 h 13"/>
                  <a:gd name="T56" fmla="*/ 32 w 135"/>
                  <a:gd name="T57" fmla="*/ 7 h 13"/>
                  <a:gd name="T58" fmla="*/ 25 w 135"/>
                  <a:gd name="T59" fmla="*/ 8 h 13"/>
                  <a:gd name="T60" fmla="*/ 17 w 135"/>
                  <a:gd name="T61" fmla="*/ 8 h 13"/>
                  <a:gd name="T62" fmla="*/ 8 w 135"/>
                  <a:gd name="T63" fmla="*/ 10 h 13"/>
                  <a:gd name="T64" fmla="*/ 1 w 135"/>
                  <a:gd name="T65" fmla="*/ 12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13"/>
                  <a:gd name="T101" fmla="*/ 135 w 135"/>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13">
                    <a:moveTo>
                      <a:pt x="0" y="5"/>
                    </a:moveTo>
                    <a:lnTo>
                      <a:pt x="5" y="6"/>
                    </a:lnTo>
                    <a:lnTo>
                      <a:pt x="8" y="5"/>
                    </a:lnTo>
                    <a:lnTo>
                      <a:pt x="13" y="5"/>
                    </a:lnTo>
                    <a:lnTo>
                      <a:pt x="17" y="4"/>
                    </a:lnTo>
                    <a:lnTo>
                      <a:pt x="20" y="3"/>
                    </a:lnTo>
                    <a:lnTo>
                      <a:pt x="24" y="3"/>
                    </a:lnTo>
                    <a:lnTo>
                      <a:pt x="28" y="2"/>
                    </a:lnTo>
                    <a:lnTo>
                      <a:pt x="32" y="3"/>
                    </a:lnTo>
                    <a:lnTo>
                      <a:pt x="35" y="2"/>
                    </a:lnTo>
                    <a:lnTo>
                      <a:pt x="40" y="1"/>
                    </a:lnTo>
                    <a:lnTo>
                      <a:pt x="44" y="1"/>
                    </a:lnTo>
                    <a:lnTo>
                      <a:pt x="48" y="1"/>
                    </a:lnTo>
                    <a:lnTo>
                      <a:pt x="51" y="0"/>
                    </a:lnTo>
                    <a:lnTo>
                      <a:pt x="55" y="0"/>
                    </a:lnTo>
                    <a:lnTo>
                      <a:pt x="59" y="1"/>
                    </a:lnTo>
                    <a:lnTo>
                      <a:pt x="63" y="0"/>
                    </a:lnTo>
                    <a:lnTo>
                      <a:pt x="66" y="0"/>
                    </a:lnTo>
                    <a:lnTo>
                      <a:pt x="70" y="1"/>
                    </a:lnTo>
                    <a:lnTo>
                      <a:pt x="74" y="0"/>
                    </a:lnTo>
                    <a:lnTo>
                      <a:pt x="78" y="1"/>
                    </a:lnTo>
                    <a:lnTo>
                      <a:pt x="82" y="0"/>
                    </a:lnTo>
                    <a:lnTo>
                      <a:pt x="86" y="1"/>
                    </a:lnTo>
                    <a:lnTo>
                      <a:pt x="91" y="1"/>
                    </a:lnTo>
                    <a:lnTo>
                      <a:pt x="95" y="1"/>
                    </a:lnTo>
                    <a:lnTo>
                      <a:pt x="100" y="2"/>
                    </a:lnTo>
                    <a:lnTo>
                      <a:pt x="105" y="3"/>
                    </a:lnTo>
                    <a:lnTo>
                      <a:pt x="109" y="1"/>
                    </a:lnTo>
                    <a:lnTo>
                      <a:pt x="113" y="2"/>
                    </a:lnTo>
                    <a:lnTo>
                      <a:pt x="118" y="3"/>
                    </a:lnTo>
                    <a:lnTo>
                      <a:pt x="124" y="4"/>
                    </a:lnTo>
                    <a:lnTo>
                      <a:pt x="129" y="5"/>
                    </a:lnTo>
                    <a:lnTo>
                      <a:pt x="134" y="6"/>
                    </a:lnTo>
                    <a:lnTo>
                      <a:pt x="134" y="11"/>
                    </a:lnTo>
                    <a:lnTo>
                      <a:pt x="129" y="10"/>
                    </a:lnTo>
                    <a:lnTo>
                      <a:pt x="124" y="9"/>
                    </a:lnTo>
                    <a:lnTo>
                      <a:pt x="118" y="8"/>
                    </a:lnTo>
                    <a:lnTo>
                      <a:pt x="113" y="7"/>
                    </a:lnTo>
                    <a:lnTo>
                      <a:pt x="108" y="6"/>
                    </a:lnTo>
                    <a:lnTo>
                      <a:pt x="105" y="8"/>
                    </a:lnTo>
                    <a:lnTo>
                      <a:pt x="99" y="7"/>
                    </a:lnTo>
                    <a:lnTo>
                      <a:pt x="94" y="6"/>
                    </a:lnTo>
                    <a:lnTo>
                      <a:pt x="90" y="5"/>
                    </a:lnTo>
                    <a:lnTo>
                      <a:pt x="85" y="5"/>
                    </a:lnTo>
                    <a:lnTo>
                      <a:pt x="81" y="5"/>
                    </a:lnTo>
                    <a:lnTo>
                      <a:pt x="77" y="6"/>
                    </a:lnTo>
                    <a:lnTo>
                      <a:pt x="73" y="5"/>
                    </a:lnTo>
                    <a:lnTo>
                      <a:pt x="69" y="5"/>
                    </a:lnTo>
                    <a:lnTo>
                      <a:pt x="66" y="5"/>
                    </a:lnTo>
                    <a:lnTo>
                      <a:pt x="62" y="4"/>
                    </a:lnTo>
                    <a:lnTo>
                      <a:pt x="58" y="6"/>
                    </a:lnTo>
                    <a:lnTo>
                      <a:pt x="54" y="6"/>
                    </a:lnTo>
                    <a:lnTo>
                      <a:pt x="50" y="5"/>
                    </a:lnTo>
                    <a:lnTo>
                      <a:pt x="47" y="6"/>
                    </a:lnTo>
                    <a:lnTo>
                      <a:pt x="43" y="7"/>
                    </a:lnTo>
                    <a:lnTo>
                      <a:pt x="40" y="6"/>
                    </a:lnTo>
                    <a:lnTo>
                      <a:pt x="36" y="7"/>
                    </a:lnTo>
                    <a:lnTo>
                      <a:pt x="32" y="7"/>
                    </a:lnTo>
                    <a:lnTo>
                      <a:pt x="28" y="8"/>
                    </a:lnTo>
                    <a:lnTo>
                      <a:pt x="25" y="8"/>
                    </a:lnTo>
                    <a:lnTo>
                      <a:pt x="21" y="8"/>
                    </a:lnTo>
                    <a:lnTo>
                      <a:pt x="17" y="8"/>
                    </a:lnTo>
                    <a:lnTo>
                      <a:pt x="13" y="10"/>
                    </a:lnTo>
                    <a:lnTo>
                      <a:pt x="8" y="10"/>
                    </a:lnTo>
                    <a:lnTo>
                      <a:pt x="4" y="11"/>
                    </a:lnTo>
                    <a:lnTo>
                      <a:pt x="1" y="12"/>
                    </a:lnTo>
                    <a:lnTo>
                      <a:pt x="0" y="5"/>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27" name="Freeform 46"/>
              <p:cNvSpPr>
                <a:spLocks/>
              </p:cNvSpPr>
              <p:nvPr/>
            </p:nvSpPr>
            <p:spPr bwMode="auto">
              <a:xfrm>
                <a:off x="1133" y="2498"/>
                <a:ext cx="30" cy="36"/>
              </a:xfrm>
              <a:custGeom>
                <a:avLst/>
                <a:gdLst>
                  <a:gd name="T0" fmla="*/ 0 w 30"/>
                  <a:gd name="T1" fmla="*/ 33 h 36"/>
                  <a:gd name="T2" fmla="*/ 1 w 30"/>
                  <a:gd name="T3" fmla="*/ 30 h 36"/>
                  <a:gd name="T4" fmla="*/ 2 w 30"/>
                  <a:gd name="T5" fmla="*/ 28 h 36"/>
                  <a:gd name="T6" fmla="*/ 2 w 30"/>
                  <a:gd name="T7" fmla="*/ 25 h 36"/>
                  <a:gd name="T8" fmla="*/ 3 w 30"/>
                  <a:gd name="T9" fmla="*/ 22 h 36"/>
                  <a:gd name="T10" fmla="*/ 4 w 30"/>
                  <a:gd name="T11" fmla="*/ 18 h 36"/>
                  <a:gd name="T12" fmla="*/ 6 w 30"/>
                  <a:gd name="T13" fmla="*/ 16 h 36"/>
                  <a:gd name="T14" fmla="*/ 6 w 30"/>
                  <a:gd name="T15" fmla="*/ 14 h 36"/>
                  <a:gd name="T16" fmla="*/ 9 w 30"/>
                  <a:gd name="T17" fmla="*/ 12 h 36"/>
                  <a:gd name="T18" fmla="*/ 10 w 30"/>
                  <a:gd name="T19" fmla="*/ 9 h 36"/>
                  <a:gd name="T20" fmla="*/ 13 w 30"/>
                  <a:gd name="T21" fmla="*/ 7 h 36"/>
                  <a:gd name="T22" fmla="*/ 16 w 30"/>
                  <a:gd name="T23" fmla="*/ 6 h 36"/>
                  <a:gd name="T24" fmla="*/ 18 w 30"/>
                  <a:gd name="T25" fmla="*/ 4 h 36"/>
                  <a:gd name="T26" fmla="*/ 22 w 30"/>
                  <a:gd name="T27" fmla="*/ 2 h 36"/>
                  <a:gd name="T28" fmla="*/ 25 w 30"/>
                  <a:gd name="T29" fmla="*/ 2 h 36"/>
                  <a:gd name="T30" fmla="*/ 29 w 30"/>
                  <a:gd name="T31" fmla="*/ 0 h 36"/>
                  <a:gd name="T32" fmla="*/ 28 w 30"/>
                  <a:gd name="T33" fmla="*/ 4 h 36"/>
                  <a:gd name="T34" fmla="*/ 24 w 30"/>
                  <a:gd name="T35" fmla="*/ 5 h 36"/>
                  <a:gd name="T36" fmla="*/ 22 w 30"/>
                  <a:gd name="T37" fmla="*/ 6 h 36"/>
                  <a:gd name="T38" fmla="*/ 19 w 30"/>
                  <a:gd name="T39" fmla="*/ 8 h 36"/>
                  <a:gd name="T40" fmla="*/ 16 w 30"/>
                  <a:gd name="T41" fmla="*/ 9 h 36"/>
                  <a:gd name="T42" fmla="*/ 14 w 30"/>
                  <a:gd name="T43" fmla="*/ 10 h 36"/>
                  <a:gd name="T44" fmla="*/ 12 w 30"/>
                  <a:gd name="T45" fmla="*/ 12 h 36"/>
                  <a:gd name="T46" fmla="*/ 9 w 30"/>
                  <a:gd name="T47" fmla="*/ 14 h 36"/>
                  <a:gd name="T48" fmla="*/ 9 w 30"/>
                  <a:gd name="T49" fmla="*/ 17 h 36"/>
                  <a:gd name="T50" fmla="*/ 8 w 30"/>
                  <a:gd name="T51" fmla="*/ 19 h 36"/>
                  <a:gd name="T52" fmla="*/ 6 w 30"/>
                  <a:gd name="T53" fmla="*/ 22 h 36"/>
                  <a:gd name="T54" fmla="*/ 5 w 30"/>
                  <a:gd name="T55" fmla="*/ 25 h 36"/>
                  <a:gd name="T56" fmla="*/ 5 w 30"/>
                  <a:gd name="T57" fmla="*/ 27 h 36"/>
                  <a:gd name="T58" fmla="*/ 4 w 30"/>
                  <a:gd name="T59" fmla="*/ 30 h 36"/>
                  <a:gd name="T60" fmla="*/ 3 w 30"/>
                  <a:gd name="T61" fmla="*/ 33 h 36"/>
                  <a:gd name="T62" fmla="*/ 3 w 30"/>
                  <a:gd name="T63" fmla="*/ 35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
                  <a:gd name="T97" fmla="*/ 0 h 36"/>
                  <a:gd name="T98" fmla="*/ 30 w 30"/>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 h="36">
                    <a:moveTo>
                      <a:pt x="0" y="34"/>
                    </a:moveTo>
                    <a:lnTo>
                      <a:pt x="0" y="33"/>
                    </a:lnTo>
                    <a:lnTo>
                      <a:pt x="0" y="32"/>
                    </a:lnTo>
                    <a:lnTo>
                      <a:pt x="1" y="30"/>
                    </a:lnTo>
                    <a:lnTo>
                      <a:pt x="2" y="29"/>
                    </a:lnTo>
                    <a:lnTo>
                      <a:pt x="2" y="28"/>
                    </a:lnTo>
                    <a:lnTo>
                      <a:pt x="2" y="26"/>
                    </a:lnTo>
                    <a:lnTo>
                      <a:pt x="2" y="25"/>
                    </a:lnTo>
                    <a:lnTo>
                      <a:pt x="3" y="24"/>
                    </a:lnTo>
                    <a:lnTo>
                      <a:pt x="3" y="22"/>
                    </a:lnTo>
                    <a:lnTo>
                      <a:pt x="3" y="21"/>
                    </a:lnTo>
                    <a:lnTo>
                      <a:pt x="4" y="18"/>
                    </a:lnTo>
                    <a:lnTo>
                      <a:pt x="5" y="18"/>
                    </a:lnTo>
                    <a:lnTo>
                      <a:pt x="6" y="16"/>
                    </a:lnTo>
                    <a:lnTo>
                      <a:pt x="6" y="15"/>
                    </a:lnTo>
                    <a:lnTo>
                      <a:pt x="6" y="14"/>
                    </a:lnTo>
                    <a:lnTo>
                      <a:pt x="8" y="13"/>
                    </a:lnTo>
                    <a:lnTo>
                      <a:pt x="9" y="12"/>
                    </a:lnTo>
                    <a:lnTo>
                      <a:pt x="9" y="10"/>
                    </a:lnTo>
                    <a:lnTo>
                      <a:pt x="10" y="9"/>
                    </a:lnTo>
                    <a:lnTo>
                      <a:pt x="12" y="8"/>
                    </a:lnTo>
                    <a:lnTo>
                      <a:pt x="13" y="7"/>
                    </a:lnTo>
                    <a:lnTo>
                      <a:pt x="15" y="6"/>
                    </a:lnTo>
                    <a:lnTo>
                      <a:pt x="16" y="6"/>
                    </a:lnTo>
                    <a:lnTo>
                      <a:pt x="17" y="4"/>
                    </a:lnTo>
                    <a:lnTo>
                      <a:pt x="18" y="4"/>
                    </a:lnTo>
                    <a:lnTo>
                      <a:pt x="20" y="2"/>
                    </a:lnTo>
                    <a:lnTo>
                      <a:pt x="22" y="2"/>
                    </a:lnTo>
                    <a:lnTo>
                      <a:pt x="24" y="1"/>
                    </a:lnTo>
                    <a:lnTo>
                      <a:pt x="25" y="2"/>
                    </a:lnTo>
                    <a:lnTo>
                      <a:pt x="28" y="1"/>
                    </a:lnTo>
                    <a:lnTo>
                      <a:pt x="29" y="0"/>
                    </a:lnTo>
                    <a:lnTo>
                      <a:pt x="29" y="4"/>
                    </a:lnTo>
                    <a:lnTo>
                      <a:pt x="28" y="4"/>
                    </a:lnTo>
                    <a:lnTo>
                      <a:pt x="25" y="4"/>
                    </a:lnTo>
                    <a:lnTo>
                      <a:pt x="24" y="5"/>
                    </a:lnTo>
                    <a:lnTo>
                      <a:pt x="23" y="5"/>
                    </a:lnTo>
                    <a:lnTo>
                      <a:pt x="22" y="6"/>
                    </a:lnTo>
                    <a:lnTo>
                      <a:pt x="21" y="6"/>
                    </a:lnTo>
                    <a:lnTo>
                      <a:pt x="19" y="8"/>
                    </a:lnTo>
                    <a:lnTo>
                      <a:pt x="18" y="8"/>
                    </a:lnTo>
                    <a:lnTo>
                      <a:pt x="16" y="9"/>
                    </a:lnTo>
                    <a:lnTo>
                      <a:pt x="15" y="10"/>
                    </a:lnTo>
                    <a:lnTo>
                      <a:pt x="14" y="10"/>
                    </a:lnTo>
                    <a:lnTo>
                      <a:pt x="13" y="12"/>
                    </a:lnTo>
                    <a:lnTo>
                      <a:pt x="12" y="12"/>
                    </a:lnTo>
                    <a:lnTo>
                      <a:pt x="12" y="13"/>
                    </a:lnTo>
                    <a:lnTo>
                      <a:pt x="9" y="14"/>
                    </a:lnTo>
                    <a:lnTo>
                      <a:pt x="9" y="15"/>
                    </a:lnTo>
                    <a:lnTo>
                      <a:pt x="9" y="17"/>
                    </a:lnTo>
                    <a:lnTo>
                      <a:pt x="8" y="18"/>
                    </a:lnTo>
                    <a:lnTo>
                      <a:pt x="8" y="19"/>
                    </a:lnTo>
                    <a:lnTo>
                      <a:pt x="6" y="21"/>
                    </a:lnTo>
                    <a:lnTo>
                      <a:pt x="6" y="22"/>
                    </a:lnTo>
                    <a:lnTo>
                      <a:pt x="6" y="23"/>
                    </a:lnTo>
                    <a:lnTo>
                      <a:pt x="5" y="25"/>
                    </a:lnTo>
                    <a:lnTo>
                      <a:pt x="5" y="26"/>
                    </a:lnTo>
                    <a:lnTo>
                      <a:pt x="5" y="27"/>
                    </a:lnTo>
                    <a:lnTo>
                      <a:pt x="4" y="29"/>
                    </a:lnTo>
                    <a:lnTo>
                      <a:pt x="4" y="30"/>
                    </a:lnTo>
                    <a:lnTo>
                      <a:pt x="4" y="31"/>
                    </a:lnTo>
                    <a:lnTo>
                      <a:pt x="3" y="33"/>
                    </a:lnTo>
                    <a:lnTo>
                      <a:pt x="3" y="34"/>
                    </a:lnTo>
                    <a:lnTo>
                      <a:pt x="3" y="35"/>
                    </a:lnTo>
                    <a:lnTo>
                      <a:pt x="0" y="34"/>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28" name="Freeform 47"/>
              <p:cNvSpPr>
                <a:spLocks/>
              </p:cNvSpPr>
              <p:nvPr/>
            </p:nvSpPr>
            <p:spPr bwMode="auto">
              <a:xfrm>
                <a:off x="1123" y="2635"/>
                <a:ext cx="15" cy="15"/>
              </a:xfrm>
              <a:custGeom>
                <a:avLst/>
                <a:gdLst>
                  <a:gd name="T0" fmla="*/ 13 w 15"/>
                  <a:gd name="T1" fmla="*/ 14 h 15"/>
                  <a:gd name="T2" fmla="*/ 12 w 15"/>
                  <a:gd name="T3" fmla="*/ 14 h 15"/>
                  <a:gd name="T4" fmla="*/ 10 w 15"/>
                  <a:gd name="T5" fmla="*/ 13 h 15"/>
                  <a:gd name="T6" fmla="*/ 9 w 15"/>
                  <a:gd name="T7" fmla="*/ 13 h 15"/>
                  <a:gd name="T8" fmla="*/ 8 w 15"/>
                  <a:gd name="T9" fmla="*/ 12 h 15"/>
                  <a:gd name="T10" fmla="*/ 7 w 15"/>
                  <a:gd name="T11" fmla="*/ 12 h 15"/>
                  <a:gd name="T12" fmla="*/ 6 w 15"/>
                  <a:gd name="T13" fmla="*/ 11 h 15"/>
                  <a:gd name="T14" fmla="*/ 6 w 15"/>
                  <a:gd name="T15" fmla="*/ 10 h 15"/>
                  <a:gd name="T16" fmla="*/ 5 w 15"/>
                  <a:gd name="T17" fmla="*/ 10 h 15"/>
                  <a:gd name="T18" fmla="*/ 4 w 15"/>
                  <a:gd name="T19" fmla="*/ 10 h 15"/>
                  <a:gd name="T20" fmla="*/ 4 w 15"/>
                  <a:gd name="T21" fmla="*/ 9 h 15"/>
                  <a:gd name="T22" fmla="*/ 3 w 15"/>
                  <a:gd name="T23" fmla="*/ 9 h 15"/>
                  <a:gd name="T24" fmla="*/ 2 w 15"/>
                  <a:gd name="T25" fmla="*/ 7 h 15"/>
                  <a:gd name="T26" fmla="*/ 2 w 15"/>
                  <a:gd name="T27" fmla="*/ 6 h 15"/>
                  <a:gd name="T28" fmla="*/ 1 w 15"/>
                  <a:gd name="T29" fmla="*/ 6 h 15"/>
                  <a:gd name="T30" fmla="*/ 1 w 15"/>
                  <a:gd name="T31" fmla="*/ 5 h 15"/>
                  <a:gd name="T32" fmla="*/ 1 w 15"/>
                  <a:gd name="T33" fmla="*/ 4 h 15"/>
                  <a:gd name="T34" fmla="*/ 0 w 15"/>
                  <a:gd name="T35" fmla="*/ 3 h 15"/>
                  <a:gd name="T36" fmla="*/ 0 w 15"/>
                  <a:gd name="T37" fmla="*/ 2 h 15"/>
                  <a:gd name="T38" fmla="*/ 1 w 15"/>
                  <a:gd name="T39" fmla="*/ 1 h 15"/>
                  <a:gd name="T40" fmla="*/ 4 w 15"/>
                  <a:gd name="T41" fmla="*/ 0 h 15"/>
                  <a:gd name="T42" fmla="*/ 4 w 15"/>
                  <a:gd name="T43" fmla="*/ 1 h 15"/>
                  <a:gd name="T44" fmla="*/ 3 w 15"/>
                  <a:gd name="T45" fmla="*/ 2 h 15"/>
                  <a:gd name="T46" fmla="*/ 3 w 15"/>
                  <a:gd name="T47" fmla="*/ 3 h 15"/>
                  <a:gd name="T48" fmla="*/ 4 w 15"/>
                  <a:gd name="T49" fmla="*/ 4 h 15"/>
                  <a:gd name="T50" fmla="*/ 4 w 15"/>
                  <a:gd name="T51" fmla="*/ 5 h 15"/>
                  <a:gd name="T52" fmla="*/ 5 w 15"/>
                  <a:gd name="T53" fmla="*/ 5 h 15"/>
                  <a:gd name="T54" fmla="*/ 6 w 15"/>
                  <a:gd name="T55" fmla="*/ 6 h 15"/>
                  <a:gd name="T56" fmla="*/ 6 w 15"/>
                  <a:gd name="T57" fmla="*/ 7 h 15"/>
                  <a:gd name="T58" fmla="*/ 7 w 15"/>
                  <a:gd name="T59" fmla="*/ 8 h 15"/>
                  <a:gd name="T60" fmla="*/ 8 w 15"/>
                  <a:gd name="T61" fmla="*/ 9 h 15"/>
                  <a:gd name="T62" fmla="*/ 9 w 15"/>
                  <a:gd name="T63" fmla="*/ 10 h 15"/>
                  <a:gd name="T64" fmla="*/ 10 w 15"/>
                  <a:gd name="T65" fmla="*/ 10 h 15"/>
                  <a:gd name="T66" fmla="*/ 11 w 15"/>
                  <a:gd name="T67" fmla="*/ 10 h 15"/>
                  <a:gd name="T68" fmla="*/ 12 w 15"/>
                  <a:gd name="T69" fmla="*/ 11 h 15"/>
                  <a:gd name="T70" fmla="*/ 13 w 15"/>
                  <a:gd name="T71" fmla="*/ 11 h 15"/>
                  <a:gd name="T72" fmla="*/ 14 w 15"/>
                  <a:gd name="T73" fmla="*/ 13 h 15"/>
                  <a:gd name="T74" fmla="*/ 13 w 15"/>
                  <a:gd name="T75" fmla="*/ 12 h 15"/>
                  <a:gd name="T76" fmla="*/ 13 w 15"/>
                  <a:gd name="T77" fmla="*/ 14 h 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
                  <a:gd name="T118" fmla="*/ 0 h 15"/>
                  <a:gd name="T119" fmla="*/ 15 w 15"/>
                  <a:gd name="T120" fmla="*/ 15 h 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 h="15">
                    <a:moveTo>
                      <a:pt x="13" y="14"/>
                    </a:moveTo>
                    <a:lnTo>
                      <a:pt x="12" y="14"/>
                    </a:lnTo>
                    <a:lnTo>
                      <a:pt x="10" y="13"/>
                    </a:lnTo>
                    <a:lnTo>
                      <a:pt x="9" y="13"/>
                    </a:lnTo>
                    <a:lnTo>
                      <a:pt x="8" y="12"/>
                    </a:lnTo>
                    <a:lnTo>
                      <a:pt x="7" y="12"/>
                    </a:lnTo>
                    <a:lnTo>
                      <a:pt x="6" y="11"/>
                    </a:lnTo>
                    <a:lnTo>
                      <a:pt x="6" y="10"/>
                    </a:lnTo>
                    <a:lnTo>
                      <a:pt x="5" y="10"/>
                    </a:lnTo>
                    <a:lnTo>
                      <a:pt x="4" y="10"/>
                    </a:lnTo>
                    <a:lnTo>
                      <a:pt x="4" y="9"/>
                    </a:lnTo>
                    <a:lnTo>
                      <a:pt x="3" y="9"/>
                    </a:lnTo>
                    <a:lnTo>
                      <a:pt x="2" y="7"/>
                    </a:lnTo>
                    <a:lnTo>
                      <a:pt x="2" y="6"/>
                    </a:lnTo>
                    <a:lnTo>
                      <a:pt x="1" y="6"/>
                    </a:lnTo>
                    <a:lnTo>
                      <a:pt x="1" y="5"/>
                    </a:lnTo>
                    <a:lnTo>
                      <a:pt x="1" y="4"/>
                    </a:lnTo>
                    <a:lnTo>
                      <a:pt x="0" y="3"/>
                    </a:lnTo>
                    <a:lnTo>
                      <a:pt x="0" y="2"/>
                    </a:lnTo>
                    <a:lnTo>
                      <a:pt x="1" y="1"/>
                    </a:lnTo>
                    <a:lnTo>
                      <a:pt x="4" y="0"/>
                    </a:lnTo>
                    <a:lnTo>
                      <a:pt x="4" y="1"/>
                    </a:lnTo>
                    <a:lnTo>
                      <a:pt x="3" y="2"/>
                    </a:lnTo>
                    <a:lnTo>
                      <a:pt x="3" y="3"/>
                    </a:lnTo>
                    <a:lnTo>
                      <a:pt x="4" y="4"/>
                    </a:lnTo>
                    <a:lnTo>
                      <a:pt x="4" y="5"/>
                    </a:lnTo>
                    <a:lnTo>
                      <a:pt x="5" y="5"/>
                    </a:lnTo>
                    <a:lnTo>
                      <a:pt x="6" y="6"/>
                    </a:lnTo>
                    <a:lnTo>
                      <a:pt x="6" y="7"/>
                    </a:lnTo>
                    <a:lnTo>
                      <a:pt x="7" y="8"/>
                    </a:lnTo>
                    <a:lnTo>
                      <a:pt x="8" y="9"/>
                    </a:lnTo>
                    <a:lnTo>
                      <a:pt x="9" y="10"/>
                    </a:lnTo>
                    <a:lnTo>
                      <a:pt x="10" y="10"/>
                    </a:lnTo>
                    <a:lnTo>
                      <a:pt x="11" y="10"/>
                    </a:lnTo>
                    <a:lnTo>
                      <a:pt x="12" y="11"/>
                    </a:lnTo>
                    <a:lnTo>
                      <a:pt x="13" y="11"/>
                    </a:lnTo>
                    <a:lnTo>
                      <a:pt x="14" y="13"/>
                    </a:lnTo>
                    <a:lnTo>
                      <a:pt x="13" y="12"/>
                    </a:lnTo>
                    <a:lnTo>
                      <a:pt x="13" y="14"/>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29" name="Freeform 48"/>
              <p:cNvSpPr>
                <a:spLocks/>
              </p:cNvSpPr>
              <p:nvPr/>
            </p:nvSpPr>
            <p:spPr bwMode="auto">
              <a:xfrm>
                <a:off x="1136" y="2647"/>
                <a:ext cx="87" cy="24"/>
              </a:xfrm>
              <a:custGeom>
                <a:avLst/>
                <a:gdLst>
                  <a:gd name="T0" fmla="*/ 86 w 87"/>
                  <a:gd name="T1" fmla="*/ 23 h 24"/>
                  <a:gd name="T2" fmla="*/ 0 w 87"/>
                  <a:gd name="T3" fmla="*/ 2 h 24"/>
                  <a:gd name="T4" fmla="*/ 1 w 87"/>
                  <a:gd name="T5" fmla="*/ 0 h 24"/>
                  <a:gd name="T6" fmla="*/ 86 w 87"/>
                  <a:gd name="T7" fmla="*/ 21 h 24"/>
                  <a:gd name="T8" fmla="*/ 86 w 87"/>
                  <a:gd name="T9" fmla="*/ 23 h 24"/>
                  <a:gd name="T10" fmla="*/ 0 60000 65536"/>
                  <a:gd name="T11" fmla="*/ 0 60000 65536"/>
                  <a:gd name="T12" fmla="*/ 0 60000 65536"/>
                  <a:gd name="T13" fmla="*/ 0 60000 65536"/>
                  <a:gd name="T14" fmla="*/ 0 60000 65536"/>
                  <a:gd name="T15" fmla="*/ 0 w 87"/>
                  <a:gd name="T16" fmla="*/ 0 h 24"/>
                  <a:gd name="T17" fmla="*/ 87 w 87"/>
                  <a:gd name="T18" fmla="*/ 24 h 24"/>
                </a:gdLst>
                <a:ahLst/>
                <a:cxnLst>
                  <a:cxn ang="T10">
                    <a:pos x="T0" y="T1"/>
                  </a:cxn>
                  <a:cxn ang="T11">
                    <a:pos x="T2" y="T3"/>
                  </a:cxn>
                  <a:cxn ang="T12">
                    <a:pos x="T4" y="T5"/>
                  </a:cxn>
                  <a:cxn ang="T13">
                    <a:pos x="T6" y="T7"/>
                  </a:cxn>
                  <a:cxn ang="T14">
                    <a:pos x="T8" y="T9"/>
                  </a:cxn>
                </a:cxnLst>
                <a:rect l="T15" t="T16" r="T17" b="T18"/>
                <a:pathLst>
                  <a:path w="87" h="24">
                    <a:moveTo>
                      <a:pt x="86" y="23"/>
                    </a:moveTo>
                    <a:lnTo>
                      <a:pt x="0" y="2"/>
                    </a:lnTo>
                    <a:lnTo>
                      <a:pt x="1" y="0"/>
                    </a:lnTo>
                    <a:lnTo>
                      <a:pt x="86" y="21"/>
                    </a:lnTo>
                    <a:lnTo>
                      <a:pt x="86" y="23"/>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0" name="Freeform 49"/>
              <p:cNvSpPr>
                <a:spLocks/>
              </p:cNvSpPr>
              <p:nvPr/>
            </p:nvSpPr>
            <p:spPr bwMode="auto">
              <a:xfrm>
                <a:off x="1222" y="2669"/>
                <a:ext cx="26" cy="30"/>
              </a:xfrm>
              <a:custGeom>
                <a:avLst/>
                <a:gdLst>
                  <a:gd name="T0" fmla="*/ 21 w 26"/>
                  <a:gd name="T1" fmla="*/ 27 h 30"/>
                  <a:gd name="T2" fmla="*/ 21 w 26"/>
                  <a:gd name="T3" fmla="*/ 25 h 30"/>
                  <a:gd name="T4" fmla="*/ 20 w 26"/>
                  <a:gd name="T5" fmla="*/ 24 h 30"/>
                  <a:gd name="T6" fmla="*/ 20 w 26"/>
                  <a:gd name="T7" fmla="*/ 21 h 30"/>
                  <a:gd name="T8" fmla="*/ 19 w 26"/>
                  <a:gd name="T9" fmla="*/ 19 h 30"/>
                  <a:gd name="T10" fmla="*/ 17 w 26"/>
                  <a:gd name="T11" fmla="*/ 17 h 30"/>
                  <a:gd name="T12" fmla="*/ 16 w 26"/>
                  <a:gd name="T13" fmla="*/ 14 h 30"/>
                  <a:gd name="T14" fmla="*/ 14 w 26"/>
                  <a:gd name="T15" fmla="*/ 13 h 30"/>
                  <a:gd name="T16" fmla="*/ 13 w 26"/>
                  <a:gd name="T17" fmla="*/ 11 h 30"/>
                  <a:gd name="T18" fmla="*/ 12 w 26"/>
                  <a:gd name="T19" fmla="*/ 9 h 30"/>
                  <a:gd name="T20" fmla="*/ 9 w 26"/>
                  <a:gd name="T21" fmla="*/ 8 h 30"/>
                  <a:gd name="T22" fmla="*/ 7 w 26"/>
                  <a:gd name="T23" fmla="*/ 6 h 30"/>
                  <a:gd name="T24" fmla="*/ 6 w 26"/>
                  <a:gd name="T25" fmla="*/ 5 h 30"/>
                  <a:gd name="T26" fmla="*/ 3 w 26"/>
                  <a:gd name="T27" fmla="*/ 4 h 30"/>
                  <a:gd name="T28" fmla="*/ 2 w 26"/>
                  <a:gd name="T29" fmla="*/ 3 h 30"/>
                  <a:gd name="T30" fmla="*/ 0 w 26"/>
                  <a:gd name="T31" fmla="*/ 0 h 30"/>
                  <a:gd name="T32" fmla="*/ 4 w 26"/>
                  <a:gd name="T33" fmla="*/ 1 h 30"/>
                  <a:gd name="T34" fmla="*/ 6 w 26"/>
                  <a:gd name="T35" fmla="*/ 2 h 30"/>
                  <a:gd name="T36" fmla="*/ 9 w 26"/>
                  <a:gd name="T37" fmla="*/ 3 h 30"/>
                  <a:gd name="T38" fmla="*/ 10 w 26"/>
                  <a:gd name="T39" fmla="*/ 4 h 30"/>
                  <a:gd name="T40" fmla="*/ 12 w 26"/>
                  <a:gd name="T41" fmla="*/ 6 h 30"/>
                  <a:gd name="T42" fmla="*/ 14 w 26"/>
                  <a:gd name="T43" fmla="*/ 8 h 30"/>
                  <a:gd name="T44" fmla="*/ 17 w 26"/>
                  <a:gd name="T45" fmla="*/ 10 h 30"/>
                  <a:gd name="T46" fmla="*/ 18 w 26"/>
                  <a:gd name="T47" fmla="*/ 13 h 30"/>
                  <a:gd name="T48" fmla="*/ 20 w 26"/>
                  <a:gd name="T49" fmla="*/ 15 h 30"/>
                  <a:gd name="T50" fmla="*/ 21 w 26"/>
                  <a:gd name="T51" fmla="*/ 17 h 30"/>
                  <a:gd name="T52" fmla="*/ 23 w 26"/>
                  <a:gd name="T53" fmla="*/ 20 h 30"/>
                  <a:gd name="T54" fmla="*/ 23 w 26"/>
                  <a:gd name="T55" fmla="*/ 22 h 30"/>
                  <a:gd name="T56" fmla="*/ 24 w 26"/>
                  <a:gd name="T57" fmla="*/ 24 h 30"/>
                  <a:gd name="T58" fmla="*/ 24 w 26"/>
                  <a:gd name="T59" fmla="*/ 26 h 30"/>
                  <a:gd name="T60" fmla="*/ 24 w 26"/>
                  <a:gd name="T61" fmla="*/ 28 h 30"/>
                  <a:gd name="T62" fmla="*/ 21 w 26"/>
                  <a:gd name="T63" fmla="*/ 28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30"/>
                  <a:gd name="T98" fmla="*/ 26 w 2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30">
                    <a:moveTo>
                      <a:pt x="21" y="28"/>
                    </a:moveTo>
                    <a:lnTo>
                      <a:pt x="21" y="27"/>
                    </a:lnTo>
                    <a:lnTo>
                      <a:pt x="21" y="26"/>
                    </a:lnTo>
                    <a:lnTo>
                      <a:pt x="21" y="25"/>
                    </a:lnTo>
                    <a:lnTo>
                      <a:pt x="21" y="24"/>
                    </a:lnTo>
                    <a:lnTo>
                      <a:pt x="20" y="24"/>
                    </a:lnTo>
                    <a:lnTo>
                      <a:pt x="20" y="23"/>
                    </a:lnTo>
                    <a:lnTo>
                      <a:pt x="20" y="21"/>
                    </a:lnTo>
                    <a:lnTo>
                      <a:pt x="20" y="20"/>
                    </a:lnTo>
                    <a:lnTo>
                      <a:pt x="19" y="19"/>
                    </a:lnTo>
                    <a:lnTo>
                      <a:pt x="18" y="18"/>
                    </a:lnTo>
                    <a:lnTo>
                      <a:pt x="17" y="17"/>
                    </a:lnTo>
                    <a:lnTo>
                      <a:pt x="17" y="15"/>
                    </a:lnTo>
                    <a:lnTo>
                      <a:pt x="16" y="14"/>
                    </a:lnTo>
                    <a:lnTo>
                      <a:pt x="15" y="13"/>
                    </a:lnTo>
                    <a:lnTo>
                      <a:pt x="14" y="13"/>
                    </a:lnTo>
                    <a:lnTo>
                      <a:pt x="13" y="12"/>
                    </a:lnTo>
                    <a:lnTo>
                      <a:pt x="13" y="11"/>
                    </a:lnTo>
                    <a:lnTo>
                      <a:pt x="11" y="10"/>
                    </a:lnTo>
                    <a:lnTo>
                      <a:pt x="12" y="9"/>
                    </a:lnTo>
                    <a:lnTo>
                      <a:pt x="10" y="8"/>
                    </a:lnTo>
                    <a:lnTo>
                      <a:pt x="9" y="8"/>
                    </a:lnTo>
                    <a:lnTo>
                      <a:pt x="9" y="7"/>
                    </a:lnTo>
                    <a:lnTo>
                      <a:pt x="7" y="6"/>
                    </a:lnTo>
                    <a:lnTo>
                      <a:pt x="6" y="6"/>
                    </a:lnTo>
                    <a:lnTo>
                      <a:pt x="6" y="5"/>
                    </a:lnTo>
                    <a:lnTo>
                      <a:pt x="4" y="5"/>
                    </a:lnTo>
                    <a:lnTo>
                      <a:pt x="3" y="4"/>
                    </a:lnTo>
                    <a:lnTo>
                      <a:pt x="2" y="4"/>
                    </a:lnTo>
                    <a:lnTo>
                      <a:pt x="2" y="3"/>
                    </a:lnTo>
                    <a:lnTo>
                      <a:pt x="1" y="3"/>
                    </a:lnTo>
                    <a:lnTo>
                      <a:pt x="0" y="0"/>
                    </a:lnTo>
                    <a:lnTo>
                      <a:pt x="2" y="1"/>
                    </a:lnTo>
                    <a:lnTo>
                      <a:pt x="4" y="1"/>
                    </a:lnTo>
                    <a:lnTo>
                      <a:pt x="5" y="1"/>
                    </a:lnTo>
                    <a:lnTo>
                      <a:pt x="6" y="2"/>
                    </a:lnTo>
                    <a:lnTo>
                      <a:pt x="7" y="3"/>
                    </a:lnTo>
                    <a:lnTo>
                      <a:pt x="9" y="3"/>
                    </a:lnTo>
                    <a:lnTo>
                      <a:pt x="9" y="4"/>
                    </a:lnTo>
                    <a:lnTo>
                      <a:pt x="10" y="4"/>
                    </a:lnTo>
                    <a:lnTo>
                      <a:pt x="11" y="5"/>
                    </a:lnTo>
                    <a:lnTo>
                      <a:pt x="12" y="6"/>
                    </a:lnTo>
                    <a:lnTo>
                      <a:pt x="13" y="7"/>
                    </a:lnTo>
                    <a:lnTo>
                      <a:pt x="14" y="8"/>
                    </a:lnTo>
                    <a:lnTo>
                      <a:pt x="15" y="9"/>
                    </a:lnTo>
                    <a:lnTo>
                      <a:pt x="17" y="10"/>
                    </a:lnTo>
                    <a:lnTo>
                      <a:pt x="17" y="12"/>
                    </a:lnTo>
                    <a:lnTo>
                      <a:pt x="18" y="13"/>
                    </a:lnTo>
                    <a:lnTo>
                      <a:pt x="19" y="14"/>
                    </a:lnTo>
                    <a:lnTo>
                      <a:pt x="20" y="15"/>
                    </a:lnTo>
                    <a:lnTo>
                      <a:pt x="20" y="16"/>
                    </a:lnTo>
                    <a:lnTo>
                      <a:pt x="21" y="17"/>
                    </a:lnTo>
                    <a:lnTo>
                      <a:pt x="22" y="18"/>
                    </a:lnTo>
                    <a:lnTo>
                      <a:pt x="23" y="20"/>
                    </a:lnTo>
                    <a:lnTo>
                      <a:pt x="23" y="21"/>
                    </a:lnTo>
                    <a:lnTo>
                      <a:pt x="23" y="22"/>
                    </a:lnTo>
                    <a:lnTo>
                      <a:pt x="24" y="23"/>
                    </a:lnTo>
                    <a:lnTo>
                      <a:pt x="24" y="24"/>
                    </a:lnTo>
                    <a:lnTo>
                      <a:pt x="24" y="25"/>
                    </a:lnTo>
                    <a:lnTo>
                      <a:pt x="24" y="26"/>
                    </a:lnTo>
                    <a:lnTo>
                      <a:pt x="25" y="27"/>
                    </a:lnTo>
                    <a:lnTo>
                      <a:pt x="24" y="28"/>
                    </a:lnTo>
                    <a:lnTo>
                      <a:pt x="24" y="29"/>
                    </a:lnTo>
                    <a:lnTo>
                      <a:pt x="21" y="28"/>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1" name="Freeform 50"/>
              <p:cNvSpPr>
                <a:spLocks/>
              </p:cNvSpPr>
              <p:nvPr/>
            </p:nvSpPr>
            <p:spPr bwMode="auto">
              <a:xfrm>
                <a:off x="1216" y="2698"/>
                <a:ext cx="34" cy="272"/>
              </a:xfrm>
              <a:custGeom>
                <a:avLst/>
                <a:gdLst>
                  <a:gd name="T0" fmla="*/ 2 w 34"/>
                  <a:gd name="T1" fmla="*/ 259 h 272"/>
                  <a:gd name="T2" fmla="*/ 6 w 34"/>
                  <a:gd name="T3" fmla="*/ 237 h 272"/>
                  <a:gd name="T4" fmla="*/ 11 w 34"/>
                  <a:gd name="T5" fmla="*/ 216 h 272"/>
                  <a:gd name="T6" fmla="*/ 13 w 34"/>
                  <a:gd name="T7" fmla="*/ 197 h 272"/>
                  <a:gd name="T8" fmla="*/ 16 w 34"/>
                  <a:gd name="T9" fmla="*/ 180 h 272"/>
                  <a:gd name="T10" fmla="*/ 19 w 34"/>
                  <a:gd name="T11" fmla="*/ 163 h 272"/>
                  <a:gd name="T12" fmla="*/ 22 w 34"/>
                  <a:gd name="T13" fmla="*/ 147 h 272"/>
                  <a:gd name="T14" fmla="*/ 24 w 34"/>
                  <a:gd name="T15" fmla="*/ 132 h 272"/>
                  <a:gd name="T16" fmla="*/ 25 w 34"/>
                  <a:gd name="T17" fmla="*/ 117 h 272"/>
                  <a:gd name="T18" fmla="*/ 28 w 34"/>
                  <a:gd name="T19" fmla="*/ 103 h 272"/>
                  <a:gd name="T20" fmla="*/ 29 w 34"/>
                  <a:gd name="T21" fmla="*/ 88 h 272"/>
                  <a:gd name="T22" fmla="*/ 29 w 34"/>
                  <a:gd name="T23" fmla="*/ 74 h 272"/>
                  <a:gd name="T24" fmla="*/ 30 w 34"/>
                  <a:gd name="T25" fmla="*/ 59 h 272"/>
                  <a:gd name="T26" fmla="*/ 30 w 34"/>
                  <a:gd name="T27" fmla="*/ 43 h 272"/>
                  <a:gd name="T28" fmla="*/ 29 w 34"/>
                  <a:gd name="T29" fmla="*/ 27 h 272"/>
                  <a:gd name="T30" fmla="*/ 29 w 34"/>
                  <a:gd name="T31" fmla="*/ 10 h 272"/>
                  <a:gd name="T32" fmla="*/ 31 w 34"/>
                  <a:gd name="T33" fmla="*/ 0 h 272"/>
                  <a:gd name="T34" fmla="*/ 32 w 34"/>
                  <a:gd name="T35" fmla="*/ 18 h 272"/>
                  <a:gd name="T36" fmla="*/ 33 w 34"/>
                  <a:gd name="T37" fmla="*/ 35 h 272"/>
                  <a:gd name="T38" fmla="*/ 32 w 34"/>
                  <a:gd name="T39" fmla="*/ 51 h 272"/>
                  <a:gd name="T40" fmla="*/ 33 w 34"/>
                  <a:gd name="T41" fmla="*/ 66 h 272"/>
                  <a:gd name="T42" fmla="*/ 32 w 34"/>
                  <a:gd name="T43" fmla="*/ 81 h 272"/>
                  <a:gd name="T44" fmla="*/ 32 w 34"/>
                  <a:gd name="T45" fmla="*/ 95 h 272"/>
                  <a:gd name="T46" fmla="*/ 30 w 34"/>
                  <a:gd name="T47" fmla="*/ 110 h 272"/>
                  <a:gd name="T48" fmla="*/ 28 w 34"/>
                  <a:gd name="T49" fmla="*/ 125 h 272"/>
                  <a:gd name="T50" fmla="*/ 27 w 34"/>
                  <a:gd name="T51" fmla="*/ 139 h 272"/>
                  <a:gd name="T52" fmla="*/ 23 w 34"/>
                  <a:gd name="T53" fmla="*/ 155 h 272"/>
                  <a:gd name="T54" fmla="*/ 21 w 34"/>
                  <a:gd name="T55" fmla="*/ 172 h 272"/>
                  <a:gd name="T56" fmla="*/ 18 w 34"/>
                  <a:gd name="T57" fmla="*/ 189 h 272"/>
                  <a:gd name="T58" fmla="*/ 15 w 34"/>
                  <a:gd name="T59" fmla="*/ 207 h 272"/>
                  <a:gd name="T60" fmla="*/ 11 w 34"/>
                  <a:gd name="T61" fmla="*/ 226 h 272"/>
                  <a:gd name="T62" fmla="*/ 7 w 34"/>
                  <a:gd name="T63" fmla="*/ 249 h 272"/>
                  <a:gd name="T64" fmla="*/ 2 w 34"/>
                  <a:gd name="T65" fmla="*/ 271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272"/>
                  <a:gd name="T101" fmla="*/ 34 w 34"/>
                  <a:gd name="T102" fmla="*/ 272 h 2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272">
                    <a:moveTo>
                      <a:pt x="0" y="270"/>
                    </a:moveTo>
                    <a:lnTo>
                      <a:pt x="2" y="259"/>
                    </a:lnTo>
                    <a:lnTo>
                      <a:pt x="5" y="247"/>
                    </a:lnTo>
                    <a:lnTo>
                      <a:pt x="6" y="237"/>
                    </a:lnTo>
                    <a:lnTo>
                      <a:pt x="7" y="226"/>
                    </a:lnTo>
                    <a:lnTo>
                      <a:pt x="11" y="216"/>
                    </a:lnTo>
                    <a:lnTo>
                      <a:pt x="12" y="206"/>
                    </a:lnTo>
                    <a:lnTo>
                      <a:pt x="13" y="197"/>
                    </a:lnTo>
                    <a:lnTo>
                      <a:pt x="15" y="189"/>
                    </a:lnTo>
                    <a:lnTo>
                      <a:pt x="16" y="180"/>
                    </a:lnTo>
                    <a:lnTo>
                      <a:pt x="19" y="171"/>
                    </a:lnTo>
                    <a:lnTo>
                      <a:pt x="19" y="163"/>
                    </a:lnTo>
                    <a:lnTo>
                      <a:pt x="21" y="155"/>
                    </a:lnTo>
                    <a:lnTo>
                      <a:pt x="22" y="147"/>
                    </a:lnTo>
                    <a:lnTo>
                      <a:pt x="23" y="139"/>
                    </a:lnTo>
                    <a:lnTo>
                      <a:pt x="24" y="132"/>
                    </a:lnTo>
                    <a:lnTo>
                      <a:pt x="25" y="125"/>
                    </a:lnTo>
                    <a:lnTo>
                      <a:pt x="25" y="117"/>
                    </a:lnTo>
                    <a:lnTo>
                      <a:pt x="27" y="109"/>
                    </a:lnTo>
                    <a:lnTo>
                      <a:pt x="28" y="103"/>
                    </a:lnTo>
                    <a:lnTo>
                      <a:pt x="28" y="95"/>
                    </a:lnTo>
                    <a:lnTo>
                      <a:pt x="29" y="88"/>
                    </a:lnTo>
                    <a:lnTo>
                      <a:pt x="29" y="81"/>
                    </a:lnTo>
                    <a:lnTo>
                      <a:pt x="29" y="74"/>
                    </a:lnTo>
                    <a:lnTo>
                      <a:pt x="31" y="66"/>
                    </a:lnTo>
                    <a:lnTo>
                      <a:pt x="30" y="59"/>
                    </a:lnTo>
                    <a:lnTo>
                      <a:pt x="30" y="51"/>
                    </a:lnTo>
                    <a:lnTo>
                      <a:pt x="30" y="43"/>
                    </a:lnTo>
                    <a:lnTo>
                      <a:pt x="30" y="35"/>
                    </a:lnTo>
                    <a:lnTo>
                      <a:pt x="29" y="27"/>
                    </a:lnTo>
                    <a:lnTo>
                      <a:pt x="30" y="18"/>
                    </a:lnTo>
                    <a:lnTo>
                      <a:pt x="29" y="10"/>
                    </a:lnTo>
                    <a:lnTo>
                      <a:pt x="28" y="0"/>
                    </a:lnTo>
                    <a:lnTo>
                      <a:pt x="31" y="0"/>
                    </a:lnTo>
                    <a:lnTo>
                      <a:pt x="32" y="10"/>
                    </a:lnTo>
                    <a:lnTo>
                      <a:pt x="32" y="18"/>
                    </a:lnTo>
                    <a:lnTo>
                      <a:pt x="32" y="26"/>
                    </a:lnTo>
                    <a:lnTo>
                      <a:pt x="33" y="35"/>
                    </a:lnTo>
                    <a:lnTo>
                      <a:pt x="33" y="42"/>
                    </a:lnTo>
                    <a:lnTo>
                      <a:pt x="32" y="51"/>
                    </a:lnTo>
                    <a:lnTo>
                      <a:pt x="32" y="59"/>
                    </a:lnTo>
                    <a:lnTo>
                      <a:pt x="33" y="66"/>
                    </a:lnTo>
                    <a:lnTo>
                      <a:pt x="32" y="74"/>
                    </a:lnTo>
                    <a:lnTo>
                      <a:pt x="32" y="81"/>
                    </a:lnTo>
                    <a:lnTo>
                      <a:pt x="32" y="88"/>
                    </a:lnTo>
                    <a:lnTo>
                      <a:pt x="32" y="95"/>
                    </a:lnTo>
                    <a:lnTo>
                      <a:pt x="31" y="103"/>
                    </a:lnTo>
                    <a:lnTo>
                      <a:pt x="30" y="110"/>
                    </a:lnTo>
                    <a:lnTo>
                      <a:pt x="28" y="117"/>
                    </a:lnTo>
                    <a:lnTo>
                      <a:pt x="28" y="125"/>
                    </a:lnTo>
                    <a:lnTo>
                      <a:pt x="27" y="132"/>
                    </a:lnTo>
                    <a:lnTo>
                      <a:pt x="27" y="139"/>
                    </a:lnTo>
                    <a:lnTo>
                      <a:pt x="24" y="147"/>
                    </a:lnTo>
                    <a:lnTo>
                      <a:pt x="23" y="155"/>
                    </a:lnTo>
                    <a:lnTo>
                      <a:pt x="22" y="163"/>
                    </a:lnTo>
                    <a:lnTo>
                      <a:pt x="21" y="172"/>
                    </a:lnTo>
                    <a:lnTo>
                      <a:pt x="19" y="180"/>
                    </a:lnTo>
                    <a:lnTo>
                      <a:pt x="18" y="189"/>
                    </a:lnTo>
                    <a:lnTo>
                      <a:pt x="16" y="198"/>
                    </a:lnTo>
                    <a:lnTo>
                      <a:pt x="15" y="207"/>
                    </a:lnTo>
                    <a:lnTo>
                      <a:pt x="13" y="216"/>
                    </a:lnTo>
                    <a:lnTo>
                      <a:pt x="11" y="226"/>
                    </a:lnTo>
                    <a:lnTo>
                      <a:pt x="9" y="237"/>
                    </a:lnTo>
                    <a:lnTo>
                      <a:pt x="7" y="249"/>
                    </a:lnTo>
                    <a:lnTo>
                      <a:pt x="5" y="259"/>
                    </a:lnTo>
                    <a:lnTo>
                      <a:pt x="2" y="271"/>
                    </a:lnTo>
                    <a:lnTo>
                      <a:pt x="0" y="270"/>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2" name="Freeform 51"/>
              <p:cNvSpPr>
                <a:spLocks/>
              </p:cNvSpPr>
              <p:nvPr/>
            </p:nvSpPr>
            <p:spPr bwMode="auto">
              <a:xfrm>
                <a:off x="1191" y="2969"/>
                <a:ext cx="29" cy="23"/>
              </a:xfrm>
              <a:custGeom>
                <a:avLst/>
                <a:gdLst>
                  <a:gd name="T0" fmla="*/ 0 w 29"/>
                  <a:gd name="T1" fmla="*/ 19 h 23"/>
                  <a:gd name="T2" fmla="*/ 1 w 29"/>
                  <a:gd name="T3" fmla="*/ 19 h 23"/>
                  <a:gd name="T4" fmla="*/ 2 w 29"/>
                  <a:gd name="T5" fmla="*/ 19 h 23"/>
                  <a:gd name="T6" fmla="*/ 3 w 29"/>
                  <a:gd name="T7" fmla="*/ 19 h 23"/>
                  <a:gd name="T8" fmla="*/ 4 w 29"/>
                  <a:gd name="T9" fmla="*/ 18 h 23"/>
                  <a:gd name="T10" fmla="*/ 5 w 29"/>
                  <a:gd name="T11" fmla="*/ 18 h 23"/>
                  <a:gd name="T12" fmla="*/ 6 w 29"/>
                  <a:gd name="T13" fmla="*/ 17 h 23"/>
                  <a:gd name="T14" fmla="*/ 7 w 29"/>
                  <a:gd name="T15" fmla="*/ 17 h 23"/>
                  <a:gd name="T16" fmla="*/ 8 w 29"/>
                  <a:gd name="T17" fmla="*/ 17 h 23"/>
                  <a:gd name="T18" fmla="*/ 9 w 29"/>
                  <a:gd name="T19" fmla="*/ 17 h 23"/>
                  <a:gd name="T20" fmla="*/ 10 w 29"/>
                  <a:gd name="T21" fmla="*/ 17 h 23"/>
                  <a:gd name="T22" fmla="*/ 12 w 29"/>
                  <a:gd name="T23" fmla="*/ 16 h 23"/>
                  <a:gd name="T24" fmla="*/ 13 w 29"/>
                  <a:gd name="T25" fmla="*/ 15 h 23"/>
                  <a:gd name="T26" fmla="*/ 14 w 29"/>
                  <a:gd name="T27" fmla="*/ 14 h 23"/>
                  <a:gd name="T28" fmla="*/ 14 w 29"/>
                  <a:gd name="T29" fmla="*/ 13 h 23"/>
                  <a:gd name="T30" fmla="*/ 15 w 29"/>
                  <a:gd name="T31" fmla="*/ 14 h 23"/>
                  <a:gd name="T32" fmla="*/ 16 w 29"/>
                  <a:gd name="T33" fmla="*/ 13 h 23"/>
                  <a:gd name="T34" fmla="*/ 17 w 29"/>
                  <a:gd name="T35" fmla="*/ 13 h 23"/>
                  <a:gd name="T36" fmla="*/ 18 w 29"/>
                  <a:gd name="T37" fmla="*/ 12 h 23"/>
                  <a:gd name="T38" fmla="*/ 19 w 29"/>
                  <a:gd name="T39" fmla="*/ 11 h 23"/>
                  <a:gd name="T40" fmla="*/ 20 w 29"/>
                  <a:gd name="T41" fmla="*/ 10 h 23"/>
                  <a:gd name="T42" fmla="*/ 21 w 29"/>
                  <a:gd name="T43" fmla="*/ 10 h 23"/>
                  <a:gd name="T44" fmla="*/ 21 w 29"/>
                  <a:gd name="T45" fmla="*/ 9 h 23"/>
                  <a:gd name="T46" fmla="*/ 22 w 29"/>
                  <a:gd name="T47" fmla="*/ 8 h 23"/>
                  <a:gd name="T48" fmla="*/ 23 w 29"/>
                  <a:gd name="T49" fmla="*/ 7 h 23"/>
                  <a:gd name="T50" fmla="*/ 23 w 29"/>
                  <a:gd name="T51" fmla="*/ 6 h 23"/>
                  <a:gd name="T52" fmla="*/ 25 w 29"/>
                  <a:gd name="T53" fmla="*/ 4 h 23"/>
                  <a:gd name="T54" fmla="*/ 24 w 29"/>
                  <a:gd name="T55" fmla="*/ 3 h 23"/>
                  <a:gd name="T56" fmla="*/ 25 w 29"/>
                  <a:gd name="T57" fmla="*/ 2 h 23"/>
                  <a:gd name="T58" fmla="*/ 25 w 29"/>
                  <a:gd name="T59" fmla="*/ 1 h 23"/>
                  <a:gd name="T60" fmla="*/ 25 w 29"/>
                  <a:gd name="T61" fmla="*/ 0 h 23"/>
                  <a:gd name="T62" fmla="*/ 28 w 29"/>
                  <a:gd name="T63" fmla="*/ 1 h 23"/>
                  <a:gd name="T64" fmla="*/ 28 w 29"/>
                  <a:gd name="T65" fmla="*/ 2 h 23"/>
                  <a:gd name="T66" fmla="*/ 28 w 29"/>
                  <a:gd name="T67" fmla="*/ 3 h 23"/>
                  <a:gd name="T68" fmla="*/ 28 w 29"/>
                  <a:gd name="T69" fmla="*/ 4 h 23"/>
                  <a:gd name="T70" fmla="*/ 28 w 29"/>
                  <a:gd name="T71" fmla="*/ 6 h 23"/>
                  <a:gd name="T72" fmla="*/ 27 w 29"/>
                  <a:gd name="T73" fmla="*/ 6 h 23"/>
                  <a:gd name="T74" fmla="*/ 26 w 29"/>
                  <a:gd name="T75" fmla="*/ 6 h 23"/>
                  <a:gd name="T76" fmla="*/ 26 w 29"/>
                  <a:gd name="T77" fmla="*/ 8 h 23"/>
                  <a:gd name="T78" fmla="*/ 25 w 29"/>
                  <a:gd name="T79" fmla="*/ 9 h 23"/>
                  <a:gd name="T80" fmla="*/ 24 w 29"/>
                  <a:gd name="T81" fmla="*/ 10 h 23"/>
                  <a:gd name="T82" fmla="*/ 23 w 29"/>
                  <a:gd name="T83" fmla="*/ 11 h 23"/>
                  <a:gd name="T84" fmla="*/ 23 w 29"/>
                  <a:gd name="T85" fmla="*/ 12 h 23"/>
                  <a:gd name="T86" fmla="*/ 22 w 29"/>
                  <a:gd name="T87" fmla="*/ 13 h 23"/>
                  <a:gd name="T88" fmla="*/ 21 w 29"/>
                  <a:gd name="T89" fmla="*/ 13 h 23"/>
                  <a:gd name="T90" fmla="*/ 20 w 29"/>
                  <a:gd name="T91" fmla="*/ 13 h 23"/>
                  <a:gd name="T92" fmla="*/ 19 w 29"/>
                  <a:gd name="T93" fmla="*/ 14 h 23"/>
                  <a:gd name="T94" fmla="*/ 19 w 29"/>
                  <a:gd name="T95" fmla="*/ 16 h 23"/>
                  <a:gd name="T96" fmla="*/ 17 w 29"/>
                  <a:gd name="T97" fmla="*/ 17 h 23"/>
                  <a:gd name="T98" fmla="*/ 15 w 29"/>
                  <a:gd name="T99" fmla="*/ 17 h 23"/>
                  <a:gd name="T100" fmla="*/ 14 w 29"/>
                  <a:gd name="T101" fmla="*/ 17 h 23"/>
                  <a:gd name="T102" fmla="*/ 13 w 29"/>
                  <a:gd name="T103" fmla="*/ 18 h 23"/>
                  <a:gd name="T104" fmla="*/ 11 w 29"/>
                  <a:gd name="T105" fmla="*/ 19 h 23"/>
                  <a:gd name="T106" fmla="*/ 11 w 29"/>
                  <a:gd name="T107" fmla="*/ 20 h 23"/>
                  <a:gd name="T108" fmla="*/ 10 w 29"/>
                  <a:gd name="T109" fmla="*/ 20 h 23"/>
                  <a:gd name="T110" fmla="*/ 9 w 29"/>
                  <a:gd name="T111" fmla="*/ 20 h 23"/>
                  <a:gd name="T112" fmla="*/ 8 w 29"/>
                  <a:gd name="T113" fmla="*/ 20 h 23"/>
                  <a:gd name="T114" fmla="*/ 6 w 29"/>
                  <a:gd name="T115" fmla="*/ 21 h 23"/>
                  <a:gd name="T116" fmla="*/ 4 w 29"/>
                  <a:gd name="T117" fmla="*/ 22 h 23"/>
                  <a:gd name="T118" fmla="*/ 3 w 29"/>
                  <a:gd name="T119" fmla="*/ 21 h 23"/>
                  <a:gd name="T120" fmla="*/ 2 w 29"/>
                  <a:gd name="T121" fmla="*/ 22 h 23"/>
                  <a:gd name="T122" fmla="*/ 0 w 29"/>
                  <a:gd name="T123" fmla="*/ 22 h 23"/>
                  <a:gd name="T124" fmla="*/ 0 w 29"/>
                  <a:gd name="T125" fmla="*/ 19 h 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
                  <a:gd name="T190" fmla="*/ 0 h 23"/>
                  <a:gd name="T191" fmla="*/ 29 w 29"/>
                  <a:gd name="T192" fmla="*/ 23 h 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 h="23">
                    <a:moveTo>
                      <a:pt x="0" y="19"/>
                    </a:moveTo>
                    <a:lnTo>
                      <a:pt x="1" y="19"/>
                    </a:lnTo>
                    <a:lnTo>
                      <a:pt x="2" y="19"/>
                    </a:lnTo>
                    <a:lnTo>
                      <a:pt x="3" y="19"/>
                    </a:lnTo>
                    <a:lnTo>
                      <a:pt x="4" y="18"/>
                    </a:lnTo>
                    <a:lnTo>
                      <a:pt x="5" y="18"/>
                    </a:lnTo>
                    <a:lnTo>
                      <a:pt x="6" y="17"/>
                    </a:lnTo>
                    <a:lnTo>
                      <a:pt x="7" y="17"/>
                    </a:lnTo>
                    <a:lnTo>
                      <a:pt x="8" y="17"/>
                    </a:lnTo>
                    <a:lnTo>
                      <a:pt x="9" y="17"/>
                    </a:lnTo>
                    <a:lnTo>
                      <a:pt x="10" y="17"/>
                    </a:lnTo>
                    <a:lnTo>
                      <a:pt x="12" y="16"/>
                    </a:lnTo>
                    <a:lnTo>
                      <a:pt x="13" y="15"/>
                    </a:lnTo>
                    <a:lnTo>
                      <a:pt x="14" y="14"/>
                    </a:lnTo>
                    <a:lnTo>
                      <a:pt x="14" y="13"/>
                    </a:lnTo>
                    <a:lnTo>
                      <a:pt x="15" y="14"/>
                    </a:lnTo>
                    <a:lnTo>
                      <a:pt x="16" y="13"/>
                    </a:lnTo>
                    <a:lnTo>
                      <a:pt x="17" y="13"/>
                    </a:lnTo>
                    <a:lnTo>
                      <a:pt x="18" y="12"/>
                    </a:lnTo>
                    <a:lnTo>
                      <a:pt x="19" y="11"/>
                    </a:lnTo>
                    <a:lnTo>
                      <a:pt x="20" y="10"/>
                    </a:lnTo>
                    <a:lnTo>
                      <a:pt x="21" y="10"/>
                    </a:lnTo>
                    <a:lnTo>
                      <a:pt x="21" y="9"/>
                    </a:lnTo>
                    <a:lnTo>
                      <a:pt x="22" y="8"/>
                    </a:lnTo>
                    <a:lnTo>
                      <a:pt x="23" y="7"/>
                    </a:lnTo>
                    <a:lnTo>
                      <a:pt x="23" y="6"/>
                    </a:lnTo>
                    <a:lnTo>
                      <a:pt x="25" y="4"/>
                    </a:lnTo>
                    <a:lnTo>
                      <a:pt x="24" y="3"/>
                    </a:lnTo>
                    <a:lnTo>
                      <a:pt x="25" y="2"/>
                    </a:lnTo>
                    <a:lnTo>
                      <a:pt x="25" y="1"/>
                    </a:lnTo>
                    <a:lnTo>
                      <a:pt x="25" y="0"/>
                    </a:lnTo>
                    <a:lnTo>
                      <a:pt x="28" y="1"/>
                    </a:lnTo>
                    <a:lnTo>
                      <a:pt x="28" y="2"/>
                    </a:lnTo>
                    <a:lnTo>
                      <a:pt x="28" y="3"/>
                    </a:lnTo>
                    <a:lnTo>
                      <a:pt x="28" y="4"/>
                    </a:lnTo>
                    <a:lnTo>
                      <a:pt x="28" y="6"/>
                    </a:lnTo>
                    <a:lnTo>
                      <a:pt x="27" y="6"/>
                    </a:lnTo>
                    <a:lnTo>
                      <a:pt x="26" y="6"/>
                    </a:lnTo>
                    <a:lnTo>
                      <a:pt x="26" y="8"/>
                    </a:lnTo>
                    <a:lnTo>
                      <a:pt x="25" y="9"/>
                    </a:lnTo>
                    <a:lnTo>
                      <a:pt x="24" y="10"/>
                    </a:lnTo>
                    <a:lnTo>
                      <a:pt x="23" y="11"/>
                    </a:lnTo>
                    <a:lnTo>
                      <a:pt x="23" y="12"/>
                    </a:lnTo>
                    <a:lnTo>
                      <a:pt x="22" y="13"/>
                    </a:lnTo>
                    <a:lnTo>
                      <a:pt x="21" y="13"/>
                    </a:lnTo>
                    <a:lnTo>
                      <a:pt x="20" y="13"/>
                    </a:lnTo>
                    <a:lnTo>
                      <a:pt x="19" y="14"/>
                    </a:lnTo>
                    <a:lnTo>
                      <a:pt x="19" y="16"/>
                    </a:lnTo>
                    <a:lnTo>
                      <a:pt x="17" y="17"/>
                    </a:lnTo>
                    <a:lnTo>
                      <a:pt x="15" y="17"/>
                    </a:lnTo>
                    <a:lnTo>
                      <a:pt x="14" y="17"/>
                    </a:lnTo>
                    <a:lnTo>
                      <a:pt x="13" y="18"/>
                    </a:lnTo>
                    <a:lnTo>
                      <a:pt x="11" y="19"/>
                    </a:lnTo>
                    <a:lnTo>
                      <a:pt x="11" y="20"/>
                    </a:lnTo>
                    <a:lnTo>
                      <a:pt x="10" y="20"/>
                    </a:lnTo>
                    <a:lnTo>
                      <a:pt x="9" y="20"/>
                    </a:lnTo>
                    <a:lnTo>
                      <a:pt x="8" y="20"/>
                    </a:lnTo>
                    <a:lnTo>
                      <a:pt x="6" y="21"/>
                    </a:lnTo>
                    <a:lnTo>
                      <a:pt x="4" y="22"/>
                    </a:lnTo>
                    <a:lnTo>
                      <a:pt x="3" y="21"/>
                    </a:lnTo>
                    <a:lnTo>
                      <a:pt x="2" y="22"/>
                    </a:lnTo>
                    <a:lnTo>
                      <a:pt x="0" y="22"/>
                    </a:lnTo>
                    <a:lnTo>
                      <a:pt x="0" y="19"/>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3" name="Freeform 52"/>
              <p:cNvSpPr>
                <a:spLocks/>
              </p:cNvSpPr>
              <p:nvPr/>
            </p:nvSpPr>
            <p:spPr bwMode="auto">
              <a:xfrm>
                <a:off x="995" y="2988"/>
                <a:ext cx="196" cy="24"/>
              </a:xfrm>
              <a:custGeom>
                <a:avLst/>
                <a:gdLst>
                  <a:gd name="T0" fmla="*/ 1 w 196"/>
                  <a:gd name="T1" fmla="*/ 21 h 24"/>
                  <a:gd name="T2" fmla="*/ 2 w 196"/>
                  <a:gd name="T3" fmla="*/ 18 h 24"/>
                  <a:gd name="T4" fmla="*/ 195 w 196"/>
                  <a:gd name="T5" fmla="*/ 0 h 24"/>
                  <a:gd name="T6" fmla="*/ 195 w 196"/>
                  <a:gd name="T7" fmla="*/ 4 h 24"/>
                  <a:gd name="T8" fmla="*/ 2 w 196"/>
                  <a:gd name="T9" fmla="*/ 23 h 24"/>
                  <a:gd name="T10" fmla="*/ 4 w 196"/>
                  <a:gd name="T11" fmla="*/ 21 h 24"/>
                  <a:gd name="T12" fmla="*/ 1 w 196"/>
                  <a:gd name="T13" fmla="*/ 21 h 24"/>
                  <a:gd name="T14" fmla="*/ 0 w 196"/>
                  <a:gd name="T15" fmla="*/ 20 h 24"/>
                  <a:gd name="T16" fmla="*/ 2 w 196"/>
                  <a:gd name="T17" fmla="*/ 18 h 24"/>
                  <a:gd name="T18" fmla="*/ 1 w 196"/>
                  <a:gd name="T19" fmla="*/ 2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4"/>
                  <a:gd name="T32" fmla="*/ 196 w 19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4">
                    <a:moveTo>
                      <a:pt x="1" y="21"/>
                    </a:moveTo>
                    <a:lnTo>
                      <a:pt x="2" y="18"/>
                    </a:lnTo>
                    <a:lnTo>
                      <a:pt x="195" y="0"/>
                    </a:lnTo>
                    <a:lnTo>
                      <a:pt x="195" y="4"/>
                    </a:lnTo>
                    <a:lnTo>
                      <a:pt x="2" y="23"/>
                    </a:lnTo>
                    <a:lnTo>
                      <a:pt x="4" y="21"/>
                    </a:lnTo>
                    <a:lnTo>
                      <a:pt x="1" y="21"/>
                    </a:lnTo>
                    <a:lnTo>
                      <a:pt x="0" y="20"/>
                    </a:lnTo>
                    <a:lnTo>
                      <a:pt x="2" y="18"/>
                    </a:lnTo>
                    <a:lnTo>
                      <a:pt x="1" y="21"/>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4" name="Freeform 53"/>
              <p:cNvSpPr>
                <a:spLocks/>
              </p:cNvSpPr>
              <p:nvPr/>
            </p:nvSpPr>
            <p:spPr bwMode="auto">
              <a:xfrm>
                <a:off x="1291" y="2497"/>
                <a:ext cx="134" cy="29"/>
              </a:xfrm>
              <a:custGeom>
                <a:avLst/>
                <a:gdLst>
                  <a:gd name="T0" fmla="*/ 128 w 134"/>
                  <a:gd name="T1" fmla="*/ 27 h 29"/>
                  <a:gd name="T2" fmla="*/ 120 w 134"/>
                  <a:gd name="T3" fmla="*/ 24 h 29"/>
                  <a:gd name="T4" fmla="*/ 112 w 134"/>
                  <a:gd name="T5" fmla="*/ 23 h 29"/>
                  <a:gd name="T6" fmla="*/ 104 w 134"/>
                  <a:gd name="T7" fmla="*/ 21 h 29"/>
                  <a:gd name="T8" fmla="*/ 98 w 134"/>
                  <a:gd name="T9" fmla="*/ 19 h 29"/>
                  <a:gd name="T10" fmla="*/ 91 w 134"/>
                  <a:gd name="T11" fmla="*/ 17 h 29"/>
                  <a:gd name="T12" fmla="*/ 82 w 134"/>
                  <a:gd name="T13" fmla="*/ 16 h 29"/>
                  <a:gd name="T14" fmla="*/ 75 w 134"/>
                  <a:gd name="T15" fmla="*/ 13 h 29"/>
                  <a:gd name="T16" fmla="*/ 68 w 134"/>
                  <a:gd name="T17" fmla="*/ 13 h 29"/>
                  <a:gd name="T18" fmla="*/ 60 w 134"/>
                  <a:gd name="T19" fmla="*/ 11 h 29"/>
                  <a:gd name="T20" fmla="*/ 52 w 134"/>
                  <a:gd name="T21" fmla="*/ 9 h 29"/>
                  <a:gd name="T22" fmla="*/ 44 w 134"/>
                  <a:gd name="T23" fmla="*/ 8 h 29"/>
                  <a:gd name="T24" fmla="*/ 34 w 134"/>
                  <a:gd name="T25" fmla="*/ 7 h 29"/>
                  <a:gd name="T26" fmla="*/ 26 w 134"/>
                  <a:gd name="T27" fmla="*/ 6 h 29"/>
                  <a:gd name="T28" fmla="*/ 17 w 134"/>
                  <a:gd name="T29" fmla="*/ 5 h 29"/>
                  <a:gd name="T30" fmla="*/ 6 w 134"/>
                  <a:gd name="T31" fmla="*/ 4 h 29"/>
                  <a:gd name="T32" fmla="*/ 1 w 134"/>
                  <a:gd name="T33" fmla="*/ 0 h 29"/>
                  <a:gd name="T34" fmla="*/ 10 w 134"/>
                  <a:gd name="T35" fmla="*/ 2 h 29"/>
                  <a:gd name="T36" fmla="*/ 21 w 134"/>
                  <a:gd name="T37" fmla="*/ 2 h 29"/>
                  <a:gd name="T38" fmla="*/ 31 w 134"/>
                  <a:gd name="T39" fmla="*/ 3 h 29"/>
                  <a:gd name="T40" fmla="*/ 40 w 134"/>
                  <a:gd name="T41" fmla="*/ 5 h 29"/>
                  <a:gd name="T42" fmla="*/ 49 w 134"/>
                  <a:gd name="T43" fmla="*/ 6 h 29"/>
                  <a:gd name="T44" fmla="*/ 56 w 134"/>
                  <a:gd name="T45" fmla="*/ 8 h 29"/>
                  <a:gd name="T46" fmla="*/ 64 w 134"/>
                  <a:gd name="T47" fmla="*/ 9 h 29"/>
                  <a:gd name="T48" fmla="*/ 72 w 134"/>
                  <a:gd name="T49" fmla="*/ 11 h 29"/>
                  <a:gd name="T50" fmla="*/ 80 w 134"/>
                  <a:gd name="T51" fmla="*/ 11 h 29"/>
                  <a:gd name="T52" fmla="*/ 87 w 134"/>
                  <a:gd name="T53" fmla="*/ 13 h 29"/>
                  <a:gd name="T54" fmla="*/ 94 w 134"/>
                  <a:gd name="T55" fmla="*/ 15 h 29"/>
                  <a:gd name="T56" fmla="*/ 102 w 134"/>
                  <a:gd name="T57" fmla="*/ 17 h 29"/>
                  <a:gd name="T58" fmla="*/ 110 w 134"/>
                  <a:gd name="T59" fmla="*/ 18 h 29"/>
                  <a:gd name="T60" fmla="*/ 116 w 134"/>
                  <a:gd name="T61" fmla="*/ 21 h 29"/>
                  <a:gd name="T62" fmla="*/ 125 w 134"/>
                  <a:gd name="T63" fmla="*/ 23 h 29"/>
                  <a:gd name="T64" fmla="*/ 133 w 134"/>
                  <a:gd name="T65" fmla="*/ 24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29"/>
                  <a:gd name="T101" fmla="*/ 134 w 134"/>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29">
                    <a:moveTo>
                      <a:pt x="132" y="28"/>
                    </a:moveTo>
                    <a:lnTo>
                      <a:pt x="128" y="27"/>
                    </a:lnTo>
                    <a:lnTo>
                      <a:pt x="124" y="26"/>
                    </a:lnTo>
                    <a:lnTo>
                      <a:pt x="120" y="24"/>
                    </a:lnTo>
                    <a:lnTo>
                      <a:pt x="116" y="24"/>
                    </a:lnTo>
                    <a:lnTo>
                      <a:pt x="112" y="23"/>
                    </a:lnTo>
                    <a:lnTo>
                      <a:pt x="108" y="21"/>
                    </a:lnTo>
                    <a:lnTo>
                      <a:pt x="104" y="21"/>
                    </a:lnTo>
                    <a:lnTo>
                      <a:pt x="101" y="20"/>
                    </a:lnTo>
                    <a:lnTo>
                      <a:pt x="98" y="19"/>
                    </a:lnTo>
                    <a:lnTo>
                      <a:pt x="94" y="17"/>
                    </a:lnTo>
                    <a:lnTo>
                      <a:pt x="91" y="17"/>
                    </a:lnTo>
                    <a:lnTo>
                      <a:pt x="86" y="16"/>
                    </a:lnTo>
                    <a:lnTo>
                      <a:pt x="82" y="16"/>
                    </a:lnTo>
                    <a:lnTo>
                      <a:pt x="78" y="15"/>
                    </a:lnTo>
                    <a:lnTo>
                      <a:pt x="75" y="13"/>
                    </a:lnTo>
                    <a:lnTo>
                      <a:pt x="72" y="13"/>
                    </a:lnTo>
                    <a:lnTo>
                      <a:pt x="68" y="13"/>
                    </a:lnTo>
                    <a:lnTo>
                      <a:pt x="64" y="11"/>
                    </a:lnTo>
                    <a:lnTo>
                      <a:pt x="60" y="11"/>
                    </a:lnTo>
                    <a:lnTo>
                      <a:pt x="56" y="11"/>
                    </a:lnTo>
                    <a:lnTo>
                      <a:pt x="52" y="9"/>
                    </a:lnTo>
                    <a:lnTo>
                      <a:pt x="48" y="9"/>
                    </a:lnTo>
                    <a:lnTo>
                      <a:pt x="44" y="8"/>
                    </a:lnTo>
                    <a:lnTo>
                      <a:pt x="39" y="8"/>
                    </a:lnTo>
                    <a:lnTo>
                      <a:pt x="34" y="7"/>
                    </a:lnTo>
                    <a:lnTo>
                      <a:pt x="31" y="6"/>
                    </a:lnTo>
                    <a:lnTo>
                      <a:pt x="26" y="6"/>
                    </a:lnTo>
                    <a:lnTo>
                      <a:pt x="22" y="5"/>
                    </a:lnTo>
                    <a:lnTo>
                      <a:pt x="17" y="5"/>
                    </a:lnTo>
                    <a:lnTo>
                      <a:pt x="11" y="5"/>
                    </a:lnTo>
                    <a:lnTo>
                      <a:pt x="6" y="4"/>
                    </a:lnTo>
                    <a:lnTo>
                      <a:pt x="0" y="3"/>
                    </a:lnTo>
                    <a:lnTo>
                      <a:pt x="1" y="0"/>
                    </a:lnTo>
                    <a:lnTo>
                      <a:pt x="6" y="1"/>
                    </a:lnTo>
                    <a:lnTo>
                      <a:pt x="10" y="2"/>
                    </a:lnTo>
                    <a:lnTo>
                      <a:pt x="16" y="2"/>
                    </a:lnTo>
                    <a:lnTo>
                      <a:pt x="21" y="2"/>
                    </a:lnTo>
                    <a:lnTo>
                      <a:pt x="26" y="3"/>
                    </a:lnTo>
                    <a:lnTo>
                      <a:pt x="31" y="3"/>
                    </a:lnTo>
                    <a:lnTo>
                      <a:pt x="35" y="4"/>
                    </a:lnTo>
                    <a:lnTo>
                      <a:pt x="40" y="5"/>
                    </a:lnTo>
                    <a:lnTo>
                      <a:pt x="45" y="5"/>
                    </a:lnTo>
                    <a:lnTo>
                      <a:pt x="49" y="6"/>
                    </a:lnTo>
                    <a:lnTo>
                      <a:pt x="53" y="6"/>
                    </a:lnTo>
                    <a:lnTo>
                      <a:pt x="56" y="8"/>
                    </a:lnTo>
                    <a:lnTo>
                      <a:pt x="60" y="8"/>
                    </a:lnTo>
                    <a:lnTo>
                      <a:pt x="64" y="9"/>
                    </a:lnTo>
                    <a:lnTo>
                      <a:pt x="68" y="9"/>
                    </a:lnTo>
                    <a:lnTo>
                      <a:pt x="72" y="11"/>
                    </a:lnTo>
                    <a:lnTo>
                      <a:pt x="76" y="10"/>
                    </a:lnTo>
                    <a:lnTo>
                      <a:pt x="80" y="11"/>
                    </a:lnTo>
                    <a:lnTo>
                      <a:pt x="83" y="13"/>
                    </a:lnTo>
                    <a:lnTo>
                      <a:pt x="87" y="13"/>
                    </a:lnTo>
                    <a:lnTo>
                      <a:pt x="90" y="13"/>
                    </a:lnTo>
                    <a:lnTo>
                      <a:pt x="94" y="15"/>
                    </a:lnTo>
                    <a:lnTo>
                      <a:pt x="97" y="16"/>
                    </a:lnTo>
                    <a:lnTo>
                      <a:pt x="102" y="17"/>
                    </a:lnTo>
                    <a:lnTo>
                      <a:pt x="106" y="17"/>
                    </a:lnTo>
                    <a:lnTo>
                      <a:pt x="110" y="18"/>
                    </a:lnTo>
                    <a:lnTo>
                      <a:pt x="114" y="20"/>
                    </a:lnTo>
                    <a:lnTo>
                      <a:pt x="116" y="21"/>
                    </a:lnTo>
                    <a:lnTo>
                      <a:pt x="120" y="21"/>
                    </a:lnTo>
                    <a:lnTo>
                      <a:pt x="125" y="23"/>
                    </a:lnTo>
                    <a:lnTo>
                      <a:pt x="129" y="24"/>
                    </a:lnTo>
                    <a:lnTo>
                      <a:pt x="133" y="24"/>
                    </a:lnTo>
                    <a:lnTo>
                      <a:pt x="132" y="28"/>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5" name="Freeform 54"/>
              <p:cNvSpPr>
                <a:spLocks/>
              </p:cNvSpPr>
              <p:nvPr/>
            </p:nvSpPr>
            <p:spPr bwMode="auto">
              <a:xfrm>
                <a:off x="1424" y="2522"/>
                <a:ext cx="25" cy="39"/>
              </a:xfrm>
              <a:custGeom>
                <a:avLst/>
                <a:gdLst>
                  <a:gd name="T0" fmla="*/ 21 w 25"/>
                  <a:gd name="T1" fmla="*/ 36 h 39"/>
                  <a:gd name="T2" fmla="*/ 20 w 25"/>
                  <a:gd name="T3" fmla="*/ 33 h 39"/>
                  <a:gd name="T4" fmla="*/ 20 w 25"/>
                  <a:gd name="T5" fmla="*/ 31 h 39"/>
                  <a:gd name="T6" fmla="*/ 20 w 25"/>
                  <a:gd name="T7" fmla="*/ 29 h 39"/>
                  <a:gd name="T8" fmla="*/ 20 w 25"/>
                  <a:gd name="T9" fmla="*/ 26 h 39"/>
                  <a:gd name="T10" fmla="*/ 19 w 25"/>
                  <a:gd name="T11" fmla="*/ 24 h 39"/>
                  <a:gd name="T12" fmla="*/ 19 w 25"/>
                  <a:gd name="T13" fmla="*/ 21 h 39"/>
                  <a:gd name="T14" fmla="*/ 18 w 25"/>
                  <a:gd name="T15" fmla="*/ 18 h 39"/>
                  <a:gd name="T16" fmla="*/ 16 w 25"/>
                  <a:gd name="T17" fmla="*/ 15 h 39"/>
                  <a:gd name="T18" fmla="*/ 15 w 25"/>
                  <a:gd name="T19" fmla="*/ 12 h 39"/>
                  <a:gd name="T20" fmla="*/ 13 w 25"/>
                  <a:gd name="T21" fmla="*/ 10 h 39"/>
                  <a:gd name="T22" fmla="*/ 10 w 25"/>
                  <a:gd name="T23" fmla="*/ 8 h 39"/>
                  <a:gd name="T24" fmla="*/ 9 w 25"/>
                  <a:gd name="T25" fmla="*/ 6 h 39"/>
                  <a:gd name="T26" fmla="*/ 5 w 25"/>
                  <a:gd name="T27" fmla="*/ 4 h 39"/>
                  <a:gd name="T28" fmla="*/ 2 w 25"/>
                  <a:gd name="T29" fmla="*/ 4 h 39"/>
                  <a:gd name="T30" fmla="*/ 1 w 25"/>
                  <a:gd name="T31" fmla="*/ 0 h 39"/>
                  <a:gd name="T32" fmla="*/ 4 w 25"/>
                  <a:gd name="T33" fmla="*/ 1 h 39"/>
                  <a:gd name="T34" fmla="*/ 7 w 25"/>
                  <a:gd name="T35" fmla="*/ 2 h 39"/>
                  <a:gd name="T36" fmla="*/ 10 w 25"/>
                  <a:gd name="T37" fmla="*/ 4 h 39"/>
                  <a:gd name="T38" fmla="*/ 13 w 25"/>
                  <a:gd name="T39" fmla="*/ 7 h 39"/>
                  <a:gd name="T40" fmla="*/ 16 w 25"/>
                  <a:gd name="T41" fmla="*/ 9 h 39"/>
                  <a:gd name="T42" fmla="*/ 18 w 25"/>
                  <a:gd name="T43" fmla="*/ 10 h 39"/>
                  <a:gd name="T44" fmla="*/ 19 w 25"/>
                  <a:gd name="T45" fmla="*/ 14 h 39"/>
                  <a:gd name="T46" fmla="*/ 20 w 25"/>
                  <a:gd name="T47" fmla="*/ 17 h 39"/>
                  <a:gd name="T48" fmla="*/ 21 w 25"/>
                  <a:gd name="T49" fmla="*/ 19 h 39"/>
                  <a:gd name="T50" fmla="*/ 23 w 25"/>
                  <a:gd name="T51" fmla="*/ 23 h 39"/>
                  <a:gd name="T52" fmla="*/ 23 w 25"/>
                  <a:gd name="T53" fmla="*/ 27 h 39"/>
                  <a:gd name="T54" fmla="*/ 24 w 25"/>
                  <a:gd name="T55" fmla="*/ 29 h 39"/>
                  <a:gd name="T56" fmla="*/ 23 w 25"/>
                  <a:gd name="T57" fmla="*/ 32 h 39"/>
                  <a:gd name="T58" fmla="*/ 24 w 25"/>
                  <a:gd name="T59" fmla="*/ 34 h 39"/>
                  <a:gd name="T60" fmla="*/ 24 w 25"/>
                  <a:gd name="T61" fmla="*/ 37 h 39"/>
                  <a:gd name="T62" fmla="*/ 21 w 25"/>
                  <a:gd name="T63" fmla="*/ 37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39"/>
                  <a:gd name="T98" fmla="*/ 25 w 25"/>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39">
                    <a:moveTo>
                      <a:pt x="21" y="37"/>
                    </a:moveTo>
                    <a:lnTo>
                      <a:pt x="21" y="36"/>
                    </a:lnTo>
                    <a:lnTo>
                      <a:pt x="21" y="35"/>
                    </a:lnTo>
                    <a:lnTo>
                      <a:pt x="20" y="33"/>
                    </a:lnTo>
                    <a:lnTo>
                      <a:pt x="21" y="33"/>
                    </a:lnTo>
                    <a:lnTo>
                      <a:pt x="20" y="31"/>
                    </a:lnTo>
                    <a:lnTo>
                      <a:pt x="20" y="30"/>
                    </a:lnTo>
                    <a:lnTo>
                      <a:pt x="20" y="29"/>
                    </a:lnTo>
                    <a:lnTo>
                      <a:pt x="21" y="28"/>
                    </a:lnTo>
                    <a:lnTo>
                      <a:pt x="20" y="26"/>
                    </a:lnTo>
                    <a:lnTo>
                      <a:pt x="20" y="25"/>
                    </a:lnTo>
                    <a:lnTo>
                      <a:pt x="19" y="24"/>
                    </a:lnTo>
                    <a:lnTo>
                      <a:pt x="20" y="23"/>
                    </a:lnTo>
                    <a:lnTo>
                      <a:pt x="19" y="21"/>
                    </a:lnTo>
                    <a:lnTo>
                      <a:pt x="18" y="19"/>
                    </a:lnTo>
                    <a:lnTo>
                      <a:pt x="18" y="18"/>
                    </a:lnTo>
                    <a:lnTo>
                      <a:pt x="17" y="17"/>
                    </a:lnTo>
                    <a:lnTo>
                      <a:pt x="16" y="15"/>
                    </a:lnTo>
                    <a:lnTo>
                      <a:pt x="15" y="14"/>
                    </a:lnTo>
                    <a:lnTo>
                      <a:pt x="15" y="12"/>
                    </a:lnTo>
                    <a:lnTo>
                      <a:pt x="14" y="11"/>
                    </a:lnTo>
                    <a:lnTo>
                      <a:pt x="13" y="10"/>
                    </a:lnTo>
                    <a:lnTo>
                      <a:pt x="11" y="9"/>
                    </a:lnTo>
                    <a:lnTo>
                      <a:pt x="10" y="8"/>
                    </a:lnTo>
                    <a:lnTo>
                      <a:pt x="9" y="7"/>
                    </a:lnTo>
                    <a:lnTo>
                      <a:pt x="9" y="6"/>
                    </a:lnTo>
                    <a:lnTo>
                      <a:pt x="7" y="6"/>
                    </a:lnTo>
                    <a:lnTo>
                      <a:pt x="5" y="4"/>
                    </a:lnTo>
                    <a:lnTo>
                      <a:pt x="3" y="3"/>
                    </a:lnTo>
                    <a:lnTo>
                      <a:pt x="2" y="4"/>
                    </a:lnTo>
                    <a:lnTo>
                      <a:pt x="0" y="3"/>
                    </a:lnTo>
                    <a:lnTo>
                      <a:pt x="1" y="0"/>
                    </a:lnTo>
                    <a:lnTo>
                      <a:pt x="2" y="0"/>
                    </a:lnTo>
                    <a:lnTo>
                      <a:pt x="4" y="1"/>
                    </a:lnTo>
                    <a:lnTo>
                      <a:pt x="6" y="1"/>
                    </a:lnTo>
                    <a:lnTo>
                      <a:pt x="7" y="2"/>
                    </a:lnTo>
                    <a:lnTo>
                      <a:pt x="9" y="3"/>
                    </a:lnTo>
                    <a:lnTo>
                      <a:pt x="10" y="4"/>
                    </a:lnTo>
                    <a:lnTo>
                      <a:pt x="13" y="6"/>
                    </a:lnTo>
                    <a:lnTo>
                      <a:pt x="13" y="7"/>
                    </a:lnTo>
                    <a:lnTo>
                      <a:pt x="15" y="8"/>
                    </a:lnTo>
                    <a:lnTo>
                      <a:pt x="16" y="9"/>
                    </a:lnTo>
                    <a:lnTo>
                      <a:pt x="17" y="10"/>
                    </a:lnTo>
                    <a:lnTo>
                      <a:pt x="18" y="10"/>
                    </a:lnTo>
                    <a:lnTo>
                      <a:pt x="19" y="13"/>
                    </a:lnTo>
                    <a:lnTo>
                      <a:pt x="19" y="14"/>
                    </a:lnTo>
                    <a:lnTo>
                      <a:pt x="20" y="15"/>
                    </a:lnTo>
                    <a:lnTo>
                      <a:pt x="20" y="17"/>
                    </a:lnTo>
                    <a:lnTo>
                      <a:pt x="21" y="18"/>
                    </a:lnTo>
                    <a:lnTo>
                      <a:pt x="21" y="19"/>
                    </a:lnTo>
                    <a:lnTo>
                      <a:pt x="23" y="21"/>
                    </a:lnTo>
                    <a:lnTo>
                      <a:pt x="23" y="23"/>
                    </a:lnTo>
                    <a:lnTo>
                      <a:pt x="23" y="25"/>
                    </a:lnTo>
                    <a:lnTo>
                      <a:pt x="23" y="27"/>
                    </a:lnTo>
                    <a:lnTo>
                      <a:pt x="23" y="28"/>
                    </a:lnTo>
                    <a:lnTo>
                      <a:pt x="24" y="29"/>
                    </a:lnTo>
                    <a:lnTo>
                      <a:pt x="23" y="31"/>
                    </a:lnTo>
                    <a:lnTo>
                      <a:pt x="23" y="32"/>
                    </a:lnTo>
                    <a:lnTo>
                      <a:pt x="24" y="33"/>
                    </a:lnTo>
                    <a:lnTo>
                      <a:pt x="24" y="34"/>
                    </a:lnTo>
                    <a:lnTo>
                      <a:pt x="24" y="36"/>
                    </a:lnTo>
                    <a:lnTo>
                      <a:pt x="24" y="37"/>
                    </a:lnTo>
                    <a:lnTo>
                      <a:pt x="24" y="38"/>
                    </a:lnTo>
                    <a:lnTo>
                      <a:pt x="21" y="37"/>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6" name="Freeform 55"/>
              <p:cNvSpPr>
                <a:spLocks/>
              </p:cNvSpPr>
              <p:nvPr/>
            </p:nvSpPr>
            <p:spPr bwMode="auto">
              <a:xfrm>
                <a:off x="1422" y="2662"/>
                <a:ext cx="16" cy="14"/>
              </a:xfrm>
              <a:custGeom>
                <a:avLst/>
                <a:gdLst>
                  <a:gd name="T0" fmla="*/ 0 w 16"/>
                  <a:gd name="T1" fmla="*/ 11 h 14"/>
                  <a:gd name="T2" fmla="*/ 1 w 16"/>
                  <a:gd name="T3" fmla="*/ 10 h 14"/>
                  <a:gd name="T4" fmla="*/ 2 w 16"/>
                  <a:gd name="T5" fmla="*/ 10 h 14"/>
                  <a:gd name="T6" fmla="*/ 2 w 16"/>
                  <a:gd name="T7" fmla="*/ 9 h 14"/>
                  <a:gd name="T8" fmla="*/ 3 w 16"/>
                  <a:gd name="T9" fmla="*/ 9 h 14"/>
                  <a:gd name="T10" fmla="*/ 4 w 16"/>
                  <a:gd name="T11" fmla="*/ 9 h 14"/>
                  <a:gd name="T12" fmla="*/ 5 w 16"/>
                  <a:gd name="T13" fmla="*/ 9 h 14"/>
                  <a:gd name="T14" fmla="*/ 6 w 16"/>
                  <a:gd name="T15" fmla="*/ 9 h 14"/>
                  <a:gd name="T16" fmla="*/ 7 w 16"/>
                  <a:gd name="T17" fmla="*/ 9 h 14"/>
                  <a:gd name="T18" fmla="*/ 8 w 16"/>
                  <a:gd name="T19" fmla="*/ 8 h 14"/>
                  <a:gd name="T20" fmla="*/ 8 w 16"/>
                  <a:gd name="T21" fmla="*/ 7 h 14"/>
                  <a:gd name="T22" fmla="*/ 9 w 16"/>
                  <a:gd name="T23" fmla="*/ 7 h 14"/>
                  <a:gd name="T24" fmla="*/ 10 w 16"/>
                  <a:gd name="T25" fmla="*/ 6 h 14"/>
                  <a:gd name="T26" fmla="*/ 10 w 16"/>
                  <a:gd name="T27" fmla="*/ 5 h 14"/>
                  <a:gd name="T28" fmla="*/ 10 w 16"/>
                  <a:gd name="T29" fmla="*/ 4 h 14"/>
                  <a:gd name="T30" fmla="*/ 11 w 16"/>
                  <a:gd name="T31" fmla="*/ 5 h 14"/>
                  <a:gd name="T32" fmla="*/ 11 w 16"/>
                  <a:gd name="T33" fmla="*/ 4 h 14"/>
                  <a:gd name="T34" fmla="*/ 12 w 16"/>
                  <a:gd name="T35" fmla="*/ 3 h 14"/>
                  <a:gd name="T36" fmla="*/ 12 w 16"/>
                  <a:gd name="T37" fmla="*/ 2 h 14"/>
                  <a:gd name="T38" fmla="*/ 13 w 16"/>
                  <a:gd name="T39" fmla="*/ 2 h 14"/>
                  <a:gd name="T40" fmla="*/ 12 w 16"/>
                  <a:gd name="T41" fmla="*/ 2 h 14"/>
                  <a:gd name="T42" fmla="*/ 12 w 16"/>
                  <a:gd name="T43" fmla="*/ 1 h 14"/>
                  <a:gd name="T44" fmla="*/ 12 w 16"/>
                  <a:gd name="T45" fmla="*/ 0 h 14"/>
                  <a:gd name="T46" fmla="*/ 15 w 16"/>
                  <a:gd name="T47" fmla="*/ 1 h 14"/>
                  <a:gd name="T48" fmla="*/ 15 w 16"/>
                  <a:gd name="T49" fmla="*/ 2 h 14"/>
                  <a:gd name="T50" fmla="*/ 14 w 16"/>
                  <a:gd name="T51" fmla="*/ 2 h 14"/>
                  <a:gd name="T52" fmla="*/ 15 w 16"/>
                  <a:gd name="T53" fmla="*/ 2 h 14"/>
                  <a:gd name="T54" fmla="*/ 14 w 16"/>
                  <a:gd name="T55" fmla="*/ 3 h 14"/>
                  <a:gd name="T56" fmla="*/ 14 w 16"/>
                  <a:gd name="T57" fmla="*/ 4 h 14"/>
                  <a:gd name="T58" fmla="*/ 14 w 16"/>
                  <a:gd name="T59" fmla="*/ 5 h 14"/>
                  <a:gd name="T60" fmla="*/ 14 w 16"/>
                  <a:gd name="T61" fmla="*/ 6 h 14"/>
                  <a:gd name="T62" fmla="*/ 14 w 16"/>
                  <a:gd name="T63" fmla="*/ 7 h 14"/>
                  <a:gd name="T64" fmla="*/ 13 w 16"/>
                  <a:gd name="T65" fmla="*/ 7 h 14"/>
                  <a:gd name="T66" fmla="*/ 13 w 16"/>
                  <a:gd name="T67" fmla="*/ 8 h 14"/>
                  <a:gd name="T68" fmla="*/ 12 w 16"/>
                  <a:gd name="T69" fmla="*/ 9 h 14"/>
                  <a:gd name="T70" fmla="*/ 11 w 16"/>
                  <a:gd name="T71" fmla="*/ 9 h 14"/>
                  <a:gd name="T72" fmla="*/ 10 w 16"/>
                  <a:gd name="T73" fmla="*/ 9 h 14"/>
                  <a:gd name="T74" fmla="*/ 9 w 16"/>
                  <a:gd name="T75" fmla="*/ 10 h 14"/>
                  <a:gd name="T76" fmla="*/ 8 w 16"/>
                  <a:gd name="T77" fmla="*/ 11 h 14"/>
                  <a:gd name="T78" fmla="*/ 7 w 16"/>
                  <a:gd name="T79" fmla="*/ 12 h 14"/>
                  <a:gd name="T80" fmla="*/ 6 w 16"/>
                  <a:gd name="T81" fmla="*/ 12 h 14"/>
                  <a:gd name="T82" fmla="*/ 5 w 16"/>
                  <a:gd name="T83" fmla="*/ 12 h 14"/>
                  <a:gd name="T84" fmla="*/ 4 w 16"/>
                  <a:gd name="T85" fmla="*/ 12 h 14"/>
                  <a:gd name="T86" fmla="*/ 3 w 16"/>
                  <a:gd name="T87" fmla="*/ 12 h 14"/>
                  <a:gd name="T88" fmla="*/ 2 w 16"/>
                  <a:gd name="T89" fmla="*/ 12 h 14"/>
                  <a:gd name="T90" fmla="*/ 2 w 16"/>
                  <a:gd name="T91" fmla="*/ 13 h 14"/>
                  <a:gd name="T92" fmla="*/ 1 w 16"/>
                  <a:gd name="T93" fmla="*/ 13 h 14"/>
                  <a:gd name="T94" fmla="*/ 0 w 16"/>
                  <a:gd name="T95" fmla="*/ 11 h 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
                  <a:gd name="T145" fmla="*/ 0 h 14"/>
                  <a:gd name="T146" fmla="*/ 16 w 16"/>
                  <a:gd name="T147" fmla="*/ 14 h 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 h="14">
                    <a:moveTo>
                      <a:pt x="0" y="11"/>
                    </a:moveTo>
                    <a:lnTo>
                      <a:pt x="1" y="10"/>
                    </a:lnTo>
                    <a:lnTo>
                      <a:pt x="2" y="10"/>
                    </a:lnTo>
                    <a:lnTo>
                      <a:pt x="2" y="9"/>
                    </a:lnTo>
                    <a:lnTo>
                      <a:pt x="3" y="9"/>
                    </a:lnTo>
                    <a:lnTo>
                      <a:pt x="4" y="9"/>
                    </a:lnTo>
                    <a:lnTo>
                      <a:pt x="5" y="9"/>
                    </a:lnTo>
                    <a:lnTo>
                      <a:pt x="6" y="9"/>
                    </a:lnTo>
                    <a:lnTo>
                      <a:pt x="7" y="9"/>
                    </a:lnTo>
                    <a:lnTo>
                      <a:pt x="8" y="8"/>
                    </a:lnTo>
                    <a:lnTo>
                      <a:pt x="8" y="7"/>
                    </a:lnTo>
                    <a:lnTo>
                      <a:pt x="9" y="7"/>
                    </a:lnTo>
                    <a:lnTo>
                      <a:pt x="10" y="6"/>
                    </a:lnTo>
                    <a:lnTo>
                      <a:pt x="10" y="5"/>
                    </a:lnTo>
                    <a:lnTo>
                      <a:pt x="10" y="4"/>
                    </a:lnTo>
                    <a:lnTo>
                      <a:pt x="11" y="5"/>
                    </a:lnTo>
                    <a:lnTo>
                      <a:pt x="11" y="4"/>
                    </a:lnTo>
                    <a:lnTo>
                      <a:pt x="12" y="3"/>
                    </a:lnTo>
                    <a:lnTo>
                      <a:pt x="12" y="2"/>
                    </a:lnTo>
                    <a:lnTo>
                      <a:pt x="13" y="2"/>
                    </a:lnTo>
                    <a:lnTo>
                      <a:pt x="12" y="2"/>
                    </a:lnTo>
                    <a:lnTo>
                      <a:pt x="12" y="1"/>
                    </a:lnTo>
                    <a:lnTo>
                      <a:pt x="12" y="0"/>
                    </a:lnTo>
                    <a:lnTo>
                      <a:pt x="15" y="1"/>
                    </a:lnTo>
                    <a:lnTo>
                      <a:pt x="15" y="2"/>
                    </a:lnTo>
                    <a:lnTo>
                      <a:pt x="14" y="2"/>
                    </a:lnTo>
                    <a:lnTo>
                      <a:pt x="15" y="2"/>
                    </a:lnTo>
                    <a:lnTo>
                      <a:pt x="14" y="3"/>
                    </a:lnTo>
                    <a:lnTo>
                      <a:pt x="14" y="4"/>
                    </a:lnTo>
                    <a:lnTo>
                      <a:pt x="14" y="5"/>
                    </a:lnTo>
                    <a:lnTo>
                      <a:pt x="14" y="6"/>
                    </a:lnTo>
                    <a:lnTo>
                      <a:pt x="14" y="7"/>
                    </a:lnTo>
                    <a:lnTo>
                      <a:pt x="13" y="7"/>
                    </a:lnTo>
                    <a:lnTo>
                      <a:pt x="13" y="8"/>
                    </a:lnTo>
                    <a:lnTo>
                      <a:pt x="12" y="9"/>
                    </a:lnTo>
                    <a:lnTo>
                      <a:pt x="11" y="9"/>
                    </a:lnTo>
                    <a:lnTo>
                      <a:pt x="10" y="9"/>
                    </a:lnTo>
                    <a:lnTo>
                      <a:pt x="9" y="10"/>
                    </a:lnTo>
                    <a:lnTo>
                      <a:pt x="8" y="11"/>
                    </a:lnTo>
                    <a:lnTo>
                      <a:pt x="7" y="12"/>
                    </a:lnTo>
                    <a:lnTo>
                      <a:pt x="6" y="12"/>
                    </a:lnTo>
                    <a:lnTo>
                      <a:pt x="5" y="12"/>
                    </a:lnTo>
                    <a:lnTo>
                      <a:pt x="4" y="12"/>
                    </a:lnTo>
                    <a:lnTo>
                      <a:pt x="3" y="12"/>
                    </a:lnTo>
                    <a:lnTo>
                      <a:pt x="2" y="12"/>
                    </a:lnTo>
                    <a:lnTo>
                      <a:pt x="2" y="13"/>
                    </a:lnTo>
                    <a:lnTo>
                      <a:pt x="1" y="13"/>
                    </a:lnTo>
                    <a:lnTo>
                      <a:pt x="0" y="11"/>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7" name="Freeform 56"/>
              <p:cNvSpPr>
                <a:spLocks/>
              </p:cNvSpPr>
              <p:nvPr/>
            </p:nvSpPr>
            <p:spPr bwMode="auto">
              <a:xfrm>
                <a:off x="1305" y="2678"/>
                <a:ext cx="31" cy="26"/>
              </a:xfrm>
              <a:custGeom>
                <a:avLst/>
                <a:gdLst>
                  <a:gd name="T0" fmla="*/ 0 w 31"/>
                  <a:gd name="T1" fmla="*/ 25 h 26"/>
                  <a:gd name="T2" fmla="*/ 2 w 31"/>
                  <a:gd name="T3" fmla="*/ 24 h 26"/>
                  <a:gd name="T4" fmla="*/ 2 w 31"/>
                  <a:gd name="T5" fmla="*/ 23 h 26"/>
                  <a:gd name="T6" fmla="*/ 2 w 31"/>
                  <a:gd name="T7" fmla="*/ 22 h 26"/>
                  <a:gd name="T8" fmla="*/ 2 w 31"/>
                  <a:gd name="T9" fmla="*/ 21 h 26"/>
                  <a:gd name="T10" fmla="*/ 3 w 31"/>
                  <a:gd name="T11" fmla="*/ 19 h 26"/>
                  <a:gd name="T12" fmla="*/ 4 w 31"/>
                  <a:gd name="T13" fmla="*/ 18 h 26"/>
                  <a:gd name="T14" fmla="*/ 5 w 31"/>
                  <a:gd name="T15" fmla="*/ 17 h 26"/>
                  <a:gd name="T16" fmla="*/ 5 w 31"/>
                  <a:gd name="T17" fmla="*/ 15 h 26"/>
                  <a:gd name="T18" fmla="*/ 6 w 31"/>
                  <a:gd name="T19" fmla="*/ 15 h 26"/>
                  <a:gd name="T20" fmla="*/ 6 w 31"/>
                  <a:gd name="T21" fmla="*/ 14 h 26"/>
                  <a:gd name="T22" fmla="*/ 8 w 31"/>
                  <a:gd name="T23" fmla="*/ 13 h 26"/>
                  <a:gd name="T24" fmla="*/ 9 w 31"/>
                  <a:gd name="T25" fmla="*/ 12 h 26"/>
                  <a:gd name="T26" fmla="*/ 10 w 31"/>
                  <a:gd name="T27" fmla="*/ 11 h 26"/>
                  <a:gd name="T28" fmla="*/ 11 w 31"/>
                  <a:gd name="T29" fmla="*/ 9 h 26"/>
                  <a:gd name="T30" fmla="*/ 12 w 31"/>
                  <a:gd name="T31" fmla="*/ 8 h 26"/>
                  <a:gd name="T32" fmla="*/ 14 w 31"/>
                  <a:gd name="T33" fmla="*/ 8 h 26"/>
                  <a:gd name="T34" fmla="*/ 15 w 31"/>
                  <a:gd name="T35" fmla="*/ 7 h 26"/>
                  <a:gd name="T36" fmla="*/ 16 w 31"/>
                  <a:gd name="T37" fmla="*/ 6 h 26"/>
                  <a:gd name="T38" fmla="*/ 17 w 31"/>
                  <a:gd name="T39" fmla="*/ 6 h 26"/>
                  <a:gd name="T40" fmla="*/ 18 w 31"/>
                  <a:gd name="T41" fmla="*/ 5 h 26"/>
                  <a:gd name="T42" fmla="*/ 19 w 31"/>
                  <a:gd name="T43" fmla="*/ 3 h 26"/>
                  <a:gd name="T44" fmla="*/ 20 w 31"/>
                  <a:gd name="T45" fmla="*/ 3 h 26"/>
                  <a:gd name="T46" fmla="*/ 21 w 31"/>
                  <a:gd name="T47" fmla="*/ 2 h 26"/>
                  <a:gd name="T48" fmla="*/ 22 w 31"/>
                  <a:gd name="T49" fmla="*/ 2 h 26"/>
                  <a:gd name="T50" fmla="*/ 23 w 31"/>
                  <a:gd name="T51" fmla="*/ 2 h 26"/>
                  <a:gd name="T52" fmla="*/ 25 w 31"/>
                  <a:gd name="T53" fmla="*/ 2 h 26"/>
                  <a:gd name="T54" fmla="*/ 26 w 31"/>
                  <a:gd name="T55" fmla="*/ 1 h 26"/>
                  <a:gd name="T56" fmla="*/ 27 w 31"/>
                  <a:gd name="T57" fmla="*/ 1 h 26"/>
                  <a:gd name="T58" fmla="*/ 29 w 31"/>
                  <a:gd name="T59" fmla="*/ 1 h 26"/>
                  <a:gd name="T60" fmla="*/ 30 w 31"/>
                  <a:gd name="T61" fmla="*/ 0 h 26"/>
                  <a:gd name="T62" fmla="*/ 29 w 31"/>
                  <a:gd name="T63" fmla="*/ 3 h 26"/>
                  <a:gd name="T64" fmla="*/ 29 w 31"/>
                  <a:gd name="T65" fmla="*/ 4 h 26"/>
                  <a:gd name="T66" fmla="*/ 27 w 31"/>
                  <a:gd name="T67" fmla="*/ 4 h 26"/>
                  <a:gd name="T68" fmla="*/ 26 w 31"/>
                  <a:gd name="T69" fmla="*/ 5 h 26"/>
                  <a:gd name="T70" fmla="*/ 25 w 31"/>
                  <a:gd name="T71" fmla="*/ 5 h 26"/>
                  <a:gd name="T72" fmla="*/ 24 w 31"/>
                  <a:gd name="T73" fmla="*/ 5 h 26"/>
                  <a:gd name="T74" fmla="*/ 23 w 31"/>
                  <a:gd name="T75" fmla="*/ 5 h 26"/>
                  <a:gd name="T76" fmla="*/ 21 w 31"/>
                  <a:gd name="T77" fmla="*/ 6 h 26"/>
                  <a:gd name="T78" fmla="*/ 20 w 31"/>
                  <a:gd name="T79" fmla="*/ 7 h 26"/>
                  <a:gd name="T80" fmla="*/ 18 w 31"/>
                  <a:gd name="T81" fmla="*/ 8 h 26"/>
                  <a:gd name="T82" fmla="*/ 17 w 31"/>
                  <a:gd name="T83" fmla="*/ 9 h 26"/>
                  <a:gd name="T84" fmla="*/ 16 w 31"/>
                  <a:gd name="T85" fmla="*/ 10 h 26"/>
                  <a:gd name="T86" fmla="*/ 15 w 31"/>
                  <a:gd name="T87" fmla="*/ 11 h 26"/>
                  <a:gd name="T88" fmla="*/ 14 w 31"/>
                  <a:gd name="T89" fmla="*/ 11 h 26"/>
                  <a:gd name="T90" fmla="*/ 14 w 31"/>
                  <a:gd name="T91" fmla="*/ 12 h 26"/>
                  <a:gd name="T92" fmla="*/ 13 w 31"/>
                  <a:gd name="T93" fmla="*/ 12 h 26"/>
                  <a:gd name="T94" fmla="*/ 12 w 31"/>
                  <a:gd name="T95" fmla="*/ 13 h 26"/>
                  <a:gd name="T96" fmla="*/ 10 w 31"/>
                  <a:gd name="T97" fmla="*/ 15 h 26"/>
                  <a:gd name="T98" fmla="*/ 9 w 31"/>
                  <a:gd name="T99" fmla="*/ 16 h 26"/>
                  <a:gd name="T100" fmla="*/ 8 w 31"/>
                  <a:gd name="T101" fmla="*/ 17 h 26"/>
                  <a:gd name="T102" fmla="*/ 8 w 31"/>
                  <a:gd name="T103" fmla="*/ 18 h 26"/>
                  <a:gd name="T104" fmla="*/ 7 w 31"/>
                  <a:gd name="T105" fmla="*/ 18 h 26"/>
                  <a:gd name="T106" fmla="*/ 6 w 31"/>
                  <a:gd name="T107" fmla="*/ 19 h 26"/>
                  <a:gd name="T108" fmla="*/ 6 w 31"/>
                  <a:gd name="T109" fmla="*/ 20 h 26"/>
                  <a:gd name="T110" fmla="*/ 6 w 31"/>
                  <a:gd name="T111" fmla="*/ 21 h 26"/>
                  <a:gd name="T112" fmla="*/ 5 w 31"/>
                  <a:gd name="T113" fmla="*/ 22 h 26"/>
                  <a:gd name="T114" fmla="*/ 5 w 31"/>
                  <a:gd name="T115" fmla="*/ 23 h 26"/>
                  <a:gd name="T116" fmla="*/ 5 w 31"/>
                  <a:gd name="T117" fmla="*/ 24 h 26"/>
                  <a:gd name="T118" fmla="*/ 4 w 31"/>
                  <a:gd name="T119" fmla="*/ 25 h 26"/>
                  <a:gd name="T120" fmla="*/ 0 w 31"/>
                  <a:gd name="T121" fmla="*/ 25 h 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
                  <a:gd name="T184" fmla="*/ 0 h 26"/>
                  <a:gd name="T185" fmla="*/ 31 w 31"/>
                  <a:gd name="T186" fmla="*/ 26 h 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 h="26">
                    <a:moveTo>
                      <a:pt x="0" y="25"/>
                    </a:moveTo>
                    <a:lnTo>
                      <a:pt x="2" y="24"/>
                    </a:lnTo>
                    <a:lnTo>
                      <a:pt x="2" y="23"/>
                    </a:lnTo>
                    <a:lnTo>
                      <a:pt x="2" y="22"/>
                    </a:lnTo>
                    <a:lnTo>
                      <a:pt x="2" y="21"/>
                    </a:lnTo>
                    <a:lnTo>
                      <a:pt x="3" y="19"/>
                    </a:lnTo>
                    <a:lnTo>
                      <a:pt x="4" y="18"/>
                    </a:lnTo>
                    <a:lnTo>
                      <a:pt x="5" y="17"/>
                    </a:lnTo>
                    <a:lnTo>
                      <a:pt x="5" y="15"/>
                    </a:lnTo>
                    <a:lnTo>
                      <a:pt x="6" y="15"/>
                    </a:lnTo>
                    <a:lnTo>
                      <a:pt x="6" y="14"/>
                    </a:lnTo>
                    <a:lnTo>
                      <a:pt x="8" y="13"/>
                    </a:lnTo>
                    <a:lnTo>
                      <a:pt x="9" y="12"/>
                    </a:lnTo>
                    <a:lnTo>
                      <a:pt x="10" y="11"/>
                    </a:lnTo>
                    <a:lnTo>
                      <a:pt x="11" y="9"/>
                    </a:lnTo>
                    <a:lnTo>
                      <a:pt x="12" y="8"/>
                    </a:lnTo>
                    <a:lnTo>
                      <a:pt x="14" y="8"/>
                    </a:lnTo>
                    <a:lnTo>
                      <a:pt x="15" y="7"/>
                    </a:lnTo>
                    <a:lnTo>
                      <a:pt x="16" y="6"/>
                    </a:lnTo>
                    <a:lnTo>
                      <a:pt x="17" y="6"/>
                    </a:lnTo>
                    <a:lnTo>
                      <a:pt x="18" y="5"/>
                    </a:lnTo>
                    <a:lnTo>
                      <a:pt x="19" y="3"/>
                    </a:lnTo>
                    <a:lnTo>
                      <a:pt x="20" y="3"/>
                    </a:lnTo>
                    <a:lnTo>
                      <a:pt x="21" y="2"/>
                    </a:lnTo>
                    <a:lnTo>
                      <a:pt x="22" y="2"/>
                    </a:lnTo>
                    <a:lnTo>
                      <a:pt x="23" y="2"/>
                    </a:lnTo>
                    <a:lnTo>
                      <a:pt x="25" y="2"/>
                    </a:lnTo>
                    <a:lnTo>
                      <a:pt x="26" y="1"/>
                    </a:lnTo>
                    <a:lnTo>
                      <a:pt x="27" y="1"/>
                    </a:lnTo>
                    <a:lnTo>
                      <a:pt x="29" y="1"/>
                    </a:lnTo>
                    <a:lnTo>
                      <a:pt x="30" y="0"/>
                    </a:lnTo>
                    <a:lnTo>
                      <a:pt x="29" y="3"/>
                    </a:lnTo>
                    <a:lnTo>
                      <a:pt x="29" y="4"/>
                    </a:lnTo>
                    <a:lnTo>
                      <a:pt x="27" y="4"/>
                    </a:lnTo>
                    <a:lnTo>
                      <a:pt x="26" y="5"/>
                    </a:lnTo>
                    <a:lnTo>
                      <a:pt x="25" y="5"/>
                    </a:lnTo>
                    <a:lnTo>
                      <a:pt x="24" y="5"/>
                    </a:lnTo>
                    <a:lnTo>
                      <a:pt x="23" y="5"/>
                    </a:lnTo>
                    <a:lnTo>
                      <a:pt x="21" y="6"/>
                    </a:lnTo>
                    <a:lnTo>
                      <a:pt x="20" y="7"/>
                    </a:lnTo>
                    <a:lnTo>
                      <a:pt x="18" y="8"/>
                    </a:lnTo>
                    <a:lnTo>
                      <a:pt x="17" y="9"/>
                    </a:lnTo>
                    <a:lnTo>
                      <a:pt x="16" y="10"/>
                    </a:lnTo>
                    <a:lnTo>
                      <a:pt x="15" y="11"/>
                    </a:lnTo>
                    <a:lnTo>
                      <a:pt x="14" y="11"/>
                    </a:lnTo>
                    <a:lnTo>
                      <a:pt x="14" y="12"/>
                    </a:lnTo>
                    <a:lnTo>
                      <a:pt x="13" y="12"/>
                    </a:lnTo>
                    <a:lnTo>
                      <a:pt x="12" y="13"/>
                    </a:lnTo>
                    <a:lnTo>
                      <a:pt x="10" y="15"/>
                    </a:lnTo>
                    <a:lnTo>
                      <a:pt x="9" y="16"/>
                    </a:lnTo>
                    <a:lnTo>
                      <a:pt x="8" y="17"/>
                    </a:lnTo>
                    <a:lnTo>
                      <a:pt x="8" y="18"/>
                    </a:lnTo>
                    <a:lnTo>
                      <a:pt x="7" y="18"/>
                    </a:lnTo>
                    <a:lnTo>
                      <a:pt x="6" y="19"/>
                    </a:lnTo>
                    <a:lnTo>
                      <a:pt x="6" y="20"/>
                    </a:lnTo>
                    <a:lnTo>
                      <a:pt x="6" y="21"/>
                    </a:lnTo>
                    <a:lnTo>
                      <a:pt x="5" y="22"/>
                    </a:lnTo>
                    <a:lnTo>
                      <a:pt x="5" y="23"/>
                    </a:lnTo>
                    <a:lnTo>
                      <a:pt x="5" y="24"/>
                    </a:lnTo>
                    <a:lnTo>
                      <a:pt x="4" y="25"/>
                    </a:lnTo>
                    <a:lnTo>
                      <a:pt x="0" y="25"/>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8" name="Freeform 57"/>
              <p:cNvSpPr>
                <a:spLocks/>
              </p:cNvSpPr>
              <p:nvPr/>
            </p:nvSpPr>
            <p:spPr bwMode="auto">
              <a:xfrm>
                <a:off x="1286" y="2703"/>
                <a:ext cx="23" cy="273"/>
              </a:xfrm>
              <a:custGeom>
                <a:avLst/>
                <a:gdLst>
                  <a:gd name="T0" fmla="*/ 1 w 23"/>
                  <a:gd name="T1" fmla="*/ 260 h 273"/>
                  <a:gd name="T2" fmla="*/ 1 w 23"/>
                  <a:gd name="T3" fmla="*/ 237 h 273"/>
                  <a:gd name="T4" fmla="*/ 0 w 23"/>
                  <a:gd name="T5" fmla="*/ 217 h 273"/>
                  <a:gd name="T6" fmla="*/ 1 w 23"/>
                  <a:gd name="T7" fmla="*/ 198 h 273"/>
                  <a:gd name="T8" fmla="*/ 1 w 23"/>
                  <a:gd name="T9" fmla="*/ 179 h 273"/>
                  <a:gd name="T10" fmla="*/ 1 w 23"/>
                  <a:gd name="T11" fmla="*/ 163 h 273"/>
                  <a:gd name="T12" fmla="*/ 1 w 23"/>
                  <a:gd name="T13" fmla="*/ 146 h 273"/>
                  <a:gd name="T14" fmla="*/ 1 w 23"/>
                  <a:gd name="T15" fmla="*/ 131 h 273"/>
                  <a:gd name="T16" fmla="*/ 2 w 23"/>
                  <a:gd name="T17" fmla="*/ 116 h 273"/>
                  <a:gd name="T18" fmla="*/ 3 w 23"/>
                  <a:gd name="T19" fmla="*/ 102 h 273"/>
                  <a:gd name="T20" fmla="*/ 5 w 23"/>
                  <a:gd name="T21" fmla="*/ 87 h 273"/>
                  <a:gd name="T22" fmla="*/ 7 w 23"/>
                  <a:gd name="T23" fmla="*/ 73 h 273"/>
                  <a:gd name="T24" fmla="*/ 8 w 23"/>
                  <a:gd name="T25" fmla="*/ 58 h 273"/>
                  <a:gd name="T26" fmla="*/ 11 w 23"/>
                  <a:gd name="T27" fmla="*/ 42 h 273"/>
                  <a:gd name="T28" fmla="*/ 15 w 23"/>
                  <a:gd name="T29" fmla="*/ 25 h 273"/>
                  <a:gd name="T30" fmla="*/ 17 w 23"/>
                  <a:gd name="T31" fmla="*/ 10 h 273"/>
                  <a:gd name="T32" fmla="*/ 22 w 23"/>
                  <a:gd name="T33" fmla="*/ 2 h 273"/>
                  <a:gd name="T34" fmla="*/ 18 w 23"/>
                  <a:gd name="T35" fmla="*/ 18 h 273"/>
                  <a:gd name="T36" fmla="*/ 15 w 23"/>
                  <a:gd name="T37" fmla="*/ 35 h 273"/>
                  <a:gd name="T38" fmla="*/ 12 w 23"/>
                  <a:gd name="T39" fmla="*/ 50 h 273"/>
                  <a:gd name="T40" fmla="*/ 10 w 23"/>
                  <a:gd name="T41" fmla="*/ 65 h 273"/>
                  <a:gd name="T42" fmla="*/ 8 w 23"/>
                  <a:gd name="T43" fmla="*/ 80 h 273"/>
                  <a:gd name="T44" fmla="*/ 6 w 23"/>
                  <a:gd name="T45" fmla="*/ 94 h 273"/>
                  <a:gd name="T46" fmla="*/ 5 w 23"/>
                  <a:gd name="T47" fmla="*/ 110 h 273"/>
                  <a:gd name="T48" fmla="*/ 5 w 23"/>
                  <a:gd name="T49" fmla="*/ 125 h 273"/>
                  <a:gd name="T50" fmla="*/ 4 w 23"/>
                  <a:gd name="T51" fmla="*/ 139 h 273"/>
                  <a:gd name="T52" fmla="*/ 3 w 23"/>
                  <a:gd name="T53" fmla="*/ 155 h 273"/>
                  <a:gd name="T54" fmla="*/ 3 w 23"/>
                  <a:gd name="T55" fmla="*/ 171 h 273"/>
                  <a:gd name="T56" fmla="*/ 2 w 23"/>
                  <a:gd name="T57" fmla="*/ 189 h 273"/>
                  <a:gd name="T58" fmla="*/ 3 w 23"/>
                  <a:gd name="T59" fmla="*/ 207 h 273"/>
                  <a:gd name="T60" fmla="*/ 3 w 23"/>
                  <a:gd name="T61" fmla="*/ 227 h 273"/>
                  <a:gd name="T62" fmla="*/ 3 w 23"/>
                  <a:gd name="T63" fmla="*/ 248 h 273"/>
                  <a:gd name="T64" fmla="*/ 2 w 23"/>
                  <a:gd name="T65" fmla="*/ 272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73"/>
                  <a:gd name="T101" fmla="*/ 23 w 23"/>
                  <a:gd name="T102" fmla="*/ 273 h 2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73">
                    <a:moveTo>
                      <a:pt x="1" y="272"/>
                    </a:moveTo>
                    <a:lnTo>
                      <a:pt x="1" y="260"/>
                    </a:lnTo>
                    <a:lnTo>
                      <a:pt x="0" y="248"/>
                    </a:lnTo>
                    <a:lnTo>
                      <a:pt x="1" y="237"/>
                    </a:lnTo>
                    <a:lnTo>
                      <a:pt x="0" y="226"/>
                    </a:lnTo>
                    <a:lnTo>
                      <a:pt x="0" y="217"/>
                    </a:lnTo>
                    <a:lnTo>
                      <a:pt x="0" y="206"/>
                    </a:lnTo>
                    <a:lnTo>
                      <a:pt x="1" y="198"/>
                    </a:lnTo>
                    <a:lnTo>
                      <a:pt x="0" y="188"/>
                    </a:lnTo>
                    <a:lnTo>
                      <a:pt x="1" y="179"/>
                    </a:lnTo>
                    <a:lnTo>
                      <a:pt x="0" y="171"/>
                    </a:lnTo>
                    <a:lnTo>
                      <a:pt x="1" y="163"/>
                    </a:lnTo>
                    <a:lnTo>
                      <a:pt x="1" y="154"/>
                    </a:lnTo>
                    <a:lnTo>
                      <a:pt x="1" y="146"/>
                    </a:lnTo>
                    <a:lnTo>
                      <a:pt x="2" y="138"/>
                    </a:lnTo>
                    <a:lnTo>
                      <a:pt x="1" y="131"/>
                    </a:lnTo>
                    <a:lnTo>
                      <a:pt x="2" y="124"/>
                    </a:lnTo>
                    <a:lnTo>
                      <a:pt x="2" y="116"/>
                    </a:lnTo>
                    <a:lnTo>
                      <a:pt x="2" y="109"/>
                    </a:lnTo>
                    <a:lnTo>
                      <a:pt x="3" y="102"/>
                    </a:lnTo>
                    <a:lnTo>
                      <a:pt x="4" y="94"/>
                    </a:lnTo>
                    <a:lnTo>
                      <a:pt x="5" y="87"/>
                    </a:lnTo>
                    <a:lnTo>
                      <a:pt x="5" y="80"/>
                    </a:lnTo>
                    <a:lnTo>
                      <a:pt x="7" y="73"/>
                    </a:lnTo>
                    <a:lnTo>
                      <a:pt x="7" y="65"/>
                    </a:lnTo>
                    <a:lnTo>
                      <a:pt x="8" y="58"/>
                    </a:lnTo>
                    <a:lnTo>
                      <a:pt x="10" y="50"/>
                    </a:lnTo>
                    <a:lnTo>
                      <a:pt x="11" y="42"/>
                    </a:lnTo>
                    <a:lnTo>
                      <a:pt x="12" y="34"/>
                    </a:lnTo>
                    <a:lnTo>
                      <a:pt x="15" y="25"/>
                    </a:lnTo>
                    <a:lnTo>
                      <a:pt x="15" y="18"/>
                    </a:lnTo>
                    <a:lnTo>
                      <a:pt x="17" y="10"/>
                    </a:lnTo>
                    <a:lnTo>
                      <a:pt x="19" y="0"/>
                    </a:lnTo>
                    <a:lnTo>
                      <a:pt x="22" y="2"/>
                    </a:lnTo>
                    <a:lnTo>
                      <a:pt x="20" y="10"/>
                    </a:lnTo>
                    <a:lnTo>
                      <a:pt x="18" y="18"/>
                    </a:lnTo>
                    <a:lnTo>
                      <a:pt x="17" y="27"/>
                    </a:lnTo>
                    <a:lnTo>
                      <a:pt x="15" y="35"/>
                    </a:lnTo>
                    <a:lnTo>
                      <a:pt x="14" y="42"/>
                    </a:lnTo>
                    <a:lnTo>
                      <a:pt x="12" y="50"/>
                    </a:lnTo>
                    <a:lnTo>
                      <a:pt x="11" y="58"/>
                    </a:lnTo>
                    <a:lnTo>
                      <a:pt x="10" y="65"/>
                    </a:lnTo>
                    <a:lnTo>
                      <a:pt x="9" y="74"/>
                    </a:lnTo>
                    <a:lnTo>
                      <a:pt x="8" y="80"/>
                    </a:lnTo>
                    <a:lnTo>
                      <a:pt x="7" y="87"/>
                    </a:lnTo>
                    <a:lnTo>
                      <a:pt x="6" y="94"/>
                    </a:lnTo>
                    <a:lnTo>
                      <a:pt x="5" y="102"/>
                    </a:lnTo>
                    <a:lnTo>
                      <a:pt x="5" y="110"/>
                    </a:lnTo>
                    <a:lnTo>
                      <a:pt x="5" y="117"/>
                    </a:lnTo>
                    <a:lnTo>
                      <a:pt x="5" y="125"/>
                    </a:lnTo>
                    <a:lnTo>
                      <a:pt x="5" y="132"/>
                    </a:lnTo>
                    <a:lnTo>
                      <a:pt x="4" y="139"/>
                    </a:lnTo>
                    <a:lnTo>
                      <a:pt x="4" y="147"/>
                    </a:lnTo>
                    <a:lnTo>
                      <a:pt x="3" y="155"/>
                    </a:lnTo>
                    <a:lnTo>
                      <a:pt x="4" y="163"/>
                    </a:lnTo>
                    <a:lnTo>
                      <a:pt x="3" y="171"/>
                    </a:lnTo>
                    <a:lnTo>
                      <a:pt x="3" y="180"/>
                    </a:lnTo>
                    <a:lnTo>
                      <a:pt x="2" y="189"/>
                    </a:lnTo>
                    <a:lnTo>
                      <a:pt x="3" y="198"/>
                    </a:lnTo>
                    <a:lnTo>
                      <a:pt x="3" y="207"/>
                    </a:lnTo>
                    <a:lnTo>
                      <a:pt x="2" y="217"/>
                    </a:lnTo>
                    <a:lnTo>
                      <a:pt x="3" y="227"/>
                    </a:lnTo>
                    <a:lnTo>
                      <a:pt x="3" y="238"/>
                    </a:lnTo>
                    <a:lnTo>
                      <a:pt x="3" y="248"/>
                    </a:lnTo>
                    <a:lnTo>
                      <a:pt x="3" y="260"/>
                    </a:lnTo>
                    <a:lnTo>
                      <a:pt x="2" y="272"/>
                    </a:lnTo>
                    <a:lnTo>
                      <a:pt x="1" y="272"/>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39" name="Freeform 58"/>
              <p:cNvSpPr>
                <a:spLocks/>
              </p:cNvSpPr>
              <p:nvPr/>
            </p:nvSpPr>
            <p:spPr bwMode="auto">
              <a:xfrm>
                <a:off x="1287" y="2975"/>
                <a:ext cx="25" cy="27"/>
              </a:xfrm>
              <a:custGeom>
                <a:avLst/>
                <a:gdLst>
                  <a:gd name="T0" fmla="*/ 24 w 25"/>
                  <a:gd name="T1" fmla="*/ 26 h 27"/>
                  <a:gd name="T2" fmla="*/ 23 w 25"/>
                  <a:gd name="T3" fmla="*/ 26 h 27"/>
                  <a:gd name="T4" fmla="*/ 21 w 25"/>
                  <a:gd name="T5" fmla="*/ 25 h 27"/>
                  <a:gd name="T6" fmla="*/ 20 w 25"/>
                  <a:gd name="T7" fmla="*/ 25 h 27"/>
                  <a:gd name="T8" fmla="*/ 19 w 25"/>
                  <a:gd name="T9" fmla="*/ 25 h 27"/>
                  <a:gd name="T10" fmla="*/ 18 w 25"/>
                  <a:gd name="T11" fmla="*/ 24 h 27"/>
                  <a:gd name="T12" fmla="*/ 17 w 25"/>
                  <a:gd name="T13" fmla="*/ 23 h 27"/>
                  <a:gd name="T14" fmla="*/ 16 w 25"/>
                  <a:gd name="T15" fmla="*/ 23 h 27"/>
                  <a:gd name="T16" fmla="*/ 15 w 25"/>
                  <a:gd name="T17" fmla="*/ 22 h 27"/>
                  <a:gd name="T18" fmla="*/ 14 w 25"/>
                  <a:gd name="T19" fmla="*/ 22 h 27"/>
                  <a:gd name="T20" fmla="*/ 13 w 25"/>
                  <a:gd name="T21" fmla="*/ 21 h 27"/>
                  <a:gd name="T22" fmla="*/ 11 w 25"/>
                  <a:gd name="T23" fmla="*/ 21 h 27"/>
                  <a:gd name="T24" fmla="*/ 10 w 25"/>
                  <a:gd name="T25" fmla="*/ 20 h 27"/>
                  <a:gd name="T26" fmla="*/ 10 w 25"/>
                  <a:gd name="T27" fmla="*/ 19 h 27"/>
                  <a:gd name="T28" fmla="*/ 9 w 25"/>
                  <a:gd name="T29" fmla="*/ 18 h 27"/>
                  <a:gd name="T30" fmla="*/ 8 w 25"/>
                  <a:gd name="T31" fmla="*/ 17 h 27"/>
                  <a:gd name="T32" fmla="*/ 7 w 25"/>
                  <a:gd name="T33" fmla="*/ 17 h 27"/>
                  <a:gd name="T34" fmla="*/ 6 w 25"/>
                  <a:gd name="T35" fmla="*/ 16 h 27"/>
                  <a:gd name="T36" fmla="*/ 6 w 25"/>
                  <a:gd name="T37" fmla="*/ 15 h 27"/>
                  <a:gd name="T38" fmla="*/ 5 w 25"/>
                  <a:gd name="T39" fmla="*/ 14 h 27"/>
                  <a:gd name="T40" fmla="*/ 4 w 25"/>
                  <a:gd name="T41" fmla="*/ 13 h 27"/>
                  <a:gd name="T42" fmla="*/ 3 w 25"/>
                  <a:gd name="T43" fmla="*/ 12 h 27"/>
                  <a:gd name="T44" fmla="*/ 3 w 25"/>
                  <a:gd name="T45" fmla="*/ 11 h 27"/>
                  <a:gd name="T46" fmla="*/ 2 w 25"/>
                  <a:gd name="T47" fmla="*/ 10 h 27"/>
                  <a:gd name="T48" fmla="*/ 2 w 25"/>
                  <a:gd name="T49" fmla="*/ 9 h 27"/>
                  <a:gd name="T50" fmla="*/ 1 w 25"/>
                  <a:gd name="T51" fmla="*/ 8 h 27"/>
                  <a:gd name="T52" fmla="*/ 1 w 25"/>
                  <a:gd name="T53" fmla="*/ 6 h 27"/>
                  <a:gd name="T54" fmla="*/ 0 w 25"/>
                  <a:gd name="T55" fmla="*/ 5 h 27"/>
                  <a:gd name="T56" fmla="*/ 0 w 25"/>
                  <a:gd name="T57" fmla="*/ 3 h 27"/>
                  <a:gd name="T58" fmla="*/ 0 w 25"/>
                  <a:gd name="T59" fmla="*/ 2 h 27"/>
                  <a:gd name="T60" fmla="*/ 0 w 25"/>
                  <a:gd name="T61" fmla="*/ 0 h 27"/>
                  <a:gd name="T62" fmla="*/ 2 w 25"/>
                  <a:gd name="T63" fmla="*/ 0 h 27"/>
                  <a:gd name="T64" fmla="*/ 2 w 25"/>
                  <a:gd name="T65" fmla="*/ 1 h 27"/>
                  <a:gd name="T66" fmla="*/ 2 w 25"/>
                  <a:gd name="T67" fmla="*/ 2 h 27"/>
                  <a:gd name="T68" fmla="*/ 3 w 25"/>
                  <a:gd name="T69" fmla="*/ 3 h 27"/>
                  <a:gd name="T70" fmla="*/ 3 w 25"/>
                  <a:gd name="T71" fmla="*/ 4 h 27"/>
                  <a:gd name="T72" fmla="*/ 3 w 25"/>
                  <a:gd name="T73" fmla="*/ 6 h 27"/>
                  <a:gd name="T74" fmla="*/ 4 w 25"/>
                  <a:gd name="T75" fmla="*/ 7 h 27"/>
                  <a:gd name="T76" fmla="*/ 4 w 25"/>
                  <a:gd name="T77" fmla="*/ 8 h 27"/>
                  <a:gd name="T78" fmla="*/ 5 w 25"/>
                  <a:gd name="T79" fmla="*/ 9 h 27"/>
                  <a:gd name="T80" fmla="*/ 6 w 25"/>
                  <a:gd name="T81" fmla="*/ 10 h 27"/>
                  <a:gd name="T82" fmla="*/ 7 w 25"/>
                  <a:gd name="T83" fmla="*/ 11 h 27"/>
                  <a:gd name="T84" fmla="*/ 7 w 25"/>
                  <a:gd name="T85" fmla="*/ 12 h 27"/>
                  <a:gd name="T86" fmla="*/ 8 w 25"/>
                  <a:gd name="T87" fmla="*/ 13 h 27"/>
                  <a:gd name="T88" fmla="*/ 9 w 25"/>
                  <a:gd name="T89" fmla="*/ 13 h 27"/>
                  <a:gd name="T90" fmla="*/ 10 w 25"/>
                  <a:gd name="T91" fmla="*/ 15 h 27"/>
                  <a:gd name="T92" fmla="*/ 10 w 25"/>
                  <a:gd name="T93" fmla="*/ 16 h 27"/>
                  <a:gd name="T94" fmla="*/ 11 w 25"/>
                  <a:gd name="T95" fmla="*/ 16 h 27"/>
                  <a:gd name="T96" fmla="*/ 12 w 25"/>
                  <a:gd name="T97" fmla="*/ 17 h 27"/>
                  <a:gd name="T98" fmla="*/ 13 w 25"/>
                  <a:gd name="T99" fmla="*/ 17 h 27"/>
                  <a:gd name="T100" fmla="*/ 13 w 25"/>
                  <a:gd name="T101" fmla="*/ 18 h 27"/>
                  <a:gd name="T102" fmla="*/ 15 w 25"/>
                  <a:gd name="T103" fmla="*/ 18 h 27"/>
                  <a:gd name="T104" fmla="*/ 15 w 25"/>
                  <a:gd name="T105" fmla="*/ 19 h 27"/>
                  <a:gd name="T106" fmla="*/ 16 w 25"/>
                  <a:gd name="T107" fmla="*/ 20 h 27"/>
                  <a:gd name="T108" fmla="*/ 17 w 25"/>
                  <a:gd name="T109" fmla="*/ 20 h 27"/>
                  <a:gd name="T110" fmla="*/ 19 w 25"/>
                  <a:gd name="T111" fmla="*/ 21 h 27"/>
                  <a:gd name="T112" fmla="*/ 20 w 25"/>
                  <a:gd name="T113" fmla="*/ 21 h 27"/>
                  <a:gd name="T114" fmla="*/ 21 w 25"/>
                  <a:gd name="T115" fmla="*/ 22 h 27"/>
                  <a:gd name="T116" fmla="*/ 23 w 25"/>
                  <a:gd name="T117" fmla="*/ 23 h 27"/>
                  <a:gd name="T118" fmla="*/ 24 w 25"/>
                  <a:gd name="T119" fmla="*/ 23 h 27"/>
                  <a:gd name="T120" fmla="*/ 24 w 25"/>
                  <a:gd name="T121" fmla="*/ 26 h 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
                  <a:gd name="T184" fmla="*/ 0 h 27"/>
                  <a:gd name="T185" fmla="*/ 25 w 25"/>
                  <a:gd name="T186" fmla="*/ 27 h 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 h="27">
                    <a:moveTo>
                      <a:pt x="24" y="26"/>
                    </a:moveTo>
                    <a:lnTo>
                      <a:pt x="23" y="26"/>
                    </a:lnTo>
                    <a:lnTo>
                      <a:pt x="21" y="25"/>
                    </a:lnTo>
                    <a:lnTo>
                      <a:pt x="20" y="25"/>
                    </a:lnTo>
                    <a:lnTo>
                      <a:pt x="19" y="25"/>
                    </a:lnTo>
                    <a:lnTo>
                      <a:pt x="18" y="24"/>
                    </a:lnTo>
                    <a:lnTo>
                      <a:pt x="17" y="23"/>
                    </a:lnTo>
                    <a:lnTo>
                      <a:pt x="16" y="23"/>
                    </a:lnTo>
                    <a:lnTo>
                      <a:pt x="15" y="22"/>
                    </a:lnTo>
                    <a:lnTo>
                      <a:pt x="14" y="22"/>
                    </a:lnTo>
                    <a:lnTo>
                      <a:pt x="13" y="21"/>
                    </a:lnTo>
                    <a:lnTo>
                      <a:pt x="11" y="21"/>
                    </a:lnTo>
                    <a:lnTo>
                      <a:pt x="10" y="20"/>
                    </a:lnTo>
                    <a:lnTo>
                      <a:pt x="10" y="19"/>
                    </a:lnTo>
                    <a:lnTo>
                      <a:pt x="9" y="18"/>
                    </a:lnTo>
                    <a:lnTo>
                      <a:pt x="8" y="17"/>
                    </a:lnTo>
                    <a:lnTo>
                      <a:pt x="7" y="17"/>
                    </a:lnTo>
                    <a:lnTo>
                      <a:pt x="6" y="16"/>
                    </a:lnTo>
                    <a:lnTo>
                      <a:pt x="6" y="15"/>
                    </a:lnTo>
                    <a:lnTo>
                      <a:pt x="5" y="14"/>
                    </a:lnTo>
                    <a:lnTo>
                      <a:pt x="4" y="13"/>
                    </a:lnTo>
                    <a:lnTo>
                      <a:pt x="3" y="12"/>
                    </a:lnTo>
                    <a:lnTo>
                      <a:pt x="3" y="11"/>
                    </a:lnTo>
                    <a:lnTo>
                      <a:pt x="2" y="10"/>
                    </a:lnTo>
                    <a:lnTo>
                      <a:pt x="2" y="9"/>
                    </a:lnTo>
                    <a:lnTo>
                      <a:pt x="1" y="8"/>
                    </a:lnTo>
                    <a:lnTo>
                      <a:pt x="1" y="6"/>
                    </a:lnTo>
                    <a:lnTo>
                      <a:pt x="0" y="5"/>
                    </a:lnTo>
                    <a:lnTo>
                      <a:pt x="0" y="3"/>
                    </a:lnTo>
                    <a:lnTo>
                      <a:pt x="0" y="2"/>
                    </a:lnTo>
                    <a:lnTo>
                      <a:pt x="0" y="0"/>
                    </a:lnTo>
                    <a:lnTo>
                      <a:pt x="2" y="0"/>
                    </a:lnTo>
                    <a:lnTo>
                      <a:pt x="2" y="1"/>
                    </a:lnTo>
                    <a:lnTo>
                      <a:pt x="2" y="2"/>
                    </a:lnTo>
                    <a:lnTo>
                      <a:pt x="3" y="3"/>
                    </a:lnTo>
                    <a:lnTo>
                      <a:pt x="3" y="4"/>
                    </a:lnTo>
                    <a:lnTo>
                      <a:pt x="3" y="6"/>
                    </a:lnTo>
                    <a:lnTo>
                      <a:pt x="4" y="7"/>
                    </a:lnTo>
                    <a:lnTo>
                      <a:pt x="4" y="8"/>
                    </a:lnTo>
                    <a:lnTo>
                      <a:pt x="5" y="9"/>
                    </a:lnTo>
                    <a:lnTo>
                      <a:pt x="6" y="10"/>
                    </a:lnTo>
                    <a:lnTo>
                      <a:pt x="7" y="11"/>
                    </a:lnTo>
                    <a:lnTo>
                      <a:pt x="7" y="12"/>
                    </a:lnTo>
                    <a:lnTo>
                      <a:pt x="8" y="13"/>
                    </a:lnTo>
                    <a:lnTo>
                      <a:pt x="9" y="13"/>
                    </a:lnTo>
                    <a:lnTo>
                      <a:pt x="10" y="15"/>
                    </a:lnTo>
                    <a:lnTo>
                      <a:pt x="10" y="16"/>
                    </a:lnTo>
                    <a:lnTo>
                      <a:pt x="11" y="16"/>
                    </a:lnTo>
                    <a:lnTo>
                      <a:pt x="12" y="17"/>
                    </a:lnTo>
                    <a:lnTo>
                      <a:pt x="13" y="17"/>
                    </a:lnTo>
                    <a:lnTo>
                      <a:pt x="13" y="18"/>
                    </a:lnTo>
                    <a:lnTo>
                      <a:pt x="15" y="18"/>
                    </a:lnTo>
                    <a:lnTo>
                      <a:pt x="15" y="19"/>
                    </a:lnTo>
                    <a:lnTo>
                      <a:pt x="16" y="20"/>
                    </a:lnTo>
                    <a:lnTo>
                      <a:pt x="17" y="20"/>
                    </a:lnTo>
                    <a:lnTo>
                      <a:pt x="19" y="21"/>
                    </a:lnTo>
                    <a:lnTo>
                      <a:pt x="20" y="21"/>
                    </a:lnTo>
                    <a:lnTo>
                      <a:pt x="21" y="22"/>
                    </a:lnTo>
                    <a:lnTo>
                      <a:pt x="23" y="23"/>
                    </a:lnTo>
                    <a:lnTo>
                      <a:pt x="24" y="23"/>
                    </a:lnTo>
                    <a:lnTo>
                      <a:pt x="24" y="26"/>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40" name="Freeform 59"/>
              <p:cNvSpPr>
                <a:spLocks/>
              </p:cNvSpPr>
              <p:nvPr/>
            </p:nvSpPr>
            <p:spPr bwMode="auto">
              <a:xfrm>
                <a:off x="1310" y="2999"/>
                <a:ext cx="191" cy="54"/>
              </a:xfrm>
              <a:custGeom>
                <a:avLst/>
                <a:gdLst>
                  <a:gd name="T0" fmla="*/ 187 w 191"/>
                  <a:gd name="T1" fmla="*/ 52 h 54"/>
                  <a:gd name="T2" fmla="*/ 188 w 191"/>
                  <a:gd name="T3" fmla="*/ 53 h 54"/>
                  <a:gd name="T4" fmla="*/ 0 w 191"/>
                  <a:gd name="T5" fmla="*/ 3 h 54"/>
                  <a:gd name="T6" fmla="*/ 0 w 191"/>
                  <a:gd name="T7" fmla="*/ 0 h 54"/>
                  <a:gd name="T8" fmla="*/ 189 w 191"/>
                  <a:gd name="T9" fmla="*/ 50 h 54"/>
                  <a:gd name="T10" fmla="*/ 190 w 191"/>
                  <a:gd name="T11" fmla="*/ 51 h 54"/>
                  <a:gd name="T12" fmla="*/ 189 w 191"/>
                  <a:gd name="T13" fmla="*/ 50 h 54"/>
                  <a:gd name="T14" fmla="*/ 190 w 191"/>
                  <a:gd name="T15" fmla="*/ 50 h 54"/>
                  <a:gd name="T16" fmla="*/ 190 w 191"/>
                  <a:gd name="T17" fmla="*/ 51 h 54"/>
                  <a:gd name="T18" fmla="*/ 187 w 191"/>
                  <a:gd name="T19" fmla="*/ 52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54"/>
                  <a:gd name="T32" fmla="*/ 191 w 191"/>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54">
                    <a:moveTo>
                      <a:pt x="187" y="52"/>
                    </a:moveTo>
                    <a:lnTo>
                      <a:pt x="188" y="53"/>
                    </a:lnTo>
                    <a:lnTo>
                      <a:pt x="0" y="3"/>
                    </a:lnTo>
                    <a:lnTo>
                      <a:pt x="0" y="0"/>
                    </a:lnTo>
                    <a:lnTo>
                      <a:pt x="189" y="50"/>
                    </a:lnTo>
                    <a:lnTo>
                      <a:pt x="190" y="51"/>
                    </a:lnTo>
                    <a:lnTo>
                      <a:pt x="189" y="50"/>
                    </a:lnTo>
                    <a:lnTo>
                      <a:pt x="190" y="50"/>
                    </a:lnTo>
                    <a:lnTo>
                      <a:pt x="190" y="51"/>
                    </a:lnTo>
                    <a:lnTo>
                      <a:pt x="187" y="52"/>
                    </a:lnTo>
                  </a:path>
                </a:pathLst>
              </a:custGeom>
              <a:solidFill>
                <a:srgbClr val="000000"/>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12341" name="Line 60"/>
              <p:cNvSpPr>
                <a:spLocks noChangeShapeType="1"/>
              </p:cNvSpPr>
              <p:nvPr/>
            </p:nvSpPr>
            <p:spPr bwMode="auto">
              <a:xfrm flipH="1">
                <a:off x="1123" y="2540"/>
                <a:ext cx="13" cy="8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42" name="Line 61"/>
              <p:cNvSpPr>
                <a:spLocks noChangeShapeType="1"/>
              </p:cNvSpPr>
              <p:nvPr/>
            </p:nvSpPr>
            <p:spPr bwMode="auto">
              <a:xfrm flipH="1">
                <a:off x="1440" y="2568"/>
                <a:ext cx="13" cy="9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43" name="Line 62"/>
              <p:cNvSpPr>
                <a:spLocks noChangeShapeType="1"/>
              </p:cNvSpPr>
              <p:nvPr/>
            </p:nvSpPr>
            <p:spPr bwMode="auto">
              <a:xfrm flipH="1" flipV="1">
                <a:off x="986" y="3062"/>
                <a:ext cx="507" cy="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44" name="Line 63"/>
              <p:cNvSpPr>
                <a:spLocks noChangeShapeType="1"/>
              </p:cNvSpPr>
              <p:nvPr/>
            </p:nvSpPr>
            <p:spPr bwMode="auto">
              <a:xfrm flipH="1">
                <a:off x="987" y="3021"/>
                <a:ext cx="11" cy="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45" name="Line 64"/>
              <p:cNvSpPr>
                <a:spLocks noChangeShapeType="1"/>
              </p:cNvSpPr>
              <p:nvPr/>
            </p:nvSpPr>
            <p:spPr bwMode="auto">
              <a:xfrm flipH="1">
                <a:off x="1488" y="3063"/>
                <a:ext cx="13" cy="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46" name="Line 65"/>
              <p:cNvSpPr>
                <a:spLocks noChangeShapeType="1"/>
              </p:cNvSpPr>
              <p:nvPr/>
            </p:nvSpPr>
            <p:spPr bwMode="auto">
              <a:xfrm flipH="1">
                <a:off x="1338" y="2673"/>
                <a:ext cx="94" cy="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grpSp>
          <p:nvGrpSpPr>
            <p:cNvPr id="12307" name="Group 75"/>
            <p:cNvGrpSpPr>
              <a:grpSpLocks/>
            </p:cNvGrpSpPr>
            <p:nvPr/>
          </p:nvGrpSpPr>
          <p:grpSpPr bwMode="auto">
            <a:xfrm>
              <a:off x="682" y="3034"/>
              <a:ext cx="1037" cy="176"/>
              <a:chOff x="682" y="3034"/>
              <a:chExt cx="1037" cy="176"/>
            </a:xfrm>
          </p:grpSpPr>
          <p:sp>
            <p:nvSpPr>
              <p:cNvPr id="12318" name="Line 67"/>
              <p:cNvSpPr>
                <a:spLocks noChangeShapeType="1"/>
              </p:cNvSpPr>
              <p:nvPr/>
            </p:nvSpPr>
            <p:spPr bwMode="auto">
              <a:xfrm flipH="1">
                <a:off x="1709" y="3172"/>
                <a:ext cx="10" cy="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19" name="Line 68"/>
              <p:cNvSpPr>
                <a:spLocks noChangeShapeType="1"/>
              </p:cNvSpPr>
              <p:nvPr/>
            </p:nvSpPr>
            <p:spPr bwMode="auto">
              <a:xfrm flipH="1" flipV="1">
                <a:off x="1465" y="3124"/>
                <a:ext cx="253" cy="4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20" name="Line 69"/>
              <p:cNvSpPr>
                <a:spLocks noChangeShapeType="1"/>
              </p:cNvSpPr>
              <p:nvPr/>
            </p:nvSpPr>
            <p:spPr bwMode="auto">
              <a:xfrm>
                <a:off x="690" y="3129"/>
                <a:ext cx="1017" cy="8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21" name="Line 70"/>
              <p:cNvSpPr>
                <a:spLocks noChangeShapeType="1"/>
              </p:cNvSpPr>
              <p:nvPr/>
            </p:nvSpPr>
            <p:spPr bwMode="auto">
              <a:xfrm flipH="1">
                <a:off x="682" y="3094"/>
                <a:ext cx="9" cy="2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22" name="Line 71"/>
              <p:cNvSpPr>
                <a:spLocks noChangeShapeType="1"/>
              </p:cNvSpPr>
              <p:nvPr/>
            </p:nvSpPr>
            <p:spPr bwMode="auto">
              <a:xfrm flipV="1">
                <a:off x="692" y="3058"/>
                <a:ext cx="245" cy="3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23" name="Line 72"/>
              <p:cNvSpPr>
                <a:spLocks noChangeShapeType="1"/>
              </p:cNvSpPr>
              <p:nvPr/>
            </p:nvSpPr>
            <p:spPr bwMode="auto">
              <a:xfrm flipV="1">
                <a:off x="948" y="3034"/>
                <a:ext cx="21" cy="3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24" name="Line 73"/>
              <p:cNvSpPr>
                <a:spLocks noChangeShapeType="1"/>
              </p:cNvSpPr>
              <p:nvPr/>
            </p:nvSpPr>
            <p:spPr bwMode="auto">
              <a:xfrm flipH="1">
                <a:off x="968" y="3043"/>
                <a:ext cx="10" cy="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25" name="Line 74"/>
              <p:cNvSpPr>
                <a:spLocks noChangeShapeType="1"/>
              </p:cNvSpPr>
              <p:nvPr/>
            </p:nvSpPr>
            <p:spPr bwMode="auto">
              <a:xfrm>
                <a:off x="976" y="3091"/>
                <a:ext cx="488" cy="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12308" name="Rectangle 76"/>
            <p:cNvSpPr>
              <a:spLocks noChangeArrowheads="1"/>
            </p:cNvSpPr>
            <p:nvPr/>
          </p:nvSpPr>
          <p:spPr bwMode="auto">
            <a:xfrm>
              <a:off x="911" y="3265"/>
              <a:ext cx="67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500" dirty="0">
                  <a:solidFill>
                    <a:prstClr val="black"/>
                  </a:solidFill>
                  <a:latin typeface="Arial" charset="0"/>
                </a:rPr>
                <a:t>Inside Rail</a:t>
              </a:r>
            </a:p>
          </p:txBody>
        </p:sp>
        <p:sp>
          <p:nvSpPr>
            <p:cNvPr id="12309" name="Rectangle 77"/>
            <p:cNvSpPr>
              <a:spLocks noChangeArrowheads="1"/>
            </p:cNvSpPr>
            <p:nvPr/>
          </p:nvSpPr>
          <p:spPr bwMode="auto">
            <a:xfrm>
              <a:off x="3215" y="3457"/>
              <a:ext cx="769"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500" dirty="0">
                  <a:solidFill>
                    <a:prstClr val="black"/>
                  </a:solidFill>
                  <a:latin typeface="Arial" charset="0"/>
                </a:rPr>
                <a:t>Outside Rail</a:t>
              </a:r>
            </a:p>
          </p:txBody>
        </p:sp>
        <p:sp>
          <p:nvSpPr>
            <p:cNvPr id="12310" name="Line 78"/>
            <p:cNvSpPr>
              <a:spLocks noChangeShapeType="1"/>
            </p:cNvSpPr>
            <p:nvPr/>
          </p:nvSpPr>
          <p:spPr bwMode="auto">
            <a:xfrm flipV="1">
              <a:off x="3408" y="1773"/>
              <a:ext cx="0" cy="24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11" name="Rectangle 79"/>
            <p:cNvSpPr>
              <a:spLocks noChangeArrowheads="1"/>
            </p:cNvSpPr>
            <p:nvPr/>
          </p:nvSpPr>
          <p:spPr bwMode="auto">
            <a:xfrm>
              <a:off x="433" y="1873"/>
              <a:ext cx="133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500" dirty="0">
                  <a:solidFill>
                    <a:prstClr val="black"/>
                  </a:solidFill>
                  <a:latin typeface="Arial" charset="0"/>
                </a:rPr>
                <a:t>Curved Track Example</a:t>
              </a:r>
            </a:p>
          </p:txBody>
        </p:sp>
        <p:sp>
          <p:nvSpPr>
            <p:cNvPr id="12312" name="Line 80"/>
            <p:cNvSpPr>
              <a:spLocks noChangeShapeType="1"/>
            </p:cNvSpPr>
            <p:nvPr/>
          </p:nvSpPr>
          <p:spPr bwMode="auto">
            <a:xfrm>
              <a:off x="3414" y="2016"/>
              <a:ext cx="19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13" name="Line 81"/>
            <p:cNvSpPr>
              <a:spLocks noChangeShapeType="1"/>
            </p:cNvSpPr>
            <p:nvPr/>
          </p:nvSpPr>
          <p:spPr bwMode="auto">
            <a:xfrm>
              <a:off x="5328" y="2022"/>
              <a:ext cx="0" cy="71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314" name="Rectangle 82"/>
            <p:cNvSpPr>
              <a:spLocks noChangeArrowheads="1"/>
            </p:cNvSpPr>
            <p:nvPr/>
          </p:nvSpPr>
          <p:spPr bwMode="auto">
            <a:xfrm>
              <a:off x="2689" y="2641"/>
              <a:ext cx="35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1600" dirty="0">
                  <a:solidFill>
                    <a:prstClr val="black"/>
                  </a:solidFill>
                  <a:latin typeface="Arial" charset="0"/>
                </a:rPr>
                <a:t>2”</a:t>
              </a:r>
            </a:p>
          </p:txBody>
        </p:sp>
        <p:sp>
          <p:nvSpPr>
            <p:cNvPr id="12315" name="Rectangle 83"/>
            <p:cNvSpPr>
              <a:spLocks noChangeArrowheads="1"/>
            </p:cNvSpPr>
            <p:nvPr/>
          </p:nvSpPr>
          <p:spPr bwMode="auto">
            <a:xfrm>
              <a:off x="2353" y="2929"/>
              <a:ext cx="4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3/8”</a:t>
              </a:r>
            </a:p>
          </p:txBody>
        </p:sp>
        <p:sp>
          <p:nvSpPr>
            <p:cNvPr id="12316" name="Rectangle 84"/>
            <p:cNvSpPr>
              <a:spLocks noChangeArrowheads="1"/>
            </p:cNvSpPr>
            <p:nvPr/>
          </p:nvSpPr>
          <p:spPr bwMode="auto">
            <a:xfrm>
              <a:off x="337" y="2593"/>
              <a:ext cx="4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1/8”</a:t>
              </a:r>
            </a:p>
          </p:txBody>
        </p:sp>
        <p:sp>
          <p:nvSpPr>
            <p:cNvPr id="12317" name="Rectangle 85"/>
            <p:cNvSpPr>
              <a:spLocks noChangeArrowheads="1"/>
            </p:cNvSpPr>
            <p:nvPr/>
          </p:nvSpPr>
          <p:spPr bwMode="auto">
            <a:xfrm>
              <a:off x="4656" y="3072"/>
              <a:ext cx="864" cy="6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r>
                <a:rPr lang="en-US" sz="1500" dirty="0">
                  <a:solidFill>
                    <a:prstClr val="black"/>
                  </a:solidFill>
                  <a:latin typeface="Arial" charset="0"/>
                </a:rPr>
                <a:t>Note - “designated”</a:t>
              </a:r>
            </a:p>
            <a:p>
              <a:r>
                <a:rPr lang="en-US" sz="1500" dirty="0">
                  <a:solidFill>
                    <a:prstClr val="black"/>
                  </a:solidFill>
                  <a:latin typeface="Arial" charset="0"/>
                </a:rPr>
                <a:t>elevation no longer used</a:t>
              </a:r>
            </a:p>
          </p:txBody>
        </p:sp>
      </p:grpSp>
      <p:graphicFrame>
        <p:nvGraphicFramePr>
          <p:cNvPr id="12290" name="Object 87"/>
          <p:cNvGraphicFramePr>
            <a:graphicFrameLocks noChangeAspect="1"/>
          </p:cNvGraphicFramePr>
          <p:nvPr>
            <p:extLst>
              <p:ext uri="{D42A27DB-BD31-4B8C-83A1-F6EECF244321}">
                <p14:modId xmlns:p14="http://schemas.microsoft.com/office/powerpoint/2010/main" val="1415446650"/>
              </p:ext>
            </p:extLst>
          </p:nvPr>
        </p:nvGraphicFramePr>
        <p:xfrm>
          <a:off x="685800" y="1600200"/>
          <a:ext cx="7799388" cy="1201738"/>
        </p:xfrm>
        <a:graphic>
          <a:graphicData uri="http://schemas.openxmlformats.org/presentationml/2006/ole">
            <mc:AlternateContent xmlns:mc="http://schemas.openxmlformats.org/markup-compatibility/2006">
              <mc:Choice xmlns:v="urn:schemas-microsoft-com:vml" Requires="v">
                <p:oleObj spid="_x0000_s191524" name="Worksheet" r:id="rId4" imgW="4781441" imgH="838213" progId="Excel.Sheet.8">
                  <p:embed/>
                </p:oleObj>
              </mc:Choice>
              <mc:Fallback>
                <p:oleObj name="Worksheet" r:id="rId4" imgW="4781441" imgH="838213" progId="Excel.Sheet.8">
                  <p:embed/>
                  <p:pic>
                    <p:nvPicPr>
                      <p:cNvPr id="0" name=""/>
                      <p:cNvPicPr>
                        <a:picLocks noChangeAspect="1" noChangeArrowheads="1"/>
                      </p:cNvPicPr>
                      <p:nvPr/>
                    </p:nvPicPr>
                    <p:blipFill>
                      <a:blip r:embed="rId5"/>
                      <a:srcRect/>
                      <a:stretch>
                        <a:fillRect/>
                      </a:stretch>
                    </p:blipFill>
                    <p:spPr bwMode="auto">
                      <a:xfrm>
                        <a:off x="685800" y="1600200"/>
                        <a:ext cx="7799388" cy="1201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Crosslevel/Reverse Elevation</a:t>
            </a:r>
            <a:endParaRPr lang="en-US" sz="3200" dirty="0"/>
          </a:p>
        </p:txBody>
      </p:sp>
    </p:spTree>
    <p:extLst>
      <p:ext uri="{BB962C8B-B14F-4D97-AF65-F5344CB8AC3E}">
        <p14:creationId xmlns:p14="http://schemas.microsoft.com/office/powerpoint/2010/main" val="21269833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7" descr="C:\Documents and Settings\kevin.mcquitty\My Documents\RR BNSF\Pix BNSFb\VIOLItem2 Incipi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828800"/>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Crosslevel/Reverse Elevation</a:t>
            </a:r>
            <a:endParaRPr lang="en-US" sz="3200" dirty="0"/>
          </a:p>
        </p:txBody>
      </p:sp>
    </p:spTree>
    <p:extLst>
      <p:ext uri="{BB962C8B-B14F-4D97-AF65-F5344CB8AC3E}">
        <p14:creationId xmlns:p14="http://schemas.microsoft.com/office/powerpoint/2010/main" val="1103714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39"/>
          <p:cNvSpPr>
            <a:spLocks noChangeArrowheads="1"/>
          </p:cNvSpPr>
          <p:nvPr/>
        </p:nvSpPr>
        <p:spPr bwMode="auto">
          <a:xfrm>
            <a:off x="609600" y="1600200"/>
            <a:ext cx="7924800" cy="13716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sp>
        <p:nvSpPr>
          <p:cNvPr id="13320" name="Oval 6"/>
          <p:cNvSpPr>
            <a:spLocks noChangeArrowheads="1"/>
          </p:cNvSpPr>
          <p:nvPr/>
        </p:nvSpPr>
        <p:spPr bwMode="auto">
          <a:xfrm>
            <a:off x="3581400" y="4352925"/>
            <a:ext cx="1001712" cy="561975"/>
          </a:xfrm>
          <a:prstGeom prst="ellipse">
            <a:avLst/>
          </a:prstGeom>
          <a:noFill/>
          <a:ln w="12700">
            <a:solidFill>
              <a:schemeClr val="tx1"/>
            </a:solidFill>
            <a:round/>
            <a:headEnd/>
            <a:tailEnd/>
          </a:ln>
        </p:spPr>
        <p:txBody>
          <a:bodyPr wrap="none" anchor="ctr"/>
          <a:lstStyle/>
          <a:p>
            <a:endParaRPr lang="en-US" dirty="0">
              <a:solidFill>
                <a:prstClr val="black"/>
              </a:solidFill>
            </a:endParaRPr>
          </a:p>
        </p:txBody>
      </p:sp>
      <p:sp>
        <p:nvSpPr>
          <p:cNvPr id="13321" name="Line 7"/>
          <p:cNvSpPr>
            <a:spLocks noChangeShapeType="1"/>
          </p:cNvSpPr>
          <p:nvPr/>
        </p:nvSpPr>
        <p:spPr bwMode="auto">
          <a:xfrm>
            <a:off x="687388" y="4318000"/>
            <a:ext cx="7908925" cy="0"/>
          </a:xfrm>
          <a:prstGeom prst="line">
            <a:avLst/>
          </a:prstGeom>
          <a:noFill/>
          <a:ln w="1270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22" name="Line 8"/>
          <p:cNvSpPr>
            <a:spLocks noChangeShapeType="1"/>
          </p:cNvSpPr>
          <p:nvPr/>
        </p:nvSpPr>
        <p:spPr bwMode="auto">
          <a:xfrm>
            <a:off x="684213" y="4989513"/>
            <a:ext cx="7908925" cy="0"/>
          </a:xfrm>
          <a:prstGeom prst="line">
            <a:avLst/>
          </a:prstGeom>
          <a:noFill/>
          <a:ln w="1270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23" name="Oval 9"/>
          <p:cNvSpPr>
            <a:spLocks noChangeArrowheads="1"/>
          </p:cNvSpPr>
          <p:nvPr/>
        </p:nvSpPr>
        <p:spPr bwMode="auto">
          <a:xfrm>
            <a:off x="1447800" y="4289425"/>
            <a:ext cx="73025" cy="63500"/>
          </a:xfrm>
          <a:prstGeom prst="ellipse">
            <a:avLst/>
          </a:prstGeom>
          <a:solidFill>
            <a:schemeClr val="accent1"/>
          </a:solidFill>
          <a:ln w="12700">
            <a:solidFill>
              <a:schemeClr val="tx1"/>
            </a:solidFill>
            <a:round/>
            <a:headEnd/>
            <a:tailEnd/>
          </a:ln>
        </p:spPr>
        <p:txBody>
          <a:bodyPr wrap="none" anchor="ctr"/>
          <a:lstStyle/>
          <a:p>
            <a:endParaRPr lang="en-US" dirty="0">
              <a:solidFill>
                <a:prstClr val="black"/>
              </a:solidFill>
            </a:endParaRPr>
          </a:p>
        </p:txBody>
      </p:sp>
      <p:sp>
        <p:nvSpPr>
          <p:cNvPr id="13324" name="Oval 10"/>
          <p:cNvSpPr>
            <a:spLocks noChangeArrowheads="1"/>
          </p:cNvSpPr>
          <p:nvPr/>
        </p:nvSpPr>
        <p:spPr bwMode="auto">
          <a:xfrm>
            <a:off x="2765425" y="4968875"/>
            <a:ext cx="71438" cy="63500"/>
          </a:xfrm>
          <a:prstGeom prst="ellipse">
            <a:avLst/>
          </a:prstGeom>
          <a:solidFill>
            <a:schemeClr val="accent1"/>
          </a:solidFill>
          <a:ln w="12700">
            <a:solidFill>
              <a:schemeClr val="tx1"/>
            </a:solidFill>
            <a:round/>
            <a:headEnd/>
            <a:tailEnd/>
          </a:ln>
        </p:spPr>
        <p:txBody>
          <a:bodyPr wrap="none" anchor="ctr"/>
          <a:lstStyle/>
          <a:p>
            <a:endParaRPr lang="en-US" dirty="0">
              <a:solidFill>
                <a:prstClr val="black"/>
              </a:solidFill>
            </a:endParaRPr>
          </a:p>
        </p:txBody>
      </p:sp>
      <p:sp>
        <p:nvSpPr>
          <p:cNvPr id="13325" name="Oval 11"/>
          <p:cNvSpPr>
            <a:spLocks noChangeArrowheads="1"/>
          </p:cNvSpPr>
          <p:nvPr/>
        </p:nvSpPr>
        <p:spPr bwMode="auto">
          <a:xfrm>
            <a:off x="4676775" y="4289425"/>
            <a:ext cx="71438" cy="63500"/>
          </a:xfrm>
          <a:prstGeom prst="ellipse">
            <a:avLst/>
          </a:prstGeom>
          <a:solidFill>
            <a:schemeClr val="accent1"/>
          </a:solidFill>
          <a:ln w="12700">
            <a:solidFill>
              <a:schemeClr val="tx1"/>
            </a:solidFill>
            <a:round/>
            <a:headEnd/>
            <a:tailEnd/>
          </a:ln>
        </p:spPr>
        <p:txBody>
          <a:bodyPr wrap="none" anchor="ctr"/>
          <a:lstStyle/>
          <a:p>
            <a:endParaRPr lang="en-US" dirty="0">
              <a:solidFill>
                <a:prstClr val="black"/>
              </a:solidFill>
            </a:endParaRPr>
          </a:p>
        </p:txBody>
      </p:sp>
      <p:sp>
        <p:nvSpPr>
          <p:cNvPr id="13326" name="Oval 12"/>
          <p:cNvSpPr>
            <a:spLocks noChangeArrowheads="1"/>
          </p:cNvSpPr>
          <p:nvPr/>
        </p:nvSpPr>
        <p:spPr bwMode="auto">
          <a:xfrm>
            <a:off x="6545263" y="4968875"/>
            <a:ext cx="73025" cy="63500"/>
          </a:xfrm>
          <a:prstGeom prst="ellipse">
            <a:avLst/>
          </a:prstGeom>
          <a:solidFill>
            <a:schemeClr val="accent1"/>
          </a:solidFill>
          <a:ln w="12700">
            <a:solidFill>
              <a:schemeClr val="tx1"/>
            </a:solidFill>
            <a:round/>
            <a:headEnd/>
            <a:tailEnd/>
          </a:ln>
        </p:spPr>
        <p:txBody>
          <a:bodyPr wrap="none" anchor="ctr"/>
          <a:lstStyle/>
          <a:p>
            <a:endParaRPr lang="en-US" dirty="0">
              <a:solidFill>
                <a:prstClr val="black"/>
              </a:solidFill>
            </a:endParaRPr>
          </a:p>
        </p:txBody>
      </p:sp>
      <p:sp>
        <p:nvSpPr>
          <p:cNvPr id="13327" name="Oval 13"/>
          <p:cNvSpPr>
            <a:spLocks noChangeArrowheads="1"/>
          </p:cNvSpPr>
          <p:nvPr/>
        </p:nvSpPr>
        <p:spPr bwMode="auto">
          <a:xfrm>
            <a:off x="8245475" y="4289425"/>
            <a:ext cx="73025" cy="63500"/>
          </a:xfrm>
          <a:prstGeom prst="ellipse">
            <a:avLst/>
          </a:prstGeom>
          <a:solidFill>
            <a:schemeClr val="accent1"/>
          </a:solidFill>
          <a:ln w="12700">
            <a:solidFill>
              <a:schemeClr val="tx1"/>
            </a:solidFill>
            <a:round/>
            <a:headEnd/>
            <a:tailEnd/>
          </a:ln>
        </p:spPr>
        <p:txBody>
          <a:bodyPr wrap="none" anchor="ctr"/>
          <a:lstStyle/>
          <a:p>
            <a:endParaRPr lang="en-US" dirty="0">
              <a:solidFill>
                <a:prstClr val="black"/>
              </a:solidFill>
            </a:endParaRPr>
          </a:p>
        </p:txBody>
      </p:sp>
      <p:sp>
        <p:nvSpPr>
          <p:cNvPr id="13328" name="Rectangle 14"/>
          <p:cNvSpPr>
            <a:spLocks noChangeArrowheads="1"/>
          </p:cNvSpPr>
          <p:nvPr/>
        </p:nvSpPr>
        <p:spPr bwMode="auto">
          <a:xfrm>
            <a:off x="1752600" y="3886200"/>
            <a:ext cx="9302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Low Joint</a:t>
            </a:r>
          </a:p>
        </p:txBody>
      </p:sp>
      <p:sp>
        <p:nvSpPr>
          <p:cNvPr id="13329" name="Line 15"/>
          <p:cNvSpPr>
            <a:spLocks noChangeShapeType="1"/>
          </p:cNvSpPr>
          <p:nvPr/>
        </p:nvSpPr>
        <p:spPr bwMode="auto">
          <a:xfrm flipH="1">
            <a:off x="1508125" y="4038600"/>
            <a:ext cx="244475" cy="20478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30" name="Rectangle 16"/>
          <p:cNvSpPr>
            <a:spLocks noChangeArrowheads="1"/>
          </p:cNvSpPr>
          <p:nvPr/>
        </p:nvSpPr>
        <p:spPr bwMode="auto">
          <a:xfrm>
            <a:off x="1273175" y="4325938"/>
            <a:ext cx="5349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13331" name="Rectangle 17"/>
          <p:cNvSpPr>
            <a:spLocks noChangeArrowheads="1"/>
          </p:cNvSpPr>
          <p:nvPr/>
        </p:nvSpPr>
        <p:spPr bwMode="auto">
          <a:xfrm>
            <a:off x="6318250" y="4679950"/>
            <a:ext cx="5349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13332" name="Rectangle 18"/>
          <p:cNvSpPr>
            <a:spLocks noChangeArrowheads="1"/>
          </p:cNvSpPr>
          <p:nvPr/>
        </p:nvSpPr>
        <p:spPr bwMode="auto">
          <a:xfrm>
            <a:off x="2571750" y="4679950"/>
            <a:ext cx="5349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13333" name="Rectangle 19"/>
          <p:cNvSpPr>
            <a:spLocks noChangeArrowheads="1"/>
          </p:cNvSpPr>
          <p:nvPr/>
        </p:nvSpPr>
        <p:spPr bwMode="auto">
          <a:xfrm>
            <a:off x="4678363" y="4325938"/>
            <a:ext cx="534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13334" name="Rectangle 20"/>
          <p:cNvSpPr>
            <a:spLocks noChangeArrowheads="1"/>
          </p:cNvSpPr>
          <p:nvPr/>
        </p:nvSpPr>
        <p:spPr bwMode="auto">
          <a:xfrm>
            <a:off x="8018463" y="4325938"/>
            <a:ext cx="534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13335" name="Line 21"/>
          <p:cNvSpPr>
            <a:spLocks noChangeShapeType="1"/>
          </p:cNvSpPr>
          <p:nvPr/>
        </p:nvSpPr>
        <p:spPr bwMode="auto">
          <a:xfrm>
            <a:off x="1524000" y="4343400"/>
            <a:ext cx="2255838" cy="295275"/>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36" name="Rectangle 23"/>
          <p:cNvSpPr>
            <a:spLocks noChangeArrowheads="1"/>
          </p:cNvSpPr>
          <p:nvPr/>
        </p:nvSpPr>
        <p:spPr bwMode="auto">
          <a:xfrm>
            <a:off x="5638800" y="3505200"/>
            <a:ext cx="209073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b="1" dirty="0">
                <a:solidFill>
                  <a:prstClr val="black"/>
                </a:solidFill>
                <a:latin typeface="Arial" charset="0"/>
              </a:rPr>
              <a:t>Tangent Example</a:t>
            </a:r>
          </a:p>
        </p:txBody>
      </p:sp>
      <p:sp>
        <p:nvSpPr>
          <p:cNvPr id="13337" name="Rectangle 24"/>
          <p:cNvSpPr>
            <a:spLocks noChangeArrowheads="1"/>
          </p:cNvSpPr>
          <p:nvPr/>
        </p:nvSpPr>
        <p:spPr bwMode="auto">
          <a:xfrm>
            <a:off x="1296988" y="5259388"/>
            <a:ext cx="41798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Add opposite rail measurements within 62’</a:t>
            </a:r>
          </a:p>
          <a:p>
            <a:r>
              <a:rPr lang="en-US" sz="1400" dirty="0">
                <a:solidFill>
                  <a:prstClr val="black"/>
                </a:solidFill>
                <a:latin typeface="Arial" charset="0"/>
              </a:rPr>
              <a:t>(largest opposing side figures)</a:t>
            </a:r>
          </a:p>
        </p:txBody>
      </p:sp>
      <p:sp>
        <p:nvSpPr>
          <p:cNvPr id="13338" name="Line 25"/>
          <p:cNvSpPr>
            <a:spLocks noChangeShapeType="1"/>
          </p:cNvSpPr>
          <p:nvPr/>
        </p:nvSpPr>
        <p:spPr bwMode="auto">
          <a:xfrm>
            <a:off x="4495800" y="4724400"/>
            <a:ext cx="2057400" cy="22860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39" name="Rectangle 26"/>
          <p:cNvSpPr>
            <a:spLocks noChangeArrowheads="1"/>
          </p:cNvSpPr>
          <p:nvPr/>
        </p:nvSpPr>
        <p:spPr bwMode="auto">
          <a:xfrm>
            <a:off x="5764213" y="5259388"/>
            <a:ext cx="16240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Worst  2 within 62'</a:t>
            </a:r>
          </a:p>
        </p:txBody>
      </p:sp>
      <p:grpSp>
        <p:nvGrpSpPr>
          <p:cNvPr id="13340" name="Group 37"/>
          <p:cNvGrpSpPr>
            <a:grpSpLocks/>
          </p:cNvGrpSpPr>
          <p:nvPr/>
        </p:nvGrpSpPr>
        <p:grpSpPr bwMode="auto">
          <a:xfrm>
            <a:off x="7086600" y="4038600"/>
            <a:ext cx="1174750" cy="301625"/>
            <a:chOff x="4538" y="2295"/>
            <a:chExt cx="740" cy="190"/>
          </a:xfrm>
        </p:grpSpPr>
        <p:sp>
          <p:nvSpPr>
            <p:cNvPr id="13347" name="Rectangle 27"/>
            <p:cNvSpPr>
              <a:spLocks noChangeArrowheads="1"/>
            </p:cNvSpPr>
            <p:nvPr/>
          </p:nvSpPr>
          <p:spPr bwMode="auto">
            <a:xfrm>
              <a:off x="4608" y="2295"/>
              <a:ext cx="67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 Rail Joint</a:t>
              </a:r>
            </a:p>
          </p:txBody>
        </p:sp>
        <p:sp>
          <p:nvSpPr>
            <p:cNvPr id="13348" name="Oval 28"/>
            <p:cNvSpPr>
              <a:spLocks noChangeArrowheads="1"/>
            </p:cNvSpPr>
            <p:nvPr/>
          </p:nvSpPr>
          <p:spPr bwMode="auto">
            <a:xfrm>
              <a:off x="4538" y="2363"/>
              <a:ext cx="46" cy="40"/>
            </a:xfrm>
            <a:prstGeom prst="ellipse">
              <a:avLst/>
            </a:prstGeom>
            <a:solidFill>
              <a:schemeClr val="accent1"/>
            </a:solidFill>
            <a:ln w="12700">
              <a:solidFill>
                <a:schemeClr val="tx1"/>
              </a:solidFill>
              <a:round/>
              <a:headEnd/>
              <a:tailEnd/>
            </a:ln>
          </p:spPr>
          <p:txBody>
            <a:bodyPr wrap="none" anchor="ctr"/>
            <a:lstStyle/>
            <a:p>
              <a:endParaRPr lang="en-US" dirty="0">
                <a:solidFill>
                  <a:prstClr val="black"/>
                </a:solidFill>
              </a:endParaRPr>
            </a:p>
          </p:txBody>
        </p:sp>
      </p:grpSp>
      <p:sp>
        <p:nvSpPr>
          <p:cNvPr id="13341" name="Line 29"/>
          <p:cNvSpPr>
            <a:spLocks noChangeShapeType="1"/>
          </p:cNvSpPr>
          <p:nvPr/>
        </p:nvSpPr>
        <p:spPr bwMode="auto">
          <a:xfrm flipH="1">
            <a:off x="4114800" y="3962400"/>
            <a:ext cx="396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42" name="Line 30"/>
          <p:cNvSpPr>
            <a:spLocks noChangeShapeType="1"/>
          </p:cNvSpPr>
          <p:nvPr/>
        </p:nvSpPr>
        <p:spPr bwMode="auto">
          <a:xfrm>
            <a:off x="4114800" y="3962400"/>
            <a:ext cx="0" cy="4508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343" name="Rectangle 32"/>
          <p:cNvSpPr>
            <a:spLocks noChangeArrowheads="1"/>
          </p:cNvSpPr>
          <p:nvPr/>
        </p:nvSpPr>
        <p:spPr bwMode="auto">
          <a:xfrm>
            <a:off x="1246188" y="5980113"/>
            <a:ext cx="6756400" cy="301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b="1" dirty="0">
                <a:solidFill>
                  <a:srgbClr val="B4DCFA"/>
                </a:solidFill>
                <a:latin typeface="Arial" charset="0"/>
              </a:rPr>
              <a:t>Note - Difference (warp) parameter now applies to tangent, curves, and spirals</a:t>
            </a:r>
            <a:endParaRPr lang="en-US" sz="1400" dirty="0">
              <a:solidFill>
                <a:prstClr val="black"/>
              </a:solidFill>
              <a:latin typeface="Arial" charset="0"/>
            </a:endParaRPr>
          </a:p>
        </p:txBody>
      </p:sp>
      <p:sp>
        <p:nvSpPr>
          <p:cNvPr id="13344" name="Rectangle 35"/>
          <p:cNvSpPr>
            <a:spLocks noChangeArrowheads="1"/>
          </p:cNvSpPr>
          <p:nvPr/>
        </p:nvSpPr>
        <p:spPr bwMode="auto">
          <a:xfrm>
            <a:off x="3733801" y="4495800"/>
            <a:ext cx="761999" cy="335989"/>
          </a:xfrm>
          <a:prstGeom prst="rect">
            <a:avLst/>
          </a:prstGeom>
          <a:solidFill>
            <a:schemeClr val="bg1"/>
          </a:solidFill>
          <a:ln>
            <a:noFill/>
          </a:ln>
        </p:spPr>
        <p:txBody>
          <a:bodyPr wrap="square" lIns="90488" tIns="44450" rIns="90488" bIns="44450">
            <a:spAutoFit/>
          </a:bodyPr>
          <a:lstStyle/>
          <a:p>
            <a:r>
              <a:rPr lang="en-US" sz="1600" dirty="0">
                <a:solidFill>
                  <a:srgbClr val="000000"/>
                </a:solidFill>
                <a:latin typeface="Arial" charset="0"/>
              </a:rPr>
              <a:t>1-1/2"</a:t>
            </a:r>
          </a:p>
        </p:txBody>
      </p:sp>
      <p:sp>
        <p:nvSpPr>
          <p:cNvPr id="13345" name="Rectangle 36"/>
          <p:cNvSpPr>
            <a:spLocks noChangeArrowheads="1"/>
          </p:cNvSpPr>
          <p:nvPr/>
        </p:nvSpPr>
        <p:spPr bwMode="auto">
          <a:xfrm>
            <a:off x="534988" y="3049588"/>
            <a:ext cx="32670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a:r>
              <a:rPr lang="en-US" sz="1400" dirty="0">
                <a:solidFill>
                  <a:prstClr val="black"/>
                </a:solidFill>
                <a:latin typeface="Arial" charset="0"/>
              </a:rPr>
              <a:t>[*] =	Spiral variation</a:t>
            </a:r>
          </a:p>
          <a:p>
            <a:pPr defTabSz="457200"/>
            <a:r>
              <a:rPr lang="en-US" sz="1400" dirty="0">
                <a:solidFill>
                  <a:prstClr val="black"/>
                </a:solidFill>
                <a:latin typeface="Arial" charset="0"/>
              </a:rPr>
              <a:t>[1] =	Max. difference @ 6” elev. curve</a:t>
            </a:r>
          </a:p>
          <a:p>
            <a:pPr defTabSz="457200"/>
            <a:r>
              <a:rPr lang="en-US" sz="1400" dirty="0">
                <a:solidFill>
                  <a:prstClr val="black"/>
                </a:solidFill>
                <a:latin typeface="Arial" charset="0"/>
              </a:rPr>
              <a:t>[2] =	Harmonic rock</a:t>
            </a:r>
          </a:p>
        </p:txBody>
      </p:sp>
      <p:sp>
        <p:nvSpPr>
          <p:cNvPr id="13346" name="Line 31"/>
          <p:cNvSpPr>
            <a:spLocks noChangeShapeType="1"/>
          </p:cNvSpPr>
          <p:nvPr/>
        </p:nvSpPr>
        <p:spPr bwMode="auto">
          <a:xfrm flipH="1" flipV="1">
            <a:off x="8077200" y="2971800"/>
            <a:ext cx="0" cy="99060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aphicFrame>
        <p:nvGraphicFramePr>
          <p:cNvPr id="13314" name="Object 38"/>
          <p:cNvGraphicFramePr>
            <a:graphicFrameLocks noChangeAspect="1"/>
          </p:cNvGraphicFramePr>
          <p:nvPr>
            <p:extLst>
              <p:ext uri="{D42A27DB-BD31-4B8C-83A1-F6EECF244321}">
                <p14:modId xmlns:p14="http://schemas.microsoft.com/office/powerpoint/2010/main" val="3322939401"/>
              </p:ext>
            </p:extLst>
          </p:nvPr>
        </p:nvGraphicFramePr>
        <p:xfrm>
          <a:off x="609600" y="1600200"/>
          <a:ext cx="7951788" cy="1377950"/>
        </p:xfrm>
        <a:graphic>
          <a:graphicData uri="http://schemas.openxmlformats.org/presentationml/2006/ole">
            <mc:AlternateContent xmlns:mc="http://schemas.openxmlformats.org/markup-compatibility/2006">
              <mc:Choice xmlns:v="urn:schemas-microsoft-com:vml" Requires="v">
                <p:oleObj spid="_x0000_s192548" name="Worksheet" r:id="rId4" imgW="4343477" imgH="866865" progId="Excel.Sheet.8">
                  <p:embed/>
                </p:oleObj>
              </mc:Choice>
              <mc:Fallback>
                <p:oleObj name="Worksheet" r:id="rId4" imgW="4343477" imgH="866865" progId="Excel.Sheet.8">
                  <p:embed/>
                  <p:pic>
                    <p:nvPicPr>
                      <p:cNvPr id="0" name=""/>
                      <p:cNvPicPr>
                        <a:picLocks noChangeAspect="1" noChangeArrowheads="1"/>
                      </p:cNvPicPr>
                      <p:nvPr/>
                    </p:nvPicPr>
                    <p:blipFill>
                      <a:blip r:embed="rId5"/>
                      <a:srcRect/>
                      <a:stretch>
                        <a:fillRect/>
                      </a:stretch>
                    </p:blipFill>
                    <p:spPr bwMode="auto">
                      <a:xfrm>
                        <a:off x="609600" y="1600200"/>
                        <a:ext cx="7951788" cy="1377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Crosslevel Difference – Warp</a:t>
            </a:r>
            <a:endParaRPr lang="en-US" sz="3200" dirty="0"/>
          </a:p>
        </p:txBody>
      </p:sp>
    </p:spTree>
    <p:extLst>
      <p:ext uri="{BB962C8B-B14F-4D97-AF65-F5344CB8AC3E}">
        <p14:creationId xmlns:p14="http://schemas.microsoft.com/office/powerpoint/2010/main" val="2491299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6" name="Group 35"/>
          <p:cNvGrpSpPr>
            <a:grpSpLocks/>
          </p:cNvGrpSpPr>
          <p:nvPr/>
        </p:nvGrpSpPr>
        <p:grpSpPr bwMode="auto">
          <a:xfrm>
            <a:off x="382588" y="1906588"/>
            <a:ext cx="8208962" cy="3790950"/>
            <a:chOff x="241" y="1201"/>
            <a:chExt cx="5171" cy="2388"/>
          </a:xfrm>
        </p:grpSpPr>
        <p:sp>
          <p:nvSpPr>
            <p:cNvPr id="81927" name="Oval 6"/>
            <p:cNvSpPr>
              <a:spLocks noChangeArrowheads="1"/>
            </p:cNvSpPr>
            <p:nvPr/>
          </p:nvSpPr>
          <p:spPr bwMode="auto">
            <a:xfrm>
              <a:off x="2233" y="2811"/>
              <a:ext cx="370" cy="232"/>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1929" name="Rectangle 8"/>
            <p:cNvSpPr>
              <a:spLocks noChangeArrowheads="1"/>
            </p:cNvSpPr>
            <p:nvPr/>
          </p:nvSpPr>
          <p:spPr bwMode="auto">
            <a:xfrm>
              <a:off x="385" y="1201"/>
              <a:ext cx="1103"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b="1" dirty="0">
                  <a:solidFill>
                    <a:prstClr val="black"/>
                  </a:solidFill>
                  <a:latin typeface="Arial" charset="0"/>
                </a:rPr>
                <a:t>Curve Example</a:t>
              </a:r>
            </a:p>
          </p:txBody>
        </p:sp>
        <p:sp>
          <p:nvSpPr>
            <p:cNvPr id="81930" name="Freeform 9"/>
            <p:cNvSpPr>
              <a:spLocks/>
            </p:cNvSpPr>
            <p:nvPr/>
          </p:nvSpPr>
          <p:spPr bwMode="auto">
            <a:xfrm>
              <a:off x="323" y="2078"/>
              <a:ext cx="5076" cy="369"/>
            </a:xfrm>
            <a:custGeom>
              <a:avLst/>
              <a:gdLst>
                <a:gd name="T0" fmla="*/ 5075 w 5076"/>
                <a:gd name="T1" fmla="*/ 368 h 369"/>
                <a:gd name="T2" fmla="*/ 4452 w 5076"/>
                <a:gd name="T3" fmla="*/ 207 h 369"/>
                <a:gd name="T4" fmla="*/ 3819 w 5076"/>
                <a:gd name="T5" fmla="*/ 93 h 369"/>
                <a:gd name="T6" fmla="*/ 3181 w 5076"/>
                <a:gd name="T7" fmla="*/ 24 h 369"/>
                <a:gd name="T8" fmla="*/ 2538 w 5076"/>
                <a:gd name="T9" fmla="*/ 0 h 369"/>
                <a:gd name="T10" fmla="*/ 2379 w 5076"/>
                <a:gd name="T11" fmla="*/ 1 h 369"/>
                <a:gd name="T12" fmla="*/ 2217 w 5076"/>
                <a:gd name="T13" fmla="*/ 5 h 369"/>
                <a:gd name="T14" fmla="*/ 1896 w 5076"/>
                <a:gd name="T15" fmla="*/ 23 h 369"/>
                <a:gd name="T16" fmla="*/ 1256 w 5076"/>
                <a:gd name="T17" fmla="*/ 91 h 369"/>
                <a:gd name="T18" fmla="*/ 624 w 5076"/>
                <a:gd name="T19" fmla="*/ 206 h 369"/>
                <a:gd name="T20" fmla="*/ 0 w 5076"/>
                <a:gd name="T21" fmla="*/ 368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6"/>
                <a:gd name="T34" fmla="*/ 0 h 369"/>
                <a:gd name="T35" fmla="*/ 5076 w 5076"/>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6" h="369">
                  <a:moveTo>
                    <a:pt x="5075" y="368"/>
                  </a:moveTo>
                  <a:lnTo>
                    <a:pt x="4452" y="207"/>
                  </a:lnTo>
                  <a:lnTo>
                    <a:pt x="3819" y="93"/>
                  </a:lnTo>
                  <a:lnTo>
                    <a:pt x="3181" y="24"/>
                  </a:lnTo>
                  <a:lnTo>
                    <a:pt x="2538" y="0"/>
                  </a:lnTo>
                  <a:lnTo>
                    <a:pt x="2379" y="1"/>
                  </a:lnTo>
                  <a:lnTo>
                    <a:pt x="2217" y="5"/>
                  </a:lnTo>
                  <a:lnTo>
                    <a:pt x="1896" y="23"/>
                  </a:lnTo>
                  <a:lnTo>
                    <a:pt x="1256" y="91"/>
                  </a:lnTo>
                  <a:lnTo>
                    <a:pt x="624" y="206"/>
                  </a:lnTo>
                  <a:lnTo>
                    <a:pt x="0" y="368"/>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81931" name="Freeform 10"/>
            <p:cNvSpPr>
              <a:spLocks/>
            </p:cNvSpPr>
            <p:nvPr/>
          </p:nvSpPr>
          <p:spPr bwMode="auto">
            <a:xfrm>
              <a:off x="336" y="2437"/>
              <a:ext cx="5076" cy="369"/>
            </a:xfrm>
            <a:custGeom>
              <a:avLst/>
              <a:gdLst>
                <a:gd name="T0" fmla="*/ 5075 w 5076"/>
                <a:gd name="T1" fmla="*/ 368 h 369"/>
                <a:gd name="T2" fmla="*/ 4452 w 5076"/>
                <a:gd name="T3" fmla="*/ 208 h 369"/>
                <a:gd name="T4" fmla="*/ 3819 w 5076"/>
                <a:gd name="T5" fmla="*/ 93 h 369"/>
                <a:gd name="T6" fmla="*/ 3181 w 5076"/>
                <a:gd name="T7" fmla="*/ 24 h 369"/>
                <a:gd name="T8" fmla="*/ 2538 w 5076"/>
                <a:gd name="T9" fmla="*/ 0 h 369"/>
                <a:gd name="T10" fmla="*/ 2379 w 5076"/>
                <a:gd name="T11" fmla="*/ 1 h 369"/>
                <a:gd name="T12" fmla="*/ 2217 w 5076"/>
                <a:gd name="T13" fmla="*/ 5 h 369"/>
                <a:gd name="T14" fmla="*/ 1896 w 5076"/>
                <a:gd name="T15" fmla="*/ 23 h 369"/>
                <a:gd name="T16" fmla="*/ 1256 w 5076"/>
                <a:gd name="T17" fmla="*/ 92 h 369"/>
                <a:gd name="T18" fmla="*/ 624 w 5076"/>
                <a:gd name="T19" fmla="*/ 206 h 369"/>
                <a:gd name="T20" fmla="*/ 0 w 5076"/>
                <a:gd name="T21" fmla="*/ 368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6"/>
                <a:gd name="T34" fmla="*/ 0 h 369"/>
                <a:gd name="T35" fmla="*/ 5076 w 5076"/>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6" h="369">
                  <a:moveTo>
                    <a:pt x="5075" y="368"/>
                  </a:moveTo>
                  <a:lnTo>
                    <a:pt x="4452" y="208"/>
                  </a:lnTo>
                  <a:lnTo>
                    <a:pt x="3819" y="93"/>
                  </a:lnTo>
                  <a:lnTo>
                    <a:pt x="3181" y="24"/>
                  </a:lnTo>
                  <a:lnTo>
                    <a:pt x="2538" y="0"/>
                  </a:lnTo>
                  <a:lnTo>
                    <a:pt x="2379" y="1"/>
                  </a:lnTo>
                  <a:lnTo>
                    <a:pt x="2217" y="5"/>
                  </a:lnTo>
                  <a:lnTo>
                    <a:pt x="1896" y="23"/>
                  </a:lnTo>
                  <a:lnTo>
                    <a:pt x="1256" y="92"/>
                  </a:lnTo>
                  <a:lnTo>
                    <a:pt x="624" y="206"/>
                  </a:lnTo>
                  <a:lnTo>
                    <a:pt x="0" y="368"/>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81932" name="Oval 11"/>
            <p:cNvSpPr>
              <a:spLocks noChangeArrowheads="1"/>
            </p:cNvSpPr>
            <p:nvPr/>
          </p:nvSpPr>
          <p:spPr bwMode="auto">
            <a:xfrm>
              <a:off x="1780" y="212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1933" name="Oval 12"/>
            <p:cNvSpPr>
              <a:spLocks noChangeArrowheads="1"/>
            </p:cNvSpPr>
            <p:nvPr/>
          </p:nvSpPr>
          <p:spPr bwMode="auto">
            <a:xfrm>
              <a:off x="895" y="2637"/>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1934" name="Oval 13"/>
            <p:cNvSpPr>
              <a:spLocks noChangeArrowheads="1"/>
            </p:cNvSpPr>
            <p:nvPr/>
          </p:nvSpPr>
          <p:spPr bwMode="auto">
            <a:xfrm>
              <a:off x="3120" y="2425"/>
              <a:ext cx="44"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1935" name="Oval 14"/>
            <p:cNvSpPr>
              <a:spLocks noChangeArrowheads="1"/>
            </p:cNvSpPr>
            <p:nvPr/>
          </p:nvSpPr>
          <p:spPr bwMode="auto">
            <a:xfrm>
              <a:off x="4455" y="2202"/>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1936" name="Oval 15"/>
            <p:cNvSpPr>
              <a:spLocks noChangeArrowheads="1"/>
            </p:cNvSpPr>
            <p:nvPr/>
          </p:nvSpPr>
          <p:spPr bwMode="auto">
            <a:xfrm>
              <a:off x="5244" y="2745"/>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1937" name="Rectangle 16"/>
            <p:cNvSpPr>
              <a:spLocks noChangeArrowheads="1"/>
            </p:cNvSpPr>
            <p:nvPr/>
          </p:nvSpPr>
          <p:spPr bwMode="auto">
            <a:xfrm>
              <a:off x="778" y="2664"/>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81938" name="Rectangle 17"/>
            <p:cNvSpPr>
              <a:spLocks noChangeArrowheads="1"/>
            </p:cNvSpPr>
            <p:nvPr/>
          </p:nvSpPr>
          <p:spPr bwMode="auto">
            <a:xfrm>
              <a:off x="1769" y="2517"/>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81939" name="Rectangle 18"/>
            <p:cNvSpPr>
              <a:spLocks noChangeArrowheads="1"/>
            </p:cNvSpPr>
            <p:nvPr/>
          </p:nvSpPr>
          <p:spPr bwMode="auto">
            <a:xfrm>
              <a:off x="2946" y="2474"/>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1/8"</a:t>
              </a:r>
            </a:p>
          </p:txBody>
        </p:sp>
        <p:sp>
          <p:nvSpPr>
            <p:cNvPr id="81940" name="Rectangle 19"/>
            <p:cNvSpPr>
              <a:spLocks noChangeArrowheads="1"/>
            </p:cNvSpPr>
            <p:nvPr/>
          </p:nvSpPr>
          <p:spPr bwMode="auto">
            <a:xfrm>
              <a:off x="4379" y="197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1/8"</a:t>
              </a:r>
            </a:p>
          </p:txBody>
        </p:sp>
        <p:sp>
          <p:nvSpPr>
            <p:cNvPr id="81941" name="Rectangle 20"/>
            <p:cNvSpPr>
              <a:spLocks noChangeArrowheads="1"/>
            </p:cNvSpPr>
            <p:nvPr/>
          </p:nvSpPr>
          <p:spPr bwMode="auto">
            <a:xfrm>
              <a:off x="5035" y="280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5/8"</a:t>
              </a:r>
            </a:p>
          </p:txBody>
        </p:sp>
        <p:sp>
          <p:nvSpPr>
            <p:cNvPr id="81942" name="Line 21"/>
            <p:cNvSpPr>
              <a:spLocks noChangeShapeType="1"/>
            </p:cNvSpPr>
            <p:nvPr/>
          </p:nvSpPr>
          <p:spPr bwMode="auto">
            <a:xfrm flipH="1">
              <a:off x="1027" y="1891"/>
              <a:ext cx="2179" cy="69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1943" name="Freeform 22"/>
            <p:cNvSpPr>
              <a:spLocks/>
            </p:cNvSpPr>
            <p:nvPr/>
          </p:nvSpPr>
          <p:spPr bwMode="auto">
            <a:xfrm>
              <a:off x="1013" y="2510"/>
              <a:ext cx="173" cy="86"/>
            </a:xfrm>
            <a:custGeom>
              <a:avLst/>
              <a:gdLst>
                <a:gd name="T0" fmla="*/ 172 w 173"/>
                <a:gd name="T1" fmla="*/ 70 h 86"/>
                <a:gd name="T2" fmla="*/ 0 w 173"/>
                <a:gd name="T3" fmla="*/ 85 h 86"/>
                <a:gd name="T4" fmla="*/ 142 w 173"/>
                <a:gd name="T5" fmla="*/ 0 h 86"/>
                <a:gd name="T6" fmla="*/ 172 w 173"/>
                <a:gd name="T7" fmla="*/ 70 h 86"/>
                <a:gd name="T8" fmla="*/ 0 60000 65536"/>
                <a:gd name="T9" fmla="*/ 0 60000 65536"/>
                <a:gd name="T10" fmla="*/ 0 60000 65536"/>
                <a:gd name="T11" fmla="*/ 0 60000 65536"/>
                <a:gd name="T12" fmla="*/ 0 w 173"/>
                <a:gd name="T13" fmla="*/ 0 h 86"/>
                <a:gd name="T14" fmla="*/ 173 w 173"/>
                <a:gd name="T15" fmla="*/ 86 h 86"/>
              </a:gdLst>
              <a:ahLst/>
              <a:cxnLst>
                <a:cxn ang="T8">
                  <a:pos x="T0" y="T1"/>
                </a:cxn>
                <a:cxn ang="T9">
                  <a:pos x="T2" y="T3"/>
                </a:cxn>
                <a:cxn ang="T10">
                  <a:pos x="T4" y="T5"/>
                </a:cxn>
                <a:cxn ang="T11">
                  <a:pos x="T6" y="T7"/>
                </a:cxn>
              </a:cxnLst>
              <a:rect l="T12" t="T13" r="T14" b="T15"/>
              <a:pathLst>
                <a:path w="173" h="86">
                  <a:moveTo>
                    <a:pt x="172" y="70"/>
                  </a:moveTo>
                  <a:lnTo>
                    <a:pt x="0" y="85"/>
                  </a:lnTo>
                  <a:lnTo>
                    <a:pt x="142" y="0"/>
                  </a:lnTo>
                  <a:lnTo>
                    <a:pt x="172" y="7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81944" name="Line 23"/>
            <p:cNvSpPr>
              <a:spLocks noChangeShapeType="1"/>
            </p:cNvSpPr>
            <p:nvPr/>
          </p:nvSpPr>
          <p:spPr bwMode="auto">
            <a:xfrm>
              <a:off x="3570" y="1881"/>
              <a:ext cx="808" cy="24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1945" name="Freeform 24"/>
            <p:cNvSpPr>
              <a:spLocks/>
            </p:cNvSpPr>
            <p:nvPr/>
          </p:nvSpPr>
          <p:spPr bwMode="auto">
            <a:xfrm>
              <a:off x="4226" y="2054"/>
              <a:ext cx="173" cy="86"/>
            </a:xfrm>
            <a:custGeom>
              <a:avLst/>
              <a:gdLst>
                <a:gd name="T0" fmla="*/ 26 w 173"/>
                <a:gd name="T1" fmla="*/ 0 h 86"/>
                <a:gd name="T2" fmla="*/ 172 w 173"/>
                <a:gd name="T3" fmla="*/ 85 h 86"/>
                <a:gd name="T4" fmla="*/ 0 w 173"/>
                <a:gd name="T5" fmla="*/ 70 h 86"/>
                <a:gd name="T6" fmla="*/ 26 w 173"/>
                <a:gd name="T7" fmla="*/ 0 h 86"/>
                <a:gd name="T8" fmla="*/ 0 60000 65536"/>
                <a:gd name="T9" fmla="*/ 0 60000 65536"/>
                <a:gd name="T10" fmla="*/ 0 60000 65536"/>
                <a:gd name="T11" fmla="*/ 0 60000 65536"/>
                <a:gd name="T12" fmla="*/ 0 w 173"/>
                <a:gd name="T13" fmla="*/ 0 h 86"/>
                <a:gd name="T14" fmla="*/ 173 w 173"/>
                <a:gd name="T15" fmla="*/ 86 h 86"/>
              </a:gdLst>
              <a:ahLst/>
              <a:cxnLst>
                <a:cxn ang="T8">
                  <a:pos x="T0" y="T1"/>
                </a:cxn>
                <a:cxn ang="T9">
                  <a:pos x="T2" y="T3"/>
                </a:cxn>
                <a:cxn ang="T10">
                  <a:pos x="T4" y="T5"/>
                </a:cxn>
                <a:cxn ang="T11">
                  <a:pos x="T6" y="T7"/>
                </a:cxn>
              </a:cxnLst>
              <a:rect l="T12" t="T13" r="T14" b="T15"/>
              <a:pathLst>
                <a:path w="173" h="86">
                  <a:moveTo>
                    <a:pt x="26" y="0"/>
                  </a:moveTo>
                  <a:lnTo>
                    <a:pt x="172" y="85"/>
                  </a:lnTo>
                  <a:lnTo>
                    <a:pt x="0" y="70"/>
                  </a:lnTo>
                  <a:lnTo>
                    <a:pt x="26" y="0"/>
                  </a:lnTo>
                </a:path>
              </a:pathLst>
            </a:custGeom>
            <a:solidFill>
              <a:schemeClr val="tx1"/>
            </a:solidFill>
            <a:ln w="127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81946" name="Rectangle 25"/>
            <p:cNvSpPr>
              <a:spLocks noChangeArrowheads="1"/>
            </p:cNvSpPr>
            <p:nvPr/>
          </p:nvSpPr>
          <p:spPr bwMode="auto">
            <a:xfrm>
              <a:off x="3226" y="1771"/>
              <a:ext cx="337" cy="210"/>
            </a:xfrm>
            <a:prstGeom prst="rect">
              <a:avLst/>
            </a:prstGeom>
            <a:pattFill prst="pct90">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srgbClr val="B4DCFA"/>
                  </a:solidFill>
                  <a:latin typeface="Arial" charset="0"/>
                </a:rPr>
                <a:t>7/8"</a:t>
              </a:r>
            </a:p>
          </p:txBody>
        </p:sp>
        <p:sp>
          <p:nvSpPr>
            <p:cNvPr id="81947" name="Line 26"/>
            <p:cNvSpPr>
              <a:spLocks noChangeShapeType="1"/>
            </p:cNvSpPr>
            <p:nvPr/>
          </p:nvSpPr>
          <p:spPr bwMode="auto">
            <a:xfrm flipH="1" flipV="1">
              <a:off x="1146" y="2756"/>
              <a:ext cx="1086" cy="15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1948" name="Line 27"/>
            <p:cNvSpPr>
              <a:spLocks noChangeShapeType="1"/>
            </p:cNvSpPr>
            <p:nvPr/>
          </p:nvSpPr>
          <p:spPr bwMode="auto">
            <a:xfrm flipV="1">
              <a:off x="2602" y="2660"/>
              <a:ext cx="540" cy="28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1949" name="Rectangle 28"/>
            <p:cNvSpPr>
              <a:spLocks noChangeArrowheads="1"/>
            </p:cNvSpPr>
            <p:nvPr/>
          </p:nvSpPr>
          <p:spPr bwMode="auto">
            <a:xfrm>
              <a:off x="241" y="3265"/>
              <a:ext cx="102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Level Board</a:t>
              </a:r>
            </a:p>
            <a:p>
              <a:r>
                <a:rPr lang="en-US" sz="1400" dirty="0">
                  <a:solidFill>
                    <a:prstClr val="black"/>
                  </a:solidFill>
                  <a:latin typeface="Arial" charset="0"/>
                </a:rPr>
                <a:t>Measurements</a:t>
              </a:r>
            </a:p>
          </p:txBody>
        </p:sp>
        <p:sp>
          <p:nvSpPr>
            <p:cNvPr id="81950" name="Line 29"/>
            <p:cNvSpPr>
              <a:spLocks noChangeShapeType="1"/>
            </p:cNvSpPr>
            <p:nvPr/>
          </p:nvSpPr>
          <p:spPr bwMode="auto">
            <a:xfrm flipV="1">
              <a:off x="869" y="2877"/>
              <a:ext cx="134" cy="39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1951" name="Rectangle 30"/>
            <p:cNvSpPr>
              <a:spLocks noChangeArrowheads="1"/>
            </p:cNvSpPr>
            <p:nvPr/>
          </p:nvSpPr>
          <p:spPr bwMode="auto">
            <a:xfrm>
              <a:off x="2239" y="2835"/>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srgbClr val="B4DCFA"/>
                  </a:solidFill>
                  <a:latin typeface="Arial" charset="0"/>
                </a:rPr>
                <a:t>5/8"</a:t>
              </a:r>
            </a:p>
          </p:txBody>
        </p:sp>
        <p:sp>
          <p:nvSpPr>
            <p:cNvPr id="81952" name="Rectangle 31"/>
            <p:cNvSpPr>
              <a:spLocks noChangeArrowheads="1"/>
            </p:cNvSpPr>
            <p:nvPr/>
          </p:nvSpPr>
          <p:spPr bwMode="auto">
            <a:xfrm>
              <a:off x="1345" y="3073"/>
              <a:ext cx="259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Subtract same rail measurements within 62’ </a:t>
              </a:r>
            </a:p>
            <a:p>
              <a:r>
                <a:rPr lang="en-US" sz="1400" dirty="0">
                  <a:solidFill>
                    <a:prstClr val="black"/>
                  </a:solidFill>
                  <a:latin typeface="Arial" charset="0"/>
                </a:rPr>
                <a:t>(largest and smallest same side figures)</a:t>
              </a:r>
            </a:p>
          </p:txBody>
        </p:sp>
        <p:sp>
          <p:nvSpPr>
            <p:cNvPr id="81953" name="Rectangle 32"/>
            <p:cNvSpPr>
              <a:spLocks noChangeArrowheads="1"/>
            </p:cNvSpPr>
            <p:nvPr/>
          </p:nvSpPr>
          <p:spPr bwMode="auto">
            <a:xfrm>
              <a:off x="1105" y="1537"/>
              <a:ext cx="263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Add opposite rail measurements within 62’</a:t>
              </a:r>
            </a:p>
            <a:p>
              <a:r>
                <a:rPr lang="en-US" sz="1400" dirty="0">
                  <a:solidFill>
                    <a:prstClr val="black"/>
                  </a:solidFill>
                  <a:latin typeface="Arial" charset="0"/>
                </a:rPr>
                <a:t>(largest opposing side figures)</a:t>
              </a:r>
            </a:p>
          </p:txBody>
        </p:sp>
        <p:sp>
          <p:nvSpPr>
            <p:cNvPr id="81954" name="Rectangle 33"/>
            <p:cNvSpPr>
              <a:spLocks noChangeArrowheads="1"/>
            </p:cNvSpPr>
            <p:nvPr/>
          </p:nvSpPr>
          <p:spPr bwMode="auto">
            <a:xfrm>
              <a:off x="3601" y="1489"/>
              <a:ext cx="100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Worst  2 within 62</a:t>
              </a:r>
            </a:p>
            <a:p>
              <a:r>
                <a:rPr lang="en-US" sz="1400" dirty="0">
                  <a:solidFill>
                    <a:prstClr val="black"/>
                  </a:solidFill>
                  <a:latin typeface="Arial" charset="0"/>
                </a:rPr>
                <a:t>this example'</a:t>
              </a:r>
            </a:p>
          </p:txBody>
        </p:sp>
        <p:sp>
          <p:nvSpPr>
            <p:cNvPr id="81955" name="Rectangle 34"/>
            <p:cNvSpPr>
              <a:spLocks noChangeArrowheads="1"/>
            </p:cNvSpPr>
            <p:nvPr/>
          </p:nvSpPr>
          <p:spPr bwMode="auto">
            <a:xfrm>
              <a:off x="4825" y="1850"/>
              <a:ext cx="56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Reverse </a:t>
              </a:r>
            </a:p>
            <a:p>
              <a:r>
                <a:rPr lang="en-US" sz="1400" dirty="0">
                  <a:solidFill>
                    <a:prstClr val="black"/>
                  </a:solidFill>
                  <a:latin typeface="Arial" charset="0"/>
                </a:rPr>
                <a:t>elevation</a:t>
              </a:r>
            </a:p>
          </p:txBody>
        </p:sp>
      </p:grpSp>
      <p:sp>
        <p:nvSpPr>
          <p:cNvPr id="4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Crosslevel Difference – Warp</a:t>
            </a:r>
            <a:endParaRPr lang="en-US" sz="3200" dirty="0"/>
          </a:p>
        </p:txBody>
      </p:sp>
    </p:spTree>
    <p:extLst>
      <p:ext uri="{BB962C8B-B14F-4D97-AF65-F5344CB8AC3E}">
        <p14:creationId xmlns:p14="http://schemas.microsoft.com/office/powerpoint/2010/main" val="491142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447800"/>
            <a:ext cx="5867400" cy="369332"/>
          </a:xfrm>
          <a:prstGeom prst="rect">
            <a:avLst/>
          </a:prstGeom>
          <a:noFill/>
        </p:spPr>
        <p:txBody>
          <a:bodyPr wrap="square" rtlCol="0">
            <a:spAutoFit/>
          </a:bodyPr>
          <a:lstStyle/>
          <a:p>
            <a:pPr algn="ctr"/>
            <a:r>
              <a:rPr lang="en-US" dirty="0" smtClean="0">
                <a:solidFill>
                  <a:prstClr val="black"/>
                </a:solidFill>
              </a:rPr>
              <a:t>Warp Conditions</a:t>
            </a:r>
            <a:endParaRPr lang="en-US" dirty="0">
              <a:solidFill>
                <a:prstClr val="black"/>
              </a:solidFill>
            </a:endParaRPr>
          </a:p>
        </p:txBody>
      </p:sp>
      <p:pic>
        <p:nvPicPr>
          <p:cNvPr id="8"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021" y="1914524"/>
            <a:ext cx="5771579"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Crosslevel Difference – Warp</a:t>
            </a:r>
            <a:endParaRPr lang="en-US" sz="3200" dirty="0"/>
          </a:p>
        </p:txBody>
      </p:sp>
    </p:spTree>
    <p:extLst>
      <p:ext uri="{BB962C8B-B14F-4D97-AF65-F5344CB8AC3E}">
        <p14:creationId xmlns:p14="http://schemas.microsoft.com/office/powerpoint/2010/main" val="1280705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52"/>
          <p:cNvSpPr>
            <a:spLocks noChangeArrowheads="1"/>
          </p:cNvSpPr>
          <p:nvPr/>
        </p:nvSpPr>
        <p:spPr bwMode="auto">
          <a:xfrm>
            <a:off x="990600" y="1676400"/>
            <a:ext cx="7086600" cy="1524000"/>
          </a:xfrm>
          <a:prstGeom prst="rect">
            <a:avLst/>
          </a:prstGeom>
          <a:solidFill>
            <a:srgbClr val="FFFFFF"/>
          </a:solidFill>
          <a:ln w="25400">
            <a:solidFill>
              <a:schemeClr val="tx1"/>
            </a:solidFill>
            <a:miter lim="800000"/>
            <a:headEnd/>
            <a:tailEnd/>
          </a:ln>
        </p:spPr>
        <p:txBody>
          <a:bodyPr wrap="none" anchor="ctr"/>
          <a:lstStyle/>
          <a:p>
            <a:endParaRPr lang="en-US" dirty="0">
              <a:solidFill>
                <a:prstClr val="black"/>
              </a:solidFill>
            </a:endParaRPr>
          </a:p>
        </p:txBody>
      </p:sp>
      <p:grpSp>
        <p:nvGrpSpPr>
          <p:cNvPr id="14344" name="Group 50"/>
          <p:cNvGrpSpPr>
            <a:grpSpLocks/>
          </p:cNvGrpSpPr>
          <p:nvPr/>
        </p:nvGrpSpPr>
        <p:grpSpPr bwMode="auto">
          <a:xfrm>
            <a:off x="350838" y="3406775"/>
            <a:ext cx="8791575" cy="2890838"/>
            <a:chOff x="221" y="2146"/>
            <a:chExt cx="5538" cy="1821"/>
          </a:xfrm>
        </p:grpSpPr>
        <p:sp>
          <p:nvSpPr>
            <p:cNvPr id="14346" name="Line 7"/>
            <p:cNvSpPr>
              <a:spLocks noChangeShapeType="1"/>
            </p:cNvSpPr>
            <p:nvPr/>
          </p:nvSpPr>
          <p:spPr bwMode="auto">
            <a:xfrm>
              <a:off x="4668" y="2832"/>
              <a:ext cx="233" cy="82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47" name="Oval 8"/>
            <p:cNvSpPr>
              <a:spLocks noChangeArrowheads="1"/>
            </p:cNvSpPr>
            <p:nvPr/>
          </p:nvSpPr>
          <p:spPr bwMode="auto">
            <a:xfrm>
              <a:off x="4272" y="2596"/>
              <a:ext cx="478" cy="280"/>
            </a:xfrm>
            <a:prstGeom prst="ellipse">
              <a:avLst/>
            </a:prstGeom>
            <a:pattFill prst="pct90">
              <a:fgClr>
                <a:schemeClr val="tx1"/>
              </a:fgClr>
              <a:bgClr>
                <a:schemeClr val="bg1"/>
              </a:bgClr>
            </a:pattFill>
            <a:ln w="12700">
              <a:solidFill>
                <a:schemeClr val="tx1"/>
              </a:solidFill>
              <a:round/>
              <a:headEnd/>
              <a:tailEnd/>
            </a:ln>
          </p:spPr>
          <p:txBody>
            <a:bodyPr wrap="none" anchor="ctr"/>
            <a:lstStyle/>
            <a:p>
              <a:endParaRPr lang="en-US" dirty="0">
                <a:solidFill>
                  <a:prstClr val="black"/>
                </a:solidFill>
              </a:endParaRPr>
            </a:p>
          </p:txBody>
        </p:sp>
        <p:sp>
          <p:nvSpPr>
            <p:cNvPr id="14348" name="Oval 9"/>
            <p:cNvSpPr>
              <a:spLocks noChangeArrowheads="1"/>
            </p:cNvSpPr>
            <p:nvPr/>
          </p:nvSpPr>
          <p:spPr bwMode="auto">
            <a:xfrm>
              <a:off x="3072" y="2453"/>
              <a:ext cx="496" cy="283"/>
            </a:xfrm>
            <a:prstGeom prst="ellipse">
              <a:avLst/>
            </a:prstGeom>
            <a:pattFill prst="pct90">
              <a:fgClr>
                <a:schemeClr val="tx1"/>
              </a:fgClr>
              <a:bgClr>
                <a:schemeClr val="tx1"/>
              </a:bgClr>
            </a:pattFill>
            <a:ln w="12700">
              <a:solidFill>
                <a:schemeClr val="tx1"/>
              </a:solidFill>
              <a:round/>
              <a:headEnd/>
              <a:tailEnd/>
            </a:ln>
          </p:spPr>
          <p:txBody>
            <a:bodyPr wrap="none" anchor="ctr"/>
            <a:lstStyle/>
            <a:p>
              <a:endParaRPr lang="en-US" dirty="0">
                <a:solidFill>
                  <a:prstClr val="black"/>
                </a:solidFill>
              </a:endParaRPr>
            </a:p>
          </p:txBody>
        </p:sp>
        <p:sp>
          <p:nvSpPr>
            <p:cNvPr id="14349" name="Freeform 10"/>
            <p:cNvSpPr>
              <a:spLocks/>
            </p:cNvSpPr>
            <p:nvPr/>
          </p:nvSpPr>
          <p:spPr bwMode="auto">
            <a:xfrm>
              <a:off x="225" y="2880"/>
              <a:ext cx="5212" cy="610"/>
            </a:xfrm>
            <a:custGeom>
              <a:avLst/>
              <a:gdLst>
                <a:gd name="T0" fmla="*/ 5211 w 5212"/>
                <a:gd name="T1" fmla="*/ 609 h 610"/>
                <a:gd name="T2" fmla="*/ 4630 w 5212"/>
                <a:gd name="T3" fmla="*/ 408 h 610"/>
                <a:gd name="T4" fmla="*/ 4096 w 5212"/>
                <a:gd name="T5" fmla="*/ 261 h 610"/>
                <a:gd name="T6" fmla="*/ 3575 w 5212"/>
                <a:gd name="T7" fmla="*/ 159 h 610"/>
                <a:gd name="T8" fmla="*/ 3034 w 5212"/>
                <a:gd name="T9" fmla="*/ 93 h 610"/>
                <a:gd name="T10" fmla="*/ 2440 w 5212"/>
                <a:gd name="T11" fmla="*/ 54 h 610"/>
                <a:gd name="T12" fmla="*/ 1758 w 5212"/>
                <a:gd name="T13" fmla="*/ 31 h 610"/>
                <a:gd name="T14" fmla="*/ 0 w 5212"/>
                <a:gd name="T15" fmla="*/ 0 h 610"/>
                <a:gd name="T16" fmla="*/ 0 60000 65536"/>
                <a:gd name="T17" fmla="*/ 0 60000 65536"/>
                <a:gd name="T18" fmla="*/ 0 60000 65536"/>
                <a:gd name="T19" fmla="*/ 0 60000 65536"/>
                <a:gd name="T20" fmla="*/ 0 60000 65536"/>
                <a:gd name="T21" fmla="*/ 0 60000 65536"/>
                <a:gd name="T22" fmla="*/ 0 60000 65536"/>
                <a:gd name="T23" fmla="*/ 0 60000 65536"/>
                <a:gd name="T24" fmla="*/ 0 w 5212"/>
                <a:gd name="T25" fmla="*/ 0 h 610"/>
                <a:gd name="T26" fmla="*/ 5212 w 5212"/>
                <a:gd name="T27" fmla="*/ 610 h 6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12" h="610">
                  <a:moveTo>
                    <a:pt x="5211" y="609"/>
                  </a:moveTo>
                  <a:lnTo>
                    <a:pt x="4630" y="408"/>
                  </a:lnTo>
                  <a:lnTo>
                    <a:pt x="4096" y="261"/>
                  </a:lnTo>
                  <a:lnTo>
                    <a:pt x="3575" y="159"/>
                  </a:lnTo>
                  <a:lnTo>
                    <a:pt x="3034" y="93"/>
                  </a:lnTo>
                  <a:lnTo>
                    <a:pt x="2440" y="54"/>
                  </a:lnTo>
                  <a:lnTo>
                    <a:pt x="1758" y="31"/>
                  </a:lnTo>
                  <a:lnTo>
                    <a:pt x="0"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4350" name="Freeform 11"/>
            <p:cNvSpPr>
              <a:spLocks/>
            </p:cNvSpPr>
            <p:nvPr/>
          </p:nvSpPr>
          <p:spPr bwMode="auto">
            <a:xfrm>
              <a:off x="221" y="3239"/>
              <a:ext cx="5212" cy="610"/>
            </a:xfrm>
            <a:custGeom>
              <a:avLst/>
              <a:gdLst>
                <a:gd name="T0" fmla="*/ 5211 w 5212"/>
                <a:gd name="T1" fmla="*/ 609 h 610"/>
                <a:gd name="T2" fmla="*/ 4630 w 5212"/>
                <a:gd name="T3" fmla="*/ 408 h 610"/>
                <a:gd name="T4" fmla="*/ 4096 w 5212"/>
                <a:gd name="T5" fmla="*/ 261 h 610"/>
                <a:gd name="T6" fmla="*/ 3575 w 5212"/>
                <a:gd name="T7" fmla="*/ 159 h 610"/>
                <a:gd name="T8" fmla="*/ 3034 w 5212"/>
                <a:gd name="T9" fmla="*/ 93 h 610"/>
                <a:gd name="T10" fmla="*/ 2440 w 5212"/>
                <a:gd name="T11" fmla="*/ 54 h 610"/>
                <a:gd name="T12" fmla="*/ 1758 w 5212"/>
                <a:gd name="T13" fmla="*/ 32 h 610"/>
                <a:gd name="T14" fmla="*/ 0 w 5212"/>
                <a:gd name="T15" fmla="*/ 0 h 610"/>
                <a:gd name="T16" fmla="*/ 0 60000 65536"/>
                <a:gd name="T17" fmla="*/ 0 60000 65536"/>
                <a:gd name="T18" fmla="*/ 0 60000 65536"/>
                <a:gd name="T19" fmla="*/ 0 60000 65536"/>
                <a:gd name="T20" fmla="*/ 0 60000 65536"/>
                <a:gd name="T21" fmla="*/ 0 60000 65536"/>
                <a:gd name="T22" fmla="*/ 0 60000 65536"/>
                <a:gd name="T23" fmla="*/ 0 60000 65536"/>
                <a:gd name="T24" fmla="*/ 0 w 5212"/>
                <a:gd name="T25" fmla="*/ 0 h 610"/>
                <a:gd name="T26" fmla="*/ 5212 w 5212"/>
                <a:gd name="T27" fmla="*/ 610 h 6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12" h="610">
                  <a:moveTo>
                    <a:pt x="5211" y="609"/>
                  </a:moveTo>
                  <a:lnTo>
                    <a:pt x="4630" y="408"/>
                  </a:lnTo>
                  <a:lnTo>
                    <a:pt x="4096" y="261"/>
                  </a:lnTo>
                  <a:lnTo>
                    <a:pt x="3575" y="159"/>
                  </a:lnTo>
                  <a:lnTo>
                    <a:pt x="3034" y="93"/>
                  </a:lnTo>
                  <a:lnTo>
                    <a:pt x="2440" y="54"/>
                  </a:lnTo>
                  <a:lnTo>
                    <a:pt x="1758" y="32"/>
                  </a:lnTo>
                  <a:lnTo>
                    <a:pt x="0"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4351" name="Oval 12"/>
            <p:cNvSpPr>
              <a:spLocks noChangeArrowheads="1"/>
            </p:cNvSpPr>
            <p:nvPr/>
          </p:nvSpPr>
          <p:spPr bwMode="auto">
            <a:xfrm>
              <a:off x="1596" y="3239"/>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14352" name="Oval 13"/>
            <p:cNvSpPr>
              <a:spLocks noChangeArrowheads="1"/>
            </p:cNvSpPr>
            <p:nvPr/>
          </p:nvSpPr>
          <p:spPr bwMode="auto">
            <a:xfrm>
              <a:off x="476" y="2866"/>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14353" name="Oval 14"/>
            <p:cNvSpPr>
              <a:spLocks noChangeArrowheads="1"/>
            </p:cNvSpPr>
            <p:nvPr/>
          </p:nvSpPr>
          <p:spPr bwMode="auto">
            <a:xfrm>
              <a:off x="2816" y="2931"/>
              <a:ext cx="46" cy="39"/>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14354" name="Oval 15"/>
            <p:cNvSpPr>
              <a:spLocks noChangeArrowheads="1"/>
            </p:cNvSpPr>
            <p:nvPr/>
          </p:nvSpPr>
          <p:spPr bwMode="auto">
            <a:xfrm>
              <a:off x="3710" y="3376"/>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14355" name="Oval 16"/>
            <p:cNvSpPr>
              <a:spLocks noChangeArrowheads="1"/>
            </p:cNvSpPr>
            <p:nvPr/>
          </p:nvSpPr>
          <p:spPr bwMode="auto">
            <a:xfrm>
              <a:off x="4950" y="3305"/>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14356" name="Oval 17"/>
            <p:cNvSpPr>
              <a:spLocks noChangeArrowheads="1"/>
            </p:cNvSpPr>
            <p:nvPr/>
          </p:nvSpPr>
          <p:spPr bwMode="auto">
            <a:xfrm>
              <a:off x="5358" y="3812"/>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14357" name="Rectangle 18"/>
            <p:cNvSpPr>
              <a:spLocks noChangeArrowheads="1"/>
            </p:cNvSpPr>
            <p:nvPr/>
          </p:nvSpPr>
          <p:spPr bwMode="auto">
            <a:xfrm>
              <a:off x="347" y="2963"/>
              <a:ext cx="22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0”</a:t>
              </a:r>
            </a:p>
          </p:txBody>
        </p:sp>
        <p:sp>
          <p:nvSpPr>
            <p:cNvPr id="14358" name="Rectangle 19"/>
            <p:cNvSpPr>
              <a:spLocks noChangeArrowheads="1"/>
            </p:cNvSpPr>
            <p:nvPr/>
          </p:nvSpPr>
          <p:spPr bwMode="auto">
            <a:xfrm>
              <a:off x="2257" y="2685"/>
              <a:ext cx="33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1/8”</a:t>
              </a:r>
            </a:p>
          </p:txBody>
        </p:sp>
        <p:sp>
          <p:nvSpPr>
            <p:cNvPr id="14359" name="Rectangle 20"/>
            <p:cNvSpPr>
              <a:spLocks noChangeArrowheads="1"/>
            </p:cNvSpPr>
            <p:nvPr/>
          </p:nvSpPr>
          <p:spPr bwMode="auto">
            <a:xfrm>
              <a:off x="3510" y="3433"/>
              <a:ext cx="44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14360" name="Rectangle 21"/>
            <p:cNvSpPr>
              <a:spLocks noChangeArrowheads="1"/>
            </p:cNvSpPr>
            <p:nvPr/>
          </p:nvSpPr>
          <p:spPr bwMode="auto">
            <a:xfrm>
              <a:off x="4699" y="3757"/>
              <a:ext cx="33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14361" name="Rectangle 22"/>
            <p:cNvSpPr>
              <a:spLocks noChangeArrowheads="1"/>
            </p:cNvSpPr>
            <p:nvPr/>
          </p:nvSpPr>
          <p:spPr bwMode="auto">
            <a:xfrm>
              <a:off x="504" y="2401"/>
              <a:ext cx="108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Tangent to Spiral</a:t>
              </a:r>
            </a:p>
          </p:txBody>
        </p:sp>
        <p:sp>
          <p:nvSpPr>
            <p:cNvPr id="14362" name="Line 23"/>
            <p:cNvSpPr>
              <a:spLocks noChangeShapeType="1"/>
            </p:cNvSpPr>
            <p:nvPr/>
          </p:nvSpPr>
          <p:spPr bwMode="auto">
            <a:xfrm flipH="1">
              <a:off x="593" y="2688"/>
              <a:ext cx="283" cy="30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63" name="Rectangle 24"/>
            <p:cNvSpPr>
              <a:spLocks noChangeArrowheads="1"/>
            </p:cNvSpPr>
            <p:nvPr/>
          </p:nvSpPr>
          <p:spPr bwMode="auto">
            <a:xfrm>
              <a:off x="5310" y="3551"/>
              <a:ext cx="44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14364" name="Line 25"/>
            <p:cNvSpPr>
              <a:spLocks noChangeShapeType="1"/>
            </p:cNvSpPr>
            <p:nvPr/>
          </p:nvSpPr>
          <p:spPr bwMode="auto">
            <a:xfrm>
              <a:off x="2444" y="3385"/>
              <a:ext cx="1104" cy="115"/>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65" name="Rectangle 26"/>
            <p:cNvSpPr>
              <a:spLocks noChangeArrowheads="1"/>
            </p:cNvSpPr>
            <p:nvPr/>
          </p:nvSpPr>
          <p:spPr bwMode="auto">
            <a:xfrm>
              <a:off x="2729" y="3423"/>
              <a:ext cx="44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31 Ft.</a:t>
              </a:r>
            </a:p>
          </p:txBody>
        </p:sp>
        <p:sp>
          <p:nvSpPr>
            <p:cNvPr id="14366" name="Line 27"/>
            <p:cNvSpPr>
              <a:spLocks noChangeShapeType="1"/>
            </p:cNvSpPr>
            <p:nvPr/>
          </p:nvSpPr>
          <p:spPr bwMode="auto">
            <a:xfrm flipH="1">
              <a:off x="2578" y="2616"/>
              <a:ext cx="600" cy="1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67" name="Line 28"/>
            <p:cNvSpPr>
              <a:spLocks noChangeShapeType="1"/>
            </p:cNvSpPr>
            <p:nvPr/>
          </p:nvSpPr>
          <p:spPr bwMode="auto">
            <a:xfrm>
              <a:off x="3270" y="3126"/>
              <a:ext cx="374" cy="18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68" name="Line 29"/>
            <p:cNvSpPr>
              <a:spLocks noChangeShapeType="1"/>
            </p:cNvSpPr>
            <p:nvPr/>
          </p:nvSpPr>
          <p:spPr bwMode="auto">
            <a:xfrm>
              <a:off x="5357" y="3126"/>
              <a:ext cx="65" cy="32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69" name="Rectangle 30"/>
            <p:cNvSpPr>
              <a:spLocks noChangeArrowheads="1"/>
            </p:cNvSpPr>
            <p:nvPr/>
          </p:nvSpPr>
          <p:spPr bwMode="auto">
            <a:xfrm>
              <a:off x="4918" y="2785"/>
              <a:ext cx="598"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Spiral </a:t>
              </a:r>
            </a:p>
            <a:p>
              <a:r>
                <a:rPr lang="en-US" sz="1600" dirty="0">
                  <a:solidFill>
                    <a:prstClr val="black"/>
                  </a:solidFill>
                  <a:latin typeface="Arial" charset="0"/>
                </a:rPr>
                <a:t>to Curve</a:t>
              </a:r>
            </a:p>
          </p:txBody>
        </p:sp>
        <p:sp>
          <p:nvSpPr>
            <p:cNvPr id="14370" name="Rectangle 31"/>
            <p:cNvSpPr>
              <a:spLocks noChangeArrowheads="1"/>
            </p:cNvSpPr>
            <p:nvPr/>
          </p:nvSpPr>
          <p:spPr bwMode="auto">
            <a:xfrm>
              <a:off x="2689" y="3025"/>
              <a:ext cx="61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Low joint</a:t>
              </a:r>
            </a:p>
          </p:txBody>
        </p:sp>
        <p:sp>
          <p:nvSpPr>
            <p:cNvPr id="14371" name="Line 32"/>
            <p:cNvSpPr>
              <a:spLocks noChangeShapeType="1"/>
            </p:cNvSpPr>
            <p:nvPr/>
          </p:nvSpPr>
          <p:spPr bwMode="auto">
            <a:xfrm>
              <a:off x="3965" y="3567"/>
              <a:ext cx="887" cy="20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72" name="Rectangle 33"/>
            <p:cNvSpPr>
              <a:spLocks noChangeArrowheads="1"/>
            </p:cNvSpPr>
            <p:nvPr/>
          </p:nvSpPr>
          <p:spPr bwMode="auto">
            <a:xfrm>
              <a:off x="4078" y="3682"/>
              <a:ext cx="44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31 Ft.</a:t>
              </a:r>
            </a:p>
          </p:txBody>
        </p:sp>
        <p:sp>
          <p:nvSpPr>
            <p:cNvPr id="14373" name="Line 34"/>
            <p:cNvSpPr>
              <a:spLocks noChangeShapeType="1"/>
            </p:cNvSpPr>
            <p:nvPr/>
          </p:nvSpPr>
          <p:spPr bwMode="auto">
            <a:xfrm>
              <a:off x="3486" y="2655"/>
              <a:ext cx="268"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74" name="Line 35"/>
            <p:cNvSpPr>
              <a:spLocks noChangeShapeType="1"/>
            </p:cNvSpPr>
            <p:nvPr/>
          </p:nvSpPr>
          <p:spPr bwMode="auto">
            <a:xfrm flipH="1">
              <a:off x="3818" y="2821"/>
              <a:ext cx="584" cy="55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75" name="Rectangle 36"/>
            <p:cNvSpPr>
              <a:spLocks noChangeArrowheads="1"/>
            </p:cNvSpPr>
            <p:nvPr/>
          </p:nvSpPr>
          <p:spPr bwMode="auto">
            <a:xfrm>
              <a:off x="3127" y="2483"/>
              <a:ext cx="44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srgbClr val="B4DCFA"/>
                  </a:solidFill>
                  <a:latin typeface="Arial" charset="0"/>
                </a:rPr>
                <a:t>1-5/8”</a:t>
              </a:r>
            </a:p>
          </p:txBody>
        </p:sp>
        <p:sp>
          <p:nvSpPr>
            <p:cNvPr id="14376" name="Rectangle 37"/>
            <p:cNvSpPr>
              <a:spLocks noChangeArrowheads="1"/>
            </p:cNvSpPr>
            <p:nvPr/>
          </p:nvSpPr>
          <p:spPr bwMode="auto">
            <a:xfrm>
              <a:off x="4371" y="2652"/>
              <a:ext cx="33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srgbClr val="B4DCFA"/>
                  </a:solidFill>
                  <a:latin typeface="Arial" charset="0"/>
                </a:rPr>
                <a:t>3/4”</a:t>
              </a:r>
            </a:p>
          </p:txBody>
        </p:sp>
        <p:sp>
          <p:nvSpPr>
            <p:cNvPr id="14377" name="Rectangle 38"/>
            <p:cNvSpPr>
              <a:spLocks noChangeArrowheads="1"/>
            </p:cNvSpPr>
            <p:nvPr/>
          </p:nvSpPr>
          <p:spPr bwMode="auto">
            <a:xfrm>
              <a:off x="340" y="3299"/>
              <a:ext cx="22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0”</a:t>
              </a:r>
            </a:p>
          </p:txBody>
        </p:sp>
        <p:sp>
          <p:nvSpPr>
            <p:cNvPr id="14378" name="Rectangle 39"/>
            <p:cNvSpPr>
              <a:spLocks noChangeArrowheads="1"/>
            </p:cNvSpPr>
            <p:nvPr/>
          </p:nvSpPr>
          <p:spPr bwMode="auto">
            <a:xfrm>
              <a:off x="385" y="2161"/>
              <a:ext cx="364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Variation (warp) level board measurements in 31’ only</a:t>
              </a:r>
            </a:p>
          </p:txBody>
        </p:sp>
        <p:sp>
          <p:nvSpPr>
            <p:cNvPr id="14379" name="Rectangle 40"/>
            <p:cNvSpPr>
              <a:spLocks noChangeArrowheads="1"/>
            </p:cNvSpPr>
            <p:nvPr/>
          </p:nvSpPr>
          <p:spPr bwMode="auto">
            <a:xfrm>
              <a:off x="3649" y="2497"/>
              <a:ext cx="670"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Opposite rail add</a:t>
              </a:r>
            </a:p>
          </p:txBody>
        </p:sp>
        <p:sp>
          <p:nvSpPr>
            <p:cNvPr id="14380" name="Rectangle 41"/>
            <p:cNvSpPr>
              <a:spLocks noChangeArrowheads="1"/>
            </p:cNvSpPr>
            <p:nvPr/>
          </p:nvSpPr>
          <p:spPr bwMode="auto">
            <a:xfrm>
              <a:off x="4657" y="2305"/>
              <a:ext cx="86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Same rail subtract</a:t>
              </a:r>
            </a:p>
          </p:txBody>
        </p:sp>
        <p:grpSp>
          <p:nvGrpSpPr>
            <p:cNvPr id="14381" name="Group 44"/>
            <p:cNvGrpSpPr>
              <a:grpSpLocks/>
            </p:cNvGrpSpPr>
            <p:nvPr/>
          </p:nvGrpSpPr>
          <p:grpSpPr bwMode="auto">
            <a:xfrm>
              <a:off x="768" y="2977"/>
              <a:ext cx="820" cy="210"/>
              <a:chOff x="768" y="2977"/>
              <a:chExt cx="820" cy="210"/>
            </a:xfrm>
          </p:grpSpPr>
          <p:sp>
            <p:nvSpPr>
              <p:cNvPr id="14385" name="Rectangle 42"/>
              <p:cNvSpPr>
                <a:spLocks noChangeArrowheads="1"/>
              </p:cNvSpPr>
              <p:nvPr/>
            </p:nvSpPr>
            <p:spPr bwMode="auto">
              <a:xfrm>
                <a:off x="838" y="2977"/>
                <a:ext cx="75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 Rail Joint</a:t>
                </a:r>
              </a:p>
            </p:txBody>
          </p:sp>
          <p:sp>
            <p:nvSpPr>
              <p:cNvPr id="14386" name="Oval 43"/>
              <p:cNvSpPr>
                <a:spLocks noChangeArrowheads="1"/>
              </p:cNvSpPr>
              <p:nvPr/>
            </p:nvSpPr>
            <p:spPr bwMode="auto">
              <a:xfrm>
                <a:off x="768" y="3045"/>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sp>
          <p:nvSpPr>
            <p:cNvPr id="14382" name="Rectangle 45"/>
            <p:cNvSpPr>
              <a:spLocks noChangeArrowheads="1"/>
            </p:cNvSpPr>
            <p:nvPr/>
          </p:nvSpPr>
          <p:spPr bwMode="auto">
            <a:xfrm>
              <a:off x="1800" y="2401"/>
              <a:ext cx="6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Reverse</a:t>
              </a:r>
            </a:p>
            <a:p>
              <a:r>
                <a:rPr lang="en-US" sz="1600" dirty="0">
                  <a:solidFill>
                    <a:prstClr val="black"/>
                  </a:solidFill>
                  <a:latin typeface="Arial" charset="0"/>
                </a:rPr>
                <a:t>elevation</a:t>
              </a:r>
            </a:p>
          </p:txBody>
        </p:sp>
        <p:sp>
          <p:nvSpPr>
            <p:cNvPr id="14383" name="Line 46"/>
            <p:cNvSpPr>
              <a:spLocks noChangeShapeType="1"/>
            </p:cNvSpPr>
            <p:nvPr/>
          </p:nvSpPr>
          <p:spPr bwMode="auto">
            <a:xfrm>
              <a:off x="3558" y="2496"/>
              <a:ext cx="3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384" name="Line 47"/>
            <p:cNvSpPr>
              <a:spLocks noChangeShapeType="1"/>
            </p:cNvSpPr>
            <p:nvPr/>
          </p:nvSpPr>
          <p:spPr bwMode="auto">
            <a:xfrm flipV="1">
              <a:off x="3888" y="2146"/>
              <a:ext cx="0" cy="353"/>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14345" name="Rectangle 48"/>
          <p:cNvSpPr>
            <a:spLocks noChangeArrowheads="1"/>
          </p:cNvSpPr>
          <p:nvPr/>
        </p:nvSpPr>
        <p:spPr bwMode="auto">
          <a:xfrm>
            <a:off x="230188" y="5716588"/>
            <a:ext cx="57880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600" dirty="0">
                <a:solidFill>
                  <a:prstClr val="black"/>
                </a:solidFill>
                <a:latin typeface="Arial" charset="0"/>
              </a:rPr>
              <a:t>Note - Variation 31’  warp applies where spiral lengths are limited because of tunnels, rock cuts, platforms, etc.</a:t>
            </a:r>
          </a:p>
        </p:txBody>
      </p:sp>
      <p:graphicFrame>
        <p:nvGraphicFramePr>
          <p:cNvPr id="14338" name="Object 51"/>
          <p:cNvGraphicFramePr>
            <a:graphicFrameLocks noChangeAspect="1"/>
          </p:cNvGraphicFramePr>
          <p:nvPr>
            <p:extLst>
              <p:ext uri="{D42A27DB-BD31-4B8C-83A1-F6EECF244321}">
                <p14:modId xmlns:p14="http://schemas.microsoft.com/office/powerpoint/2010/main" val="675398886"/>
              </p:ext>
            </p:extLst>
          </p:nvPr>
        </p:nvGraphicFramePr>
        <p:xfrm>
          <a:off x="990600" y="1676400"/>
          <a:ext cx="7108825" cy="1550988"/>
        </p:xfrm>
        <a:graphic>
          <a:graphicData uri="http://schemas.openxmlformats.org/presentationml/2006/ole">
            <mc:AlternateContent xmlns:mc="http://schemas.openxmlformats.org/markup-compatibility/2006">
              <mc:Choice xmlns:v="urn:schemas-microsoft-com:vml" Requires="v">
                <p:oleObj spid="_x0000_s193572" name="Worksheet" r:id="rId4" imgW="4667295" imgH="1181229" progId="Excel.Sheet.8">
                  <p:embed/>
                </p:oleObj>
              </mc:Choice>
              <mc:Fallback>
                <p:oleObj name="Worksheet" r:id="rId4" imgW="4667295" imgH="1181229" progId="Excel.Sheet.8">
                  <p:embed/>
                  <p:pic>
                    <p:nvPicPr>
                      <p:cNvPr id="0" name=""/>
                      <p:cNvPicPr>
                        <a:picLocks noChangeAspect="1" noChangeArrowheads="1"/>
                      </p:cNvPicPr>
                      <p:nvPr/>
                    </p:nvPicPr>
                    <p:blipFill>
                      <a:blip r:embed="rId5"/>
                      <a:srcRect/>
                      <a:stretch>
                        <a:fillRect/>
                      </a:stretch>
                    </p:blipFill>
                    <p:spPr bwMode="auto">
                      <a:xfrm>
                        <a:off x="990600" y="1676400"/>
                        <a:ext cx="7108825"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213.63  Track Surface</a:t>
            </a:r>
            <a:r>
              <a:rPr lang="en-US" sz="2000" dirty="0" smtClean="0"/>
              <a:t> </a:t>
            </a:r>
            <a:br>
              <a:rPr lang="en-US" sz="2000" dirty="0" smtClean="0"/>
            </a:br>
            <a:r>
              <a:rPr lang="en-US" sz="2000" dirty="0"/>
              <a:t> </a:t>
            </a:r>
            <a:r>
              <a:rPr lang="en-US" sz="2000" dirty="0" smtClean="0"/>
              <a:t>                                  </a:t>
            </a:r>
            <a:r>
              <a:rPr lang="en-US" sz="3200" dirty="0" smtClean="0"/>
              <a:t>Spiral Variation </a:t>
            </a:r>
            <a:endParaRPr lang="en-US" sz="3200" dirty="0"/>
          </a:p>
        </p:txBody>
      </p:sp>
    </p:spTree>
    <p:extLst>
      <p:ext uri="{BB962C8B-B14F-4D97-AF65-F5344CB8AC3E}">
        <p14:creationId xmlns:p14="http://schemas.microsoft.com/office/powerpoint/2010/main" val="3266796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4" name="Group 30"/>
          <p:cNvGrpSpPr>
            <a:grpSpLocks/>
          </p:cNvGrpSpPr>
          <p:nvPr/>
        </p:nvGrpSpPr>
        <p:grpSpPr bwMode="auto">
          <a:xfrm>
            <a:off x="304800" y="2971801"/>
            <a:ext cx="8196263" cy="2270125"/>
            <a:chOff x="192" y="1872"/>
            <a:chExt cx="5163" cy="1430"/>
          </a:xfrm>
        </p:grpSpPr>
        <p:sp>
          <p:nvSpPr>
            <p:cNvPr id="83976" name="Oval 6"/>
            <p:cNvSpPr>
              <a:spLocks noChangeArrowheads="1"/>
            </p:cNvSpPr>
            <p:nvPr/>
          </p:nvSpPr>
          <p:spPr bwMode="auto">
            <a:xfrm>
              <a:off x="2102" y="2893"/>
              <a:ext cx="370" cy="232"/>
            </a:xfrm>
            <a:prstGeom prst="ellipse">
              <a:avLst/>
            </a:prstGeom>
            <a:solidFill>
              <a:srgbClr val="FFFF00"/>
            </a:solidFill>
            <a:ln w="12700">
              <a:solidFill>
                <a:schemeClr val="tx1"/>
              </a:solidFill>
              <a:round/>
              <a:headEnd/>
              <a:tailEnd/>
            </a:ln>
          </p:spPr>
          <p:txBody>
            <a:bodyPr wrap="none" anchor="ctr"/>
            <a:lstStyle/>
            <a:p>
              <a:endParaRPr lang="en-US" dirty="0">
                <a:solidFill>
                  <a:prstClr val="black"/>
                </a:solidFill>
              </a:endParaRPr>
            </a:p>
          </p:txBody>
        </p:sp>
        <p:sp>
          <p:nvSpPr>
            <p:cNvPr id="83977" name="Freeform 7"/>
            <p:cNvSpPr>
              <a:spLocks/>
            </p:cNvSpPr>
            <p:nvPr/>
          </p:nvSpPr>
          <p:spPr bwMode="auto">
            <a:xfrm>
              <a:off x="192" y="2160"/>
              <a:ext cx="5076" cy="369"/>
            </a:xfrm>
            <a:custGeom>
              <a:avLst/>
              <a:gdLst>
                <a:gd name="T0" fmla="*/ 5075 w 5076"/>
                <a:gd name="T1" fmla="*/ 368 h 369"/>
                <a:gd name="T2" fmla="*/ 4452 w 5076"/>
                <a:gd name="T3" fmla="*/ 207 h 369"/>
                <a:gd name="T4" fmla="*/ 3819 w 5076"/>
                <a:gd name="T5" fmla="*/ 93 h 369"/>
                <a:gd name="T6" fmla="*/ 3181 w 5076"/>
                <a:gd name="T7" fmla="*/ 24 h 369"/>
                <a:gd name="T8" fmla="*/ 2538 w 5076"/>
                <a:gd name="T9" fmla="*/ 0 h 369"/>
                <a:gd name="T10" fmla="*/ 2379 w 5076"/>
                <a:gd name="T11" fmla="*/ 1 h 369"/>
                <a:gd name="T12" fmla="*/ 2217 w 5076"/>
                <a:gd name="T13" fmla="*/ 5 h 369"/>
                <a:gd name="T14" fmla="*/ 1896 w 5076"/>
                <a:gd name="T15" fmla="*/ 23 h 369"/>
                <a:gd name="T16" fmla="*/ 1256 w 5076"/>
                <a:gd name="T17" fmla="*/ 91 h 369"/>
                <a:gd name="T18" fmla="*/ 624 w 5076"/>
                <a:gd name="T19" fmla="*/ 206 h 369"/>
                <a:gd name="T20" fmla="*/ 0 w 5076"/>
                <a:gd name="T21" fmla="*/ 368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6"/>
                <a:gd name="T34" fmla="*/ 0 h 369"/>
                <a:gd name="T35" fmla="*/ 5076 w 5076"/>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6" h="369">
                  <a:moveTo>
                    <a:pt x="5075" y="368"/>
                  </a:moveTo>
                  <a:lnTo>
                    <a:pt x="4452" y="207"/>
                  </a:lnTo>
                  <a:lnTo>
                    <a:pt x="3819" y="93"/>
                  </a:lnTo>
                  <a:lnTo>
                    <a:pt x="3181" y="24"/>
                  </a:lnTo>
                  <a:lnTo>
                    <a:pt x="2538" y="0"/>
                  </a:lnTo>
                  <a:lnTo>
                    <a:pt x="2379" y="1"/>
                  </a:lnTo>
                  <a:lnTo>
                    <a:pt x="2217" y="5"/>
                  </a:lnTo>
                  <a:lnTo>
                    <a:pt x="1896" y="23"/>
                  </a:lnTo>
                  <a:lnTo>
                    <a:pt x="1256" y="91"/>
                  </a:lnTo>
                  <a:lnTo>
                    <a:pt x="624" y="206"/>
                  </a:lnTo>
                  <a:lnTo>
                    <a:pt x="0" y="368"/>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83978" name="Freeform 8"/>
            <p:cNvSpPr>
              <a:spLocks/>
            </p:cNvSpPr>
            <p:nvPr/>
          </p:nvSpPr>
          <p:spPr bwMode="auto">
            <a:xfrm>
              <a:off x="205" y="2519"/>
              <a:ext cx="5076" cy="369"/>
            </a:xfrm>
            <a:custGeom>
              <a:avLst/>
              <a:gdLst>
                <a:gd name="T0" fmla="*/ 5075 w 5076"/>
                <a:gd name="T1" fmla="*/ 368 h 369"/>
                <a:gd name="T2" fmla="*/ 4452 w 5076"/>
                <a:gd name="T3" fmla="*/ 208 h 369"/>
                <a:gd name="T4" fmla="*/ 3819 w 5076"/>
                <a:gd name="T5" fmla="*/ 93 h 369"/>
                <a:gd name="T6" fmla="*/ 3181 w 5076"/>
                <a:gd name="T7" fmla="*/ 24 h 369"/>
                <a:gd name="T8" fmla="*/ 2538 w 5076"/>
                <a:gd name="T9" fmla="*/ 0 h 369"/>
                <a:gd name="T10" fmla="*/ 2379 w 5076"/>
                <a:gd name="T11" fmla="*/ 1 h 369"/>
                <a:gd name="T12" fmla="*/ 2217 w 5076"/>
                <a:gd name="T13" fmla="*/ 5 h 369"/>
                <a:gd name="T14" fmla="*/ 1896 w 5076"/>
                <a:gd name="T15" fmla="*/ 23 h 369"/>
                <a:gd name="T16" fmla="*/ 1256 w 5076"/>
                <a:gd name="T17" fmla="*/ 92 h 369"/>
                <a:gd name="T18" fmla="*/ 624 w 5076"/>
                <a:gd name="T19" fmla="*/ 206 h 369"/>
                <a:gd name="T20" fmla="*/ 0 w 5076"/>
                <a:gd name="T21" fmla="*/ 368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76"/>
                <a:gd name="T34" fmla="*/ 0 h 369"/>
                <a:gd name="T35" fmla="*/ 5076 w 5076"/>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76" h="369">
                  <a:moveTo>
                    <a:pt x="5075" y="368"/>
                  </a:moveTo>
                  <a:lnTo>
                    <a:pt x="4452" y="208"/>
                  </a:lnTo>
                  <a:lnTo>
                    <a:pt x="3819" y="93"/>
                  </a:lnTo>
                  <a:lnTo>
                    <a:pt x="3181" y="24"/>
                  </a:lnTo>
                  <a:lnTo>
                    <a:pt x="2538" y="0"/>
                  </a:lnTo>
                  <a:lnTo>
                    <a:pt x="2379" y="1"/>
                  </a:lnTo>
                  <a:lnTo>
                    <a:pt x="2217" y="5"/>
                  </a:lnTo>
                  <a:lnTo>
                    <a:pt x="1896" y="23"/>
                  </a:lnTo>
                  <a:lnTo>
                    <a:pt x="1256" y="92"/>
                  </a:lnTo>
                  <a:lnTo>
                    <a:pt x="624" y="206"/>
                  </a:lnTo>
                  <a:lnTo>
                    <a:pt x="0" y="368"/>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83979" name="Oval 9"/>
            <p:cNvSpPr>
              <a:spLocks noChangeArrowheads="1"/>
            </p:cNvSpPr>
            <p:nvPr/>
          </p:nvSpPr>
          <p:spPr bwMode="auto">
            <a:xfrm>
              <a:off x="1649" y="2204"/>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3980" name="Oval 10"/>
            <p:cNvSpPr>
              <a:spLocks noChangeArrowheads="1"/>
            </p:cNvSpPr>
            <p:nvPr/>
          </p:nvSpPr>
          <p:spPr bwMode="auto">
            <a:xfrm>
              <a:off x="764" y="2719"/>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3981" name="Oval 11"/>
            <p:cNvSpPr>
              <a:spLocks noChangeArrowheads="1"/>
            </p:cNvSpPr>
            <p:nvPr/>
          </p:nvSpPr>
          <p:spPr bwMode="auto">
            <a:xfrm>
              <a:off x="2989" y="2507"/>
              <a:ext cx="44"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3982" name="Oval 12"/>
            <p:cNvSpPr>
              <a:spLocks noChangeArrowheads="1"/>
            </p:cNvSpPr>
            <p:nvPr/>
          </p:nvSpPr>
          <p:spPr bwMode="auto">
            <a:xfrm>
              <a:off x="4324" y="2284"/>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3983" name="Oval 13"/>
            <p:cNvSpPr>
              <a:spLocks noChangeArrowheads="1"/>
            </p:cNvSpPr>
            <p:nvPr/>
          </p:nvSpPr>
          <p:spPr bwMode="auto">
            <a:xfrm>
              <a:off x="5113" y="2827"/>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3984" name="Rectangle 14"/>
            <p:cNvSpPr>
              <a:spLocks noChangeArrowheads="1"/>
            </p:cNvSpPr>
            <p:nvPr/>
          </p:nvSpPr>
          <p:spPr bwMode="auto">
            <a:xfrm>
              <a:off x="647" y="2746"/>
              <a:ext cx="2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6"</a:t>
              </a:r>
            </a:p>
          </p:txBody>
        </p:sp>
        <p:sp>
          <p:nvSpPr>
            <p:cNvPr id="83985" name="Rectangle 15"/>
            <p:cNvSpPr>
              <a:spLocks noChangeArrowheads="1"/>
            </p:cNvSpPr>
            <p:nvPr/>
          </p:nvSpPr>
          <p:spPr bwMode="auto">
            <a:xfrm>
              <a:off x="1638" y="2599"/>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5-1/2"</a:t>
              </a:r>
            </a:p>
          </p:txBody>
        </p:sp>
        <p:sp>
          <p:nvSpPr>
            <p:cNvPr id="83986" name="Rectangle 16"/>
            <p:cNvSpPr>
              <a:spLocks noChangeArrowheads="1"/>
            </p:cNvSpPr>
            <p:nvPr/>
          </p:nvSpPr>
          <p:spPr bwMode="auto">
            <a:xfrm>
              <a:off x="2815" y="2556"/>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7-5/8"</a:t>
              </a:r>
            </a:p>
          </p:txBody>
        </p:sp>
        <p:sp>
          <p:nvSpPr>
            <p:cNvPr id="83987" name="Rectangle 17"/>
            <p:cNvSpPr>
              <a:spLocks noChangeArrowheads="1"/>
            </p:cNvSpPr>
            <p:nvPr/>
          </p:nvSpPr>
          <p:spPr bwMode="auto">
            <a:xfrm>
              <a:off x="4142" y="2700"/>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5-1/2"</a:t>
              </a:r>
            </a:p>
          </p:txBody>
        </p:sp>
        <p:sp>
          <p:nvSpPr>
            <p:cNvPr id="83988" name="Rectangle 18"/>
            <p:cNvSpPr>
              <a:spLocks noChangeArrowheads="1"/>
            </p:cNvSpPr>
            <p:nvPr/>
          </p:nvSpPr>
          <p:spPr bwMode="auto">
            <a:xfrm>
              <a:off x="4904" y="2885"/>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5-7/8"</a:t>
              </a:r>
            </a:p>
          </p:txBody>
        </p:sp>
        <p:sp>
          <p:nvSpPr>
            <p:cNvPr id="83989" name="Line 19"/>
            <p:cNvSpPr>
              <a:spLocks noChangeShapeType="1"/>
            </p:cNvSpPr>
            <p:nvPr/>
          </p:nvSpPr>
          <p:spPr bwMode="auto">
            <a:xfrm flipH="1" flipV="1">
              <a:off x="1015" y="2838"/>
              <a:ext cx="1086" cy="15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990" name="Line 20"/>
            <p:cNvSpPr>
              <a:spLocks noChangeShapeType="1"/>
            </p:cNvSpPr>
            <p:nvPr/>
          </p:nvSpPr>
          <p:spPr bwMode="auto">
            <a:xfrm flipV="1">
              <a:off x="2471" y="2742"/>
              <a:ext cx="540" cy="28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991" name="Rectangle 21"/>
            <p:cNvSpPr>
              <a:spLocks noChangeArrowheads="1"/>
            </p:cNvSpPr>
            <p:nvPr/>
          </p:nvSpPr>
          <p:spPr bwMode="auto">
            <a:xfrm>
              <a:off x="473" y="3112"/>
              <a:ext cx="154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Level Board Measurements</a:t>
              </a:r>
            </a:p>
          </p:txBody>
        </p:sp>
        <p:sp>
          <p:nvSpPr>
            <p:cNvPr id="83992" name="Line 22"/>
            <p:cNvSpPr>
              <a:spLocks noChangeShapeType="1"/>
            </p:cNvSpPr>
            <p:nvPr/>
          </p:nvSpPr>
          <p:spPr bwMode="auto">
            <a:xfrm flipH="1" flipV="1">
              <a:off x="883" y="2922"/>
              <a:ext cx="276" cy="21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993" name="Rectangle 23"/>
            <p:cNvSpPr>
              <a:spLocks noChangeArrowheads="1"/>
            </p:cNvSpPr>
            <p:nvPr/>
          </p:nvSpPr>
          <p:spPr bwMode="auto">
            <a:xfrm>
              <a:off x="2078" y="2892"/>
              <a:ext cx="451" cy="2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srgbClr val="B4DCFA"/>
                  </a:solidFill>
                  <a:latin typeface="Arial" charset="0"/>
                </a:rPr>
                <a:t>1-5/8"</a:t>
              </a:r>
            </a:p>
          </p:txBody>
        </p:sp>
        <p:sp>
          <p:nvSpPr>
            <p:cNvPr id="83994" name="Rectangle 24"/>
            <p:cNvSpPr>
              <a:spLocks noChangeArrowheads="1"/>
            </p:cNvSpPr>
            <p:nvPr/>
          </p:nvSpPr>
          <p:spPr bwMode="auto">
            <a:xfrm>
              <a:off x="4430" y="1969"/>
              <a:ext cx="67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 Rail Joint</a:t>
              </a:r>
            </a:p>
          </p:txBody>
        </p:sp>
        <p:sp>
          <p:nvSpPr>
            <p:cNvPr id="83995" name="Oval 25"/>
            <p:cNvSpPr>
              <a:spLocks noChangeArrowheads="1"/>
            </p:cNvSpPr>
            <p:nvPr/>
          </p:nvSpPr>
          <p:spPr bwMode="auto">
            <a:xfrm>
              <a:off x="4360" y="2037"/>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3996" name="Rectangle 26"/>
            <p:cNvSpPr>
              <a:spLocks noChangeArrowheads="1"/>
            </p:cNvSpPr>
            <p:nvPr/>
          </p:nvSpPr>
          <p:spPr bwMode="auto">
            <a:xfrm>
              <a:off x="2257" y="2257"/>
              <a:ext cx="177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Value beyond permissible limit</a:t>
              </a:r>
            </a:p>
          </p:txBody>
        </p:sp>
        <p:sp>
          <p:nvSpPr>
            <p:cNvPr id="83997" name="Line 27"/>
            <p:cNvSpPr>
              <a:spLocks noChangeShapeType="1"/>
            </p:cNvSpPr>
            <p:nvPr/>
          </p:nvSpPr>
          <p:spPr bwMode="auto">
            <a:xfrm flipV="1">
              <a:off x="2256" y="2253"/>
              <a:ext cx="0" cy="6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998" name="Line 28"/>
            <p:cNvSpPr>
              <a:spLocks noChangeShapeType="1"/>
            </p:cNvSpPr>
            <p:nvPr/>
          </p:nvSpPr>
          <p:spPr bwMode="auto">
            <a:xfrm>
              <a:off x="2262" y="2256"/>
              <a:ext cx="47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999" name="Line 29"/>
            <p:cNvSpPr>
              <a:spLocks noChangeShapeType="1"/>
            </p:cNvSpPr>
            <p:nvPr/>
          </p:nvSpPr>
          <p:spPr bwMode="auto">
            <a:xfrm flipH="1" flipV="1">
              <a:off x="2730" y="1872"/>
              <a:ext cx="6" cy="38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31" name="Rectangle 31"/>
          <p:cNvSpPr>
            <a:spLocks noChangeArrowheads="1"/>
          </p:cNvSpPr>
          <p:nvPr/>
        </p:nvSpPr>
        <p:spPr bwMode="auto">
          <a:xfrm>
            <a:off x="669925" y="1697836"/>
            <a:ext cx="7769225" cy="1197764"/>
          </a:xfrm>
          <a:prstGeom prst="rect">
            <a:avLst/>
          </a:prstGeom>
          <a:solidFill>
            <a:schemeClr val="accent3">
              <a:lumMod val="40000"/>
              <a:lumOff val="60000"/>
            </a:schemeClr>
          </a:solidFill>
          <a:ln>
            <a:noFill/>
          </a:ln>
        </p:spPr>
        <p:txBody>
          <a:bodyPr lIns="90488" tIns="44450" rIns="90488" bIns="44450" anchor="ctr">
            <a:spAutoFit/>
          </a:bodyPr>
          <a:lstStyle/>
          <a:p>
            <a:r>
              <a:rPr lang="en-US" dirty="0">
                <a:solidFill>
                  <a:prstClr val="black"/>
                </a:solidFill>
              </a:rPr>
              <a:t>1 Except as limited by § 213.57(a), where the elevation at any point in a curve equals or exceeds 6 inches, the difference in crosslevel within 62 feet between that point and a point with greater elevation may not be more than 11⁄2 inches.</a:t>
            </a:r>
          </a:p>
        </p:txBody>
      </p:sp>
      <p:sp>
        <p:nvSpPr>
          <p:cNvPr id="37"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213.63  Track Surface</a:t>
            </a:r>
            <a:r>
              <a:rPr lang="en-US" sz="2000" dirty="0" smtClean="0">
                <a:solidFill>
                  <a:schemeClr val="tx1"/>
                </a:solidFill>
              </a:rPr>
              <a:t> </a:t>
            </a:r>
            <a:br>
              <a:rPr lang="en-US" sz="2000" dirty="0" smtClean="0">
                <a:solidFill>
                  <a:schemeClr val="tx1"/>
                </a:solidFill>
              </a:rPr>
            </a:br>
            <a:r>
              <a:rPr lang="en-US" sz="2000" dirty="0">
                <a:solidFill>
                  <a:schemeClr val="tx1"/>
                </a:solidFill>
              </a:rPr>
              <a:t> </a:t>
            </a:r>
            <a:r>
              <a:rPr lang="en-US" sz="2000" dirty="0" smtClean="0">
                <a:solidFill>
                  <a:schemeClr val="tx1"/>
                </a:solidFill>
              </a:rPr>
              <a:t>                                  </a:t>
            </a:r>
            <a:r>
              <a:rPr lang="en-US" sz="3200" dirty="0" smtClean="0">
                <a:solidFill>
                  <a:schemeClr val="tx1"/>
                </a:solidFill>
              </a:rPr>
              <a:t>Note </a:t>
            </a:r>
            <a:r>
              <a:rPr lang="en-US" sz="3200" dirty="0">
                <a:solidFill>
                  <a:schemeClr val="tx1"/>
                </a:solidFill>
              </a:rPr>
              <a:t>[</a:t>
            </a:r>
            <a:r>
              <a:rPr lang="en-US" sz="3200" dirty="0" smtClean="0">
                <a:solidFill>
                  <a:schemeClr val="tx1"/>
                </a:solidFill>
              </a:rPr>
              <a:t>1] 6” Elevation</a:t>
            </a:r>
            <a:endParaRPr lang="en-US" sz="3200" dirty="0">
              <a:solidFill>
                <a:schemeClr val="tx1"/>
              </a:solidFill>
            </a:endParaRPr>
          </a:p>
        </p:txBody>
      </p:sp>
    </p:spTree>
    <p:extLst>
      <p:ext uri="{BB962C8B-B14F-4D97-AF65-F5344CB8AC3E}">
        <p14:creationId xmlns:p14="http://schemas.microsoft.com/office/powerpoint/2010/main" val="274269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6"/>
          <p:cNvSpPr>
            <a:spLocks noChangeArrowheads="1"/>
          </p:cNvSpPr>
          <p:nvPr/>
        </p:nvSpPr>
        <p:spPr bwMode="auto">
          <a:xfrm>
            <a:off x="685800" y="1652414"/>
            <a:ext cx="7769225" cy="1166986"/>
          </a:xfrm>
          <a:prstGeom prst="rect">
            <a:avLst/>
          </a:prstGeom>
          <a:solidFill>
            <a:schemeClr val="accent3">
              <a:lumMod val="20000"/>
              <a:lumOff val="80000"/>
            </a:schemeClr>
          </a:solidFill>
          <a:ln>
            <a:noFill/>
          </a:ln>
        </p:spPr>
        <p:txBody>
          <a:bodyPr lIns="90488" tIns="44450" rIns="90488" bIns="44450" anchor="ctr">
            <a:spAutoFit/>
          </a:bodyPr>
          <a:lstStyle/>
          <a:p>
            <a:r>
              <a:rPr lang="en-US" sz="1400" dirty="0" smtClean="0">
                <a:solidFill>
                  <a:prstClr val="black"/>
                </a:solidFill>
              </a:rPr>
              <a:t>. 2 </a:t>
            </a:r>
            <a:r>
              <a:rPr lang="en-US" sz="1400" dirty="0">
                <a:solidFill>
                  <a:prstClr val="black"/>
                </a:solidFill>
              </a:rPr>
              <a:t>However, to control harmonics on Class 2 through 5 jointed track with staggered joints, the crosslevel differences shall not exceed 11⁄4 inches in all of six consecutive pairs of joints, as created by seven low joints. Track with joints staggered less than 10 feet apart shall not be considered as having staggered joints. Joints within the seven low joints outside of the regular joint spacing shall not be considered as joints for purposes of this footnote.</a:t>
            </a:r>
          </a:p>
        </p:txBody>
      </p:sp>
      <p:grpSp>
        <p:nvGrpSpPr>
          <p:cNvPr id="84999" name="Group 78"/>
          <p:cNvGrpSpPr>
            <a:grpSpLocks/>
          </p:cNvGrpSpPr>
          <p:nvPr/>
        </p:nvGrpSpPr>
        <p:grpSpPr bwMode="auto">
          <a:xfrm>
            <a:off x="457200" y="2895600"/>
            <a:ext cx="7908925" cy="3257551"/>
            <a:chOff x="294" y="2017"/>
            <a:chExt cx="4982" cy="2052"/>
          </a:xfrm>
        </p:grpSpPr>
        <p:sp>
          <p:nvSpPr>
            <p:cNvPr id="85000" name="Rectangle 7"/>
            <p:cNvSpPr>
              <a:spLocks noChangeArrowheads="1"/>
            </p:cNvSpPr>
            <p:nvPr/>
          </p:nvSpPr>
          <p:spPr bwMode="auto">
            <a:xfrm>
              <a:off x="481" y="21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grpSp>
          <p:nvGrpSpPr>
            <p:cNvPr id="85001" name="Group 10"/>
            <p:cNvGrpSpPr>
              <a:grpSpLocks/>
            </p:cNvGrpSpPr>
            <p:nvPr/>
          </p:nvGrpSpPr>
          <p:grpSpPr bwMode="auto">
            <a:xfrm>
              <a:off x="4512" y="2017"/>
              <a:ext cx="740" cy="190"/>
              <a:chOff x="4512" y="2017"/>
              <a:chExt cx="740" cy="190"/>
            </a:xfrm>
          </p:grpSpPr>
          <p:sp>
            <p:nvSpPr>
              <p:cNvPr id="85068" name="Rectangle 8"/>
              <p:cNvSpPr>
                <a:spLocks noChangeArrowheads="1"/>
              </p:cNvSpPr>
              <p:nvPr/>
            </p:nvSpPr>
            <p:spPr bwMode="auto">
              <a:xfrm>
                <a:off x="4582" y="2017"/>
                <a:ext cx="67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400" dirty="0">
                    <a:solidFill>
                      <a:prstClr val="black"/>
                    </a:solidFill>
                    <a:latin typeface="Arial" charset="0"/>
                  </a:rPr>
                  <a:t>= Rail Joint</a:t>
                </a:r>
              </a:p>
            </p:txBody>
          </p:sp>
          <p:sp>
            <p:nvSpPr>
              <p:cNvPr id="85069" name="Oval 9"/>
              <p:cNvSpPr>
                <a:spLocks noChangeArrowheads="1"/>
              </p:cNvSpPr>
              <p:nvPr/>
            </p:nvSpPr>
            <p:spPr bwMode="auto">
              <a:xfrm>
                <a:off x="4512" y="2085"/>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sp>
          <p:nvSpPr>
            <p:cNvPr id="85002" name="Rectangle 11"/>
            <p:cNvSpPr>
              <a:spLocks noChangeArrowheads="1"/>
            </p:cNvSpPr>
            <p:nvPr/>
          </p:nvSpPr>
          <p:spPr bwMode="auto">
            <a:xfrm>
              <a:off x="1297" y="21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85003" name="Rectangle 12"/>
            <p:cNvSpPr>
              <a:spLocks noChangeArrowheads="1"/>
            </p:cNvSpPr>
            <p:nvPr/>
          </p:nvSpPr>
          <p:spPr bwMode="auto">
            <a:xfrm>
              <a:off x="2065" y="21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5/8"</a:t>
              </a:r>
            </a:p>
          </p:txBody>
        </p:sp>
        <p:sp>
          <p:nvSpPr>
            <p:cNvPr id="85004" name="Rectangle 13"/>
            <p:cNvSpPr>
              <a:spLocks noChangeArrowheads="1"/>
            </p:cNvSpPr>
            <p:nvPr/>
          </p:nvSpPr>
          <p:spPr bwMode="auto">
            <a:xfrm>
              <a:off x="2785" y="21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85005" name="Rectangle 14"/>
            <p:cNvSpPr>
              <a:spLocks noChangeArrowheads="1"/>
            </p:cNvSpPr>
            <p:nvPr/>
          </p:nvSpPr>
          <p:spPr bwMode="auto">
            <a:xfrm>
              <a:off x="3505" y="21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85006" name="Rectangle 15"/>
            <p:cNvSpPr>
              <a:spLocks noChangeArrowheads="1"/>
            </p:cNvSpPr>
            <p:nvPr/>
          </p:nvSpPr>
          <p:spPr bwMode="auto">
            <a:xfrm>
              <a:off x="4225" y="21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1/2"</a:t>
              </a:r>
            </a:p>
          </p:txBody>
        </p:sp>
        <p:sp>
          <p:nvSpPr>
            <p:cNvPr id="85007" name="Line 16"/>
            <p:cNvSpPr>
              <a:spLocks noChangeShapeType="1"/>
            </p:cNvSpPr>
            <p:nvPr/>
          </p:nvSpPr>
          <p:spPr bwMode="auto">
            <a:xfrm>
              <a:off x="294" y="2352"/>
              <a:ext cx="4982" cy="0"/>
            </a:xfrm>
            <a:prstGeom prst="line">
              <a:avLst/>
            </a:prstGeom>
            <a:noFill/>
            <a:ln w="1270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nvGrpSpPr>
            <p:cNvPr id="85008" name="Group 19"/>
            <p:cNvGrpSpPr>
              <a:grpSpLocks/>
            </p:cNvGrpSpPr>
            <p:nvPr/>
          </p:nvGrpSpPr>
          <p:grpSpPr bwMode="auto">
            <a:xfrm>
              <a:off x="1392" y="2352"/>
              <a:ext cx="429" cy="376"/>
              <a:chOff x="1392" y="2352"/>
              <a:chExt cx="429" cy="376"/>
            </a:xfrm>
          </p:grpSpPr>
          <p:sp>
            <p:nvSpPr>
              <p:cNvPr id="85066" name="Oval 17"/>
              <p:cNvSpPr>
                <a:spLocks noChangeArrowheads="1"/>
              </p:cNvSpPr>
              <p:nvPr/>
            </p:nvSpPr>
            <p:spPr bwMode="auto">
              <a:xfrm>
                <a:off x="1392" y="235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67" name="Oval 18"/>
              <p:cNvSpPr>
                <a:spLocks noChangeArrowheads="1"/>
              </p:cNvSpPr>
              <p:nvPr/>
            </p:nvSpPr>
            <p:spPr bwMode="auto">
              <a:xfrm>
                <a:off x="1776" y="2688"/>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sp>
          <p:nvSpPr>
            <p:cNvPr id="85009" name="Oval 20"/>
            <p:cNvSpPr>
              <a:spLocks noChangeArrowheads="1"/>
            </p:cNvSpPr>
            <p:nvPr/>
          </p:nvSpPr>
          <p:spPr bwMode="auto">
            <a:xfrm>
              <a:off x="3925" y="2686"/>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10" name="Rectangle 21"/>
            <p:cNvSpPr>
              <a:spLocks noChangeArrowheads="1"/>
            </p:cNvSpPr>
            <p:nvPr/>
          </p:nvSpPr>
          <p:spPr bwMode="auto">
            <a:xfrm>
              <a:off x="721" y="2785"/>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85011" name="Line 22"/>
            <p:cNvSpPr>
              <a:spLocks noChangeShapeType="1"/>
            </p:cNvSpPr>
            <p:nvPr/>
          </p:nvSpPr>
          <p:spPr bwMode="auto">
            <a:xfrm>
              <a:off x="1248" y="2550"/>
              <a:ext cx="0" cy="80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12" name="Oval 23"/>
            <p:cNvSpPr>
              <a:spLocks noChangeArrowheads="1"/>
            </p:cNvSpPr>
            <p:nvPr/>
          </p:nvSpPr>
          <p:spPr bwMode="auto">
            <a:xfrm>
              <a:off x="624" y="235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13" name="Oval 24"/>
            <p:cNvSpPr>
              <a:spLocks noChangeArrowheads="1"/>
            </p:cNvSpPr>
            <p:nvPr/>
          </p:nvSpPr>
          <p:spPr bwMode="auto">
            <a:xfrm>
              <a:off x="912" y="2688"/>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nvGrpSpPr>
            <p:cNvPr id="85014" name="Group 27"/>
            <p:cNvGrpSpPr>
              <a:grpSpLocks/>
            </p:cNvGrpSpPr>
            <p:nvPr/>
          </p:nvGrpSpPr>
          <p:grpSpPr bwMode="auto">
            <a:xfrm>
              <a:off x="2112" y="2352"/>
              <a:ext cx="429" cy="376"/>
              <a:chOff x="2112" y="2352"/>
              <a:chExt cx="429" cy="376"/>
            </a:xfrm>
          </p:grpSpPr>
          <p:sp>
            <p:nvSpPr>
              <p:cNvPr id="85064" name="Oval 25"/>
              <p:cNvSpPr>
                <a:spLocks noChangeArrowheads="1"/>
              </p:cNvSpPr>
              <p:nvPr/>
            </p:nvSpPr>
            <p:spPr bwMode="auto">
              <a:xfrm>
                <a:off x="2112" y="235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65" name="Oval 26"/>
              <p:cNvSpPr>
                <a:spLocks noChangeArrowheads="1"/>
              </p:cNvSpPr>
              <p:nvPr/>
            </p:nvSpPr>
            <p:spPr bwMode="auto">
              <a:xfrm>
                <a:off x="2496" y="2688"/>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sp>
          <p:nvSpPr>
            <p:cNvPr id="85015" name="Oval 28"/>
            <p:cNvSpPr>
              <a:spLocks noChangeArrowheads="1"/>
            </p:cNvSpPr>
            <p:nvPr/>
          </p:nvSpPr>
          <p:spPr bwMode="auto">
            <a:xfrm>
              <a:off x="2832" y="235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16" name="Oval 29"/>
            <p:cNvSpPr>
              <a:spLocks noChangeArrowheads="1"/>
            </p:cNvSpPr>
            <p:nvPr/>
          </p:nvSpPr>
          <p:spPr bwMode="auto">
            <a:xfrm>
              <a:off x="3216" y="2688"/>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nvGrpSpPr>
            <p:cNvPr id="85017" name="Group 32"/>
            <p:cNvGrpSpPr>
              <a:grpSpLocks/>
            </p:cNvGrpSpPr>
            <p:nvPr/>
          </p:nvGrpSpPr>
          <p:grpSpPr bwMode="auto">
            <a:xfrm>
              <a:off x="3552" y="2352"/>
              <a:ext cx="429" cy="376"/>
              <a:chOff x="3552" y="2352"/>
              <a:chExt cx="429" cy="376"/>
            </a:xfrm>
          </p:grpSpPr>
          <p:sp>
            <p:nvSpPr>
              <p:cNvPr id="85062" name="Oval 30"/>
              <p:cNvSpPr>
                <a:spLocks noChangeArrowheads="1"/>
              </p:cNvSpPr>
              <p:nvPr/>
            </p:nvSpPr>
            <p:spPr bwMode="auto">
              <a:xfrm>
                <a:off x="3552" y="235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63" name="Oval 31"/>
              <p:cNvSpPr>
                <a:spLocks noChangeArrowheads="1"/>
              </p:cNvSpPr>
              <p:nvPr/>
            </p:nvSpPr>
            <p:spPr bwMode="auto">
              <a:xfrm>
                <a:off x="3936" y="2688"/>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grpSp>
          <p:nvGrpSpPr>
            <p:cNvPr id="85018" name="Group 35"/>
            <p:cNvGrpSpPr>
              <a:grpSpLocks/>
            </p:cNvGrpSpPr>
            <p:nvPr/>
          </p:nvGrpSpPr>
          <p:grpSpPr bwMode="auto">
            <a:xfrm>
              <a:off x="4272" y="2352"/>
              <a:ext cx="429" cy="376"/>
              <a:chOff x="4272" y="2352"/>
              <a:chExt cx="429" cy="376"/>
            </a:xfrm>
          </p:grpSpPr>
          <p:sp>
            <p:nvSpPr>
              <p:cNvPr id="85060" name="Oval 33"/>
              <p:cNvSpPr>
                <a:spLocks noChangeArrowheads="1"/>
              </p:cNvSpPr>
              <p:nvPr/>
            </p:nvSpPr>
            <p:spPr bwMode="auto">
              <a:xfrm>
                <a:off x="4272" y="2352"/>
                <a:ext cx="46"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sp>
            <p:nvSpPr>
              <p:cNvPr id="85061" name="Oval 34"/>
              <p:cNvSpPr>
                <a:spLocks noChangeArrowheads="1"/>
              </p:cNvSpPr>
              <p:nvPr/>
            </p:nvSpPr>
            <p:spPr bwMode="auto">
              <a:xfrm>
                <a:off x="4656" y="2688"/>
                <a:ext cx="45" cy="40"/>
              </a:xfrm>
              <a:prstGeom prst="ellipse">
                <a:avLst/>
              </a:prstGeom>
              <a:solidFill>
                <a:schemeClr val="tx1"/>
              </a:solidFill>
              <a:ln w="12700">
                <a:solidFill>
                  <a:schemeClr val="tx1"/>
                </a:solidFill>
                <a:round/>
                <a:headEnd/>
                <a:tailEnd/>
              </a:ln>
            </p:spPr>
            <p:txBody>
              <a:bodyPr wrap="none" anchor="ctr"/>
              <a:lstStyle/>
              <a:p>
                <a:endParaRPr lang="en-US" dirty="0">
                  <a:solidFill>
                    <a:prstClr val="black"/>
                  </a:solidFill>
                </a:endParaRPr>
              </a:p>
            </p:txBody>
          </p:sp>
        </p:grpSp>
        <p:sp>
          <p:nvSpPr>
            <p:cNvPr id="85019" name="Rectangle 36"/>
            <p:cNvSpPr>
              <a:spLocks noChangeArrowheads="1"/>
            </p:cNvSpPr>
            <p:nvPr/>
          </p:nvSpPr>
          <p:spPr bwMode="auto">
            <a:xfrm>
              <a:off x="1585" y="2785"/>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3/4"</a:t>
              </a:r>
            </a:p>
          </p:txBody>
        </p:sp>
        <p:sp>
          <p:nvSpPr>
            <p:cNvPr id="85020" name="Rectangle 37"/>
            <p:cNvSpPr>
              <a:spLocks noChangeArrowheads="1"/>
            </p:cNvSpPr>
            <p:nvPr/>
          </p:nvSpPr>
          <p:spPr bwMode="auto">
            <a:xfrm>
              <a:off x="2353" y="2785"/>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7/8"</a:t>
              </a:r>
            </a:p>
          </p:txBody>
        </p:sp>
        <p:sp>
          <p:nvSpPr>
            <p:cNvPr id="85021" name="Rectangle 38"/>
            <p:cNvSpPr>
              <a:spLocks noChangeArrowheads="1"/>
            </p:cNvSpPr>
            <p:nvPr/>
          </p:nvSpPr>
          <p:spPr bwMode="auto">
            <a:xfrm>
              <a:off x="3121" y="2785"/>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1/8"</a:t>
              </a:r>
            </a:p>
          </p:txBody>
        </p:sp>
        <p:sp>
          <p:nvSpPr>
            <p:cNvPr id="85022" name="Rectangle 39"/>
            <p:cNvSpPr>
              <a:spLocks noChangeArrowheads="1"/>
            </p:cNvSpPr>
            <p:nvPr/>
          </p:nvSpPr>
          <p:spPr bwMode="auto">
            <a:xfrm>
              <a:off x="3840" y="2784"/>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7/8"</a:t>
              </a:r>
            </a:p>
          </p:txBody>
        </p:sp>
        <p:sp>
          <p:nvSpPr>
            <p:cNvPr id="85023" name="Rectangle 40"/>
            <p:cNvSpPr>
              <a:spLocks noChangeArrowheads="1"/>
            </p:cNvSpPr>
            <p:nvPr/>
          </p:nvSpPr>
          <p:spPr bwMode="auto">
            <a:xfrm>
              <a:off x="4560" y="2784"/>
              <a:ext cx="23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a:t>
              </a:r>
            </a:p>
          </p:txBody>
        </p:sp>
        <p:sp>
          <p:nvSpPr>
            <p:cNvPr id="85024" name="Line 41"/>
            <p:cNvSpPr>
              <a:spLocks noChangeShapeType="1"/>
            </p:cNvSpPr>
            <p:nvPr/>
          </p:nvSpPr>
          <p:spPr bwMode="auto">
            <a:xfrm>
              <a:off x="1398" y="2406"/>
              <a:ext cx="374" cy="27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25" name="Line 42"/>
            <p:cNvSpPr>
              <a:spLocks noChangeShapeType="1"/>
            </p:cNvSpPr>
            <p:nvPr/>
          </p:nvSpPr>
          <p:spPr bwMode="auto">
            <a:xfrm flipH="1">
              <a:off x="1822" y="2406"/>
              <a:ext cx="342" cy="27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26" name="Rectangle 43"/>
            <p:cNvSpPr>
              <a:spLocks noChangeArrowheads="1"/>
            </p:cNvSpPr>
            <p:nvPr/>
          </p:nvSpPr>
          <p:spPr bwMode="auto">
            <a:xfrm>
              <a:off x="1057" y="331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85027" name="Line 44"/>
            <p:cNvSpPr>
              <a:spLocks noChangeShapeType="1"/>
            </p:cNvSpPr>
            <p:nvPr/>
          </p:nvSpPr>
          <p:spPr bwMode="auto">
            <a:xfrm>
              <a:off x="2016" y="2550"/>
              <a:ext cx="0" cy="80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28" name="Rectangle 45"/>
            <p:cNvSpPr>
              <a:spLocks noChangeArrowheads="1"/>
            </p:cNvSpPr>
            <p:nvPr/>
          </p:nvSpPr>
          <p:spPr bwMode="auto">
            <a:xfrm>
              <a:off x="1777" y="331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1-3/8"</a:t>
              </a:r>
            </a:p>
          </p:txBody>
        </p:sp>
        <p:sp>
          <p:nvSpPr>
            <p:cNvPr id="85029" name="Rectangle 46"/>
            <p:cNvSpPr>
              <a:spLocks noChangeArrowheads="1"/>
            </p:cNvSpPr>
            <p:nvPr/>
          </p:nvSpPr>
          <p:spPr bwMode="auto">
            <a:xfrm>
              <a:off x="2784" y="3072"/>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5/8"</a:t>
              </a:r>
            </a:p>
          </p:txBody>
        </p:sp>
        <p:sp>
          <p:nvSpPr>
            <p:cNvPr id="85030" name="Line 47"/>
            <p:cNvSpPr>
              <a:spLocks noChangeShapeType="1"/>
            </p:cNvSpPr>
            <p:nvPr/>
          </p:nvSpPr>
          <p:spPr bwMode="auto">
            <a:xfrm flipH="1">
              <a:off x="2542" y="2406"/>
              <a:ext cx="294" cy="27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1" name="Line 48"/>
            <p:cNvSpPr>
              <a:spLocks noChangeShapeType="1"/>
            </p:cNvSpPr>
            <p:nvPr/>
          </p:nvSpPr>
          <p:spPr bwMode="auto">
            <a:xfrm>
              <a:off x="3024" y="2550"/>
              <a:ext cx="0" cy="5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2" name="Line 49"/>
            <p:cNvSpPr>
              <a:spLocks noChangeShapeType="1"/>
            </p:cNvSpPr>
            <p:nvPr/>
          </p:nvSpPr>
          <p:spPr bwMode="auto">
            <a:xfrm>
              <a:off x="294" y="2736"/>
              <a:ext cx="4982" cy="0"/>
            </a:xfrm>
            <a:prstGeom prst="line">
              <a:avLst/>
            </a:prstGeom>
            <a:noFill/>
            <a:ln w="12700">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3" name="Line 50"/>
            <p:cNvSpPr>
              <a:spLocks noChangeShapeType="1"/>
            </p:cNvSpPr>
            <p:nvPr/>
          </p:nvSpPr>
          <p:spPr bwMode="auto">
            <a:xfrm>
              <a:off x="4176" y="2550"/>
              <a:ext cx="0" cy="75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4" name="Line 51"/>
            <p:cNvSpPr>
              <a:spLocks noChangeShapeType="1"/>
            </p:cNvSpPr>
            <p:nvPr/>
          </p:nvSpPr>
          <p:spPr bwMode="auto">
            <a:xfrm flipH="1" flipV="1">
              <a:off x="2877" y="2397"/>
              <a:ext cx="342" cy="29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5" name="Line 52"/>
            <p:cNvSpPr>
              <a:spLocks noChangeShapeType="1"/>
            </p:cNvSpPr>
            <p:nvPr/>
          </p:nvSpPr>
          <p:spPr bwMode="auto">
            <a:xfrm flipH="1" flipV="1">
              <a:off x="2157" y="2397"/>
              <a:ext cx="342" cy="29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6" name="Line 53"/>
            <p:cNvSpPr>
              <a:spLocks noChangeShapeType="1"/>
            </p:cNvSpPr>
            <p:nvPr/>
          </p:nvSpPr>
          <p:spPr bwMode="auto">
            <a:xfrm>
              <a:off x="2304" y="2550"/>
              <a:ext cx="0" cy="5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37" name="Rectangle 54"/>
            <p:cNvSpPr>
              <a:spLocks noChangeArrowheads="1"/>
            </p:cNvSpPr>
            <p:nvPr/>
          </p:nvSpPr>
          <p:spPr bwMode="auto">
            <a:xfrm>
              <a:off x="2065" y="3073"/>
              <a:ext cx="44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85038" name="Rectangle 55"/>
            <p:cNvSpPr>
              <a:spLocks noChangeArrowheads="1"/>
            </p:cNvSpPr>
            <p:nvPr/>
          </p:nvSpPr>
          <p:spPr bwMode="auto">
            <a:xfrm>
              <a:off x="3985" y="331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1-3/8"</a:t>
              </a:r>
            </a:p>
          </p:txBody>
        </p:sp>
        <p:sp>
          <p:nvSpPr>
            <p:cNvPr id="85039" name="Line 56"/>
            <p:cNvSpPr>
              <a:spLocks noChangeShapeType="1"/>
            </p:cNvSpPr>
            <p:nvPr/>
          </p:nvSpPr>
          <p:spPr bwMode="auto">
            <a:xfrm flipH="1">
              <a:off x="958" y="2406"/>
              <a:ext cx="438" cy="27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0" name="Line 57"/>
            <p:cNvSpPr>
              <a:spLocks noChangeShapeType="1"/>
            </p:cNvSpPr>
            <p:nvPr/>
          </p:nvSpPr>
          <p:spPr bwMode="auto">
            <a:xfrm>
              <a:off x="630" y="2406"/>
              <a:ext cx="278" cy="27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1" name="Line 58"/>
            <p:cNvSpPr>
              <a:spLocks noChangeShapeType="1"/>
            </p:cNvSpPr>
            <p:nvPr/>
          </p:nvSpPr>
          <p:spPr bwMode="auto">
            <a:xfrm flipV="1">
              <a:off x="3269" y="2397"/>
              <a:ext cx="278" cy="29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2" name="Line 59"/>
            <p:cNvSpPr>
              <a:spLocks noChangeShapeType="1"/>
            </p:cNvSpPr>
            <p:nvPr/>
          </p:nvSpPr>
          <p:spPr bwMode="auto">
            <a:xfrm>
              <a:off x="3600" y="2400"/>
              <a:ext cx="332" cy="28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3" name="Line 60"/>
            <p:cNvSpPr>
              <a:spLocks noChangeShapeType="1"/>
            </p:cNvSpPr>
            <p:nvPr/>
          </p:nvSpPr>
          <p:spPr bwMode="auto">
            <a:xfrm flipH="1">
              <a:off x="3982" y="2406"/>
              <a:ext cx="294" cy="27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4" name="Line 61"/>
            <p:cNvSpPr>
              <a:spLocks noChangeShapeType="1"/>
            </p:cNvSpPr>
            <p:nvPr/>
          </p:nvSpPr>
          <p:spPr bwMode="auto">
            <a:xfrm flipH="1" flipV="1">
              <a:off x="4269" y="2397"/>
              <a:ext cx="390" cy="29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5" name="Line 62"/>
            <p:cNvSpPr>
              <a:spLocks noChangeShapeType="1"/>
            </p:cNvSpPr>
            <p:nvPr/>
          </p:nvSpPr>
          <p:spPr bwMode="auto">
            <a:xfrm>
              <a:off x="4416" y="2550"/>
              <a:ext cx="0" cy="5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6" name="Line 63"/>
            <p:cNvSpPr>
              <a:spLocks noChangeShapeType="1"/>
            </p:cNvSpPr>
            <p:nvPr/>
          </p:nvSpPr>
          <p:spPr bwMode="auto">
            <a:xfrm>
              <a:off x="3456" y="2550"/>
              <a:ext cx="0" cy="75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7" name="Line 64"/>
            <p:cNvSpPr>
              <a:spLocks noChangeShapeType="1"/>
            </p:cNvSpPr>
            <p:nvPr/>
          </p:nvSpPr>
          <p:spPr bwMode="auto">
            <a:xfrm>
              <a:off x="3744" y="2550"/>
              <a:ext cx="0" cy="5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8" name="Line 65"/>
            <p:cNvSpPr>
              <a:spLocks noChangeShapeType="1"/>
            </p:cNvSpPr>
            <p:nvPr/>
          </p:nvSpPr>
          <p:spPr bwMode="auto">
            <a:xfrm>
              <a:off x="2688" y="2550"/>
              <a:ext cx="0" cy="75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49" name="Line 66"/>
            <p:cNvSpPr>
              <a:spLocks noChangeShapeType="1"/>
            </p:cNvSpPr>
            <p:nvPr/>
          </p:nvSpPr>
          <p:spPr bwMode="auto">
            <a:xfrm>
              <a:off x="1536" y="2550"/>
              <a:ext cx="0" cy="5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50" name="Line 67"/>
            <p:cNvSpPr>
              <a:spLocks noChangeShapeType="1"/>
            </p:cNvSpPr>
            <p:nvPr/>
          </p:nvSpPr>
          <p:spPr bwMode="auto">
            <a:xfrm>
              <a:off x="720" y="2550"/>
              <a:ext cx="0" cy="5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051" name="Rectangle 68"/>
            <p:cNvSpPr>
              <a:spLocks noChangeArrowheads="1"/>
            </p:cNvSpPr>
            <p:nvPr/>
          </p:nvSpPr>
          <p:spPr bwMode="auto">
            <a:xfrm>
              <a:off x="577" y="307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85052" name="Rectangle 69"/>
            <p:cNvSpPr>
              <a:spLocks noChangeArrowheads="1"/>
            </p:cNvSpPr>
            <p:nvPr/>
          </p:nvSpPr>
          <p:spPr bwMode="auto">
            <a:xfrm>
              <a:off x="1441" y="307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85053" name="Rectangle 70"/>
            <p:cNvSpPr>
              <a:spLocks noChangeArrowheads="1"/>
            </p:cNvSpPr>
            <p:nvPr/>
          </p:nvSpPr>
          <p:spPr bwMode="auto">
            <a:xfrm>
              <a:off x="2497" y="331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1-3/8"</a:t>
              </a:r>
            </a:p>
          </p:txBody>
        </p:sp>
        <p:sp>
          <p:nvSpPr>
            <p:cNvPr id="85054" name="Rectangle 71"/>
            <p:cNvSpPr>
              <a:spLocks noChangeArrowheads="1"/>
            </p:cNvSpPr>
            <p:nvPr/>
          </p:nvSpPr>
          <p:spPr bwMode="auto">
            <a:xfrm>
              <a:off x="3265" y="3313"/>
              <a:ext cx="33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5/8"</a:t>
              </a:r>
            </a:p>
          </p:txBody>
        </p:sp>
        <p:sp>
          <p:nvSpPr>
            <p:cNvPr id="85055" name="Rectangle 72"/>
            <p:cNvSpPr>
              <a:spLocks noChangeArrowheads="1"/>
            </p:cNvSpPr>
            <p:nvPr/>
          </p:nvSpPr>
          <p:spPr bwMode="auto">
            <a:xfrm>
              <a:off x="3600" y="3072"/>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1-3/8"</a:t>
              </a:r>
            </a:p>
          </p:txBody>
        </p:sp>
        <p:sp>
          <p:nvSpPr>
            <p:cNvPr id="85056" name="Rectangle 73"/>
            <p:cNvSpPr>
              <a:spLocks noChangeArrowheads="1"/>
            </p:cNvSpPr>
            <p:nvPr/>
          </p:nvSpPr>
          <p:spPr bwMode="auto">
            <a:xfrm>
              <a:off x="4321" y="3073"/>
              <a:ext cx="45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1600" dirty="0">
                  <a:solidFill>
                    <a:prstClr val="black"/>
                  </a:solidFill>
                  <a:latin typeface="Arial" charset="0"/>
                </a:rPr>
                <a:t>1-1/2"</a:t>
              </a:r>
            </a:p>
          </p:txBody>
        </p:sp>
        <p:sp>
          <p:nvSpPr>
            <p:cNvPr id="85057" name="Rectangle 74"/>
            <p:cNvSpPr>
              <a:spLocks noChangeArrowheads="1"/>
            </p:cNvSpPr>
            <p:nvPr/>
          </p:nvSpPr>
          <p:spPr bwMode="auto">
            <a:xfrm>
              <a:off x="480" y="3745"/>
              <a:ext cx="475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r>
                <a:rPr lang="en-US" sz="1400" dirty="0">
                  <a:solidFill>
                    <a:prstClr val="black"/>
                  </a:solidFill>
                  <a:latin typeface="Arial" charset="0"/>
                </a:rPr>
                <a:t>In this example the worst single warp is 1-1/2” good for class 5 but six consecutive pairs of joints have differences that all exceed 1-1/4” therefore the track must be dropped to class 1. </a:t>
              </a:r>
            </a:p>
          </p:txBody>
        </p:sp>
        <p:sp>
          <p:nvSpPr>
            <p:cNvPr id="85058" name="Rectangle 76"/>
            <p:cNvSpPr>
              <a:spLocks noChangeArrowheads="1"/>
            </p:cNvSpPr>
            <p:nvPr/>
          </p:nvSpPr>
          <p:spPr bwMode="auto">
            <a:xfrm>
              <a:off x="432" y="2064"/>
              <a:ext cx="2688" cy="1488"/>
            </a:xfrm>
            <a:prstGeom prst="rect">
              <a:avLst/>
            </a:prstGeom>
            <a:noFill/>
            <a:ln w="25400">
              <a:solidFill>
                <a:schemeClr val="tx1"/>
              </a:solidFill>
              <a:prstDash val="sysDot"/>
              <a:miter lim="800000"/>
              <a:headEnd type="none" w="sm" len="sm"/>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85059" name="Rectangle 77"/>
            <p:cNvSpPr>
              <a:spLocks noChangeArrowheads="1"/>
            </p:cNvSpPr>
            <p:nvPr/>
          </p:nvSpPr>
          <p:spPr bwMode="auto">
            <a:xfrm>
              <a:off x="432" y="3600"/>
              <a:ext cx="4704" cy="432"/>
            </a:xfrm>
            <a:prstGeom prst="rect">
              <a:avLst/>
            </a:prstGeom>
            <a:noFill/>
            <a:ln w="25400">
              <a:solidFill>
                <a:schemeClr val="tx1"/>
              </a:solidFill>
              <a:prstDash val="sysDot"/>
              <a:miter lim="800000"/>
              <a:headEnd type="none" w="sm" len="sm"/>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sp>
        <p:nvSpPr>
          <p:cNvPr id="77"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213.63  Track Surface</a:t>
            </a:r>
            <a:r>
              <a:rPr lang="en-US" sz="2000" dirty="0" smtClean="0">
                <a:solidFill>
                  <a:schemeClr val="tx1"/>
                </a:solidFill>
              </a:rPr>
              <a:t> </a:t>
            </a:r>
            <a:br>
              <a:rPr lang="en-US" sz="2000" dirty="0" smtClean="0">
                <a:solidFill>
                  <a:schemeClr val="tx1"/>
                </a:solidFill>
              </a:rPr>
            </a:br>
            <a:r>
              <a:rPr lang="en-US" sz="2000" dirty="0">
                <a:solidFill>
                  <a:schemeClr val="tx1"/>
                </a:solidFill>
              </a:rPr>
              <a:t> </a:t>
            </a:r>
            <a:r>
              <a:rPr lang="en-US" sz="2000" dirty="0" smtClean="0">
                <a:solidFill>
                  <a:schemeClr val="tx1"/>
                </a:solidFill>
              </a:rPr>
              <a:t>                                  </a:t>
            </a:r>
            <a:r>
              <a:rPr lang="en-US" sz="3200" dirty="0" smtClean="0">
                <a:solidFill>
                  <a:schemeClr val="tx1"/>
                </a:solidFill>
              </a:rPr>
              <a:t>Note [2] Harmonics</a:t>
            </a:r>
            <a:endParaRPr lang="en-US" sz="3200" dirty="0">
              <a:solidFill>
                <a:schemeClr val="tx1"/>
              </a:solidFill>
            </a:endParaRPr>
          </a:p>
        </p:txBody>
      </p:sp>
    </p:spTree>
    <p:extLst>
      <p:ext uri="{BB962C8B-B14F-4D97-AF65-F5344CB8AC3E}">
        <p14:creationId xmlns:p14="http://schemas.microsoft.com/office/powerpoint/2010/main" val="536034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normAutofit fontScale="90000"/>
          </a:bodyPr>
          <a:lstStyle/>
          <a:p>
            <a:pPr algn="l"/>
            <a:r>
              <a:rPr lang="en-US" dirty="0" smtClean="0">
                <a:solidFill>
                  <a:srgbClr val="FF0000"/>
                </a:solidFill>
              </a:rPr>
              <a:t>Part 213. 65 – </a:t>
            </a:r>
            <a:r>
              <a:rPr lang="en-US" sz="2800" dirty="0" smtClean="0">
                <a:solidFill>
                  <a:srgbClr val="FF0000"/>
                </a:solidFill>
              </a:rPr>
              <a:t>Combined Track</a:t>
            </a:r>
            <a:br>
              <a:rPr lang="en-US" sz="2800" dirty="0" smtClean="0">
                <a:solidFill>
                  <a:srgbClr val="FF0000"/>
                </a:solidFill>
              </a:rPr>
            </a:br>
            <a:r>
              <a:rPr lang="en-US" sz="2800" dirty="0">
                <a:solidFill>
                  <a:srgbClr val="FF0000"/>
                </a:solidFill>
              </a:rPr>
              <a:t> </a:t>
            </a:r>
            <a:r>
              <a:rPr lang="en-US" sz="2800" dirty="0" smtClean="0">
                <a:solidFill>
                  <a:srgbClr val="FF0000"/>
                </a:solidFill>
              </a:rPr>
              <a:t>          Alinement and Surface Deviations</a:t>
            </a:r>
            <a:endParaRPr lang="en-US" sz="2800" dirty="0">
              <a:solidFill>
                <a:srgbClr val="FF0000"/>
              </a:solidFill>
            </a:endParaRPr>
          </a:p>
        </p:txBody>
      </p:sp>
      <p:sp>
        <p:nvSpPr>
          <p:cNvPr id="8" name="Rectangle 6"/>
          <p:cNvSpPr>
            <a:spLocks noChangeArrowheads="1"/>
          </p:cNvSpPr>
          <p:nvPr/>
        </p:nvSpPr>
        <p:spPr bwMode="auto">
          <a:xfrm>
            <a:off x="685800" y="1981200"/>
            <a:ext cx="7924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r>
              <a:rPr lang="en-US" dirty="0" smtClean="0">
                <a:solidFill>
                  <a:prstClr val="black"/>
                </a:solidFill>
              </a:rPr>
              <a:t>On </a:t>
            </a:r>
            <a:r>
              <a:rPr lang="en-US" dirty="0">
                <a:solidFill>
                  <a:prstClr val="black"/>
                </a:solidFill>
              </a:rPr>
              <a:t>any curved track where </a:t>
            </a:r>
            <a:r>
              <a:rPr lang="en-US" dirty="0" smtClean="0">
                <a:solidFill>
                  <a:prstClr val="black"/>
                </a:solidFill>
              </a:rPr>
              <a:t>operations are </a:t>
            </a:r>
            <a:r>
              <a:rPr lang="en-US" dirty="0">
                <a:solidFill>
                  <a:prstClr val="black"/>
                </a:solidFill>
              </a:rPr>
              <a:t>conducted at a qualified cant</a:t>
            </a:r>
          </a:p>
          <a:p>
            <a:r>
              <a:rPr lang="en-US" dirty="0">
                <a:solidFill>
                  <a:prstClr val="black"/>
                </a:solidFill>
              </a:rPr>
              <a:t>deficiency, Eu</a:t>
            </a:r>
            <a:r>
              <a:rPr lang="en-US" u="sng" dirty="0">
                <a:solidFill>
                  <a:prstClr val="black"/>
                </a:solidFill>
              </a:rPr>
              <a:t>, greater than 5 inches</a:t>
            </a:r>
            <a:r>
              <a:rPr lang="en-US" dirty="0">
                <a:solidFill>
                  <a:prstClr val="black"/>
                </a:solidFill>
              </a:rPr>
              <a:t>, </a:t>
            </a:r>
            <a:r>
              <a:rPr lang="en-US" dirty="0" smtClean="0">
                <a:solidFill>
                  <a:prstClr val="black"/>
                </a:solidFill>
              </a:rPr>
              <a:t>the combination </a:t>
            </a:r>
            <a:r>
              <a:rPr lang="en-US" dirty="0">
                <a:solidFill>
                  <a:prstClr val="black"/>
                </a:solidFill>
              </a:rPr>
              <a:t>of alinement and </a:t>
            </a:r>
            <a:r>
              <a:rPr lang="en-US" dirty="0" smtClean="0">
                <a:solidFill>
                  <a:prstClr val="black"/>
                </a:solidFill>
              </a:rPr>
              <a:t>surface deviations </a:t>
            </a:r>
            <a:r>
              <a:rPr lang="en-US" dirty="0">
                <a:solidFill>
                  <a:prstClr val="black"/>
                </a:solidFill>
              </a:rPr>
              <a:t>for the same chord length </a:t>
            </a:r>
            <a:r>
              <a:rPr lang="en-US" dirty="0" smtClean="0">
                <a:solidFill>
                  <a:prstClr val="black"/>
                </a:solidFill>
              </a:rPr>
              <a:t>on the </a:t>
            </a:r>
            <a:r>
              <a:rPr lang="en-US" dirty="0">
                <a:solidFill>
                  <a:prstClr val="black"/>
                </a:solidFill>
              </a:rPr>
              <a:t>outside rail in the </a:t>
            </a:r>
            <a:r>
              <a:rPr lang="en-US" dirty="0" smtClean="0">
                <a:solidFill>
                  <a:prstClr val="black"/>
                </a:solidFill>
              </a:rPr>
              <a:t>curve</a:t>
            </a:r>
            <a:r>
              <a:rPr lang="en-US" dirty="0">
                <a:solidFill>
                  <a:prstClr val="black"/>
                </a:solidFill>
              </a:rPr>
              <a:t>, </a:t>
            </a:r>
            <a:r>
              <a:rPr lang="en-US" dirty="0" smtClean="0">
                <a:solidFill>
                  <a:prstClr val="black"/>
                </a:solidFill>
              </a:rPr>
              <a:t>as measured </a:t>
            </a:r>
            <a:r>
              <a:rPr lang="en-US" dirty="0">
                <a:solidFill>
                  <a:prstClr val="black"/>
                </a:solidFill>
              </a:rPr>
              <a:t>by a TGMS, shall </a:t>
            </a:r>
            <a:r>
              <a:rPr lang="en-US" dirty="0" smtClean="0">
                <a:solidFill>
                  <a:prstClr val="black"/>
                </a:solidFill>
              </a:rPr>
              <a:t>comply with </a:t>
            </a:r>
            <a:r>
              <a:rPr lang="en-US" dirty="0">
                <a:solidFill>
                  <a:prstClr val="black"/>
                </a:solidFill>
              </a:rPr>
              <a:t>the following formula:</a:t>
            </a:r>
          </a:p>
        </p:txBody>
      </p:sp>
      <p:pic>
        <p:nvPicPr>
          <p:cNvPr id="1064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1313" y="3543300"/>
            <a:ext cx="33813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76400" y="4971871"/>
            <a:ext cx="6072187" cy="1200329"/>
          </a:xfrm>
          <a:prstGeom prst="rect">
            <a:avLst/>
          </a:prstGeom>
        </p:spPr>
        <p:txBody>
          <a:bodyPr wrap="square">
            <a:spAutoFit/>
          </a:bodyPr>
          <a:lstStyle/>
          <a:p>
            <a:r>
              <a:rPr lang="en-US" dirty="0">
                <a:solidFill>
                  <a:prstClr val="black"/>
                </a:solidFill>
                <a:latin typeface="Melior"/>
              </a:rPr>
              <a:t>A</a:t>
            </a:r>
            <a:r>
              <a:rPr lang="en-US" sz="800" dirty="0">
                <a:solidFill>
                  <a:prstClr val="black"/>
                </a:solidFill>
                <a:latin typeface="Times-Roman"/>
              </a:rPr>
              <a:t>m </a:t>
            </a:r>
            <a:r>
              <a:rPr lang="en-US" dirty="0">
                <a:solidFill>
                  <a:prstClr val="black"/>
                </a:solidFill>
                <a:latin typeface="Melior"/>
              </a:rPr>
              <a:t>= </a:t>
            </a:r>
            <a:r>
              <a:rPr lang="en-US" sz="1100" dirty="0">
                <a:solidFill>
                  <a:prstClr val="black"/>
                </a:solidFill>
                <a:latin typeface="Melior"/>
              </a:rPr>
              <a:t>measured alinement deviation </a:t>
            </a:r>
            <a:r>
              <a:rPr lang="en-US" sz="1100" dirty="0" smtClean="0">
                <a:solidFill>
                  <a:prstClr val="black"/>
                </a:solidFill>
                <a:latin typeface="Melior"/>
              </a:rPr>
              <a:t>from uniformity </a:t>
            </a:r>
            <a:r>
              <a:rPr lang="en-US" sz="1100" dirty="0">
                <a:solidFill>
                  <a:prstClr val="black"/>
                </a:solidFill>
                <a:latin typeface="Melior"/>
              </a:rPr>
              <a:t>(outward is positive, </a:t>
            </a:r>
            <a:r>
              <a:rPr lang="en-US" sz="1100" dirty="0" smtClean="0">
                <a:solidFill>
                  <a:prstClr val="black"/>
                </a:solidFill>
                <a:latin typeface="Melior"/>
              </a:rPr>
              <a:t>inward is </a:t>
            </a:r>
            <a:r>
              <a:rPr lang="en-US" sz="1100" dirty="0">
                <a:solidFill>
                  <a:prstClr val="black"/>
                </a:solidFill>
                <a:latin typeface="Melior"/>
              </a:rPr>
              <a:t>negative).</a:t>
            </a:r>
          </a:p>
          <a:p>
            <a:r>
              <a:rPr lang="en-US" dirty="0">
                <a:solidFill>
                  <a:prstClr val="black"/>
                </a:solidFill>
                <a:latin typeface="Melior"/>
              </a:rPr>
              <a:t>A</a:t>
            </a:r>
            <a:r>
              <a:rPr lang="en-US" sz="800" dirty="0">
                <a:solidFill>
                  <a:prstClr val="black"/>
                </a:solidFill>
                <a:latin typeface="Times-Roman"/>
              </a:rPr>
              <a:t>L </a:t>
            </a:r>
            <a:r>
              <a:rPr lang="en-US" dirty="0">
                <a:solidFill>
                  <a:prstClr val="black"/>
                </a:solidFill>
                <a:latin typeface="Melior"/>
              </a:rPr>
              <a:t>= </a:t>
            </a:r>
            <a:r>
              <a:rPr lang="en-US" sz="1100" dirty="0">
                <a:solidFill>
                  <a:prstClr val="black"/>
                </a:solidFill>
                <a:latin typeface="Melior"/>
              </a:rPr>
              <a:t>allowable alinement limit as </a:t>
            </a:r>
            <a:r>
              <a:rPr lang="en-US" sz="1100" dirty="0" smtClean="0">
                <a:solidFill>
                  <a:prstClr val="black"/>
                </a:solidFill>
                <a:latin typeface="Melior"/>
              </a:rPr>
              <a:t>per § </a:t>
            </a:r>
            <a:r>
              <a:rPr lang="en-US" sz="1100" dirty="0">
                <a:solidFill>
                  <a:prstClr val="black"/>
                </a:solidFill>
                <a:latin typeface="Melior"/>
              </a:rPr>
              <a:t>213.55(b) (always positive) for the </a:t>
            </a:r>
            <a:r>
              <a:rPr lang="en-US" sz="1100" dirty="0" smtClean="0">
                <a:solidFill>
                  <a:prstClr val="black"/>
                </a:solidFill>
                <a:latin typeface="Melior"/>
              </a:rPr>
              <a:t>class of </a:t>
            </a:r>
            <a:r>
              <a:rPr lang="en-US" sz="1100" dirty="0">
                <a:solidFill>
                  <a:prstClr val="black"/>
                </a:solidFill>
                <a:latin typeface="Melior"/>
              </a:rPr>
              <a:t>track.</a:t>
            </a:r>
          </a:p>
          <a:p>
            <a:r>
              <a:rPr lang="en-US" dirty="0">
                <a:solidFill>
                  <a:prstClr val="black"/>
                </a:solidFill>
                <a:latin typeface="Melior"/>
              </a:rPr>
              <a:t>S</a:t>
            </a:r>
            <a:r>
              <a:rPr lang="en-US" sz="800" dirty="0">
                <a:solidFill>
                  <a:prstClr val="black"/>
                </a:solidFill>
                <a:latin typeface="Times-Roman"/>
              </a:rPr>
              <a:t>m </a:t>
            </a:r>
            <a:r>
              <a:rPr lang="en-US" dirty="0">
                <a:solidFill>
                  <a:prstClr val="black"/>
                </a:solidFill>
                <a:latin typeface="Melior"/>
              </a:rPr>
              <a:t>= </a:t>
            </a:r>
            <a:r>
              <a:rPr lang="en-US" sz="1100" dirty="0">
                <a:solidFill>
                  <a:prstClr val="black"/>
                </a:solidFill>
                <a:latin typeface="Melior"/>
              </a:rPr>
              <a:t>measured profile deviation </a:t>
            </a:r>
            <a:r>
              <a:rPr lang="en-US" sz="1100" dirty="0" smtClean="0">
                <a:solidFill>
                  <a:prstClr val="black"/>
                </a:solidFill>
                <a:latin typeface="Melior"/>
              </a:rPr>
              <a:t>from uniformity </a:t>
            </a:r>
            <a:r>
              <a:rPr lang="en-US" sz="1100" dirty="0">
                <a:solidFill>
                  <a:prstClr val="black"/>
                </a:solidFill>
                <a:latin typeface="Melior"/>
              </a:rPr>
              <a:t>(down is positive, up </a:t>
            </a:r>
            <a:r>
              <a:rPr lang="en-US" sz="1100" dirty="0" smtClean="0">
                <a:solidFill>
                  <a:prstClr val="black"/>
                </a:solidFill>
                <a:latin typeface="Melior"/>
              </a:rPr>
              <a:t>is negative</a:t>
            </a:r>
            <a:r>
              <a:rPr lang="en-US" sz="1100" dirty="0">
                <a:solidFill>
                  <a:prstClr val="black"/>
                </a:solidFill>
                <a:latin typeface="Melior"/>
              </a:rPr>
              <a:t>).</a:t>
            </a:r>
          </a:p>
          <a:p>
            <a:r>
              <a:rPr lang="en-US" dirty="0">
                <a:solidFill>
                  <a:prstClr val="black"/>
                </a:solidFill>
                <a:latin typeface="Melior"/>
              </a:rPr>
              <a:t>S</a:t>
            </a:r>
            <a:r>
              <a:rPr lang="en-US" sz="800" dirty="0">
                <a:solidFill>
                  <a:prstClr val="black"/>
                </a:solidFill>
                <a:latin typeface="Times-Roman"/>
              </a:rPr>
              <a:t>L </a:t>
            </a:r>
            <a:r>
              <a:rPr lang="en-US" dirty="0">
                <a:solidFill>
                  <a:prstClr val="black"/>
                </a:solidFill>
                <a:latin typeface="Melior"/>
              </a:rPr>
              <a:t>= </a:t>
            </a:r>
            <a:r>
              <a:rPr lang="en-US" sz="1100" dirty="0">
                <a:solidFill>
                  <a:prstClr val="black"/>
                </a:solidFill>
                <a:latin typeface="Melior"/>
              </a:rPr>
              <a:t>allowable profile limit as per § </a:t>
            </a:r>
            <a:r>
              <a:rPr lang="en-US" sz="1100" dirty="0" smtClean="0">
                <a:solidFill>
                  <a:prstClr val="black"/>
                </a:solidFill>
                <a:latin typeface="Melior"/>
              </a:rPr>
              <a:t>213.63(</a:t>
            </a:r>
            <a:r>
              <a:rPr lang="en-US" sz="1100" dirty="0">
                <a:solidFill>
                  <a:prstClr val="black"/>
                </a:solidFill>
                <a:latin typeface="Melior"/>
              </a:rPr>
              <a:t>b</a:t>
            </a:r>
            <a:r>
              <a:rPr lang="en-US" sz="1100" dirty="0" smtClean="0">
                <a:solidFill>
                  <a:prstClr val="black"/>
                </a:solidFill>
                <a:latin typeface="Melior"/>
              </a:rPr>
              <a:t>) (</a:t>
            </a:r>
            <a:r>
              <a:rPr lang="en-US" sz="1100" dirty="0">
                <a:solidFill>
                  <a:prstClr val="black"/>
                </a:solidFill>
                <a:latin typeface="Melior"/>
              </a:rPr>
              <a:t>always positive) for the class of track.</a:t>
            </a:r>
            <a:endParaRPr lang="en-US" sz="1100" dirty="0">
              <a:solidFill>
                <a:prstClr val="black"/>
              </a:solidFill>
            </a:endParaRPr>
          </a:p>
        </p:txBody>
      </p:sp>
    </p:spTree>
    <p:extLst>
      <p:ext uri="{BB962C8B-B14F-4D97-AF65-F5344CB8AC3E}">
        <p14:creationId xmlns:p14="http://schemas.microsoft.com/office/powerpoint/2010/main" val="210774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lstStyle/>
          <a:p>
            <a:pPr algn="l"/>
            <a:r>
              <a:rPr lang="en-US" dirty="0" smtClean="0"/>
              <a:t>Part 213 </a:t>
            </a:r>
            <a:r>
              <a:rPr lang="en-US" sz="2400" dirty="0" smtClean="0"/>
              <a:t>- </a:t>
            </a:r>
            <a:r>
              <a:rPr lang="en-US" sz="2800" dirty="0" smtClean="0"/>
              <a:t>Track Safety Standards</a:t>
            </a:r>
            <a:endParaRPr lang="en-US" sz="2800" dirty="0"/>
          </a:p>
        </p:txBody>
      </p:sp>
      <p:sp>
        <p:nvSpPr>
          <p:cNvPr id="9" name="Rectangle 7"/>
          <p:cNvSpPr>
            <a:spLocks noGrp="1" noChangeArrowheads="1"/>
          </p:cNvSpPr>
          <p:nvPr>
            <p:ph idx="4294967295"/>
          </p:nvPr>
        </p:nvSpPr>
        <p:spPr bwMode="auto">
          <a:xfrm>
            <a:off x="1143000" y="1676400"/>
            <a:ext cx="7162800" cy="43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kumimoji="0" lang="en-US" sz="2000" b="0" i="0" u="none" strike="noStrike" kern="0" cap="none" spc="0" normalizeH="0" baseline="0" noProof="0" dirty="0" smtClean="0">
                <a:ln>
                  <a:noFill/>
                </a:ln>
                <a:solidFill>
                  <a:sysClr val="windowText" lastClr="000000"/>
                </a:solidFill>
                <a:effectLst/>
                <a:uLnTx/>
                <a:uFillTx/>
              </a:rPr>
              <a:t>SUBPART – D</a:t>
            </a:r>
            <a:r>
              <a:rPr kumimoji="0" lang="en-US" sz="2000" b="0" i="0" u="none" strike="noStrike" kern="0" cap="none" spc="0" normalizeH="0" noProof="0" dirty="0" smtClean="0">
                <a:ln>
                  <a:noFill/>
                </a:ln>
                <a:solidFill>
                  <a:sysClr val="windowText" lastClr="000000"/>
                </a:solidFill>
                <a:effectLst/>
                <a:uLnTx/>
                <a:uFillTx/>
              </a:rPr>
              <a:t>     TRACK STRUCTURE</a:t>
            </a:r>
          </a:p>
          <a:p>
            <a:pPr marL="0" lvl="0" indent="0">
              <a:spcBef>
                <a:spcPts val="0"/>
              </a:spcBef>
              <a:spcAft>
                <a:spcPts val="0"/>
              </a:spcAft>
              <a:buClrTx/>
              <a:buSzTx/>
              <a:buNone/>
            </a:pPr>
            <a:endParaRPr lang="en-US" sz="2000" kern="0" baseline="0" dirty="0">
              <a:solidFill>
                <a:sysClr val="windowText" lastClr="000000"/>
              </a:solidFill>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213.101  Scope </a:t>
            </a:r>
          </a:p>
          <a:p>
            <a:pPr marL="0" lvl="0" indent="0">
              <a:spcBef>
                <a:spcPts val="0"/>
              </a:spcBef>
              <a:spcAft>
                <a:spcPts val="0"/>
              </a:spcAft>
              <a:buClrTx/>
              <a:buSzTx/>
              <a:buNone/>
            </a:pPr>
            <a:r>
              <a:rPr lang="en-US" sz="2000" kern="0" dirty="0" smtClean="0">
                <a:solidFill>
                  <a:sysClr val="windowText" lastClr="000000"/>
                </a:solidFill>
              </a:rPr>
              <a:t>§ 213.103  Ballast</a:t>
            </a:r>
          </a:p>
          <a:p>
            <a:pPr marL="0" lvl="0" indent="0">
              <a:spcBef>
                <a:spcPts val="0"/>
              </a:spcBef>
              <a:spcAft>
                <a:spcPts val="0"/>
              </a:spcAft>
              <a:buClrTx/>
              <a:buSzTx/>
              <a:buNone/>
            </a:pPr>
            <a:r>
              <a:rPr kumimoji="0" lang="en-US" sz="2000" b="0" i="0" u="none" strike="noStrike" kern="0" cap="none" spc="0" normalizeH="0" noProof="0" dirty="0" smtClean="0">
                <a:ln>
                  <a:noFill/>
                </a:ln>
                <a:solidFill>
                  <a:srgbClr val="FF0000"/>
                </a:solidFill>
                <a:effectLst/>
                <a:uLnTx/>
                <a:uFillTx/>
              </a:rPr>
              <a:t>§ 213.109  Crossties</a:t>
            </a:r>
          </a:p>
          <a:p>
            <a:pPr marL="0" lvl="0" indent="0">
              <a:spcBef>
                <a:spcPts val="0"/>
              </a:spcBef>
              <a:spcAft>
                <a:spcPts val="0"/>
              </a:spcAft>
              <a:buClrTx/>
              <a:buSzTx/>
              <a:buNone/>
            </a:pPr>
            <a:r>
              <a:rPr lang="en-US" sz="2000" kern="0" dirty="0" smtClean="0">
                <a:solidFill>
                  <a:srgbClr val="FF0000"/>
                </a:solidFill>
              </a:rPr>
              <a:t>§ 213.110  Gage Restraint Measurement Systems</a:t>
            </a:r>
          </a:p>
          <a:p>
            <a:pPr marL="0" lvl="0" indent="0">
              <a:spcBef>
                <a:spcPts val="0"/>
              </a:spcBef>
              <a:spcAft>
                <a:spcPts val="0"/>
              </a:spcAft>
              <a:buClrTx/>
              <a:buSzTx/>
              <a:buNone/>
            </a:pPr>
            <a:r>
              <a:rPr kumimoji="0" lang="en-US" sz="2000" b="0" i="0" u="none" strike="noStrike" kern="0" cap="none" spc="0" normalizeH="0" noProof="0" dirty="0" smtClean="0">
                <a:ln>
                  <a:noFill/>
                </a:ln>
                <a:solidFill>
                  <a:srgbClr val="FF0000"/>
                </a:solidFill>
                <a:effectLst/>
                <a:uLnTx/>
                <a:uFillTx/>
              </a:rPr>
              <a:t>§ 213.113  Defective Rails</a:t>
            </a:r>
          </a:p>
          <a:p>
            <a:pPr marL="0" lvl="0" indent="0">
              <a:spcBef>
                <a:spcPts val="0"/>
              </a:spcBef>
              <a:spcAft>
                <a:spcPts val="0"/>
              </a:spcAft>
              <a:buClrTx/>
              <a:buSzTx/>
              <a:buNone/>
            </a:pPr>
            <a:r>
              <a:rPr lang="en-US" sz="2000" kern="0" dirty="0" smtClean="0">
                <a:solidFill>
                  <a:sysClr val="windowText" lastClr="000000"/>
                </a:solidFill>
              </a:rPr>
              <a:t>§ 213.115  Rail End Mismatch</a:t>
            </a: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213.118  Continuous Welded Rail )CWR) Plan Review and</a:t>
            </a:r>
          </a:p>
          <a:p>
            <a:pPr marL="0" lvl="0" indent="0">
              <a:spcBef>
                <a:spcPts val="0"/>
              </a:spcBef>
              <a:spcAft>
                <a:spcPts val="0"/>
              </a:spcAft>
              <a:buClrTx/>
              <a:buSzTx/>
              <a:buNone/>
            </a:pPr>
            <a:r>
              <a:rPr lang="en-US" sz="2000" kern="0" dirty="0">
                <a:solidFill>
                  <a:sysClr val="windowText" lastClr="000000"/>
                </a:solidFill>
              </a:rPr>
              <a:t> </a:t>
            </a:r>
            <a:r>
              <a:rPr lang="en-US" sz="2000" kern="0" dirty="0" smtClean="0">
                <a:solidFill>
                  <a:sysClr val="windowText" lastClr="000000"/>
                </a:solidFill>
              </a:rPr>
              <a:t>              </a:t>
            </a:r>
            <a:r>
              <a:rPr kumimoji="0" lang="en-US" sz="2000" b="0" i="0" u="none" strike="noStrike" kern="0" cap="none" spc="0" normalizeH="0" noProof="0" dirty="0" smtClean="0">
                <a:ln>
                  <a:noFill/>
                </a:ln>
                <a:solidFill>
                  <a:sysClr val="windowText" lastClr="000000"/>
                </a:solidFill>
                <a:effectLst/>
                <a:uLnTx/>
                <a:uFillTx/>
              </a:rPr>
              <a:t> Approval </a:t>
            </a:r>
          </a:p>
          <a:p>
            <a:pPr marL="0" lvl="0" indent="0">
              <a:spcBef>
                <a:spcPts val="0"/>
              </a:spcBef>
              <a:spcAft>
                <a:spcPts val="0"/>
              </a:spcAft>
              <a:buClrTx/>
              <a:buSzTx/>
              <a:buNone/>
            </a:pPr>
            <a:r>
              <a:rPr lang="en-US" sz="2000" kern="0" dirty="0" smtClean="0">
                <a:solidFill>
                  <a:sysClr val="windowText" lastClr="000000"/>
                </a:solidFill>
              </a:rPr>
              <a:t>§ 213.119  Continuous Welded Rail (CWR)</a:t>
            </a: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213.121  Rail Joints</a:t>
            </a:r>
          </a:p>
          <a:p>
            <a:pPr marL="0" lvl="0" indent="0">
              <a:spcBef>
                <a:spcPts val="0"/>
              </a:spcBef>
              <a:spcAft>
                <a:spcPts val="0"/>
              </a:spcAft>
              <a:buClrTx/>
              <a:buSzTx/>
              <a:buNone/>
            </a:pPr>
            <a:r>
              <a:rPr lang="en-US" sz="2000" kern="0" dirty="0" smtClean="0">
                <a:solidFill>
                  <a:sysClr val="windowText" lastClr="000000"/>
                </a:solidFill>
              </a:rPr>
              <a:t>§ 213.122  Torch Cut Rail</a:t>
            </a:r>
            <a:endParaRPr kumimoji="0" lang="en-US" sz="2000" b="0" i="0" u="none" strike="noStrike" kern="0" cap="none" spc="0" normalizeH="0" noProof="0" dirty="0" smtClean="0">
              <a:ln>
                <a:noFill/>
              </a:ln>
              <a:solidFill>
                <a:sysClr val="windowText" lastClr="000000"/>
              </a:solidFill>
              <a:effectLst/>
              <a:uLnTx/>
              <a:uFillTx/>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213.123  Tie Plates  </a:t>
            </a:r>
            <a:endParaRPr kumimoji="0" lang="en-US"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100442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525963"/>
          </a:xfrm>
        </p:spPr>
        <p:txBody>
          <a:bodyPr>
            <a:normAutofit lnSpcReduction="10000"/>
          </a:bodyPr>
          <a:lstStyle/>
          <a:p>
            <a:pPr marL="742950" indent="-742950">
              <a:buFont typeface="+mj-lt"/>
              <a:buAutoNum type="arabicPeriod" startAt="6"/>
            </a:pPr>
            <a:r>
              <a:rPr lang="en-US" sz="4000" dirty="0" smtClean="0"/>
              <a:t>What is the milepost at west Dorsey?</a:t>
            </a:r>
          </a:p>
          <a:p>
            <a:pPr marL="742950" indent="-742950">
              <a:buFont typeface="+mj-lt"/>
              <a:buAutoNum type="arabicPeriod" startAt="6"/>
            </a:pPr>
            <a:endParaRPr lang="en-US" sz="4000" dirty="0"/>
          </a:p>
          <a:p>
            <a:pPr marL="742950" indent="-742950">
              <a:buFont typeface="+mj-lt"/>
              <a:buAutoNum type="arabicPeriod" startAt="6"/>
            </a:pPr>
            <a:r>
              <a:rPr lang="en-US" sz="4000" dirty="0" smtClean="0"/>
              <a:t>Where is CP DS184?</a:t>
            </a:r>
          </a:p>
          <a:p>
            <a:pPr marL="742950" indent="-742950">
              <a:buFont typeface="+mj-lt"/>
              <a:buAutoNum type="arabicPeriod" startAt="6"/>
            </a:pPr>
            <a:endParaRPr lang="en-US" sz="4000" dirty="0"/>
          </a:p>
          <a:p>
            <a:pPr marL="742950" indent="-742950">
              <a:buFont typeface="+mj-lt"/>
              <a:buAutoNum type="arabicPeriod" startAt="6"/>
            </a:pPr>
            <a:r>
              <a:rPr lang="en-US" sz="4000" dirty="0" smtClean="0"/>
              <a:t>How many stations are between MP 1 and MP 25?</a:t>
            </a:r>
          </a:p>
        </p:txBody>
      </p:sp>
    </p:spTree>
    <p:extLst>
      <p:ext uri="{BB962C8B-B14F-4D97-AF65-F5344CB8AC3E}">
        <p14:creationId xmlns:p14="http://schemas.microsoft.com/office/powerpoint/2010/main" val="4219635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6969711" cy="1143000"/>
          </a:xfrm>
        </p:spPr>
        <p:txBody>
          <a:bodyPr/>
          <a:lstStyle/>
          <a:p>
            <a:pPr algn="l"/>
            <a:r>
              <a:rPr lang="en-US" sz="4400" dirty="0" smtClean="0"/>
              <a:t>§ 213.101  Scope </a:t>
            </a:r>
            <a:endParaRPr lang="en-US" sz="4400" dirty="0"/>
          </a:p>
        </p:txBody>
      </p:sp>
      <p:sp>
        <p:nvSpPr>
          <p:cNvPr id="9" name="Rectangle 7"/>
          <p:cNvSpPr>
            <a:spLocks noGrp="1" noChangeArrowheads="1"/>
          </p:cNvSpPr>
          <p:nvPr>
            <p:ph idx="4294967295"/>
          </p:nvPr>
        </p:nvSpPr>
        <p:spPr bwMode="auto">
          <a:xfrm>
            <a:off x="1143000" y="1676400"/>
            <a:ext cx="7162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smtClean="0">
                <a:solidFill>
                  <a:sysClr val="windowText" lastClr="000000"/>
                </a:solidFill>
              </a:rPr>
              <a:t>This </a:t>
            </a:r>
            <a:r>
              <a:rPr lang="en-US" sz="2000" kern="0" dirty="0">
                <a:solidFill>
                  <a:sysClr val="windowText" lastClr="000000"/>
                </a:solidFill>
              </a:rPr>
              <a:t>section prescribes minimum requirements for ballast, cross ties, track assembly fittings and the physical conditions of rails.</a:t>
            </a:r>
          </a:p>
        </p:txBody>
      </p:sp>
      <p:pic>
        <p:nvPicPr>
          <p:cNvPr id="49154" name="Picture 2" descr="C:\Users\kevin.mcquitty\Pictures\010_8 Salin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667000"/>
            <a:ext cx="5486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86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213.103 Ballast; </a:t>
            </a:r>
            <a:r>
              <a:rPr lang="en-US" sz="3600" dirty="0" smtClean="0"/>
              <a:t>General</a:t>
            </a:r>
            <a:r>
              <a:rPr lang="en-US" sz="4400" dirty="0" smtClean="0"/>
              <a:t> </a:t>
            </a:r>
            <a:endParaRPr lang="en-US" sz="4400" dirty="0"/>
          </a:p>
        </p:txBody>
      </p:sp>
      <p:sp>
        <p:nvSpPr>
          <p:cNvPr id="9" name="Rectangle 7"/>
          <p:cNvSpPr>
            <a:spLocks noGrp="1" noChangeArrowheads="1"/>
          </p:cNvSpPr>
          <p:nvPr>
            <p:ph idx="4294967295"/>
          </p:nvPr>
        </p:nvSpPr>
        <p:spPr bwMode="auto">
          <a:xfrm>
            <a:off x="1143000" y="1676400"/>
            <a:ext cx="7162800" cy="47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smtClean="0">
                <a:solidFill>
                  <a:sysClr val="windowText" lastClr="000000"/>
                </a:solidFill>
              </a:rPr>
              <a:t>Unless </a:t>
            </a:r>
            <a:r>
              <a:rPr lang="en-US" sz="2000" kern="0" dirty="0">
                <a:solidFill>
                  <a:sysClr val="windowText" lastClr="000000"/>
                </a:solidFill>
              </a:rPr>
              <a:t>it is otherwise structurally supported, all track must be supported by material which will </a:t>
            </a:r>
            <a:r>
              <a:rPr lang="en-US" sz="2000" kern="0" dirty="0" smtClean="0">
                <a:solidFill>
                  <a:sysClr val="windowText" lastClr="000000"/>
                </a:solidFill>
              </a:rPr>
              <a:t>–</a:t>
            </a:r>
          </a:p>
          <a:p>
            <a:pPr marL="0" lvl="0" indent="0">
              <a:spcBef>
                <a:spcPts val="0"/>
              </a:spcBef>
              <a:spcAft>
                <a:spcPts val="0"/>
              </a:spcAft>
              <a:buClrTx/>
              <a:buSzTx/>
              <a:buNone/>
            </a:pPr>
            <a:endParaRPr lang="en-US" sz="2000" kern="0" dirty="0" smtClean="0">
              <a:solidFill>
                <a:sysClr val="windowText" lastClr="000000"/>
              </a:solidFill>
            </a:endParaRPr>
          </a:p>
          <a:p>
            <a:pPr marL="457200" lvl="0" indent="-457200">
              <a:spcBef>
                <a:spcPts val="0"/>
              </a:spcBef>
              <a:spcAft>
                <a:spcPts val="0"/>
              </a:spcAft>
              <a:buClrTx/>
              <a:buSzTx/>
              <a:buAutoNum type="alphaLcParenBoth"/>
            </a:pPr>
            <a:r>
              <a:rPr lang="en-US" sz="2000" kern="0" dirty="0" smtClean="0">
                <a:solidFill>
                  <a:sysClr val="windowText" lastClr="000000"/>
                </a:solidFill>
              </a:rPr>
              <a:t>Transmit </a:t>
            </a:r>
            <a:r>
              <a:rPr lang="en-US" sz="2000" kern="0" dirty="0">
                <a:solidFill>
                  <a:sysClr val="windowText" lastClr="000000"/>
                </a:solidFill>
              </a:rPr>
              <a:t>and distribute the load of the track and </a:t>
            </a:r>
            <a:r>
              <a:rPr lang="en-US" sz="2000" kern="0" dirty="0" smtClean="0">
                <a:solidFill>
                  <a:sysClr val="windowText" lastClr="000000"/>
                </a:solidFill>
              </a:rPr>
              <a:t>railroad </a:t>
            </a:r>
            <a:r>
              <a:rPr lang="en-US" sz="2000" kern="0" dirty="0">
                <a:solidFill>
                  <a:sysClr val="windowText" lastClr="000000"/>
                </a:solidFill>
              </a:rPr>
              <a:t>rolling equipment to the subgrade</a:t>
            </a:r>
            <a:r>
              <a:rPr lang="en-US" sz="2000" kern="0" dirty="0" smtClean="0">
                <a:solidFill>
                  <a:sysClr val="windowText" lastClr="000000"/>
                </a:solidFill>
              </a:rPr>
              <a:t>; </a:t>
            </a:r>
          </a:p>
          <a:p>
            <a:pPr marL="457200" lvl="0" indent="-457200">
              <a:spcBef>
                <a:spcPts val="0"/>
              </a:spcBef>
              <a:spcAft>
                <a:spcPts val="0"/>
              </a:spcAft>
              <a:buClrTx/>
              <a:buSzTx/>
              <a:buAutoNum type="alphaLcParenBoth"/>
            </a:pPr>
            <a:endParaRPr lang="en-US" sz="2000" kern="0" dirty="0" smtClean="0">
              <a:solidFill>
                <a:sysClr val="windowText" lastClr="000000"/>
              </a:solidFill>
            </a:endParaRPr>
          </a:p>
          <a:p>
            <a:pPr marL="457200" lvl="0" indent="-457200">
              <a:spcBef>
                <a:spcPts val="0"/>
              </a:spcBef>
              <a:spcAft>
                <a:spcPts val="0"/>
              </a:spcAft>
              <a:buClrTx/>
              <a:buSzTx/>
              <a:buAutoNum type="alphaLcParenBoth"/>
            </a:pPr>
            <a:r>
              <a:rPr lang="en-US" sz="2000" kern="0" dirty="0" smtClean="0">
                <a:solidFill>
                  <a:sysClr val="windowText" lastClr="000000"/>
                </a:solidFill>
              </a:rPr>
              <a:t>Restrain </a:t>
            </a:r>
            <a:r>
              <a:rPr lang="en-US" sz="2000" kern="0" dirty="0">
                <a:solidFill>
                  <a:sysClr val="windowText" lastClr="000000"/>
                </a:solidFill>
              </a:rPr>
              <a:t>the track laterally, longitudinally, and vertically under dynamic loads imposed by railroad rolling equipment and thermal stress exerted by the rails</a:t>
            </a:r>
            <a:r>
              <a:rPr lang="en-US" sz="2000" kern="0" dirty="0" smtClean="0">
                <a:solidFill>
                  <a:sysClr val="windowText" lastClr="000000"/>
                </a:solidFill>
              </a:rPr>
              <a:t>; </a:t>
            </a:r>
          </a:p>
          <a:p>
            <a:pPr marL="457200" lvl="0" indent="-457200">
              <a:spcBef>
                <a:spcPts val="0"/>
              </a:spcBef>
              <a:spcAft>
                <a:spcPts val="0"/>
              </a:spcAft>
              <a:buClrTx/>
              <a:buSzTx/>
              <a:buAutoNum type="alphaLcParenBoth"/>
            </a:pPr>
            <a:endParaRPr lang="en-US" sz="2000" kern="0" dirty="0" smtClean="0">
              <a:solidFill>
                <a:sysClr val="windowText" lastClr="000000"/>
              </a:solidFill>
            </a:endParaRPr>
          </a:p>
          <a:p>
            <a:pPr marL="457200" lvl="0" indent="-457200">
              <a:spcBef>
                <a:spcPts val="0"/>
              </a:spcBef>
              <a:spcAft>
                <a:spcPts val="0"/>
              </a:spcAft>
              <a:buClrTx/>
              <a:buSzTx/>
              <a:buAutoNum type="alphaLcParenBoth"/>
            </a:pPr>
            <a:r>
              <a:rPr lang="en-US" sz="2000" kern="0" dirty="0" smtClean="0">
                <a:solidFill>
                  <a:sysClr val="windowText" lastClr="000000"/>
                </a:solidFill>
              </a:rPr>
              <a:t>Provide </a:t>
            </a:r>
            <a:r>
              <a:rPr lang="en-US" sz="2000" kern="0" dirty="0">
                <a:solidFill>
                  <a:sysClr val="windowText" lastClr="000000"/>
                </a:solidFill>
              </a:rPr>
              <a:t>adequate drainage for the track; </a:t>
            </a:r>
            <a:r>
              <a:rPr lang="en-US" sz="2000" kern="0" dirty="0" smtClean="0">
                <a:solidFill>
                  <a:sysClr val="windowText" lastClr="000000"/>
                </a:solidFill>
              </a:rPr>
              <a:t>and </a:t>
            </a:r>
          </a:p>
          <a:p>
            <a:pPr marL="457200" lvl="0" indent="-457200">
              <a:spcBef>
                <a:spcPts val="0"/>
              </a:spcBef>
              <a:spcAft>
                <a:spcPts val="0"/>
              </a:spcAft>
              <a:buClrTx/>
              <a:buSzTx/>
              <a:buAutoNum type="alphaLcParenBoth"/>
            </a:pPr>
            <a:endParaRPr lang="en-US" sz="2000" kern="0" dirty="0" smtClean="0">
              <a:solidFill>
                <a:sysClr val="windowText" lastClr="000000"/>
              </a:solidFill>
            </a:endParaRPr>
          </a:p>
          <a:p>
            <a:pPr marL="457200" lvl="0" indent="-457200">
              <a:spcBef>
                <a:spcPts val="0"/>
              </a:spcBef>
              <a:spcAft>
                <a:spcPts val="0"/>
              </a:spcAft>
              <a:buClrTx/>
              <a:buSzTx/>
              <a:buAutoNum type="alphaLcParenBoth"/>
            </a:pPr>
            <a:r>
              <a:rPr lang="en-US" sz="2000" kern="0" dirty="0" smtClean="0">
                <a:solidFill>
                  <a:sysClr val="windowText" lastClr="000000"/>
                </a:solidFill>
              </a:rPr>
              <a:t>Maintain </a:t>
            </a:r>
            <a:r>
              <a:rPr lang="en-US" sz="2000" kern="0" dirty="0">
                <a:solidFill>
                  <a:sysClr val="windowText" lastClr="000000"/>
                </a:solidFill>
              </a:rPr>
              <a:t>proper track crosslevel, surface, and alinement.</a:t>
            </a:r>
          </a:p>
          <a:p>
            <a:pPr marL="0" lvl="0" indent="0">
              <a:spcBef>
                <a:spcPts val="0"/>
              </a:spcBef>
              <a:spcAft>
                <a:spcPts val="0"/>
              </a:spcAft>
              <a:buClrTx/>
              <a:buSzTx/>
              <a:buNone/>
            </a:pPr>
            <a:endParaRPr lang="en-US" sz="2000" kern="0" dirty="0">
              <a:solidFill>
                <a:sysClr val="windowText" lastClr="000000"/>
              </a:solidFill>
            </a:endParaRPr>
          </a:p>
        </p:txBody>
      </p:sp>
    </p:spTree>
    <p:extLst>
      <p:ext uri="{BB962C8B-B14F-4D97-AF65-F5344CB8AC3E}">
        <p14:creationId xmlns:p14="http://schemas.microsoft.com/office/powerpoint/2010/main" val="540496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213.103 Ballast; </a:t>
            </a:r>
            <a:r>
              <a:rPr lang="en-US" sz="3600" dirty="0" smtClean="0"/>
              <a:t>General</a:t>
            </a:r>
            <a:r>
              <a:rPr lang="en-US" sz="4400" dirty="0" smtClean="0"/>
              <a:t> </a:t>
            </a:r>
            <a:endParaRPr lang="en-US" sz="4400" dirty="0"/>
          </a:p>
        </p:txBody>
      </p:sp>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76400"/>
            <a:ext cx="32004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676400"/>
            <a:ext cx="3533775" cy="223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0178" name="Picture 2" descr="C:\Users\kevin.mcquitty\Pictures\RR BNSF\Pix BNSFa\pho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799" y="4191000"/>
            <a:ext cx="3522889" cy="2145268"/>
          </a:xfrm>
          <a:prstGeom prst="rect">
            <a:avLst/>
          </a:prstGeom>
          <a:noFill/>
          <a:extLst>
            <a:ext uri="{909E8E84-426E-40DD-AFC4-6F175D3DCCD1}">
              <a14:hiddenFill xmlns:a14="http://schemas.microsoft.com/office/drawing/2010/main">
                <a:solidFill>
                  <a:srgbClr val="FFFFFF"/>
                </a:solidFill>
              </a14:hiddenFill>
            </a:ext>
          </a:extLst>
        </p:spPr>
      </p:pic>
      <p:pic>
        <p:nvPicPr>
          <p:cNvPr id="95234" name="Picture 2" descr="C:\Users\kevin.mcquitty\Documents\RR UP\Pix UPRRa\SCerosion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4210050"/>
            <a:ext cx="3218088"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91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213.103 Ballast; </a:t>
            </a:r>
            <a:r>
              <a:rPr lang="en-US" sz="3600" dirty="0" smtClean="0"/>
              <a:t>General</a:t>
            </a:r>
            <a:r>
              <a:rPr lang="en-US" sz="4400" dirty="0" smtClean="0"/>
              <a:t> </a:t>
            </a:r>
            <a:endParaRPr lang="en-US" sz="4400" dirty="0"/>
          </a:p>
        </p:txBody>
      </p:sp>
      <p:pic>
        <p:nvPicPr>
          <p:cNvPr id="13" name="Picture 12" descr="C:\Users\ryan.presley\AppData\Local\Microsoft\Windows\Temporary Internet Files\Content.Word\IMG_07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0" y="1676400"/>
            <a:ext cx="3155950" cy="2139632"/>
          </a:xfrm>
          <a:prstGeom prst="rect">
            <a:avLst/>
          </a:prstGeom>
          <a:noFill/>
          <a:ln>
            <a:noFill/>
          </a:ln>
        </p:spPr>
      </p:pic>
      <p:pic>
        <p:nvPicPr>
          <p:cNvPr id="14" name="Picture 13" descr="C:\Users\ryan.presley\AppData\Local\Microsoft\Windows\Temporary Internet Files\Content.Word\IMG_072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799" y="1676400"/>
            <a:ext cx="3429001" cy="2139632"/>
          </a:xfrm>
          <a:prstGeom prst="rect">
            <a:avLst/>
          </a:prstGeom>
          <a:noFill/>
          <a:ln>
            <a:noFill/>
          </a:ln>
        </p:spPr>
      </p:pic>
      <p:pic>
        <p:nvPicPr>
          <p:cNvPr id="15" name="Picture 14" descr="C:\Users\ryan.presley\AppData\Local\Microsoft\Windows\Temporary Internet Files\Content.Word\IMG_072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250" y="4197667"/>
            <a:ext cx="3155950" cy="2050733"/>
          </a:xfrm>
          <a:prstGeom prst="rect">
            <a:avLst/>
          </a:prstGeom>
          <a:noFill/>
          <a:ln>
            <a:noFill/>
          </a:ln>
        </p:spPr>
      </p:pic>
      <p:pic>
        <p:nvPicPr>
          <p:cNvPr id="16" name="Picture 15" descr="C:\Users\ryan.presley\AppData\Local\Microsoft\Windows\Temporary Internet Files\Content.Word\IMG_073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0" y="4197667"/>
            <a:ext cx="3384550" cy="2050733"/>
          </a:xfrm>
          <a:prstGeom prst="rect">
            <a:avLst/>
          </a:prstGeom>
          <a:noFill/>
          <a:ln>
            <a:noFill/>
          </a:ln>
        </p:spPr>
      </p:pic>
    </p:spTree>
    <p:extLst>
      <p:ext uri="{BB962C8B-B14F-4D97-AF65-F5344CB8AC3E}">
        <p14:creationId xmlns:p14="http://schemas.microsoft.com/office/powerpoint/2010/main" val="1922895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nvSpPr>
        <p:spPr bwMode="auto">
          <a:xfrm>
            <a:off x="0" y="6324600"/>
            <a:ext cx="9144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accent1"/>
                </a:solidFill>
                <a:latin typeface="Arial" charset="0"/>
                <a:ea typeface="+mn-ea"/>
                <a:cs typeface="+mn-cs"/>
              </a:defRPr>
            </a:lvl2pPr>
            <a:lvl3pPr marL="914400" algn="ctr" rtl="0" eaLnBrk="0" fontAlgn="base" hangingPunct="0">
              <a:spcBef>
                <a:spcPct val="0"/>
              </a:spcBef>
              <a:spcAft>
                <a:spcPct val="0"/>
              </a:spcAft>
              <a:defRPr sz="1400" kern="1200">
                <a:solidFill>
                  <a:schemeClr val="accent1"/>
                </a:solidFill>
                <a:latin typeface="Arial" charset="0"/>
                <a:ea typeface="+mn-ea"/>
                <a:cs typeface="+mn-cs"/>
              </a:defRPr>
            </a:lvl3pPr>
            <a:lvl4pPr marL="1371600" algn="ctr" rtl="0" eaLnBrk="0" fontAlgn="base" hangingPunct="0">
              <a:spcBef>
                <a:spcPct val="0"/>
              </a:spcBef>
              <a:spcAft>
                <a:spcPct val="0"/>
              </a:spcAft>
              <a:defRPr sz="1400" kern="1200">
                <a:solidFill>
                  <a:schemeClr val="accent1"/>
                </a:solidFill>
                <a:latin typeface="Arial" charset="0"/>
                <a:ea typeface="+mn-ea"/>
                <a:cs typeface="+mn-cs"/>
              </a:defRPr>
            </a:lvl4pPr>
            <a:lvl5pPr marL="1828800" algn="ctr" rtl="0" eaLnBrk="0" fontAlgn="base" hangingPunct="0">
              <a:spcBef>
                <a:spcPct val="0"/>
              </a:spcBef>
              <a:spcAft>
                <a:spcPct val="0"/>
              </a:spcAft>
              <a:defRPr sz="1400" kern="1200">
                <a:solidFill>
                  <a:schemeClr val="accent1"/>
                </a:solidFill>
                <a:latin typeface="Arial" charset="0"/>
                <a:ea typeface="+mn-ea"/>
                <a:cs typeface="+mn-cs"/>
              </a:defRPr>
            </a:lvl5pPr>
            <a:lvl6pPr marL="2286000" algn="l" defTabSz="914400" rtl="0" eaLnBrk="1" latinLnBrk="0" hangingPunct="1">
              <a:defRPr sz="1400" kern="1200">
                <a:solidFill>
                  <a:schemeClr val="accent1"/>
                </a:solidFill>
                <a:latin typeface="Arial" charset="0"/>
                <a:ea typeface="+mn-ea"/>
                <a:cs typeface="+mn-cs"/>
              </a:defRPr>
            </a:lvl6pPr>
            <a:lvl7pPr marL="2743200" algn="l" defTabSz="914400" rtl="0" eaLnBrk="1" latinLnBrk="0" hangingPunct="1">
              <a:defRPr sz="1400" kern="1200">
                <a:solidFill>
                  <a:schemeClr val="accent1"/>
                </a:solidFill>
                <a:latin typeface="Arial" charset="0"/>
                <a:ea typeface="+mn-ea"/>
                <a:cs typeface="+mn-cs"/>
              </a:defRPr>
            </a:lvl7pPr>
            <a:lvl8pPr marL="3200400" algn="l" defTabSz="914400" rtl="0" eaLnBrk="1" latinLnBrk="0" hangingPunct="1">
              <a:defRPr sz="1400" kern="1200">
                <a:solidFill>
                  <a:schemeClr val="accent1"/>
                </a:solidFill>
                <a:latin typeface="Arial" charset="0"/>
                <a:ea typeface="+mn-ea"/>
                <a:cs typeface="+mn-cs"/>
              </a:defRPr>
            </a:lvl8pPr>
            <a:lvl9pPr marL="3657600" algn="l" defTabSz="914400" rtl="0" eaLnBrk="1" latinLnBrk="0" hangingPunct="1">
              <a:defRPr sz="1400" kern="1200">
                <a:solidFill>
                  <a:schemeClr val="accent1"/>
                </a:solidFill>
                <a:latin typeface="Arial" charset="0"/>
                <a:ea typeface="+mn-ea"/>
                <a:cs typeface="+mn-cs"/>
              </a:defRPr>
            </a:lvl9pPr>
          </a:lstStyle>
          <a:p>
            <a:r>
              <a:rPr lang="en-US" sz="800" dirty="0">
                <a:solidFill>
                  <a:srgbClr val="B4DCFA">
                    <a:lumMod val="50000"/>
                  </a:srgbClr>
                </a:solidFill>
              </a:rPr>
              <a:t>FRA Technical Training Material Intended for Internal Instructional Purposes Only </a:t>
            </a:r>
            <a:r>
              <a:rPr lang="en-US" sz="800" dirty="0" smtClean="0">
                <a:solidFill>
                  <a:srgbClr val="B4DCFA">
                    <a:lumMod val="50000"/>
                  </a:srgbClr>
                </a:solidFill>
              </a:rPr>
              <a:t>Do </a:t>
            </a:r>
            <a:r>
              <a:rPr lang="en-US" sz="800" dirty="0">
                <a:solidFill>
                  <a:srgbClr val="B4DCFA">
                    <a:lumMod val="50000"/>
                  </a:srgbClr>
                </a:solidFill>
              </a:rPr>
              <a:t>Not Distribute Outside FRA or State Agency Participants Pursuant to 49 CFR Part 212.</a:t>
            </a:r>
          </a:p>
        </p:txBody>
      </p:sp>
      <p:pic>
        <p:nvPicPr>
          <p:cNvPr id="107522" name="Picture 2" descr="C:\Users\kevin.mcquitty\AppData\Local\Microsoft\Windows\Temporary Internet Files\Content.Outlook\BM7YTDQO\Washed out Amtrak Route Colorado 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351080"/>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endParaRPr lang="en-US" sz="4400" dirty="0"/>
          </a:p>
        </p:txBody>
      </p:sp>
      <p:sp>
        <p:nvSpPr>
          <p:cNvPr id="9" name="Rectangle 7"/>
          <p:cNvSpPr>
            <a:spLocks noGrp="1" noChangeArrowheads="1"/>
          </p:cNvSpPr>
          <p:nvPr>
            <p:ph idx="4294967295"/>
          </p:nvPr>
        </p:nvSpPr>
        <p:spPr bwMode="auto">
          <a:xfrm>
            <a:off x="1143000" y="1488968"/>
            <a:ext cx="7543800" cy="49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502920" indent="-457200">
              <a:buFont typeface="+mj-lt"/>
              <a:buAutoNum type="alphaLcParenR"/>
            </a:pPr>
            <a:r>
              <a:rPr lang="en-US" sz="2000" dirty="0" smtClean="0">
                <a:solidFill>
                  <a:srgbClr val="231F20"/>
                </a:solidFill>
                <a:latin typeface="Arial"/>
              </a:rPr>
              <a:t>Crossties </a:t>
            </a:r>
            <a:r>
              <a:rPr lang="en-US" sz="2000" dirty="0">
                <a:solidFill>
                  <a:srgbClr val="231F20"/>
                </a:solidFill>
                <a:latin typeface="Arial"/>
              </a:rPr>
              <a:t>shall be made of a material to which rail can be securely </a:t>
            </a:r>
            <a:r>
              <a:rPr lang="en-US" sz="2000" dirty="0" smtClean="0">
                <a:solidFill>
                  <a:srgbClr val="231F20"/>
                </a:solidFill>
                <a:latin typeface="Arial"/>
              </a:rPr>
              <a:t>fastened </a:t>
            </a:r>
          </a:p>
          <a:p>
            <a:pPr marL="502920" indent="-457200">
              <a:buFont typeface="+mj-lt"/>
              <a:buAutoNum type="alphaLcParenR"/>
            </a:pPr>
            <a:r>
              <a:rPr lang="en-US" sz="2000" dirty="0" smtClean="0">
                <a:solidFill>
                  <a:srgbClr val="231F20"/>
                </a:solidFill>
                <a:latin typeface="Arial"/>
              </a:rPr>
              <a:t>Each </a:t>
            </a:r>
            <a:r>
              <a:rPr lang="en-US" sz="2000" dirty="0">
                <a:solidFill>
                  <a:srgbClr val="231F20"/>
                </a:solidFill>
                <a:latin typeface="Arial"/>
              </a:rPr>
              <a:t>39-foot segment of track shall have </a:t>
            </a:r>
            <a:r>
              <a:rPr lang="en-US" sz="2000" dirty="0" smtClean="0">
                <a:solidFill>
                  <a:srgbClr val="231F20"/>
                </a:solidFill>
                <a:latin typeface="Arial"/>
              </a:rPr>
              <a:t>–</a:t>
            </a:r>
          </a:p>
          <a:p>
            <a:r>
              <a:rPr lang="en-US" sz="2000" dirty="0" smtClean="0">
                <a:solidFill>
                  <a:srgbClr val="231F20"/>
                </a:solidFill>
                <a:latin typeface="Arial"/>
              </a:rPr>
              <a:t> (1</a:t>
            </a:r>
            <a:r>
              <a:rPr lang="en-US" sz="2000" dirty="0">
                <a:solidFill>
                  <a:srgbClr val="231F20"/>
                </a:solidFill>
                <a:latin typeface="Arial"/>
              </a:rPr>
              <a:t>) A sufficient number of crossties which in </a:t>
            </a:r>
            <a:r>
              <a:rPr lang="en-US" sz="2000" dirty="0" smtClean="0">
                <a:solidFill>
                  <a:srgbClr val="231F20"/>
                </a:solidFill>
                <a:latin typeface="Arial"/>
              </a:rPr>
              <a:t>combination                  </a:t>
            </a:r>
            <a:r>
              <a:rPr lang="en-US" sz="800" dirty="0" smtClean="0">
                <a:solidFill>
                  <a:srgbClr val="231F20"/>
                </a:solidFill>
                <a:latin typeface="Arial"/>
              </a:rPr>
              <a:t>.</a:t>
            </a:r>
            <a:r>
              <a:rPr lang="en-US" sz="2000" dirty="0" smtClean="0">
                <a:solidFill>
                  <a:srgbClr val="231F20"/>
                </a:solidFill>
                <a:latin typeface="Arial"/>
              </a:rPr>
              <a:t>      provide </a:t>
            </a:r>
            <a:r>
              <a:rPr lang="en-US" sz="2000" dirty="0">
                <a:solidFill>
                  <a:srgbClr val="231F20"/>
                </a:solidFill>
                <a:latin typeface="Arial"/>
              </a:rPr>
              <a:t>effective support that will -</a:t>
            </a:r>
          </a:p>
          <a:p>
            <a:pPr marL="45720" indent="0">
              <a:buNone/>
            </a:pPr>
            <a:r>
              <a:rPr lang="en-US" sz="1800" dirty="0" smtClean="0">
                <a:solidFill>
                  <a:srgbClr val="231F20"/>
                </a:solidFill>
                <a:latin typeface="Arial"/>
              </a:rPr>
              <a:t>           (</a:t>
            </a:r>
            <a:r>
              <a:rPr lang="en-US" sz="1800" dirty="0">
                <a:solidFill>
                  <a:srgbClr val="231F20"/>
                </a:solidFill>
                <a:latin typeface="Arial"/>
              </a:rPr>
              <a:t>i) Hold gage within the limits prescribed in §213.53(b);</a:t>
            </a:r>
          </a:p>
          <a:p>
            <a:pPr marL="45720" indent="0">
              <a:buNone/>
            </a:pPr>
            <a:r>
              <a:rPr lang="en-US" sz="1800" dirty="0" smtClean="0">
                <a:solidFill>
                  <a:srgbClr val="231F20"/>
                </a:solidFill>
                <a:latin typeface="Arial"/>
              </a:rPr>
              <a:t>           (</a:t>
            </a:r>
            <a:r>
              <a:rPr lang="en-US" sz="1800" dirty="0">
                <a:solidFill>
                  <a:srgbClr val="231F20"/>
                </a:solidFill>
                <a:latin typeface="Arial"/>
              </a:rPr>
              <a:t>ii) Maintain surface within the limits prescribed </a:t>
            </a:r>
            <a:r>
              <a:rPr lang="en-US" sz="1800" dirty="0" smtClean="0">
                <a:solidFill>
                  <a:srgbClr val="231F20"/>
                </a:solidFill>
                <a:latin typeface="Arial"/>
              </a:rPr>
              <a:t>in §</a:t>
            </a:r>
            <a:r>
              <a:rPr lang="en-US" sz="1800" dirty="0">
                <a:solidFill>
                  <a:srgbClr val="231F20"/>
                </a:solidFill>
                <a:latin typeface="Arial"/>
              </a:rPr>
              <a:t>213.63; and</a:t>
            </a:r>
          </a:p>
          <a:p>
            <a:pPr marL="45720" indent="0">
              <a:buNone/>
            </a:pPr>
            <a:r>
              <a:rPr lang="en-US" sz="1800" dirty="0" smtClean="0">
                <a:solidFill>
                  <a:srgbClr val="231F20"/>
                </a:solidFill>
                <a:latin typeface="Arial"/>
              </a:rPr>
              <a:t>           (</a:t>
            </a:r>
            <a:r>
              <a:rPr lang="en-US" sz="1800" dirty="0">
                <a:solidFill>
                  <a:srgbClr val="231F20"/>
                </a:solidFill>
                <a:latin typeface="Arial"/>
              </a:rPr>
              <a:t>iii) Maintain alinement within the limits prescribed </a:t>
            </a:r>
            <a:r>
              <a:rPr lang="en-US" sz="1800" dirty="0" smtClean="0">
                <a:solidFill>
                  <a:srgbClr val="231F20"/>
                </a:solidFill>
                <a:latin typeface="Arial"/>
              </a:rPr>
              <a:t>in §</a:t>
            </a:r>
            <a:r>
              <a:rPr lang="en-US" sz="1800" dirty="0">
                <a:solidFill>
                  <a:srgbClr val="231F20"/>
                </a:solidFill>
                <a:latin typeface="Arial"/>
              </a:rPr>
              <a:t>213.55.</a:t>
            </a:r>
          </a:p>
          <a:p>
            <a:r>
              <a:rPr lang="en-US" sz="2000" dirty="0">
                <a:solidFill>
                  <a:srgbClr val="231F20"/>
                </a:solidFill>
                <a:latin typeface="Arial"/>
              </a:rPr>
              <a:t>(2) The minimum number and type of crossties specified </a:t>
            </a:r>
            <a:r>
              <a:rPr lang="en-US" sz="2000" dirty="0" smtClean="0">
                <a:solidFill>
                  <a:srgbClr val="231F20"/>
                </a:solidFill>
                <a:latin typeface="Arial"/>
              </a:rPr>
              <a:t>in        </a:t>
            </a:r>
            <a:r>
              <a:rPr lang="en-US" sz="800" dirty="0" smtClean="0">
                <a:solidFill>
                  <a:srgbClr val="231F20"/>
                </a:solidFill>
                <a:latin typeface="Arial"/>
              </a:rPr>
              <a:t>.</a:t>
            </a:r>
            <a:r>
              <a:rPr lang="en-US" sz="2000" dirty="0" smtClean="0">
                <a:solidFill>
                  <a:srgbClr val="231F20"/>
                </a:solidFill>
                <a:latin typeface="Arial"/>
              </a:rPr>
              <a:t>     paragraphs </a:t>
            </a:r>
            <a:r>
              <a:rPr lang="en-US" sz="2000" dirty="0">
                <a:solidFill>
                  <a:srgbClr val="231F20"/>
                </a:solidFill>
                <a:latin typeface="Arial"/>
              </a:rPr>
              <a:t>(c) and (d) of this </a:t>
            </a:r>
            <a:r>
              <a:rPr lang="en-US" sz="2000" dirty="0" smtClean="0">
                <a:solidFill>
                  <a:srgbClr val="231F20"/>
                </a:solidFill>
                <a:latin typeface="Arial"/>
              </a:rPr>
              <a:t>section effectively </a:t>
            </a:r>
            <a:r>
              <a:rPr lang="en-US" sz="2000" dirty="0">
                <a:solidFill>
                  <a:srgbClr val="231F20"/>
                </a:solidFill>
                <a:latin typeface="Arial"/>
              </a:rPr>
              <a:t>distributed </a:t>
            </a:r>
            <a:r>
              <a:rPr lang="en-US" sz="2000" dirty="0" smtClean="0">
                <a:solidFill>
                  <a:srgbClr val="231F20"/>
                </a:solidFill>
                <a:latin typeface="Arial"/>
              </a:rPr>
              <a:t>  </a:t>
            </a:r>
            <a:r>
              <a:rPr lang="en-US" sz="800" dirty="0" smtClean="0">
                <a:solidFill>
                  <a:srgbClr val="231F20"/>
                </a:solidFill>
                <a:latin typeface="Arial"/>
              </a:rPr>
              <a:t>.</a:t>
            </a:r>
            <a:r>
              <a:rPr lang="en-US" sz="2000" dirty="0" smtClean="0">
                <a:solidFill>
                  <a:srgbClr val="231F20"/>
                </a:solidFill>
                <a:latin typeface="Arial"/>
              </a:rPr>
              <a:t>     to </a:t>
            </a:r>
            <a:r>
              <a:rPr lang="en-US" sz="2000" dirty="0">
                <a:solidFill>
                  <a:srgbClr val="231F20"/>
                </a:solidFill>
                <a:latin typeface="Arial"/>
              </a:rPr>
              <a:t>support the entire segment; and</a:t>
            </a:r>
          </a:p>
          <a:p>
            <a:r>
              <a:rPr lang="en-US" sz="2000" dirty="0">
                <a:solidFill>
                  <a:srgbClr val="231F20"/>
                </a:solidFill>
                <a:latin typeface="Arial"/>
              </a:rPr>
              <a:t>(3) At least one crosstie of the type specified in paragraphs (c) </a:t>
            </a:r>
            <a:r>
              <a:rPr lang="en-US" sz="800" dirty="0" smtClean="0">
                <a:solidFill>
                  <a:srgbClr val="231F20"/>
                </a:solidFill>
                <a:latin typeface="Arial"/>
              </a:rPr>
              <a:t>.</a:t>
            </a:r>
            <a:r>
              <a:rPr lang="en-US" sz="2000" dirty="0" smtClean="0">
                <a:solidFill>
                  <a:srgbClr val="231F20"/>
                </a:solidFill>
                <a:latin typeface="Arial"/>
              </a:rPr>
              <a:t>      </a:t>
            </a:r>
            <a:r>
              <a:rPr lang="en-US" sz="800" dirty="0" smtClean="0">
                <a:solidFill>
                  <a:srgbClr val="231F20"/>
                </a:solidFill>
                <a:latin typeface="Arial"/>
              </a:rPr>
              <a:t>.</a:t>
            </a:r>
            <a:r>
              <a:rPr lang="en-US" sz="2000" dirty="0" smtClean="0">
                <a:solidFill>
                  <a:srgbClr val="231F20"/>
                </a:solidFill>
                <a:latin typeface="Arial"/>
              </a:rPr>
              <a:t>     and </a:t>
            </a:r>
            <a:r>
              <a:rPr lang="en-US" sz="2000" dirty="0">
                <a:solidFill>
                  <a:srgbClr val="231F20"/>
                </a:solidFill>
                <a:latin typeface="Arial"/>
              </a:rPr>
              <a:t>(d) of this section that </a:t>
            </a:r>
            <a:r>
              <a:rPr lang="en-US" sz="2000" dirty="0" smtClean="0">
                <a:solidFill>
                  <a:srgbClr val="231F20"/>
                </a:solidFill>
                <a:latin typeface="Arial"/>
              </a:rPr>
              <a:t>is located </a:t>
            </a:r>
            <a:r>
              <a:rPr lang="en-US" sz="2000" dirty="0">
                <a:solidFill>
                  <a:srgbClr val="231F20"/>
                </a:solidFill>
                <a:latin typeface="Arial"/>
              </a:rPr>
              <a:t>at a joint location </a:t>
            </a:r>
            <a:r>
              <a:rPr lang="en-US" sz="2000" dirty="0" smtClean="0">
                <a:solidFill>
                  <a:srgbClr val="231F20"/>
                </a:solidFill>
                <a:latin typeface="Arial"/>
              </a:rPr>
              <a:t>as       </a:t>
            </a:r>
            <a:r>
              <a:rPr lang="en-US" sz="800" dirty="0" smtClean="0">
                <a:solidFill>
                  <a:srgbClr val="231F20"/>
                </a:solidFill>
                <a:latin typeface="Arial"/>
              </a:rPr>
              <a:t>.</a:t>
            </a:r>
            <a:r>
              <a:rPr lang="en-US" sz="2000" dirty="0" smtClean="0">
                <a:solidFill>
                  <a:srgbClr val="231F20"/>
                </a:solidFill>
                <a:latin typeface="Arial"/>
              </a:rPr>
              <a:t>     specified </a:t>
            </a:r>
            <a:r>
              <a:rPr lang="en-US" sz="2000" dirty="0">
                <a:solidFill>
                  <a:srgbClr val="231F20"/>
                </a:solidFill>
                <a:latin typeface="Arial"/>
              </a:rPr>
              <a:t>in paragraph (f) of this section.</a:t>
            </a:r>
            <a:endParaRPr lang="en-US" sz="2000" kern="0" dirty="0">
              <a:solidFill>
                <a:sysClr val="windowText" lastClr="000000"/>
              </a:solidFill>
            </a:endParaRPr>
          </a:p>
        </p:txBody>
      </p:sp>
    </p:spTree>
    <p:extLst>
      <p:ext uri="{BB962C8B-B14F-4D97-AF65-F5344CB8AC3E}">
        <p14:creationId xmlns:p14="http://schemas.microsoft.com/office/powerpoint/2010/main" val="3274848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endParaRPr lang="en-US" sz="4400"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2209800"/>
            <a:ext cx="3738562"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826">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538" y="2214562"/>
            <a:ext cx="3751262"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826">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92">
            <a:off x="6157334" y="3374449"/>
            <a:ext cx="1981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151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endParaRPr lang="en-US" sz="4400"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71667"/>
            <a:ext cx="3851275" cy="288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826">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78051"/>
            <a:ext cx="3800988" cy="285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826">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170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1143000" y="1488968"/>
            <a:ext cx="7543800" cy="430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502920" indent="-457200">
              <a:buAutoNum type="alphaLcParenBoth" startAt="3"/>
            </a:pPr>
            <a:r>
              <a:rPr lang="en-US" dirty="0" smtClean="0">
                <a:solidFill>
                  <a:srgbClr val="231F20"/>
                </a:solidFill>
                <a:latin typeface="Arial"/>
              </a:rPr>
              <a:t>Each </a:t>
            </a:r>
            <a:r>
              <a:rPr lang="en-US" dirty="0">
                <a:solidFill>
                  <a:srgbClr val="231F20"/>
                </a:solidFill>
                <a:latin typeface="Arial"/>
              </a:rPr>
              <a:t>39-foot segment of: Class 1 track shall have </a:t>
            </a:r>
            <a:r>
              <a:rPr lang="en-US" dirty="0" smtClean="0">
                <a:solidFill>
                  <a:srgbClr val="231F20"/>
                </a:solidFill>
                <a:latin typeface="Arial"/>
              </a:rPr>
              <a:t>five      </a:t>
            </a:r>
            <a:r>
              <a:rPr lang="en-US" dirty="0">
                <a:solidFill>
                  <a:srgbClr val="231F20"/>
                </a:solidFill>
                <a:latin typeface="Arial"/>
              </a:rPr>
              <a:t>crossties; Classes 2 and 3 </a:t>
            </a:r>
            <a:r>
              <a:rPr lang="en-US" dirty="0" smtClean="0">
                <a:solidFill>
                  <a:srgbClr val="231F20"/>
                </a:solidFill>
                <a:latin typeface="Arial"/>
              </a:rPr>
              <a:t>track shall </a:t>
            </a:r>
            <a:r>
              <a:rPr lang="en-US" dirty="0">
                <a:solidFill>
                  <a:srgbClr val="231F20"/>
                </a:solidFill>
                <a:latin typeface="Arial"/>
              </a:rPr>
              <a:t>have eight crossties; and Classes 4 and 5 track shall have 12 crossties, which are not</a:t>
            </a:r>
            <a:r>
              <a:rPr lang="en-US" dirty="0" smtClean="0">
                <a:solidFill>
                  <a:srgbClr val="231F20"/>
                </a:solidFill>
                <a:latin typeface="Arial"/>
              </a:rPr>
              <a:t>:</a:t>
            </a:r>
          </a:p>
          <a:p>
            <a:pPr marL="502920" indent="-457200">
              <a:buFont typeface="+mj-lt"/>
              <a:buAutoNum type="arabicParenR"/>
            </a:pPr>
            <a:r>
              <a:rPr lang="en-US" sz="2000" dirty="0" smtClean="0">
                <a:solidFill>
                  <a:srgbClr val="231F20"/>
                </a:solidFill>
                <a:latin typeface="Arial"/>
              </a:rPr>
              <a:t>Broken </a:t>
            </a:r>
            <a:r>
              <a:rPr lang="en-US" sz="2000" dirty="0">
                <a:solidFill>
                  <a:srgbClr val="231F20"/>
                </a:solidFill>
                <a:latin typeface="Arial"/>
              </a:rPr>
              <a:t>through</a:t>
            </a:r>
            <a:r>
              <a:rPr lang="en-US" sz="2000" dirty="0" smtClean="0">
                <a:solidFill>
                  <a:srgbClr val="231F20"/>
                </a:solidFill>
                <a:latin typeface="Arial"/>
              </a:rPr>
              <a:t>;  </a:t>
            </a:r>
          </a:p>
          <a:p>
            <a:pPr marL="502920" indent="-457200">
              <a:buFont typeface="+mj-lt"/>
              <a:buAutoNum type="arabicParenR"/>
            </a:pPr>
            <a:r>
              <a:rPr lang="en-US" sz="2000" dirty="0" smtClean="0">
                <a:solidFill>
                  <a:srgbClr val="231F20"/>
                </a:solidFill>
                <a:latin typeface="Arial"/>
              </a:rPr>
              <a:t>Split </a:t>
            </a:r>
            <a:r>
              <a:rPr lang="en-US" sz="2000" dirty="0">
                <a:solidFill>
                  <a:srgbClr val="231F20"/>
                </a:solidFill>
                <a:latin typeface="Arial"/>
              </a:rPr>
              <a:t>or otherwise impaired to the extent the crossties will </a:t>
            </a:r>
            <a:r>
              <a:rPr lang="en-US" sz="2000" dirty="0" smtClean="0">
                <a:solidFill>
                  <a:srgbClr val="231F20"/>
                </a:solidFill>
                <a:latin typeface="Arial"/>
              </a:rPr>
              <a:t>    allow </a:t>
            </a:r>
            <a:r>
              <a:rPr lang="en-US" sz="2000" dirty="0">
                <a:solidFill>
                  <a:srgbClr val="231F20"/>
                </a:solidFill>
                <a:latin typeface="Arial"/>
              </a:rPr>
              <a:t>the ballast to work through, </a:t>
            </a:r>
            <a:r>
              <a:rPr lang="en-US" sz="2000" dirty="0" smtClean="0">
                <a:solidFill>
                  <a:srgbClr val="231F20"/>
                </a:solidFill>
                <a:latin typeface="Arial"/>
              </a:rPr>
              <a:t>or will </a:t>
            </a:r>
            <a:r>
              <a:rPr lang="en-US" sz="2000" dirty="0">
                <a:solidFill>
                  <a:srgbClr val="231F20"/>
                </a:solidFill>
                <a:latin typeface="Arial"/>
              </a:rPr>
              <a:t>not hold spikes or rail fasteners</a:t>
            </a:r>
            <a:r>
              <a:rPr lang="en-US" sz="2000" dirty="0" smtClean="0">
                <a:solidFill>
                  <a:srgbClr val="231F20"/>
                </a:solidFill>
                <a:latin typeface="Arial"/>
              </a:rPr>
              <a:t>; </a:t>
            </a:r>
          </a:p>
          <a:p>
            <a:pPr marL="502920" indent="-457200">
              <a:buFont typeface="+mj-lt"/>
              <a:buAutoNum type="arabicParenR"/>
            </a:pPr>
            <a:r>
              <a:rPr lang="en-US" sz="2000" dirty="0" smtClean="0">
                <a:solidFill>
                  <a:srgbClr val="231F20"/>
                </a:solidFill>
                <a:latin typeface="Arial"/>
              </a:rPr>
              <a:t>So </a:t>
            </a:r>
            <a:r>
              <a:rPr lang="en-US" sz="2000" dirty="0">
                <a:solidFill>
                  <a:srgbClr val="231F20"/>
                </a:solidFill>
                <a:latin typeface="Arial"/>
              </a:rPr>
              <a:t>deteriorated that the tie plate or base of rail can move laterally more than ½ inch </a:t>
            </a:r>
            <a:r>
              <a:rPr lang="en-US" sz="2000" dirty="0" smtClean="0">
                <a:solidFill>
                  <a:srgbClr val="231F20"/>
                </a:solidFill>
                <a:latin typeface="Arial"/>
              </a:rPr>
              <a:t>relative to </a:t>
            </a:r>
            <a:r>
              <a:rPr lang="en-US" sz="2000" dirty="0">
                <a:solidFill>
                  <a:srgbClr val="231F20"/>
                </a:solidFill>
                <a:latin typeface="Arial"/>
              </a:rPr>
              <a:t>the crossties; </a:t>
            </a:r>
            <a:r>
              <a:rPr lang="en-US" sz="2000" dirty="0" smtClean="0">
                <a:solidFill>
                  <a:srgbClr val="231F20"/>
                </a:solidFill>
                <a:latin typeface="Arial"/>
              </a:rPr>
              <a:t>or </a:t>
            </a:r>
          </a:p>
          <a:p>
            <a:pPr marL="502920" indent="-457200">
              <a:buFont typeface="+mj-lt"/>
              <a:buAutoNum type="arabicParenR"/>
            </a:pPr>
            <a:r>
              <a:rPr lang="en-US" sz="2000" dirty="0" smtClean="0">
                <a:solidFill>
                  <a:srgbClr val="231F20"/>
                </a:solidFill>
                <a:latin typeface="Arial"/>
              </a:rPr>
              <a:t>Cut </a:t>
            </a:r>
            <a:r>
              <a:rPr lang="en-US" sz="2000" dirty="0">
                <a:solidFill>
                  <a:srgbClr val="231F20"/>
                </a:solidFill>
                <a:latin typeface="Arial"/>
              </a:rPr>
              <a:t>by the tie plate through more than 40 percent of a ties’ thickness.</a:t>
            </a:r>
            <a:endParaRPr lang="en-US" sz="2000" kern="0" dirty="0">
              <a:solidFill>
                <a:sysClr val="windowText" lastClr="000000"/>
              </a:solidFill>
            </a:endParaRPr>
          </a:p>
        </p:txBody>
      </p:sp>
    </p:spTree>
    <p:extLst>
      <p:ext uri="{BB962C8B-B14F-4D97-AF65-F5344CB8AC3E}">
        <p14:creationId xmlns:p14="http://schemas.microsoft.com/office/powerpoint/2010/main" val="968693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3611586107"/>
              </p:ext>
            </p:extLst>
          </p:nvPr>
        </p:nvGraphicFramePr>
        <p:xfrm>
          <a:off x="1166814" y="2362200"/>
          <a:ext cx="6834186" cy="2753358"/>
        </p:xfrm>
        <a:graphic>
          <a:graphicData uri="http://schemas.openxmlformats.org/drawingml/2006/table">
            <a:tbl>
              <a:tblPr firstRow="1" bandRow="1">
                <a:tableStyleId>{073A0DAA-6AF3-43AB-8588-CEC1D06C72B9}</a:tableStyleId>
              </a:tblPr>
              <a:tblGrid>
                <a:gridCol w="2278062"/>
                <a:gridCol w="2278062"/>
                <a:gridCol w="2278062"/>
              </a:tblGrid>
              <a:tr h="1050010">
                <a:tc>
                  <a:txBody>
                    <a:bodyPr/>
                    <a:lstStyle/>
                    <a:p>
                      <a:pPr algn="ctr"/>
                      <a:r>
                        <a:rPr lang="en-US" dirty="0" smtClean="0"/>
                        <a:t>Class of Track</a:t>
                      </a:r>
                      <a:endParaRPr lang="en-US" dirty="0"/>
                    </a:p>
                  </a:txBody>
                  <a:tcPr/>
                </a:tc>
                <a:tc>
                  <a:txBody>
                    <a:bodyPr/>
                    <a:lstStyle/>
                    <a:p>
                      <a:pPr algn="ctr"/>
                      <a:r>
                        <a:rPr lang="en-US" dirty="0" smtClean="0"/>
                        <a:t>Tangent track and Curves ≤ 2 Degrees</a:t>
                      </a:r>
                      <a:endParaRPr lang="en-US" dirty="0"/>
                    </a:p>
                  </a:txBody>
                  <a:tcPr/>
                </a:tc>
                <a:tc>
                  <a:txBody>
                    <a:bodyPr/>
                    <a:lstStyle/>
                    <a:p>
                      <a:pPr algn="ctr"/>
                      <a:r>
                        <a:rPr lang="en-US" dirty="0" smtClean="0"/>
                        <a:t>Turnouts and Curved track over 2 degrees</a:t>
                      </a:r>
                      <a:endParaRPr lang="en-US" dirty="0"/>
                    </a:p>
                  </a:txBody>
                  <a:tcPr/>
                </a:tc>
              </a:tr>
              <a:tr h="425837">
                <a:tc>
                  <a:txBody>
                    <a:bodyPr/>
                    <a:lstStyle/>
                    <a:p>
                      <a:pPr algn="ctr"/>
                      <a:r>
                        <a:rPr lang="en-US" dirty="0" smtClean="0"/>
                        <a:t>1</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r>
              <a:tr h="425837">
                <a:tc>
                  <a:txBody>
                    <a:bodyPr/>
                    <a:lstStyle/>
                    <a:p>
                      <a:pPr algn="ctr"/>
                      <a:r>
                        <a:rPr lang="en-US" dirty="0" smtClean="0"/>
                        <a:t>2</a:t>
                      </a:r>
                      <a:endParaRPr lang="en-US" dirty="0"/>
                    </a:p>
                  </a:txBody>
                  <a:tcPr/>
                </a:tc>
                <a:tc>
                  <a:txBody>
                    <a:bodyPr/>
                    <a:lstStyle/>
                    <a:p>
                      <a:pPr algn="ctr"/>
                      <a:r>
                        <a:rPr lang="en-US" dirty="0" smtClean="0"/>
                        <a:t>8</a:t>
                      </a:r>
                      <a:endParaRPr lang="en-US" dirty="0"/>
                    </a:p>
                  </a:txBody>
                  <a:tcPr/>
                </a:tc>
                <a:tc>
                  <a:txBody>
                    <a:bodyPr/>
                    <a:lstStyle/>
                    <a:p>
                      <a:pPr algn="ctr"/>
                      <a:r>
                        <a:rPr lang="en-US" dirty="0" smtClean="0"/>
                        <a:t>9</a:t>
                      </a:r>
                      <a:endParaRPr lang="en-US" dirty="0"/>
                    </a:p>
                  </a:txBody>
                  <a:tcPr/>
                </a:tc>
              </a:tr>
              <a:tr h="425837">
                <a:tc>
                  <a:txBody>
                    <a:bodyPr/>
                    <a:lstStyle/>
                    <a:p>
                      <a:pPr algn="ctr"/>
                      <a:r>
                        <a:rPr lang="en-US" dirty="0" smtClean="0"/>
                        <a:t>3</a:t>
                      </a:r>
                      <a:endParaRPr lang="en-US" dirty="0"/>
                    </a:p>
                  </a:txBody>
                  <a:tcPr/>
                </a:tc>
                <a:tc>
                  <a:txBody>
                    <a:bodyPr/>
                    <a:lstStyle/>
                    <a:p>
                      <a:pPr algn="ctr"/>
                      <a:r>
                        <a:rPr lang="en-US" dirty="0" smtClean="0"/>
                        <a:t>8</a:t>
                      </a:r>
                      <a:endParaRPr lang="en-US" dirty="0"/>
                    </a:p>
                  </a:txBody>
                  <a:tcPr/>
                </a:tc>
                <a:tc>
                  <a:txBody>
                    <a:bodyPr/>
                    <a:lstStyle/>
                    <a:p>
                      <a:pPr algn="ctr"/>
                      <a:r>
                        <a:rPr lang="en-US" dirty="0" smtClean="0"/>
                        <a:t>10</a:t>
                      </a:r>
                      <a:endParaRPr lang="en-US" dirty="0"/>
                    </a:p>
                  </a:txBody>
                  <a:tcPr/>
                </a:tc>
              </a:tr>
              <a:tr h="425837">
                <a:tc>
                  <a:txBody>
                    <a:bodyPr/>
                    <a:lstStyle/>
                    <a:p>
                      <a:pPr algn="ctr"/>
                      <a:r>
                        <a:rPr lang="en-US" dirty="0" smtClean="0"/>
                        <a:t>4 and 5</a:t>
                      </a:r>
                      <a:endParaRPr lang="en-US" dirty="0"/>
                    </a:p>
                  </a:txBody>
                  <a:tcPr/>
                </a:tc>
                <a:tc>
                  <a:txBody>
                    <a:bodyPr/>
                    <a:lstStyle/>
                    <a:p>
                      <a:pPr algn="ctr"/>
                      <a:r>
                        <a:rPr lang="en-US" dirty="0" smtClean="0"/>
                        <a:t>12</a:t>
                      </a:r>
                      <a:endParaRPr lang="en-US" dirty="0"/>
                    </a:p>
                  </a:txBody>
                  <a:tcPr/>
                </a:tc>
                <a:tc>
                  <a:txBody>
                    <a:bodyPr/>
                    <a:lstStyle/>
                    <a:p>
                      <a:pPr algn="ctr"/>
                      <a:r>
                        <a:rPr lang="en-US" dirty="0" smtClean="0"/>
                        <a:t>14</a:t>
                      </a:r>
                      <a:endParaRPr lang="en-US" dirty="0"/>
                    </a:p>
                  </a:txBody>
                  <a:tcPr/>
                </a:tc>
              </a:tr>
            </a:tbl>
          </a:graphicData>
        </a:graphic>
      </p:graphicFrame>
    </p:spTree>
    <p:extLst>
      <p:ext uri="{BB962C8B-B14F-4D97-AF65-F5344CB8AC3E}">
        <p14:creationId xmlns:p14="http://schemas.microsoft.com/office/powerpoint/2010/main" val="938536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525963"/>
          </a:xfrm>
        </p:spPr>
        <p:txBody>
          <a:bodyPr>
            <a:normAutofit fontScale="85000" lnSpcReduction="10000"/>
          </a:bodyPr>
          <a:lstStyle/>
          <a:p>
            <a:pPr marL="742950" indent="-742950">
              <a:buFont typeface="+mj-lt"/>
              <a:buAutoNum type="arabicPeriod" startAt="9"/>
            </a:pPr>
            <a:r>
              <a:rPr lang="en-US" sz="4000" dirty="0" smtClean="0"/>
              <a:t>What is the capacity of the siding at empire?</a:t>
            </a:r>
          </a:p>
          <a:p>
            <a:pPr marL="742950" indent="-742950">
              <a:buFont typeface="+mj-lt"/>
              <a:buAutoNum type="arabicPeriod" startAt="9"/>
            </a:pPr>
            <a:endParaRPr lang="en-US" sz="4000" dirty="0"/>
          </a:p>
          <a:p>
            <a:pPr marL="742950" indent="-742950">
              <a:buFont typeface="+mj-lt"/>
              <a:buAutoNum type="arabicPeriod" startAt="9"/>
            </a:pPr>
            <a:r>
              <a:rPr lang="en-US" sz="4000" dirty="0" smtClean="0"/>
              <a:t>What is the method of operation between Evans and Dorsey?</a:t>
            </a:r>
          </a:p>
          <a:p>
            <a:pPr marL="742950" indent="-742950">
              <a:buFont typeface="+mj-lt"/>
              <a:buAutoNum type="arabicPeriod" startAt="9"/>
            </a:pPr>
            <a:endParaRPr lang="en-US" sz="4000" dirty="0"/>
          </a:p>
          <a:p>
            <a:pPr marL="742950" indent="-742950">
              <a:buFont typeface="+mj-lt"/>
              <a:buAutoNum type="arabicPeriod" startAt="9"/>
            </a:pPr>
            <a:r>
              <a:rPr lang="en-US" sz="4000" dirty="0" smtClean="0"/>
              <a:t>What is the maximum authorized speed between West Dawson and East Dorsey?</a:t>
            </a:r>
            <a:endParaRPr lang="en-US" sz="4000" dirty="0"/>
          </a:p>
        </p:txBody>
      </p:sp>
    </p:spTree>
    <p:extLst>
      <p:ext uri="{BB962C8B-B14F-4D97-AF65-F5344CB8AC3E}">
        <p14:creationId xmlns:p14="http://schemas.microsoft.com/office/powerpoint/2010/main" val="1823461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pic>
        <p:nvPicPr>
          <p:cNvPr id="10" name="Picture 66"/>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1066800" y="1524000"/>
            <a:ext cx="32766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 name="Picture 68"/>
          <p:cNvPicPr>
            <a:picLocks noChangeAspect="1" noChangeArrowheads="1"/>
          </p:cNvPicPr>
          <p:nvPr/>
        </p:nvPicPr>
        <p:blipFill>
          <a:blip r:embed="rId4" cstate="print">
            <a:lum bright="18000" contrast="24000"/>
            <a:extLst>
              <a:ext uri="{28A0092B-C50C-407E-A947-70E740481C1C}">
                <a14:useLocalDpi xmlns:a14="http://schemas.microsoft.com/office/drawing/2010/main" val="0"/>
              </a:ext>
            </a:extLst>
          </a:blip>
          <a:srcRect/>
          <a:stretch>
            <a:fillRect/>
          </a:stretch>
        </p:blipFill>
        <p:spPr bwMode="auto">
          <a:xfrm>
            <a:off x="1066800" y="39624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 name="Picture 67" descr="C:\Data\IMAGES\AREMA Photos\PHOTOS\D109F2.JPG"/>
          <p:cNvPicPr>
            <a:picLocks noChangeAspect="1" noChangeArrowheads="1"/>
          </p:cNvPicPr>
          <p:nvPr/>
        </p:nvPicPr>
        <p:blipFill>
          <a:blip r:embed="rId5" cstate="print">
            <a:lum bright="18000" contrast="42000"/>
            <a:extLst>
              <a:ext uri="{28A0092B-C50C-407E-A947-70E740481C1C}">
                <a14:useLocalDpi xmlns:a14="http://schemas.microsoft.com/office/drawing/2010/main" val="0"/>
              </a:ext>
            </a:extLst>
          </a:blip>
          <a:srcRect/>
          <a:stretch>
            <a:fillRect/>
          </a:stretch>
        </p:blipFill>
        <p:spPr bwMode="auto">
          <a:xfrm>
            <a:off x="4953000" y="1524000"/>
            <a:ext cx="32766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Documents and Settings\kevin.mcquitty\My Documents\RR BNSF\Pix BNSFa\BNSF Sando\Sand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962400"/>
            <a:ext cx="327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905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0" y="1600200"/>
            <a:ext cx="9144000" cy="25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Gage rods are not an effective substitute for a proper crosstie and rail-fastening system</a:t>
            </a:r>
            <a:r>
              <a:rPr lang="en-US" sz="2000" kern="0" dirty="0" smtClean="0">
                <a:solidFill>
                  <a:sysClr val="windowText" lastClr="000000"/>
                </a:solidFill>
              </a:rPr>
              <a:t>. Gage </a:t>
            </a:r>
            <a:r>
              <a:rPr lang="en-US" sz="2000" kern="0" dirty="0">
                <a:solidFill>
                  <a:sysClr val="windowText" lastClr="000000"/>
                </a:solidFill>
              </a:rPr>
              <a:t>rods can be subject to sudden failure, they provide no vertical rail support, and </a:t>
            </a:r>
            <a:r>
              <a:rPr lang="en-US" sz="2000" kern="0" dirty="0" smtClean="0">
                <a:solidFill>
                  <a:sysClr val="windowText" lastClr="000000"/>
                </a:solidFill>
              </a:rPr>
              <a:t>they provide </a:t>
            </a:r>
            <a:r>
              <a:rPr lang="en-US" sz="2000" kern="0" dirty="0">
                <a:solidFill>
                  <a:sysClr val="windowText" lastClr="000000"/>
                </a:solidFill>
              </a:rPr>
              <a:t>no resistance to rail roll-over forces. However, gage rods may be installed when </a:t>
            </a:r>
            <a:r>
              <a:rPr lang="en-US" sz="2000" kern="0" dirty="0" smtClean="0">
                <a:solidFill>
                  <a:sysClr val="windowText" lastClr="000000"/>
                </a:solidFill>
              </a:rPr>
              <a:t>they are </a:t>
            </a:r>
            <a:r>
              <a:rPr lang="en-US" sz="2000" kern="0" dirty="0">
                <a:solidFill>
                  <a:sysClr val="windowText" lastClr="000000"/>
                </a:solidFill>
              </a:rPr>
              <a:t>used as a secondary means of support for maintaining gage. Where gage rods are </a:t>
            </a:r>
            <a:r>
              <a:rPr lang="en-US" sz="2000" kern="0" dirty="0" smtClean="0">
                <a:solidFill>
                  <a:sysClr val="windowText" lastClr="000000"/>
                </a:solidFill>
              </a:rPr>
              <a:t>used and </a:t>
            </a:r>
            <a:r>
              <a:rPr lang="en-US" sz="2000" kern="0" dirty="0">
                <a:solidFill>
                  <a:sysClr val="windowText" lastClr="000000"/>
                </a:solidFill>
              </a:rPr>
              <a:t>it is obvious that the condition of the crosstie and fastening system in the </a:t>
            </a:r>
            <a:r>
              <a:rPr lang="en-US" sz="2000" kern="0" dirty="0" smtClean="0">
                <a:solidFill>
                  <a:sysClr val="windowText" lastClr="000000"/>
                </a:solidFill>
              </a:rPr>
              <a:t>immediate vicinity </a:t>
            </a:r>
            <a:r>
              <a:rPr lang="en-US" sz="2000" kern="0" dirty="0">
                <a:solidFill>
                  <a:sysClr val="windowText" lastClr="000000"/>
                </a:solidFill>
              </a:rPr>
              <a:t>is incapable of maintaining adequate gage, then the inspector should consider citing </a:t>
            </a:r>
            <a:r>
              <a:rPr lang="en-US" sz="2000" kern="0" dirty="0" smtClean="0">
                <a:solidFill>
                  <a:sysClr val="windowText" lastClr="000000"/>
                </a:solidFill>
              </a:rPr>
              <a:t>a crosstie </a:t>
            </a:r>
            <a:r>
              <a:rPr lang="en-US" sz="2000" kern="0" dirty="0">
                <a:solidFill>
                  <a:sysClr val="windowText" lastClr="000000"/>
                </a:solidFill>
              </a:rPr>
              <a:t>or fastener defect.</a:t>
            </a:r>
          </a:p>
        </p:txBody>
      </p:sp>
      <p:pic>
        <p:nvPicPr>
          <p:cNvPr id="52227" name="Picture 3" descr="C:\Users\kevin.mcquitty\Documents\RR UP\B700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804" y="4191000"/>
            <a:ext cx="2815796" cy="2111847"/>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C:\Users\kevin.mcquitty\Documents\RR UP\B744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191000"/>
            <a:ext cx="2832531" cy="2124398"/>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C:\Users\kevin.mcquitty\Documents\RR UP\B700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4210050"/>
            <a:ext cx="28194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566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solidFill>
                  <a:srgbClr val="FF0000"/>
                </a:solidFill>
              </a:rPr>
              <a:t>§ 213.109 Crossties</a:t>
            </a:r>
            <a:r>
              <a:rPr lang="en-US" sz="4400" dirty="0" smtClean="0"/>
              <a:t>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1143000" y="1488968"/>
            <a:ext cx="7543800" cy="449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(d) </a:t>
            </a:r>
            <a:r>
              <a:rPr lang="en-US" sz="2000" b="1" kern="0" dirty="0" smtClean="0">
                <a:solidFill>
                  <a:sysClr val="windowText" lastClr="000000"/>
                </a:solidFill>
              </a:rPr>
              <a:t>Concrete </a:t>
            </a:r>
            <a:r>
              <a:rPr lang="en-US" sz="2000" b="1" kern="0" dirty="0">
                <a:solidFill>
                  <a:sysClr val="windowText" lastClr="000000"/>
                </a:solidFill>
              </a:rPr>
              <a:t>crossties </a:t>
            </a:r>
            <a:r>
              <a:rPr lang="en-US" sz="2000" kern="0" dirty="0">
                <a:solidFill>
                  <a:sysClr val="windowText" lastClr="000000"/>
                </a:solidFill>
              </a:rPr>
              <a:t>counted to satisfy the requirements set forth in paragraph (b)(4) of </a:t>
            </a:r>
            <a:r>
              <a:rPr lang="en-US" sz="2000" kern="0" dirty="0" smtClean="0">
                <a:solidFill>
                  <a:sysClr val="windowText" lastClr="000000"/>
                </a:solidFill>
              </a:rPr>
              <a:t>this section </a:t>
            </a:r>
            <a:r>
              <a:rPr lang="en-US" sz="2000" kern="0" dirty="0">
                <a:solidFill>
                  <a:sysClr val="windowText" lastClr="000000"/>
                </a:solidFill>
              </a:rPr>
              <a:t>shall not be--</a:t>
            </a:r>
          </a:p>
          <a:p>
            <a:endParaRPr lang="en-US" sz="2000" kern="0" dirty="0" smtClean="0">
              <a:solidFill>
                <a:sysClr val="windowText" lastClr="000000"/>
              </a:solidFill>
            </a:endParaRPr>
          </a:p>
          <a:p>
            <a:r>
              <a:rPr lang="en-US" sz="2000" kern="0" dirty="0" smtClean="0">
                <a:solidFill>
                  <a:sysClr val="windowText" lastClr="000000"/>
                </a:solidFill>
              </a:rPr>
              <a:t>(</a:t>
            </a:r>
            <a:r>
              <a:rPr lang="en-US" sz="2000" kern="0" dirty="0">
                <a:solidFill>
                  <a:sysClr val="windowText" lastClr="000000"/>
                </a:solidFill>
              </a:rPr>
              <a:t>1) Broken through or deteriorated to the extent that </a:t>
            </a:r>
            <a:r>
              <a:rPr lang="en-US" sz="2000" kern="0" dirty="0" smtClean="0">
                <a:solidFill>
                  <a:sysClr val="windowText" lastClr="000000"/>
                </a:solidFill>
              </a:rPr>
              <a:t>pre-stressing </a:t>
            </a:r>
            <a:r>
              <a:rPr lang="en-US" sz="2000" kern="0" dirty="0">
                <a:solidFill>
                  <a:sysClr val="windowText" lastClr="000000"/>
                </a:solidFill>
              </a:rPr>
              <a:t>material is visible</a:t>
            </a:r>
            <a:r>
              <a:rPr lang="en-US" sz="2000" kern="0" dirty="0" smtClean="0">
                <a:solidFill>
                  <a:sysClr val="windowText" lastClr="000000"/>
                </a:solidFill>
              </a:rPr>
              <a:t>;</a:t>
            </a:r>
          </a:p>
          <a:p>
            <a:r>
              <a:rPr lang="en-US" sz="2000" kern="0" dirty="0" smtClean="0">
                <a:solidFill>
                  <a:sysClr val="windowText" lastClr="000000"/>
                </a:solidFill>
              </a:rPr>
              <a:t>(2) </a:t>
            </a:r>
            <a:r>
              <a:rPr lang="en-US" sz="2000" kern="0" dirty="0">
                <a:solidFill>
                  <a:sysClr val="windowText" lastClr="000000"/>
                </a:solidFill>
              </a:rPr>
              <a:t>Deteriorated or broken off in the vicinity of the shoulder or insert so that the </a:t>
            </a:r>
            <a:r>
              <a:rPr lang="en-US" sz="2000" kern="0" dirty="0" smtClean="0">
                <a:solidFill>
                  <a:sysClr val="windowText" lastClr="000000"/>
                </a:solidFill>
              </a:rPr>
              <a:t>fastener assembly can either pull out or move laterally mare than 3/8 inch relative to the crosstie. </a:t>
            </a:r>
          </a:p>
          <a:p>
            <a:r>
              <a:rPr lang="en-US" sz="2000" kern="0" dirty="0" smtClean="0">
                <a:solidFill>
                  <a:sysClr val="windowText" lastClr="000000"/>
                </a:solidFill>
              </a:rPr>
              <a:t>(3) Deteriorated such that the base of either rail can move laterally more than 3/8 inch relative to the crosstie </a:t>
            </a:r>
            <a:r>
              <a:rPr lang="en-US" sz="2000" kern="0" dirty="0">
                <a:solidFill>
                  <a:sysClr val="windowText" lastClr="000000"/>
                </a:solidFill>
              </a:rPr>
              <a:t>on curves of 2 degrees or greater; or can move laterally more than ½ inch relative </a:t>
            </a:r>
            <a:r>
              <a:rPr lang="en-US" sz="2000" kern="0" dirty="0" smtClean="0">
                <a:solidFill>
                  <a:sysClr val="windowText" lastClr="000000"/>
                </a:solidFill>
              </a:rPr>
              <a:t>to the </a:t>
            </a:r>
            <a:r>
              <a:rPr lang="en-US" sz="2000" kern="0" dirty="0">
                <a:solidFill>
                  <a:sysClr val="windowText" lastClr="000000"/>
                </a:solidFill>
              </a:rPr>
              <a:t>crosstie on tangent track or curves of less than 2 degrees</a:t>
            </a:r>
            <a:r>
              <a:rPr lang="en-US" sz="2000" kern="0" dirty="0" smtClean="0">
                <a:solidFill>
                  <a:sysClr val="windowText" lastClr="000000"/>
                </a:solidFill>
              </a:rPr>
              <a:t>;</a:t>
            </a:r>
            <a:endParaRPr lang="en-US" sz="2000" kern="0" dirty="0">
              <a:solidFill>
                <a:sysClr val="windowText" lastClr="000000"/>
              </a:solidFill>
            </a:endParaRPr>
          </a:p>
        </p:txBody>
      </p:sp>
    </p:spTree>
    <p:extLst>
      <p:ext uri="{BB962C8B-B14F-4D97-AF65-F5344CB8AC3E}">
        <p14:creationId xmlns:p14="http://schemas.microsoft.com/office/powerpoint/2010/main" val="862655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solidFill>
                  <a:srgbClr val="FF0000"/>
                </a:solidFill>
              </a:rPr>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1143000" y="1488968"/>
            <a:ext cx="7543800" cy="182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(d) </a:t>
            </a:r>
            <a:r>
              <a:rPr lang="en-US" sz="2000" b="1" kern="0" dirty="0" smtClean="0">
                <a:solidFill>
                  <a:sysClr val="windowText" lastClr="000000"/>
                </a:solidFill>
              </a:rPr>
              <a:t>Concrete </a:t>
            </a:r>
            <a:r>
              <a:rPr lang="en-US" sz="2000" b="1" kern="0" dirty="0">
                <a:solidFill>
                  <a:sysClr val="windowText" lastClr="000000"/>
                </a:solidFill>
              </a:rPr>
              <a:t>crossties </a:t>
            </a:r>
            <a:r>
              <a:rPr lang="en-US" sz="2000" kern="0" dirty="0">
                <a:solidFill>
                  <a:sysClr val="windowText" lastClr="000000"/>
                </a:solidFill>
              </a:rPr>
              <a:t>counted to satisfy the requirements set forth in paragraph (b)(4) of </a:t>
            </a:r>
            <a:r>
              <a:rPr lang="en-US" sz="2000" kern="0" dirty="0" smtClean="0">
                <a:solidFill>
                  <a:sysClr val="windowText" lastClr="000000"/>
                </a:solidFill>
              </a:rPr>
              <a:t>this section </a:t>
            </a:r>
            <a:r>
              <a:rPr lang="en-US" sz="2000" kern="0" dirty="0">
                <a:solidFill>
                  <a:sysClr val="windowText" lastClr="000000"/>
                </a:solidFill>
              </a:rPr>
              <a:t>shall not be--</a:t>
            </a:r>
          </a:p>
          <a:p>
            <a:endParaRPr lang="en-US" sz="2000" kern="0" dirty="0">
              <a:solidFill>
                <a:sysClr val="windowText" lastClr="000000"/>
              </a:solidFill>
            </a:endParaRPr>
          </a:p>
          <a:p>
            <a:r>
              <a:rPr lang="en-US" sz="2000" kern="0" dirty="0">
                <a:solidFill>
                  <a:sysClr val="windowText" lastClr="000000"/>
                </a:solidFill>
              </a:rPr>
              <a:t>(4) Deteriorated or abraded at any point under the rail seat to a depth of ½ inch or more</a:t>
            </a:r>
            <a:r>
              <a:rPr lang="en-US" sz="2000" kern="0" dirty="0" smtClean="0">
                <a:solidFill>
                  <a:sysClr val="windowText" lastClr="000000"/>
                </a:solidFill>
              </a:rPr>
              <a:t>;</a:t>
            </a:r>
            <a:endParaRPr lang="en-US" sz="2000" kern="0" dirty="0">
              <a:solidFill>
                <a:sysClr val="windowText" lastClr="000000"/>
              </a:solidFill>
            </a:endParaRPr>
          </a:p>
        </p:txBody>
      </p:sp>
      <p:pic>
        <p:nvPicPr>
          <p:cNvPr id="522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75" y="3829050"/>
            <a:ext cx="84772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117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solidFill>
                  <a:srgbClr val="FF0000"/>
                </a:solidFill>
              </a:rPr>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1143000" y="1488968"/>
            <a:ext cx="7543800" cy="346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(d) </a:t>
            </a:r>
            <a:r>
              <a:rPr lang="en-US" sz="2000" b="1" kern="0" dirty="0" smtClean="0">
                <a:solidFill>
                  <a:sysClr val="windowText" lastClr="000000"/>
                </a:solidFill>
              </a:rPr>
              <a:t>Concrete </a:t>
            </a:r>
            <a:r>
              <a:rPr lang="en-US" sz="2000" b="1" kern="0" dirty="0">
                <a:solidFill>
                  <a:sysClr val="windowText" lastClr="000000"/>
                </a:solidFill>
              </a:rPr>
              <a:t>crossties </a:t>
            </a:r>
            <a:r>
              <a:rPr lang="en-US" sz="2000" kern="0" dirty="0">
                <a:solidFill>
                  <a:sysClr val="windowText" lastClr="000000"/>
                </a:solidFill>
              </a:rPr>
              <a:t>counted to satisfy the requirements set forth in paragraph (b)(4) of </a:t>
            </a:r>
            <a:r>
              <a:rPr lang="en-US" sz="2000" kern="0" dirty="0" smtClean="0">
                <a:solidFill>
                  <a:sysClr val="windowText" lastClr="000000"/>
                </a:solidFill>
              </a:rPr>
              <a:t>this section </a:t>
            </a:r>
            <a:r>
              <a:rPr lang="en-US" sz="2000" kern="0" dirty="0">
                <a:solidFill>
                  <a:sysClr val="windowText" lastClr="000000"/>
                </a:solidFill>
              </a:rPr>
              <a:t>shall not be--</a:t>
            </a:r>
          </a:p>
          <a:p>
            <a:endParaRPr lang="en-US" sz="2000" kern="0" dirty="0">
              <a:solidFill>
                <a:sysClr val="windowText" lastClr="000000"/>
              </a:solidFill>
            </a:endParaRPr>
          </a:p>
          <a:p>
            <a:r>
              <a:rPr lang="en-US" sz="2000" kern="0" dirty="0" smtClean="0">
                <a:solidFill>
                  <a:sysClr val="windowText" lastClr="000000"/>
                </a:solidFill>
              </a:rPr>
              <a:t>(</a:t>
            </a:r>
            <a:r>
              <a:rPr lang="en-US" sz="2000" kern="0" dirty="0">
                <a:solidFill>
                  <a:sysClr val="windowText" lastClr="000000"/>
                </a:solidFill>
              </a:rPr>
              <a:t>5) Deteriorated such that the crosstie’s fastening or anchoring system, including rail </a:t>
            </a:r>
            <a:r>
              <a:rPr lang="en-US" sz="2000" kern="0" dirty="0" smtClean="0">
                <a:solidFill>
                  <a:sysClr val="windowText" lastClr="000000"/>
                </a:solidFill>
              </a:rPr>
              <a:t>anchors (</a:t>
            </a:r>
            <a:r>
              <a:rPr lang="en-US" sz="2000" kern="0" dirty="0">
                <a:solidFill>
                  <a:sysClr val="windowText" lastClr="000000"/>
                </a:solidFill>
              </a:rPr>
              <a:t>see § 213.127(b)), is unable to maintain longitudinal rail restraint, or maintain </a:t>
            </a:r>
            <a:r>
              <a:rPr lang="en-US" sz="2000" kern="0" dirty="0" smtClean="0">
                <a:solidFill>
                  <a:sysClr val="windowText" lastClr="000000"/>
                </a:solidFill>
              </a:rPr>
              <a:t>rail hold </a:t>
            </a:r>
            <a:r>
              <a:rPr lang="en-US" sz="2000" kern="0" dirty="0">
                <a:solidFill>
                  <a:sysClr val="windowText" lastClr="000000"/>
                </a:solidFill>
              </a:rPr>
              <a:t>down, </a:t>
            </a:r>
            <a:r>
              <a:rPr lang="en-US" sz="2000" kern="0" dirty="0" smtClean="0">
                <a:solidFill>
                  <a:sysClr val="windowText" lastClr="000000"/>
                </a:solidFill>
              </a:rPr>
              <a:t>or maintain </a:t>
            </a:r>
            <a:r>
              <a:rPr lang="en-US" sz="2000" kern="0" dirty="0">
                <a:solidFill>
                  <a:sysClr val="windowText" lastClr="000000"/>
                </a:solidFill>
              </a:rPr>
              <a:t>gage due to insufficient fastener toeload; or</a:t>
            </a:r>
          </a:p>
          <a:p>
            <a:r>
              <a:rPr lang="en-US" sz="2000" kern="0" dirty="0">
                <a:solidFill>
                  <a:sysClr val="windowText" lastClr="000000"/>
                </a:solidFill>
              </a:rPr>
              <a:t>(6) Configured with less than two fasteners on the same rail except as provided in § 213.127(c).</a:t>
            </a:r>
          </a:p>
        </p:txBody>
      </p:sp>
    </p:spTree>
    <p:extLst>
      <p:ext uri="{BB962C8B-B14F-4D97-AF65-F5344CB8AC3E}">
        <p14:creationId xmlns:p14="http://schemas.microsoft.com/office/powerpoint/2010/main" val="280574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solidFill>
                  <a:srgbClr val="FF0000"/>
                </a:solidFill>
              </a:rPr>
              <a:t>§ 213.109 Crossties </a:t>
            </a:r>
            <a:r>
              <a:rPr lang="en-US" sz="2400" dirty="0" smtClean="0"/>
              <a:t>Continued</a:t>
            </a:r>
            <a:r>
              <a:rPr lang="en-US" sz="4400" dirty="0" smtClean="0"/>
              <a:t> </a:t>
            </a:r>
            <a:endParaRPr lang="en-US" sz="4400" dirty="0"/>
          </a:p>
        </p:txBody>
      </p:sp>
      <p:sp>
        <p:nvSpPr>
          <p:cNvPr id="10" name="Rectangle 7"/>
          <p:cNvSpPr txBox="1">
            <a:spLocks noChangeArrowheads="1"/>
          </p:cNvSpPr>
          <p:nvPr/>
        </p:nvSpPr>
        <p:spPr bwMode="auto">
          <a:xfrm>
            <a:off x="1143000" y="1488968"/>
            <a:ext cx="7543800" cy="39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rtlCol="0">
            <a:sp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Clr>
                <a:srgbClr val="F14124">
                  <a:lumMod val="75000"/>
                </a:srgbClr>
              </a:buClr>
              <a:buFont typeface="Georgia" pitchFamily="18" charset="0"/>
              <a:buNone/>
            </a:pPr>
            <a:r>
              <a:rPr lang="en-US" dirty="0" smtClean="0">
                <a:solidFill>
                  <a:srgbClr val="231F20"/>
                </a:solidFill>
                <a:latin typeface="Arial"/>
              </a:rPr>
              <a:t>(e</a:t>
            </a:r>
            <a:r>
              <a:rPr lang="en-US" dirty="0">
                <a:solidFill>
                  <a:srgbClr val="231F20"/>
                </a:solidFill>
                <a:latin typeface="Arial"/>
              </a:rPr>
              <a:t>) Crossties counted to satisfy the requirements set forth in the table in paragraph (d) of </a:t>
            </a:r>
            <a:r>
              <a:rPr lang="en-US" dirty="0" smtClean="0">
                <a:solidFill>
                  <a:srgbClr val="231F20"/>
                </a:solidFill>
                <a:latin typeface="Arial"/>
              </a:rPr>
              <a:t>this section </a:t>
            </a:r>
            <a:r>
              <a:rPr lang="en-US" dirty="0">
                <a:solidFill>
                  <a:srgbClr val="231F20"/>
                </a:solidFill>
                <a:latin typeface="Arial"/>
              </a:rPr>
              <a:t>shall not be –</a:t>
            </a:r>
          </a:p>
          <a:p>
            <a:pPr marL="45720" indent="0">
              <a:buClr>
                <a:srgbClr val="F14124">
                  <a:lumMod val="75000"/>
                </a:srgbClr>
              </a:buClr>
              <a:buFont typeface="Georgia" pitchFamily="18" charset="0"/>
              <a:buNone/>
            </a:pPr>
            <a:r>
              <a:rPr lang="en-US" dirty="0">
                <a:solidFill>
                  <a:srgbClr val="231F20"/>
                </a:solidFill>
                <a:latin typeface="Arial"/>
              </a:rPr>
              <a:t>(1) Broken through;</a:t>
            </a:r>
          </a:p>
          <a:p>
            <a:pPr marL="45720" indent="0">
              <a:buClr>
                <a:srgbClr val="F14124">
                  <a:lumMod val="75000"/>
                </a:srgbClr>
              </a:buClr>
              <a:buFont typeface="Georgia" pitchFamily="18" charset="0"/>
              <a:buNone/>
            </a:pPr>
            <a:r>
              <a:rPr lang="en-US" dirty="0">
                <a:solidFill>
                  <a:srgbClr val="231F20"/>
                </a:solidFill>
                <a:latin typeface="Arial"/>
              </a:rPr>
              <a:t>(2) Split or otherwise impaired to the extent the crossties will allow the ballast to work through, </a:t>
            </a:r>
            <a:r>
              <a:rPr lang="en-US" dirty="0" smtClean="0">
                <a:solidFill>
                  <a:srgbClr val="231F20"/>
                </a:solidFill>
                <a:latin typeface="Arial"/>
              </a:rPr>
              <a:t>or will </a:t>
            </a:r>
            <a:r>
              <a:rPr lang="en-US" dirty="0">
                <a:solidFill>
                  <a:srgbClr val="231F20"/>
                </a:solidFill>
                <a:latin typeface="Arial"/>
              </a:rPr>
              <a:t>not hold spikes or rail fasteners;</a:t>
            </a:r>
          </a:p>
          <a:p>
            <a:pPr marL="45720" indent="0">
              <a:buClr>
                <a:srgbClr val="F14124">
                  <a:lumMod val="75000"/>
                </a:srgbClr>
              </a:buClr>
              <a:buFont typeface="Georgia" pitchFamily="18" charset="0"/>
              <a:buNone/>
            </a:pPr>
            <a:r>
              <a:rPr lang="en-US" dirty="0">
                <a:solidFill>
                  <a:srgbClr val="231F20"/>
                </a:solidFill>
                <a:latin typeface="Arial"/>
              </a:rPr>
              <a:t>(3) So deteriorated that the tie plate or base of rail can move laterally ½ inch relative to </a:t>
            </a:r>
            <a:r>
              <a:rPr lang="en-US" dirty="0" smtClean="0">
                <a:solidFill>
                  <a:srgbClr val="231F20"/>
                </a:solidFill>
                <a:latin typeface="Arial"/>
              </a:rPr>
              <a:t>the crossties</a:t>
            </a:r>
            <a:r>
              <a:rPr lang="en-US" dirty="0">
                <a:solidFill>
                  <a:srgbClr val="231F20"/>
                </a:solidFill>
                <a:latin typeface="Arial"/>
              </a:rPr>
              <a:t>; or</a:t>
            </a:r>
          </a:p>
          <a:p>
            <a:pPr marL="45720" indent="0">
              <a:buClr>
                <a:srgbClr val="F14124">
                  <a:lumMod val="75000"/>
                </a:srgbClr>
              </a:buClr>
              <a:buFont typeface="Georgia" pitchFamily="18" charset="0"/>
              <a:buNone/>
            </a:pPr>
            <a:r>
              <a:rPr lang="en-US" dirty="0">
                <a:solidFill>
                  <a:srgbClr val="231F20"/>
                </a:solidFill>
                <a:latin typeface="Arial"/>
              </a:rPr>
              <a:t>(4) Cut by the tie plate through more than 40 percent of a crosstie’s thickness.</a:t>
            </a:r>
            <a:endParaRPr lang="en-US" sz="2000" kern="0" dirty="0">
              <a:solidFill>
                <a:sysClr val="windowText" lastClr="000000"/>
              </a:solidFill>
            </a:endParaRPr>
          </a:p>
        </p:txBody>
      </p:sp>
    </p:spTree>
    <p:extLst>
      <p:ext uri="{BB962C8B-B14F-4D97-AF65-F5344CB8AC3E}">
        <p14:creationId xmlns:p14="http://schemas.microsoft.com/office/powerpoint/2010/main" val="3949734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829" y="1295400"/>
            <a:ext cx="6651171" cy="498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80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838200" y="2005137"/>
            <a:ext cx="4140200" cy="4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(f</a:t>
            </a:r>
            <a:r>
              <a:rPr lang="en-US" sz="2000" kern="0" dirty="0">
                <a:solidFill>
                  <a:sysClr val="windowText" lastClr="000000"/>
                </a:solidFill>
              </a:rPr>
              <a:t>) Class 1 and Class 2 track shall have one crosstie whose centerline is within 24 inches </a:t>
            </a:r>
            <a:r>
              <a:rPr lang="en-US" sz="2000" kern="0" dirty="0" smtClean="0">
                <a:solidFill>
                  <a:sysClr val="windowText" lastClr="000000"/>
                </a:solidFill>
              </a:rPr>
              <a:t>of each </a:t>
            </a:r>
            <a:r>
              <a:rPr lang="en-US" sz="2000" kern="0" dirty="0">
                <a:solidFill>
                  <a:sysClr val="windowText" lastClr="000000"/>
                </a:solidFill>
              </a:rPr>
              <a:t>rail joint location, and Classes 3 through 5 track shall have one crosstie whose centerline </a:t>
            </a:r>
            <a:r>
              <a:rPr lang="en-US" sz="2000" kern="0" dirty="0" smtClean="0">
                <a:solidFill>
                  <a:sysClr val="windowText" lastClr="000000"/>
                </a:solidFill>
              </a:rPr>
              <a:t>is within </a:t>
            </a:r>
            <a:r>
              <a:rPr lang="en-US" sz="2000" kern="0" dirty="0">
                <a:solidFill>
                  <a:sysClr val="windowText" lastClr="000000"/>
                </a:solidFill>
              </a:rPr>
              <a:t>18 inches of each rail joint location or, two crossties whose centerlines are </a:t>
            </a:r>
            <a:r>
              <a:rPr lang="en-US" sz="2000" kern="0" dirty="0" smtClean="0">
                <a:solidFill>
                  <a:sysClr val="windowText" lastClr="000000"/>
                </a:solidFill>
              </a:rPr>
              <a:t>within 24 </a:t>
            </a:r>
            <a:r>
              <a:rPr lang="en-US" sz="2000" kern="0" dirty="0">
                <a:solidFill>
                  <a:sysClr val="windowText" lastClr="000000"/>
                </a:solidFill>
              </a:rPr>
              <a:t>inches either side of each rail joint location. The relative position of these ties is described </a:t>
            </a:r>
            <a:r>
              <a:rPr lang="en-US" sz="2000" kern="0" dirty="0" smtClean="0">
                <a:solidFill>
                  <a:sysClr val="windowText" lastClr="000000"/>
                </a:solidFill>
              </a:rPr>
              <a:t>in the </a:t>
            </a:r>
            <a:r>
              <a:rPr lang="en-US" sz="2000" kern="0" dirty="0">
                <a:solidFill>
                  <a:sysClr val="windowText" lastClr="000000"/>
                </a:solidFill>
              </a:rPr>
              <a:t>following figure:</a:t>
            </a:r>
          </a:p>
        </p:txBody>
      </p:sp>
      <p:pic>
        <p:nvPicPr>
          <p:cNvPr id="49154" name="Picture 2" descr="C:\Users\kevin.mcquitty\Pictures\RR BNSF\Pix BNSFa\BNSF Sando\Sando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51460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33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914400" y="2034902"/>
            <a:ext cx="7543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Each </a:t>
            </a:r>
            <a:r>
              <a:rPr lang="en-US" sz="2000" kern="0" dirty="0">
                <a:solidFill>
                  <a:sysClr val="windowText" lastClr="000000"/>
                </a:solidFill>
              </a:rPr>
              <a:t>rail joint in Classes 1 and 2 track shall </a:t>
            </a:r>
            <a:r>
              <a:rPr lang="en-US" sz="2000" kern="0" dirty="0" smtClean="0">
                <a:solidFill>
                  <a:sysClr val="windowText" lastClr="000000"/>
                </a:solidFill>
              </a:rPr>
              <a:t>be supported </a:t>
            </a:r>
            <a:r>
              <a:rPr lang="en-US" sz="2000" kern="0" dirty="0">
                <a:solidFill>
                  <a:sysClr val="windowText" lastClr="000000"/>
                </a:solidFill>
              </a:rPr>
              <a:t>by at least one crosstie specified in </a:t>
            </a:r>
            <a:r>
              <a:rPr lang="en-US" sz="2000" kern="0" dirty="0" smtClean="0">
                <a:solidFill>
                  <a:sysClr val="windowText" lastClr="000000"/>
                </a:solidFill>
              </a:rPr>
              <a:t>paragraph (</a:t>
            </a:r>
            <a:r>
              <a:rPr lang="en-US" sz="2000" kern="0" dirty="0">
                <a:solidFill>
                  <a:sysClr val="windowText" lastClr="000000"/>
                </a:solidFill>
              </a:rPr>
              <a:t>c) and (d) of this section whose centerline is within 48."</a:t>
            </a:r>
          </a:p>
        </p:txBody>
      </p:sp>
      <p:grpSp>
        <p:nvGrpSpPr>
          <p:cNvPr id="10" name="Group 37"/>
          <p:cNvGrpSpPr>
            <a:grpSpLocks/>
          </p:cNvGrpSpPr>
          <p:nvPr/>
        </p:nvGrpSpPr>
        <p:grpSpPr bwMode="auto">
          <a:xfrm>
            <a:off x="1447800" y="3657600"/>
            <a:ext cx="6248400" cy="2057400"/>
            <a:chOff x="1008" y="2256"/>
            <a:chExt cx="3648" cy="1023"/>
          </a:xfrm>
        </p:grpSpPr>
        <p:sp>
          <p:nvSpPr>
            <p:cNvPr id="11" name="Line 7"/>
            <p:cNvSpPr>
              <a:spLocks noChangeShapeType="1"/>
            </p:cNvSpPr>
            <p:nvPr/>
          </p:nvSpPr>
          <p:spPr bwMode="auto">
            <a:xfrm flipH="1">
              <a:off x="2826" y="2256"/>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2" name="Line 8"/>
            <p:cNvSpPr>
              <a:spLocks noChangeShapeType="1"/>
            </p:cNvSpPr>
            <p:nvPr/>
          </p:nvSpPr>
          <p:spPr bwMode="auto">
            <a:xfrm>
              <a:off x="2828" y="2262"/>
              <a:ext cx="0" cy="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 name="Line 9"/>
            <p:cNvSpPr>
              <a:spLocks noChangeShapeType="1"/>
            </p:cNvSpPr>
            <p:nvPr/>
          </p:nvSpPr>
          <p:spPr bwMode="auto">
            <a:xfrm>
              <a:off x="2834" y="2338"/>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 name="Line 10"/>
            <p:cNvSpPr>
              <a:spLocks noChangeShapeType="1"/>
            </p:cNvSpPr>
            <p:nvPr/>
          </p:nvSpPr>
          <p:spPr bwMode="auto">
            <a:xfrm>
              <a:off x="3824" y="2344"/>
              <a:ext cx="0" cy="2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5" name="Line 11"/>
            <p:cNvSpPr>
              <a:spLocks noChangeShapeType="1"/>
            </p:cNvSpPr>
            <p:nvPr/>
          </p:nvSpPr>
          <p:spPr bwMode="auto">
            <a:xfrm flipH="1">
              <a:off x="2826" y="2637"/>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 name="Oval 12"/>
            <p:cNvSpPr>
              <a:spLocks noChangeArrowheads="1"/>
            </p:cNvSpPr>
            <p:nvPr/>
          </p:nvSpPr>
          <p:spPr bwMode="auto">
            <a:xfrm>
              <a:off x="3438" y="2463"/>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17" name="Oval 13"/>
            <p:cNvSpPr>
              <a:spLocks noChangeArrowheads="1"/>
            </p:cNvSpPr>
            <p:nvPr/>
          </p:nvSpPr>
          <p:spPr bwMode="auto">
            <a:xfrm>
              <a:off x="3005" y="2463"/>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18" name="Line 14"/>
            <p:cNvSpPr>
              <a:spLocks noChangeShapeType="1"/>
            </p:cNvSpPr>
            <p:nvPr/>
          </p:nvSpPr>
          <p:spPr bwMode="auto">
            <a:xfrm flipH="1">
              <a:off x="2826" y="2664"/>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9" name="Line 15"/>
            <p:cNvSpPr>
              <a:spLocks noChangeShapeType="1"/>
            </p:cNvSpPr>
            <p:nvPr/>
          </p:nvSpPr>
          <p:spPr bwMode="auto">
            <a:xfrm>
              <a:off x="2828" y="2643"/>
              <a:ext cx="0"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0" name="Freeform 16"/>
            <p:cNvSpPr>
              <a:spLocks/>
            </p:cNvSpPr>
            <p:nvPr/>
          </p:nvSpPr>
          <p:spPr bwMode="auto">
            <a:xfrm>
              <a:off x="4623" y="2256"/>
              <a:ext cx="33" cy="409"/>
            </a:xfrm>
            <a:custGeom>
              <a:avLst/>
              <a:gdLst>
                <a:gd name="T0" fmla="*/ 25 w 33"/>
                <a:gd name="T1" fmla="*/ 0 h 409"/>
                <a:gd name="T2" fmla="*/ 17 w 33"/>
                <a:gd name="T3" fmla="*/ 9 h 409"/>
                <a:gd name="T4" fmla="*/ 14 w 33"/>
                <a:gd name="T5" fmla="*/ 16 h 409"/>
                <a:gd name="T6" fmla="*/ 14 w 33"/>
                <a:gd name="T7" fmla="*/ 23 h 409"/>
                <a:gd name="T8" fmla="*/ 14 w 33"/>
                <a:gd name="T9" fmla="*/ 29 h 409"/>
                <a:gd name="T10" fmla="*/ 17 w 33"/>
                <a:gd name="T11" fmla="*/ 36 h 409"/>
                <a:gd name="T12" fmla="*/ 21 w 33"/>
                <a:gd name="T13" fmla="*/ 43 h 409"/>
                <a:gd name="T14" fmla="*/ 25 w 33"/>
                <a:gd name="T15" fmla="*/ 50 h 409"/>
                <a:gd name="T16" fmla="*/ 25 w 33"/>
                <a:gd name="T17" fmla="*/ 57 h 409"/>
                <a:gd name="T18" fmla="*/ 28 w 33"/>
                <a:gd name="T19" fmla="*/ 63 h 409"/>
                <a:gd name="T20" fmla="*/ 32 w 33"/>
                <a:gd name="T21" fmla="*/ 70 h 409"/>
                <a:gd name="T22" fmla="*/ 25 w 33"/>
                <a:gd name="T23" fmla="*/ 77 h 409"/>
                <a:gd name="T24" fmla="*/ 25 w 33"/>
                <a:gd name="T25" fmla="*/ 84 h 409"/>
                <a:gd name="T26" fmla="*/ 14 w 33"/>
                <a:gd name="T27" fmla="*/ 88 h 409"/>
                <a:gd name="T28" fmla="*/ 14 w 33"/>
                <a:gd name="T29" fmla="*/ 95 h 409"/>
                <a:gd name="T30" fmla="*/ 14 w 33"/>
                <a:gd name="T31" fmla="*/ 102 h 409"/>
                <a:gd name="T32" fmla="*/ 14 w 33"/>
                <a:gd name="T33" fmla="*/ 109 h 409"/>
                <a:gd name="T34" fmla="*/ 17 w 33"/>
                <a:gd name="T35" fmla="*/ 120 h 409"/>
                <a:gd name="T36" fmla="*/ 17 w 33"/>
                <a:gd name="T37" fmla="*/ 127 h 409"/>
                <a:gd name="T38" fmla="*/ 17 w 33"/>
                <a:gd name="T39" fmla="*/ 136 h 409"/>
                <a:gd name="T40" fmla="*/ 17 w 33"/>
                <a:gd name="T41" fmla="*/ 158 h 409"/>
                <a:gd name="T42" fmla="*/ 14 w 33"/>
                <a:gd name="T43" fmla="*/ 181 h 409"/>
                <a:gd name="T44" fmla="*/ 10 w 33"/>
                <a:gd name="T45" fmla="*/ 190 h 409"/>
                <a:gd name="T46" fmla="*/ 6 w 33"/>
                <a:gd name="T47" fmla="*/ 213 h 409"/>
                <a:gd name="T48" fmla="*/ 3 w 33"/>
                <a:gd name="T49" fmla="*/ 235 h 409"/>
                <a:gd name="T50" fmla="*/ 3 w 33"/>
                <a:gd name="T51" fmla="*/ 247 h 409"/>
                <a:gd name="T52" fmla="*/ 3 w 33"/>
                <a:gd name="T53" fmla="*/ 256 h 409"/>
                <a:gd name="T54" fmla="*/ 3 w 33"/>
                <a:gd name="T55" fmla="*/ 262 h 409"/>
                <a:gd name="T56" fmla="*/ 3 w 33"/>
                <a:gd name="T57" fmla="*/ 274 h 409"/>
                <a:gd name="T58" fmla="*/ 0 w 33"/>
                <a:gd name="T59" fmla="*/ 283 h 409"/>
                <a:gd name="T60" fmla="*/ 3 w 33"/>
                <a:gd name="T61" fmla="*/ 292 h 409"/>
                <a:gd name="T62" fmla="*/ 3 w 33"/>
                <a:gd name="T63" fmla="*/ 299 h 409"/>
                <a:gd name="T64" fmla="*/ 6 w 33"/>
                <a:gd name="T65" fmla="*/ 308 h 409"/>
                <a:gd name="T66" fmla="*/ 6 w 33"/>
                <a:gd name="T67" fmla="*/ 331 h 409"/>
                <a:gd name="T68" fmla="*/ 3 w 33"/>
                <a:gd name="T69" fmla="*/ 338 h 409"/>
                <a:gd name="T70" fmla="*/ 0 w 33"/>
                <a:gd name="T71" fmla="*/ 345 h 409"/>
                <a:gd name="T72" fmla="*/ 3 w 33"/>
                <a:gd name="T73" fmla="*/ 353 h 409"/>
                <a:gd name="T74" fmla="*/ 10 w 33"/>
                <a:gd name="T75" fmla="*/ 362 h 409"/>
                <a:gd name="T76" fmla="*/ 14 w 33"/>
                <a:gd name="T77" fmla="*/ 369 h 409"/>
                <a:gd name="T78" fmla="*/ 21 w 33"/>
                <a:gd name="T79" fmla="*/ 376 h 409"/>
                <a:gd name="T80" fmla="*/ 25 w 33"/>
                <a:gd name="T81" fmla="*/ 383 h 409"/>
                <a:gd name="T82" fmla="*/ 25 w 33"/>
                <a:gd name="T83" fmla="*/ 394 h 409"/>
                <a:gd name="T84" fmla="*/ 25 w 33"/>
                <a:gd name="T85" fmla="*/ 401 h 409"/>
                <a:gd name="T86" fmla="*/ 21 w 33"/>
                <a:gd name="T87" fmla="*/ 408 h 409"/>
                <a:gd name="T88" fmla="*/ 25 w 33"/>
                <a:gd name="T89" fmla="*/ 408 h 4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409"/>
                <a:gd name="T137" fmla="*/ 33 w 33"/>
                <a:gd name="T138" fmla="*/ 409 h 4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409">
                  <a:moveTo>
                    <a:pt x="25" y="0"/>
                  </a:moveTo>
                  <a:lnTo>
                    <a:pt x="17" y="9"/>
                  </a:lnTo>
                  <a:lnTo>
                    <a:pt x="14" y="16"/>
                  </a:lnTo>
                  <a:lnTo>
                    <a:pt x="14" y="23"/>
                  </a:lnTo>
                  <a:lnTo>
                    <a:pt x="14" y="29"/>
                  </a:lnTo>
                  <a:lnTo>
                    <a:pt x="17" y="36"/>
                  </a:lnTo>
                  <a:lnTo>
                    <a:pt x="21" y="43"/>
                  </a:lnTo>
                  <a:lnTo>
                    <a:pt x="25" y="50"/>
                  </a:lnTo>
                  <a:lnTo>
                    <a:pt x="25" y="57"/>
                  </a:lnTo>
                  <a:lnTo>
                    <a:pt x="28" y="63"/>
                  </a:lnTo>
                  <a:lnTo>
                    <a:pt x="32" y="70"/>
                  </a:lnTo>
                  <a:lnTo>
                    <a:pt x="25" y="77"/>
                  </a:lnTo>
                  <a:lnTo>
                    <a:pt x="25" y="84"/>
                  </a:lnTo>
                  <a:lnTo>
                    <a:pt x="14" y="88"/>
                  </a:lnTo>
                  <a:lnTo>
                    <a:pt x="14" y="95"/>
                  </a:lnTo>
                  <a:lnTo>
                    <a:pt x="14" y="102"/>
                  </a:lnTo>
                  <a:lnTo>
                    <a:pt x="14" y="109"/>
                  </a:lnTo>
                  <a:lnTo>
                    <a:pt x="17" y="120"/>
                  </a:lnTo>
                  <a:lnTo>
                    <a:pt x="17" y="127"/>
                  </a:lnTo>
                  <a:lnTo>
                    <a:pt x="17" y="136"/>
                  </a:lnTo>
                  <a:lnTo>
                    <a:pt x="17" y="158"/>
                  </a:lnTo>
                  <a:lnTo>
                    <a:pt x="14" y="181"/>
                  </a:lnTo>
                  <a:lnTo>
                    <a:pt x="10" y="190"/>
                  </a:lnTo>
                  <a:lnTo>
                    <a:pt x="6" y="213"/>
                  </a:lnTo>
                  <a:lnTo>
                    <a:pt x="3" y="235"/>
                  </a:lnTo>
                  <a:lnTo>
                    <a:pt x="3" y="247"/>
                  </a:lnTo>
                  <a:lnTo>
                    <a:pt x="3" y="256"/>
                  </a:lnTo>
                  <a:lnTo>
                    <a:pt x="3" y="262"/>
                  </a:lnTo>
                  <a:lnTo>
                    <a:pt x="3" y="274"/>
                  </a:lnTo>
                  <a:lnTo>
                    <a:pt x="0" y="283"/>
                  </a:lnTo>
                  <a:lnTo>
                    <a:pt x="3" y="292"/>
                  </a:lnTo>
                  <a:lnTo>
                    <a:pt x="3" y="299"/>
                  </a:lnTo>
                  <a:lnTo>
                    <a:pt x="6" y="308"/>
                  </a:lnTo>
                  <a:lnTo>
                    <a:pt x="6" y="331"/>
                  </a:lnTo>
                  <a:lnTo>
                    <a:pt x="3" y="338"/>
                  </a:lnTo>
                  <a:lnTo>
                    <a:pt x="0" y="345"/>
                  </a:lnTo>
                  <a:lnTo>
                    <a:pt x="3" y="353"/>
                  </a:lnTo>
                  <a:lnTo>
                    <a:pt x="10" y="362"/>
                  </a:lnTo>
                  <a:lnTo>
                    <a:pt x="14" y="369"/>
                  </a:lnTo>
                  <a:lnTo>
                    <a:pt x="21" y="376"/>
                  </a:lnTo>
                  <a:lnTo>
                    <a:pt x="25" y="383"/>
                  </a:lnTo>
                  <a:lnTo>
                    <a:pt x="25" y="394"/>
                  </a:lnTo>
                  <a:lnTo>
                    <a:pt x="25" y="401"/>
                  </a:lnTo>
                  <a:lnTo>
                    <a:pt x="21" y="408"/>
                  </a:lnTo>
                  <a:lnTo>
                    <a:pt x="25" y="40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21" name="Line 17"/>
            <p:cNvSpPr>
              <a:spLocks noChangeShapeType="1"/>
            </p:cNvSpPr>
            <p:nvPr/>
          </p:nvSpPr>
          <p:spPr bwMode="auto">
            <a:xfrm>
              <a:off x="1021" y="2256"/>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2" name="Line 18"/>
            <p:cNvSpPr>
              <a:spLocks noChangeShapeType="1"/>
            </p:cNvSpPr>
            <p:nvPr/>
          </p:nvSpPr>
          <p:spPr bwMode="auto">
            <a:xfrm>
              <a:off x="2835" y="2262"/>
              <a:ext cx="0" cy="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3" name="Line 19"/>
            <p:cNvSpPr>
              <a:spLocks noChangeShapeType="1"/>
            </p:cNvSpPr>
            <p:nvPr/>
          </p:nvSpPr>
          <p:spPr bwMode="auto">
            <a:xfrm flipH="1">
              <a:off x="1013" y="2338"/>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4" name="Line 20"/>
            <p:cNvSpPr>
              <a:spLocks noChangeShapeType="1"/>
            </p:cNvSpPr>
            <p:nvPr/>
          </p:nvSpPr>
          <p:spPr bwMode="auto">
            <a:xfrm>
              <a:off x="1839" y="2344"/>
              <a:ext cx="0" cy="2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5" name="Line 21"/>
            <p:cNvSpPr>
              <a:spLocks noChangeShapeType="1"/>
            </p:cNvSpPr>
            <p:nvPr/>
          </p:nvSpPr>
          <p:spPr bwMode="auto">
            <a:xfrm>
              <a:off x="1021" y="2637"/>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6" name="Oval 22"/>
            <p:cNvSpPr>
              <a:spLocks noChangeArrowheads="1"/>
            </p:cNvSpPr>
            <p:nvPr/>
          </p:nvSpPr>
          <p:spPr bwMode="auto">
            <a:xfrm>
              <a:off x="2102" y="2463"/>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7" name="Oval 23"/>
            <p:cNvSpPr>
              <a:spLocks noChangeArrowheads="1"/>
            </p:cNvSpPr>
            <p:nvPr/>
          </p:nvSpPr>
          <p:spPr bwMode="auto">
            <a:xfrm>
              <a:off x="2535" y="2463"/>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28" name="Line 24"/>
            <p:cNvSpPr>
              <a:spLocks noChangeShapeType="1"/>
            </p:cNvSpPr>
            <p:nvPr/>
          </p:nvSpPr>
          <p:spPr bwMode="auto">
            <a:xfrm>
              <a:off x="1021" y="2664"/>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9" name="Line 25"/>
            <p:cNvSpPr>
              <a:spLocks noChangeShapeType="1"/>
            </p:cNvSpPr>
            <p:nvPr/>
          </p:nvSpPr>
          <p:spPr bwMode="auto">
            <a:xfrm>
              <a:off x="2835" y="2643"/>
              <a:ext cx="0"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0" name="Freeform 26"/>
            <p:cNvSpPr>
              <a:spLocks/>
            </p:cNvSpPr>
            <p:nvPr/>
          </p:nvSpPr>
          <p:spPr bwMode="auto">
            <a:xfrm>
              <a:off x="1008" y="2256"/>
              <a:ext cx="33" cy="409"/>
            </a:xfrm>
            <a:custGeom>
              <a:avLst/>
              <a:gdLst>
                <a:gd name="T0" fmla="*/ 6 w 33"/>
                <a:gd name="T1" fmla="*/ 0 h 409"/>
                <a:gd name="T2" fmla="*/ 14 w 33"/>
                <a:gd name="T3" fmla="*/ 9 h 409"/>
                <a:gd name="T4" fmla="*/ 17 w 33"/>
                <a:gd name="T5" fmla="*/ 16 h 409"/>
                <a:gd name="T6" fmla="*/ 17 w 33"/>
                <a:gd name="T7" fmla="*/ 23 h 409"/>
                <a:gd name="T8" fmla="*/ 17 w 33"/>
                <a:gd name="T9" fmla="*/ 29 h 409"/>
                <a:gd name="T10" fmla="*/ 14 w 33"/>
                <a:gd name="T11" fmla="*/ 36 h 409"/>
                <a:gd name="T12" fmla="*/ 10 w 33"/>
                <a:gd name="T13" fmla="*/ 43 h 409"/>
                <a:gd name="T14" fmla="*/ 6 w 33"/>
                <a:gd name="T15" fmla="*/ 50 h 409"/>
                <a:gd name="T16" fmla="*/ 6 w 33"/>
                <a:gd name="T17" fmla="*/ 57 h 409"/>
                <a:gd name="T18" fmla="*/ 3 w 33"/>
                <a:gd name="T19" fmla="*/ 63 h 409"/>
                <a:gd name="T20" fmla="*/ 0 w 33"/>
                <a:gd name="T21" fmla="*/ 70 h 409"/>
                <a:gd name="T22" fmla="*/ 6 w 33"/>
                <a:gd name="T23" fmla="*/ 77 h 409"/>
                <a:gd name="T24" fmla="*/ 6 w 33"/>
                <a:gd name="T25" fmla="*/ 84 h 409"/>
                <a:gd name="T26" fmla="*/ 17 w 33"/>
                <a:gd name="T27" fmla="*/ 88 h 409"/>
                <a:gd name="T28" fmla="*/ 17 w 33"/>
                <a:gd name="T29" fmla="*/ 95 h 409"/>
                <a:gd name="T30" fmla="*/ 17 w 33"/>
                <a:gd name="T31" fmla="*/ 102 h 409"/>
                <a:gd name="T32" fmla="*/ 17 w 33"/>
                <a:gd name="T33" fmla="*/ 109 h 409"/>
                <a:gd name="T34" fmla="*/ 14 w 33"/>
                <a:gd name="T35" fmla="*/ 120 h 409"/>
                <a:gd name="T36" fmla="*/ 14 w 33"/>
                <a:gd name="T37" fmla="*/ 127 h 409"/>
                <a:gd name="T38" fmla="*/ 14 w 33"/>
                <a:gd name="T39" fmla="*/ 136 h 409"/>
                <a:gd name="T40" fmla="*/ 14 w 33"/>
                <a:gd name="T41" fmla="*/ 158 h 409"/>
                <a:gd name="T42" fmla="*/ 17 w 33"/>
                <a:gd name="T43" fmla="*/ 181 h 409"/>
                <a:gd name="T44" fmla="*/ 21 w 33"/>
                <a:gd name="T45" fmla="*/ 190 h 409"/>
                <a:gd name="T46" fmla="*/ 25 w 33"/>
                <a:gd name="T47" fmla="*/ 213 h 409"/>
                <a:gd name="T48" fmla="*/ 28 w 33"/>
                <a:gd name="T49" fmla="*/ 235 h 409"/>
                <a:gd name="T50" fmla="*/ 28 w 33"/>
                <a:gd name="T51" fmla="*/ 247 h 409"/>
                <a:gd name="T52" fmla="*/ 28 w 33"/>
                <a:gd name="T53" fmla="*/ 256 h 409"/>
                <a:gd name="T54" fmla="*/ 28 w 33"/>
                <a:gd name="T55" fmla="*/ 262 h 409"/>
                <a:gd name="T56" fmla="*/ 28 w 33"/>
                <a:gd name="T57" fmla="*/ 274 h 409"/>
                <a:gd name="T58" fmla="*/ 32 w 33"/>
                <a:gd name="T59" fmla="*/ 283 h 409"/>
                <a:gd name="T60" fmla="*/ 28 w 33"/>
                <a:gd name="T61" fmla="*/ 292 h 409"/>
                <a:gd name="T62" fmla="*/ 28 w 33"/>
                <a:gd name="T63" fmla="*/ 299 h 409"/>
                <a:gd name="T64" fmla="*/ 25 w 33"/>
                <a:gd name="T65" fmla="*/ 308 h 409"/>
                <a:gd name="T66" fmla="*/ 25 w 33"/>
                <a:gd name="T67" fmla="*/ 331 h 409"/>
                <a:gd name="T68" fmla="*/ 28 w 33"/>
                <a:gd name="T69" fmla="*/ 338 h 409"/>
                <a:gd name="T70" fmla="*/ 32 w 33"/>
                <a:gd name="T71" fmla="*/ 345 h 409"/>
                <a:gd name="T72" fmla="*/ 28 w 33"/>
                <a:gd name="T73" fmla="*/ 353 h 409"/>
                <a:gd name="T74" fmla="*/ 21 w 33"/>
                <a:gd name="T75" fmla="*/ 362 h 409"/>
                <a:gd name="T76" fmla="*/ 17 w 33"/>
                <a:gd name="T77" fmla="*/ 369 h 409"/>
                <a:gd name="T78" fmla="*/ 10 w 33"/>
                <a:gd name="T79" fmla="*/ 376 h 409"/>
                <a:gd name="T80" fmla="*/ 6 w 33"/>
                <a:gd name="T81" fmla="*/ 383 h 409"/>
                <a:gd name="T82" fmla="*/ 6 w 33"/>
                <a:gd name="T83" fmla="*/ 394 h 409"/>
                <a:gd name="T84" fmla="*/ 6 w 33"/>
                <a:gd name="T85" fmla="*/ 401 h 409"/>
                <a:gd name="T86" fmla="*/ 10 w 33"/>
                <a:gd name="T87" fmla="*/ 408 h 409"/>
                <a:gd name="T88" fmla="*/ 6 w 33"/>
                <a:gd name="T89" fmla="*/ 408 h 4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409"/>
                <a:gd name="T137" fmla="*/ 33 w 33"/>
                <a:gd name="T138" fmla="*/ 409 h 4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409">
                  <a:moveTo>
                    <a:pt x="6" y="0"/>
                  </a:moveTo>
                  <a:lnTo>
                    <a:pt x="14" y="9"/>
                  </a:lnTo>
                  <a:lnTo>
                    <a:pt x="17" y="16"/>
                  </a:lnTo>
                  <a:lnTo>
                    <a:pt x="17" y="23"/>
                  </a:lnTo>
                  <a:lnTo>
                    <a:pt x="17" y="29"/>
                  </a:lnTo>
                  <a:lnTo>
                    <a:pt x="14" y="36"/>
                  </a:lnTo>
                  <a:lnTo>
                    <a:pt x="10" y="43"/>
                  </a:lnTo>
                  <a:lnTo>
                    <a:pt x="6" y="50"/>
                  </a:lnTo>
                  <a:lnTo>
                    <a:pt x="6" y="57"/>
                  </a:lnTo>
                  <a:lnTo>
                    <a:pt x="3" y="63"/>
                  </a:lnTo>
                  <a:lnTo>
                    <a:pt x="0" y="70"/>
                  </a:lnTo>
                  <a:lnTo>
                    <a:pt x="6" y="77"/>
                  </a:lnTo>
                  <a:lnTo>
                    <a:pt x="6" y="84"/>
                  </a:lnTo>
                  <a:lnTo>
                    <a:pt x="17" y="88"/>
                  </a:lnTo>
                  <a:lnTo>
                    <a:pt x="17" y="95"/>
                  </a:lnTo>
                  <a:lnTo>
                    <a:pt x="17" y="102"/>
                  </a:lnTo>
                  <a:lnTo>
                    <a:pt x="17" y="109"/>
                  </a:lnTo>
                  <a:lnTo>
                    <a:pt x="14" y="120"/>
                  </a:lnTo>
                  <a:lnTo>
                    <a:pt x="14" y="127"/>
                  </a:lnTo>
                  <a:lnTo>
                    <a:pt x="14" y="136"/>
                  </a:lnTo>
                  <a:lnTo>
                    <a:pt x="14" y="158"/>
                  </a:lnTo>
                  <a:lnTo>
                    <a:pt x="17" y="181"/>
                  </a:lnTo>
                  <a:lnTo>
                    <a:pt x="21" y="190"/>
                  </a:lnTo>
                  <a:lnTo>
                    <a:pt x="25" y="213"/>
                  </a:lnTo>
                  <a:lnTo>
                    <a:pt x="28" y="235"/>
                  </a:lnTo>
                  <a:lnTo>
                    <a:pt x="28" y="247"/>
                  </a:lnTo>
                  <a:lnTo>
                    <a:pt x="28" y="256"/>
                  </a:lnTo>
                  <a:lnTo>
                    <a:pt x="28" y="262"/>
                  </a:lnTo>
                  <a:lnTo>
                    <a:pt x="28" y="274"/>
                  </a:lnTo>
                  <a:lnTo>
                    <a:pt x="32" y="283"/>
                  </a:lnTo>
                  <a:lnTo>
                    <a:pt x="28" y="292"/>
                  </a:lnTo>
                  <a:lnTo>
                    <a:pt x="28" y="299"/>
                  </a:lnTo>
                  <a:lnTo>
                    <a:pt x="25" y="308"/>
                  </a:lnTo>
                  <a:lnTo>
                    <a:pt x="25" y="331"/>
                  </a:lnTo>
                  <a:lnTo>
                    <a:pt x="28" y="338"/>
                  </a:lnTo>
                  <a:lnTo>
                    <a:pt x="32" y="345"/>
                  </a:lnTo>
                  <a:lnTo>
                    <a:pt x="28" y="353"/>
                  </a:lnTo>
                  <a:lnTo>
                    <a:pt x="21" y="362"/>
                  </a:lnTo>
                  <a:lnTo>
                    <a:pt x="17" y="369"/>
                  </a:lnTo>
                  <a:lnTo>
                    <a:pt x="10" y="376"/>
                  </a:lnTo>
                  <a:lnTo>
                    <a:pt x="6" y="383"/>
                  </a:lnTo>
                  <a:lnTo>
                    <a:pt x="6" y="394"/>
                  </a:lnTo>
                  <a:lnTo>
                    <a:pt x="6" y="401"/>
                  </a:lnTo>
                  <a:lnTo>
                    <a:pt x="10" y="408"/>
                  </a:lnTo>
                  <a:lnTo>
                    <a:pt x="6" y="40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31" name="Rectangle 27"/>
            <p:cNvSpPr>
              <a:spLocks noChangeArrowheads="1"/>
            </p:cNvSpPr>
            <p:nvPr/>
          </p:nvSpPr>
          <p:spPr bwMode="auto">
            <a:xfrm>
              <a:off x="1712" y="2667"/>
              <a:ext cx="556" cy="2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2" name="Rectangle 28"/>
            <p:cNvSpPr>
              <a:spLocks noChangeArrowheads="1"/>
            </p:cNvSpPr>
            <p:nvPr/>
          </p:nvSpPr>
          <p:spPr bwMode="auto">
            <a:xfrm>
              <a:off x="3758" y="2667"/>
              <a:ext cx="556" cy="2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33" name="Line 29"/>
            <p:cNvSpPr>
              <a:spLocks noChangeShapeType="1"/>
            </p:cNvSpPr>
            <p:nvPr/>
          </p:nvSpPr>
          <p:spPr bwMode="auto">
            <a:xfrm>
              <a:off x="2867" y="3039"/>
              <a:ext cx="1186" cy="0"/>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4" name="Rectangle 30"/>
            <p:cNvSpPr>
              <a:spLocks noChangeArrowheads="1"/>
            </p:cNvSpPr>
            <p:nvPr/>
          </p:nvSpPr>
          <p:spPr bwMode="auto">
            <a:xfrm>
              <a:off x="3300" y="3031"/>
              <a:ext cx="34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24”</a:t>
              </a:r>
            </a:p>
          </p:txBody>
        </p:sp>
        <p:sp>
          <p:nvSpPr>
            <p:cNvPr id="35" name="Line 31"/>
            <p:cNvSpPr>
              <a:spLocks noChangeShapeType="1"/>
            </p:cNvSpPr>
            <p:nvPr/>
          </p:nvSpPr>
          <p:spPr bwMode="auto">
            <a:xfrm>
              <a:off x="4035" y="2784"/>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6" name="Line 32"/>
            <p:cNvSpPr>
              <a:spLocks noChangeShapeType="1"/>
            </p:cNvSpPr>
            <p:nvPr/>
          </p:nvSpPr>
          <p:spPr bwMode="auto">
            <a:xfrm>
              <a:off x="2838" y="2672"/>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nvGrpSpPr>
            <p:cNvPr id="37" name="Group 35"/>
            <p:cNvGrpSpPr>
              <a:grpSpLocks/>
            </p:cNvGrpSpPr>
            <p:nvPr/>
          </p:nvGrpSpPr>
          <p:grpSpPr bwMode="auto">
            <a:xfrm>
              <a:off x="2046" y="2709"/>
              <a:ext cx="39" cy="258"/>
              <a:chOff x="2046" y="2709"/>
              <a:chExt cx="39" cy="258"/>
            </a:xfrm>
          </p:grpSpPr>
          <p:sp>
            <p:nvSpPr>
              <p:cNvPr id="39" name="Line 33"/>
              <p:cNvSpPr>
                <a:spLocks noChangeShapeType="1"/>
              </p:cNvSpPr>
              <p:nvPr/>
            </p:nvSpPr>
            <p:spPr bwMode="auto">
              <a:xfrm flipV="1">
                <a:off x="2046" y="2737"/>
                <a:ext cx="34" cy="2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0" name="Line 34"/>
              <p:cNvSpPr>
                <a:spLocks noChangeShapeType="1"/>
              </p:cNvSpPr>
              <p:nvPr/>
            </p:nvSpPr>
            <p:spPr bwMode="auto">
              <a:xfrm>
                <a:off x="2085" y="2709"/>
                <a:ext cx="0" cy="25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38" name="Rectangle 36"/>
            <p:cNvSpPr>
              <a:spLocks noChangeArrowheads="1"/>
            </p:cNvSpPr>
            <p:nvPr/>
          </p:nvSpPr>
          <p:spPr bwMode="auto">
            <a:xfrm>
              <a:off x="1681" y="2977"/>
              <a:ext cx="78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Defective</a:t>
              </a:r>
            </a:p>
          </p:txBody>
        </p:sp>
      </p:grpSp>
    </p:spTree>
    <p:extLst>
      <p:ext uri="{BB962C8B-B14F-4D97-AF65-F5344CB8AC3E}">
        <p14:creationId xmlns:p14="http://schemas.microsoft.com/office/powerpoint/2010/main" val="2429209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914400" y="2034902"/>
            <a:ext cx="7543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a:solidFill>
                  <a:sysClr val="windowText" lastClr="000000"/>
                </a:solidFill>
              </a:rPr>
              <a:t>Each rail joint in Classes 3 through 5 track shall </a:t>
            </a:r>
            <a:r>
              <a:rPr lang="en-US" sz="2000" kern="0" dirty="0" smtClean="0">
                <a:solidFill>
                  <a:sysClr val="windowText" lastClr="000000"/>
                </a:solidFill>
              </a:rPr>
              <a:t>be supported </a:t>
            </a:r>
            <a:r>
              <a:rPr lang="en-US" sz="2000" kern="0" dirty="0">
                <a:solidFill>
                  <a:sysClr val="windowText" lastClr="000000"/>
                </a:solidFill>
              </a:rPr>
              <a:t>by at least one crosstie specified in </a:t>
            </a:r>
            <a:r>
              <a:rPr lang="en-US" sz="2000" kern="0" dirty="0" smtClean="0">
                <a:solidFill>
                  <a:sysClr val="windowText" lastClr="000000"/>
                </a:solidFill>
              </a:rPr>
              <a:t>paragraph (</a:t>
            </a:r>
            <a:r>
              <a:rPr lang="en-US" sz="2000" kern="0" dirty="0">
                <a:solidFill>
                  <a:sysClr val="windowText" lastClr="000000"/>
                </a:solidFill>
              </a:rPr>
              <a:t>c) and (d) of this section whose centerline is within 36</a:t>
            </a:r>
            <a:r>
              <a:rPr lang="en-US" sz="2000" kern="0" dirty="0" smtClean="0">
                <a:solidFill>
                  <a:sysClr val="windowText" lastClr="000000"/>
                </a:solidFill>
              </a:rPr>
              <a:t>”, or</a:t>
            </a:r>
            <a:r>
              <a:rPr lang="en-US" sz="2000" kern="0" dirty="0">
                <a:solidFill>
                  <a:sysClr val="windowText" lastClr="000000"/>
                </a:solidFill>
              </a:rPr>
              <a:t>;</a:t>
            </a:r>
          </a:p>
        </p:txBody>
      </p:sp>
      <p:grpSp>
        <p:nvGrpSpPr>
          <p:cNvPr id="41" name="Group 37"/>
          <p:cNvGrpSpPr>
            <a:grpSpLocks/>
          </p:cNvGrpSpPr>
          <p:nvPr/>
        </p:nvGrpSpPr>
        <p:grpSpPr bwMode="auto">
          <a:xfrm>
            <a:off x="1447800" y="3643312"/>
            <a:ext cx="6324600" cy="1995488"/>
            <a:chOff x="960" y="2064"/>
            <a:chExt cx="3648" cy="969"/>
          </a:xfrm>
        </p:grpSpPr>
        <p:sp>
          <p:nvSpPr>
            <p:cNvPr id="42" name="Line 7"/>
            <p:cNvSpPr>
              <a:spLocks noChangeShapeType="1"/>
            </p:cNvSpPr>
            <p:nvPr/>
          </p:nvSpPr>
          <p:spPr bwMode="auto">
            <a:xfrm flipH="1">
              <a:off x="2778" y="2064"/>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3" name="Line 8"/>
            <p:cNvSpPr>
              <a:spLocks noChangeShapeType="1"/>
            </p:cNvSpPr>
            <p:nvPr/>
          </p:nvSpPr>
          <p:spPr bwMode="auto">
            <a:xfrm>
              <a:off x="2780" y="2070"/>
              <a:ext cx="0" cy="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4" name="Line 9"/>
            <p:cNvSpPr>
              <a:spLocks noChangeShapeType="1"/>
            </p:cNvSpPr>
            <p:nvPr/>
          </p:nvSpPr>
          <p:spPr bwMode="auto">
            <a:xfrm>
              <a:off x="2786" y="2146"/>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5" name="Line 10"/>
            <p:cNvSpPr>
              <a:spLocks noChangeShapeType="1"/>
            </p:cNvSpPr>
            <p:nvPr/>
          </p:nvSpPr>
          <p:spPr bwMode="auto">
            <a:xfrm>
              <a:off x="3776" y="2152"/>
              <a:ext cx="0" cy="2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6" name="Line 11"/>
            <p:cNvSpPr>
              <a:spLocks noChangeShapeType="1"/>
            </p:cNvSpPr>
            <p:nvPr/>
          </p:nvSpPr>
          <p:spPr bwMode="auto">
            <a:xfrm flipH="1">
              <a:off x="2778" y="2445"/>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7" name="Oval 12"/>
            <p:cNvSpPr>
              <a:spLocks noChangeArrowheads="1"/>
            </p:cNvSpPr>
            <p:nvPr/>
          </p:nvSpPr>
          <p:spPr bwMode="auto">
            <a:xfrm>
              <a:off x="3390" y="2271"/>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8" name="Oval 13"/>
            <p:cNvSpPr>
              <a:spLocks noChangeArrowheads="1"/>
            </p:cNvSpPr>
            <p:nvPr/>
          </p:nvSpPr>
          <p:spPr bwMode="auto">
            <a:xfrm>
              <a:off x="2957" y="2271"/>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49" name="Line 14"/>
            <p:cNvSpPr>
              <a:spLocks noChangeShapeType="1"/>
            </p:cNvSpPr>
            <p:nvPr/>
          </p:nvSpPr>
          <p:spPr bwMode="auto">
            <a:xfrm flipH="1">
              <a:off x="2778" y="2472"/>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0" name="Line 15"/>
            <p:cNvSpPr>
              <a:spLocks noChangeShapeType="1"/>
            </p:cNvSpPr>
            <p:nvPr/>
          </p:nvSpPr>
          <p:spPr bwMode="auto">
            <a:xfrm>
              <a:off x="2780" y="2451"/>
              <a:ext cx="0"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1" name="Freeform 16"/>
            <p:cNvSpPr>
              <a:spLocks/>
            </p:cNvSpPr>
            <p:nvPr/>
          </p:nvSpPr>
          <p:spPr bwMode="auto">
            <a:xfrm>
              <a:off x="4575" y="2064"/>
              <a:ext cx="33" cy="409"/>
            </a:xfrm>
            <a:custGeom>
              <a:avLst/>
              <a:gdLst>
                <a:gd name="T0" fmla="*/ 25 w 33"/>
                <a:gd name="T1" fmla="*/ 0 h 409"/>
                <a:gd name="T2" fmla="*/ 17 w 33"/>
                <a:gd name="T3" fmla="*/ 9 h 409"/>
                <a:gd name="T4" fmla="*/ 14 w 33"/>
                <a:gd name="T5" fmla="*/ 16 h 409"/>
                <a:gd name="T6" fmla="*/ 14 w 33"/>
                <a:gd name="T7" fmla="*/ 23 h 409"/>
                <a:gd name="T8" fmla="*/ 14 w 33"/>
                <a:gd name="T9" fmla="*/ 29 h 409"/>
                <a:gd name="T10" fmla="*/ 17 w 33"/>
                <a:gd name="T11" fmla="*/ 36 h 409"/>
                <a:gd name="T12" fmla="*/ 21 w 33"/>
                <a:gd name="T13" fmla="*/ 43 h 409"/>
                <a:gd name="T14" fmla="*/ 25 w 33"/>
                <a:gd name="T15" fmla="*/ 50 h 409"/>
                <a:gd name="T16" fmla="*/ 25 w 33"/>
                <a:gd name="T17" fmla="*/ 57 h 409"/>
                <a:gd name="T18" fmla="*/ 28 w 33"/>
                <a:gd name="T19" fmla="*/ 63 h 409"/>
                <a:gd name="T20" fmla="*/ 32 w 33"/>
                <a:gd name="T21" fmla="*/ 70 h 409"/>
                <a:gd name="T22" fmla="*/ 25 w 33"/>
                <a:gd name="T23" fmla="*/ 77 h 409"/>
                <a:gd name="T24" fmla="*/ 25 w 33"/>
                <a:gd name="T25" fmla="*/ 84 h 409"/>
                <a:gd name="T26" fmla="*/ 14 w 33"/>
                <a:gd name="T27" fmla="*/ 88 h 409"/>
                <a:gd name="T28" fmla="*/ 14 w 33"/>
                <a:gd name="T29" fmla="*/ 95 h 409"/>
                <a:gd name="T30" fmla="*/ 14 w 33"/>
                <a:gd name="T31" fmla="*/ 102 h 409"/>
                <a:gd name="T32" fmla="*/ 14 w 33"/>
                <a:gd name="T33" fmla="*/ 109 h 409"/>
                <a:gd name="T34" fmla="*/ 17 w 33"/>
                <a:gd name="T35" fmla="*/ 120 h 409"/>
                <a:gd name="T36" fmla="*/ 17 w 33"/>
                <a:gd name="T37" fmla="*/ 127 h 409"/>
                <a:gd name="T38" fmla="*/ 17 w 33"/>
                <a:gd name="T39" fmla="*/ 136 h 409"/>
                <a:gd name="T40" fmla="*/ 17 w 33"/>
                <a:gd name="T41" fmla="*/ 158 h 409"/>
                <a:gd name="T42" fmla="*/ 14 w 33"/>
                <a:gd name="T43" fmla="*/ 181 h 409"/>
                <a:gd name="T44" fmla="*/ 10 w 33"/>
                <a:gd name="T45" fmla="*/ 190 h 409"/>
                <a:gd name="T46" fmla="*/ 6 w 33"/>
                <a:gd name="T47" fmla="*/ 213 h 409"/>
                <a:gd name="T48" fmla="*/ 3 w 33"/>
                <a:gd name="T49" fmla="*/ 235 h 409"/>
                <a:gd name="T50" fmla="*/ 3 w 33"/>
                <a:gd name="T51" fmla="*/ 247 h 409"/>
                <a:gd name="T52" fmla="*/ 3 w 33"/>
                <a:gd name="T53" fmla="*/ 256 h 409"/>
                <a:gd name="T54" fmla="*/ 3 w 33"/>
                <a:gd name="T55" fmla="*/ 262 h 409"/>
                <a:gd name="T56" fmla="*/ 3 w 33"/>
                <a:gd name="T57" fmla="*/ 274 h 409"/>
                <a:gd name="T58" fmla="*/ 0 w 33"/>
                <a:gd name="T59" fmla="*/ 283 h 409"/>
                <a:gd name="T60" fmla="*/ 3 w 33"/>
                <a:gd name="T61" fmla="*/ 292 h 409"/>
                <a:gd name="T62" fmla="*/ 3 w 33"/>
                <a:gd name="T63" fmla="*/ 299 h 409"/>
                <a:gd name="T64" fmla="*/ 6 w 33"/>
                <a:gd name="T65" fmla="*/ 308 h 409"/>
                <a:gd name="T66" fmla="*/ 6 w 33"/>
                <a:gd name="T67" fmla="*/ 331 h 409"/>
                <a:gd name="T68" fmla="*/ 3 w 33"/>
                <a:gd name="T69" fmla="*/ 338 h 409"/>
                <a:gd name="T70" fmla="*/ 0 w 33"/>
                <a:gd name="T71" fmla="*/ 345 h 409"/>
                <a:gd name="T72" fmla="*/ 3 w 33"/>
                <a:gd name="T73" fmla="*/ 353 h 409"/>
                <a:gd name="T74" fmla="*/ 10 w 33"/>
                <a:gd name="T75" fmla="*/ 362 h 409"/>
                <a:gd name="T76" fmla="*/ 14 w 33"/>
                <a:gd name="T77" fmla="*/ 369 h 409"/>
                <a:gd name="T78" fmla="*/ 21 w 33"/>
                <a:gd name="T79" fmla="*/ 376 h 409"/>
                <a:gd name="T80" fmla="*/ 25 w 33"/>
                <a:gd name="T81" fmla="*/ 383 h 409"/>
                <a:gd name="T82" fmla="*/ 25 w 33"/>
                <a:gd name="T83" fmla="*/ 394 h 409"/>
                <a:gd name="T84" fmla="*/ 25 w 33"/>
                <a:gd name="T85" fmla="*/ 401 h 409"/>
                <a:gd name="T86" fmla="*/ 21 w 33"/>
                <a:gd name="T87" fmla="*/ 408 h 409"/>
                <a:gd name="T88" fmla="*/ 25 w 33"/>
                <a:gd name="T89" fmla="*/ 408 h 4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409"/>
                <a:gd name="T137" fmla="*/ 33 w 33"/>
                <a:gd name="T138" fmla="*/ 409 h 4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409">
                  <a:moveTo>
                    <a:pt x="25" y="0"/>
                  </a:moveTo>
                  <a:lnTo>
                    <a:pt x="17" y="9"/>
                  </a:lnTo>
                  <a:lnTo>
                    <a:pt x="14" y="16"/>
                  </a:lnTo>
                  <a:lnTo>
                    <a:pt x="14" y="23"/>
                  </a:lnTo>
                  <a:lnTo>
                    <a:pt x="14" y="29"/>
                  </a:lnTo>
                  <a:lnTo>
                    <a:pt x="17" y="36"/>
                  </a:lnTo>
                  <a:lnTo>
                    <a:pt x="21" y="43"/>
                  </a:lnTo>
                  <a:lnTo>
                    <a:pt x="25" y="50"/>
                  </a:lnTo>
                  <a:lnTo>
                    <a:pt x="25" y="57"/>
                  </a:lnTo>
                  <a:lnTo>
                    <a:pt x="28" y="63"/>
                  </a:lnTo>
                  <a:lnTo>
                    <a:pt x="32" y="70"/>
                  </a:lnTo>
                  <a:lnTo>
                    <a:pt x="25" y="77"/>
                  </a:lnTo>
                  <a:lnTo>
                    <a:pt x="25" y="84"/>
                  </a:lnTo>
                  <a:lnTo>
                    <a:pt x="14" y="88"/>
                  </a:lnTo>
                  <a:lnTo>
                    <a:pt x="14" y="95"/>
                  </a:lnTo>
                  <a:lnTo>
                    <a:pt x="14" y="102"/>
                  </a:lnTo>
                  <a:lnTo>
                    <a:pt x="14" y="109"/>
                  </a:lnTo>
                  <a:lnTo>
                    <a:pt x="17" y="120"/>
                  </a:lnTo>
                  <a:lnTo>
                    <a:pt x="17" y="127"/>
                  </a:lnTo>
                  <a:lnTo>
                    <a:pt x="17" y="136"/>
                  </a:lnTo>
                  <a:lnTo>
                    <a:pt x="17" y="158"/>
                  </a:lnTo>
                  <a:lnTo>
                    <a:pt x="14" y="181"/>
                  </a:lnTo>
                  <a:lnTo>
                    <a:pt x="10" y="190"/>
                  </a:lnTo>
                  <a:lnTo>
                    <a:pt x="6" y="213"/>
                  </a:lnTo>
                  <a:lnTo>
                    <a:pt x="3" y="235"/>
                  </a:lnTo>
                  <a:lnTo>
                    <a:pt x="3" y="247"/>
                  </a:lnTo>
                  <a:lnTo>
                    <a:pt x="3" y="256"/>
                  </a:lnTo>
                  <a:lnTo>
                    <a:pt x="3" y="262"/>
                  </a:lnTo>
                  <a:lnTo>
                    <a:pt x="3" y="274"/>
                  </a:lnTo>
                  <a:lnTo>
                    <a:pt x="0" y="283"/>
                  </a:lnTo>
                  <a:lnTo>
                    <a:pt x="3" y="292"/>
                  </a:lnTo>
                  <a:lnTo>
                    <a:pt x="3" y="299"/>
                  </a:lnTo>
                  <a:lnTo>
                    <a:pt x="6" y="308"/>
                  </a:lnTo>
                  <a:lnTo>
                    <a:pt x="6" y="331"/>
                  </a:lnTo>
                  <a:lnTo>
                    <a:pt x="3" y="338"/>
                  </a:lnTo>
                  <a:lnTo>
                    <a:pt x="0" y="345"/>
                  </a:lnTo>
                  <a:lnTo>
                    <a:pt x="3" y="353"/>
                  </a:lnTo>
                  <a:lnTo>
                    <a:pt x="10" y="362"/>
                  </a:lnTo>
                  <a:lnTo>
                    <a:pt x="14" y="369"/>
                  </a:lnTo>
                  <a:lnTo>
                    <a:pt x="21" y="376"/>
                  </a:lnTo>
                  <a:lnTo>
                    <a:pt x="25" y="383"/>
                  </a:lnTo>
                  <a:lnTo>
                    <a:pt x="25" y="394"/>
                  </a:lnTo>
                  <a:lnTo>
                    <a:pt x="25" y="401"/>
                  </a:lnTo>
                  <a:lnTo>
                    <a:pt x="21" y="408"/>
                  </a:lnTo>
                  <a:lnTo>
                    <a:pt x="25" y="40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52" name="Line 17"/>
            <p:cNvSpPr>
              <a:spLocks noChangeShapeType="1"/>
            </p:cNvSpPr>
            <p:nvPr/>
          </p:nvSpPr>
          <p:spPr bwMode="auto">
            <a:xfrm>
              <a:off x="973" y="2064"/>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3" name="Line 18"/>
            <p:cNvSpPr>
              <a:spLocks noChangeShapeType="1"/>
            </p:cNvSpPr>
            <p:nvPr/>
          </p:nvSpPr>
          <p:spPr bwMode="auto">
            <a:xfrm>
              <a:off x="2787" y="2070"/>
              <a:ext cx="0" cy="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4" name="Line 19"/>
            <p:cNvSpPr>
              <a:spLocks noChangeShapeType="1"/>
            </p:cNvSpPr>
            <p:nvPr/>
          </p:nvSpPr>
          <p:spPr bwMode="auto">
            <a:xfrm flipH="1">
              <a:off x="965" y="2146"/>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5" name="Line 20"/>
            <p:cNvSpPr>
              <a:spLocks noChangeShapeType="1"/>
            </p:cNvSpPr>
            <p:nvPr/>
          </p:nvSpPr>
          <p:spPr bwMode="auto">
            <a:xfrm>
              <a:off x="1791" y="2152"/>
              <a:ext cx="0" cy="2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6" name="Line 21"/>
            <p:cNvSpPr>
              <a:spLocks noChangeShapeType="1"/>
            </p:cNvSpPr>
            <p:nvPr/>
          </p:nvSpPr>
          <p:spPr bwMode="auto">
            <a:xfrm>
              <a:off x="973" y="2445"/>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7" name="Oval 22"/>
            <p:cNvSpPr>
              <a:spLocks noChangeArrowheads="1"/>
            </p:cNvSpPr>
            <p:nvPr/>
          </p:nvSpPr>
          <p:spPr bwMode="auto">
            <a:xfrm>
              <a:off x="2054" y="2271"/>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8" name="Oval 23"/>
            <p:cNvSpPr>
              <a:spLocks noChangeArrowheads="1"/>
            </p:cNvSpPr>
            <p:nvPr/>
          </p:nvSpPr>
          <p:spPr bwMode="auto">
            <a:xfrm>
              <a:off x="2487" y="2271"/>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59" name="Line 24"/>
            <p:cNvSpPr>
              <a:spLocks noChangeShapeType="1"/>
            </p:cNvSpPr>
            <p:nvPr/>
          </p:nvSpPr>
          <p:spPr bwMode="auto">
            <a:xfrm>
              <a:off x="973" y="2472"/>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0" name="Line 25"/>
            <p:cNvSpPr>
              <a:spLocks noChangeShapeType="1"/>
            </p:cNvSpPr>
            <p:nvPr/>
          </p:nvSpPr>
          <p:spPr bwMode="auto">
            <a:xfrm>
              <a:off x="2787" y="2451"/>
              <a:ext cx="0"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1" name="Freeform 26"/>
            <p:cNvSpPr>
              <a:spLocks/>
            </p:cNvSpPr>
            <p:nvPr/>
          </p:nvSpPr>
          <p:spPr bwMode="auto">
            <a:xfrm>
              <a:off x="960" y="2064"/>
              <a:ext cx="33" cy="409"/>
            </a:xfrm>
            <a:custGeom>
              <a:avLst/>
              <a:gdLst>
                <a:gd name="T0" fmla="*/ 6 w 33"/>
                <a:gd name="T1" fmla="*/ 0 h 409"/>
                <a:gd name="T2" fmla="*/ 14 w 33"/>
                <a:gd name="T3" fmla="*/ 9 h 409"/>
                <a:gd name="T4" fmla="*/ 17 w 33"/>
                <a:gd name="T5" fmla="*/ 16 h 409"/>
                <a:gd name="T6" fmla="*/ 17 w 33"/>
                <a:gd name="T7" fmla="*/ 23 h 409"/>
                <a:gd name="T8" fmla="*/ 17 w 33"/>
                <a:gd name="T9" fmla="*/ 29 h 409"/>
                <a:gd name="T10" fmla="*/ 14 w 33"/>
                <a:gd name="T11" fmla="*/ 36 h 409"/>
                <a:gd name="T12" fmla="*/ 10 w 33"/>
                <a:gd name="T13" fmla="*/ 43 h 409"/>
                <a:gd name="T14" fmla="*/ 6 w 33"/>
                <a:gd name="T15" fmla="*/ 50 h 409"/>
                <a:gd name="T16" fmla="*/ 6 w 33"/>
                <a:gd name="T17" fmla="*/ 57 h 409"/>
                <a:gd name="T18" fmla="*/ 3 w 33"/>
                <a:gd name="T19" fmla="*/ 63 h 409"/>
                <a:gd name="T20" fmla="*/ 0 w 33"/>
                <a:gd name="T21" fmla="*/ 70 h 409"/>
                <a:gd name="T22" fmla="*/ 6 w 33"/>
                <a:gd name="T23" fmla="*/ 77 h 409"/>
                <a:gd name="T24" fmla="*/ 6 w 33"/>
                <a:gd name="T25" fmla="*/ 84 h 409"/>
                <a:gd name="T26" fmla="*/ 17 w 33"/>
                <a:gd name="T27" fmla="*/ 88 h 409"/>
                <a:gd name="T28" fmla="*/ 17 w 33"/>
                <a:gd name="T29" fmla="*/ 95 h 409"/>
                <a:gd name="T30" fmla="*/ 17 w 33"/>
                <a:gd name="T31" fmla="*/ 102 h 409"/>
                <a:gd name="T32" fmla="*/ 17 w 33"/>
                <a:gd name="T33" fmla="*/ 109 h 409"/>
                <a:gd name="T34" fmla="*/ 14 w 33"/>
                <a:gd name="T35" fmla="*/ 120 h 409"/>
                <a:gd name="T36" fmla="*/ 14 w 33"/>
                <a:gd name="T37" fmla="*/ 127 h 409"/>
                <a:gd name="T38" fmla="*/ 14 w 33"/>
                <a:gd name="T39" fmla="*/ 136 h 409"/>
                <a:gd name="T40" fmla="*/ 14 w 33"/>
                <a:gd name="T41" fmla="*/ 158 h 409"/>
                <a:gd name="T42" fmla="*/ 17 w 33"/>
                <a:gd name="T43" fmla="*/ 181 h 409"/>
                <a:gd name="T44" fmla="*/ 21 w 33"/>
                <a:gd name="T45" fmla="*/ 190 h 409"/>
                <a:gd name="T46" fmla="*/ 25 w 33"/>
                <a:gd name="T47" fmla="*/ 213 h 409"/>
                <a:gd name="T48" fmla="*/ 28 w 33"/>
                <a:gd name="T49" fmla="*/ 235 h 409"/>
                <a:gd name="T50" fmla="*/ 28 w 33"/>
                <a:gd name="T51" fmla="*/ 247 h 409"/>
                <a:gd name="T52" fmla="*/ 28 w 33"/>
                <a:gd name="T53" fmla="*/ 256 h 409"/>
                <a:gd name="T54" fmla="*/ 28 w 33"/>
                <a:gd name="T55" fmla="*/ 262 h 409"/>
                <a:gd name="T56" fmla="*/ 28 w 33"/>
                <a:gd name="T57" fmla="*/ 274 h 409"/>
                <a:gd name="T58" fmla="*/ 32 w 33"/>
                <a:gd name="T59" fmla="*/ 283 h 409"/>
                <a:gd name="T60" fmla="*/ 28 w 33"/>
                <a:gd name="T61" fmla="*/ 292 h 409"/>
                <a:gd name="T62" fmla="*/ 28 w 33"/>
                <a:gd name="T63" fmla="*/ 299 h 409"/>
                <a:gd name="T64" fmla="*/ 25 w 33"/>
                <a:gd name="T65" fmla="*/ 308 h 409"/>
                <a:gd name="T66" fmla="*/ 25 w 33"/>
                <a:gd name="T67" fmla="*/ 331 h 409"/>
                <a:gd name="T68" fmla="*/ 28 w 33"/>
                <a:gd name="T69" fmla="*/ 338 h 409"/>
                <a:gd name="T70" fmla="*/ 32 w 33"/>
                <a:gd name="T71" fmla="*/ 345 h 409"/>
                <a:gd name="T72" fmla="*/ 28 w 33"/>
                <a:gd name="T73" fmla="*/ 353 h 409"/>
                <a:gd name="T74" fmla="*/ 21 w 33"/>
                <a:gd name="T75" fmla="*/ 362 h 409"/>
                <a:gd name="T76" fmla="*/ 17 w 33"/>
                <a:gd name="T77" fmla="*/ 369 h 409"/>
                <a:gd name="T78" fmla="*/ 10 w 33"/>
                <a:gd name="T79" fmla="*/ 376 h 409"/>
                <a:gd name="T80" fmla="*/ 6 w 33"/>
                <a:gd name="T81" fmla="*/ 383 h 409"/>
                <a:gd name="T82" fmla="*/ 6 w 33"/>
                <a:gd name="T83" fmla="*/ 394 h 409"/>
                <a:gd name="T84" fmla="*/ 6 w 33"/>
                <a:gd name="T85" fmla="*/ 401 h 409"/>
                <a:gd name="T86" fmla="*/ 10 w 33"/>
                <a:gd name="T87" fmla="*/ 408 h 409"/>
                <a:gd name="T88" fmla="*/ 6 w 33"/>
                <a:gd name="T89" fmla="*/ 408 h 4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409"/>
                <a:gd name="T137" fmla="*/ 33 w 33"/>
                <a:gd name="T138" fmla="*/ 409 h 4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409">
                  <a:moveTo>
                    <a:pt x="6" y="0"/>
                  </a:moveTo>
                  <a:lnTo>
                    <a:pt x="14" y="9"/>
                  </a:lnTo>
                  <a:lnTo>
                    <a:pt x="17" y="16"/>
                  </a:lnTo>
                  <a:lnTo>
                    <a:pt x="17" y="23"/>
                  </a:lnTo>
                  <a:lnTo>
                    <a:pt x="17" y="29"/>
                  </a:lnTo>
                  <a:lnTo>
                    <a:pt x="14" y="36"/>
                  </a:lnTo>
                  <a:lnTo>
                    <a:pt x="10" y="43"/>
                  </a:lnTo>
                  <a:lnTo>
                    <a:pt x="6" y="50"/>
                  </a:lnTo>
                  <a:lnTo>
                    <a:pt x="6" y="57"/>
                  </a:lnTo>
                  <a:lnTo>
                    <a:pt x="3" y="63"/>
                  </a:lnTo>
                  <a:lnTo>
                    <a:pt x="0" y="70"/>
                  </a:lnTo>
                  <a:lnTo>
                    <a:pt x="6" y="77"/>
                  </a:lnTo>
                  <a:lnTo>
                    <a:pt x="6" y="84"/>
                  </a:lnTo>
                  <a:lnTo>
                    <a:pt x="17" y="88"/>
                  </a:lnTo>
                  <a:lnTo>
                    <a:pt x="17" y="95"/>
                  </a:lnTo>
                  <a:lnTo>
                    <a:pt x="17" y="102"/>
                  </a:lnTo>
                  <a:lnTo>
                    <a:pt x="17" y="109"/>
                  </a:lnTo>
                  <a:lnTo>
                    <a:pt x="14" y="120"/>
                  </a:lnTo>
                  <a:lnTo>
                    <a:pt x="14" y="127"/>
                  </a:lnTo>
                  <a:lnTo>
                    <a:pt x="14" y="136"/>
                  </a:lnTo>
                  <a:lnTo>
                    <a:pt x="14" y="158"/>
                  </a:lnTo>
                  <a:lnTo>
                    <a:pt x="17" y="181"/>
                  </a:lnTo>
                  <a:lnTo>
                    <a:pt x="21" y="190"/>
                  </a:lnTo>
                  <a:lnTo>
                    <a:pt x="25" y="213"/>
                  </a:lnTo>
                  <a:lnTo>
                    <a:pt x="28" y="235"/>
                  </a:lnTo>
                  <a:lnTo>
                    <a:pt x="28" y="247"/>
                  </a:lnTo>
                  <a:lnTo>
                    <a:pt x="28" y="256"/>
                  </a:lnTo>
                  <a:lnTo>
                    <a:pt x="28" y="262"/>
                  </a:lnTo>
                  <a:lnTo>
                    <a:pt x="28" y="274"/>
                  </a:lnTo>
                  <a:lnTo>
                    <a:pt x="32" y="283"/>
                  </a:lnTo>
                  <a:lnTo>
                    <a:pt x="28" y="292"/>
                  </a:lnTo>
                  <a:lnTo>
                    <a:pt x="28" y="299"/>
                  </a:lnTo>
                  <a:lnTo>
                    <a:pt x="25" y="308"/>
                  </a:lnTo>
                  <a:lnTo>
                    <a:pt x="25" y="331"/>
                  </a:lnTo>
                  <a:lnTo>
                    <a:pt x="28" y="338"/>
                  </a:lnTo>
                  <a:lnTo>
                    <a:pt x="32" y="345"/>
                  </a:lnTo>
                  <a:lnTo>
                    <a:pt x="28" y="353"/>
                  </a:lnTo>
                  <a:lnTo>
                    <a:pt x="21" y="362"/>
                  </a:lnTo>
                  <a:lnTo>
                    <a:pt x="17" y="369"/>
                  </a:lnTo>
                  <a:lnTo>
                    <a:pt x="10" y="376"/>
                  </a:lnTo>
                  <a:lnTo>
                    <a:pt x="6" y="383"/>
                  </a:lnTo>
                  <a:lnTo>
                    <a:pt x="6" y="394"/>
                  </a:lnTo>
                  <a:lnTo>
                    <a:pt x="6" y="401"/>
                  </a:lnTo>
                  <a:lnTo>
                    <a:pt x="10" y="408"/>
                  </a:lnTo>
                  <a:lnTo>
                    <a:pt x="6" y="40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62" name="Rectangle 27"/>
            <p:cNvSpPr>
              <a:spLocks noChangeArrowheads="1"/>
            </p:cNvSpPr>
            <p:nvPr/>
          </p:nvSpPr>
          <p:spPr bwMode="auto">
            <a:xfrm>
              <a:off x="1664" y="2475"/>
              <a:ext cx="556" cy="2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3" name="Rectangle 28"/>
            <p:cNvSpPr>
              <a:spLocks noChangeArrowheads="1"/>
            </p:cNvSpPr>
            <p:nvPr/>
          </p:nvSpPr>
          <p:spPr bwMode="auto">
            <a:xfrm>
              <a:off x="3710" y="2475"/>
              <a:ext cx="556" cy="2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4" name="Line 29"/>
            <p:cNvSpPr>
              <a:spLocks noChangeShapeType="1"/>
            </p:cNvSpPr>
            <p:nvPr/>
          </p:nvSpPr>
          <p:spPr bwMode="auto">
            <a:xfrm>
              <a:off x="2838" y="2832"/>
              <a:ext cx="1190" cy="0"/>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5" name="Rectangle 30"/>
            <p:cNvSpPr>
              <a:spLocks noChangeArrowheads="1"/>
            </p:cNvSpPr>
            <p:nvPr/>
          </p:nvSpPr>
          <p:spPr bwMode="auto">
            <a:xfrm>
              <a:off x="3121" y="2593"/>
              <a:ext cx="3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18"</a:t>
              </a:r>
            </a:p>
          </p:txBody>
        </p:sp>
        <p:sp>
          <p:nvSpPr>
            <p:cNvPr id="66" name="Line 31"/>
            <p:cNvSpPr>
              <a:spLocks noChangeShapeType="1"/>
            </p:cNvSpPr>
            <p:nvPr/>
          </p:nvSpPr>
          <p:spPr bwMode="auto">
            <a:xfrm>
              <a:off x="3987" y="2592"/>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7" name="Line 32"/>
            <p:cNvSpPr>
              <a:spLocks noChangeShapeType="1"/>
            </p:cNvSpPr>
            <p:nvPr/>
          </p:nvSpPr>
          <p:spPr bwMode="auto">
            <a:xfrm>
              <a:off x="2790" y="2480"/>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nvGrpSpPr>
            <p:cNvPr id="68" name="Group 35"/>
            <p:cNvGrpSpPr>
              <a:grpSpLocks/>
            </p:cNvGrpSpPr>
            <p:nvPr/>
          </p:nvGrpSpPr>
          <p:grpSpPr bwMode="auto">
            <a:xfrm>
              <a:off x="1998" y="2517"/>
              <a:ext cx="39" cy="258"/>
              <a:chOff x="1998" y="2517"/>
              <a:chExt cx="39" cy="258"/>
            </a:xfrm>
          </p:grpSpPr>
          <p:sp>
            <p:nvSpPr>
              <p:cNvPr id="70" name="Line 33"/>
              <p:cNvSpPr>
                <a:spLocks noChangeShapeType="1"/>
              </p:cNvSpPr>
              <p:nvPr/>
            </p:nvSpPr>
            <p:spPr bwMode="auto">
              <a:xfrm flipV="1">
                <a:off x="1998" y="2545"/>
                <a:ext cx="34" cy="2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1" name="Line 34"/>
              <p:cNvSpPr>
                <a:spLocks noChangeShapeType="1"/>
              </p:cNvSpPr>
              <p:nvPr/>
            </p:nvSpPr>
            <p:spPr bwMode="auto">
              <a:xfrm>
                <a:off x="2037" y="2517"/>
                <a:ext cx="0" cy="25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69" name="Rectangle 36"/>
            <p:cNvSpPr>
              <a:spLocks noChangeArrowheads="1"/>
            </p:cNvSpPr>
            <p:nvPr/>
          </p:nvSpPr>
          <p:spPr bwMode="auto">
            <a:xfrm>
              <a:off x="1585" y="2785"/>
              <a:ext cx="78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Defective</a:t>
              </a:r>
            </a:p>
          </p:txBody>
        </p:sp>
      </p:grpSp>
    </p:spTree>
    <p:extLst>
      <p:ext uri="{BB962C8B-B14F-4D97-AF65-F5344CB8AC3E}">
        <p14:creationId xmlns:p14="http://schemas.microsoft.com/office/powerpoint/2010/main" val="3606030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pPr marL="742950" indent="-742950">
              <a:buFont typeface="+mj-lt"/>
              <a:buAutoNum type="arabicPeriod" startAt="12"/>
            </a:pPr>
            <a:r>
              <a:rPr lang="en-US" sz="4000" dirty="0" smtClean="0"/>
              <a:t>List the excepted tracks?</a:t>
            </a:r>
          </a:p>
          <a:p>
            <a:pPr marL="742950" indent="-742950">
              <a:buFont typeface="+mj-lt"/>
              <a:buAutoNum type="arabicPeriod" startAt="12"/>
            </a:pPr>
            <a:endParaRPr lang="en-US" sz="4000" dirty="0"/>
          </a:p>
          <a:p>
            <a:pPr marL="742950" indent="-742950">
              <a:buFont typeface="+mj-lt"/>
              <a:buAutoNum type="arabicPeriod" startAt="12"/>
            </a:pPr>
            <a:r>
              <a:rPr lang="en-US" sz="4000" dirty="0" smtClean="0"/>
              <a:t>What is the maximum authorized  speed in the Steamboat Siding?</a:t>
            </a:r>
          </a:p>
          <a:p>
            <a:pPr marL="742950" indent="-742950">
              <a:buFont typeface="+mj-lt"/>
              <a:buAutoNum type="arabicPeriod" startAt="12"/>
            </a:pPr>
            <a:endParaRPr lang="en-US" sz="4000" dirty="0"/>
          </a:p>
          <a:p>
            <a:pPr marL="742950" indent="-742950">
              <a:buFont typeface="+mj-lt"/>
              <a:buAutoNum type="arabicPeriod" startAt="12"/>
            </a:pPr>
            <a:endParaRPr lang="en-US" sz="4000" dirty="0"/>
          </a:p>
        </p:txBody>
      </p:sp>
    </p:spTree>
    <p:extLst>
      <p:ext uri="{BB962C8B-B14F-4D97-AF65-F5344CB8AC3E}">
        <p14:creationId xmlns:p14="http://schemas.microsoft.com/office/powerpoint/2010/main" val="1427440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914400" y="2034902"/>
            <a:ext cx="7543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Two crossties, one on each side of the rail joint, </a:t>
            </a:r>
            <a:r>
              <a:rPr lang="en-US" sz="2000" kern="0" dirty="0" smtClean="0">
                <a:solidFill>
                  <a:sysClr val="windowText" lastClr="000000"/>
                </a:solidFill>
              </a:rPr>
              <a:t>whose centerlines </a:t>
            </a:r>
            <a:r>
              <a:rPr lang="en-US" sz="2000" kern="0" dirty="0">
                <a:solidFill>
                  <a:sysClr val="windowText" lastClr="000000"/>
                </a:solidFill>
              </a:rPr>
              <a:t>are within 24” of the rail joint location </a:t>
            </a:r>
            <a:r>
              <a:rPr lang="en-US" sz="2000" kern="0" dirty="0" smtClean="0">
                <a:solidFill>
                  <a:sysClr val="windowText" lastClr="000000"/>
                </a:solidFill>
              </a:rPr>
              <a:t>shown below.</a:t>
            </a:r>
            <a:endParaRPr lang="en-US" sz="2000" kern="0" dirty="0">
              <a:solidFill>
                <a:sysClr val="windowText" lastClr="000000"/>
              </a:solidFill>
            </a:endParaRPr>
          </a:p>
        </p:txBody>
      </p:sp>
      <p:grpSp>
        <p:nvGrpSpPr>
          <p:cNvPr id="39" name="Group 67"/>
          <p:cNvGrpSpPr>
            <a:grpSpLocks/>
          </p:cNvGrpSpPr>
          <p:nvPr/>
        </p:nvGrpSpPr>
        <p:grpSpPr bwMode="auto">
          <a:xfrm>
            <a:off x="1316206" y="3640496"/>
            <a:ext cx="6456194" cy="1922104"/>
            <a:chOff x="960" y="3120"/>
            <a:chExt cx="3648" cy="928"/>
          </a:xfrm>
        </p:grpSpPr>
        <p:sp>
          <p:nvSpPr>
            <p:cNvPr id="40" name="Line 38"/>
            <p:cNvSpPr>
              <a:spLocks noChangeShapeType="1"/>
            </p:cNvSpPr>
            <p:nvPr/>
          </p:nvSpPr>
          <p:spPr bwMode="auto">
            <a:xfrm flipH="1">
              <a:off x="2778" y="3120"/>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2" name="Line 39"/>
            <p:cNvSpPr>
              <a:spLocks noChangeShapeType="1"/>
            </p:cNvSpPr>
            <p:nvPr/>
          </p:nvSpPr>
          <p:spPr bwMode="auto">
            <a:xfrm>
              <a:off x="2780" y="3126"/>
              <a:ext cx="0" cy="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3" name="Line 40"/>
            <p:cNvSpPr>
              <a:spLocks noChangeShapeType="1"/>
            </p:cNvSpPr>
            <p:nvPr/>
          </p:nvSpPr>
          <p:spPr bwMode="auto">
            <a:xfrm>
              <a:off x="2786" y="3202"/>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4" name="Line 41"/>
            <p:cNvSpPr>
              <a:spLocks noChangeShapeType="1"/>
            </p:cNvSpPr>
            <p:nvPr/>
          </p:nvSpPr>
          <p:spPr bwMode="auto">
            <a:xfrm>
              <a:off x="3776" y="3208"/>
              <a:ext cx="0" cy="2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 name="Line 42"/>
            <p:cNvSpPr>
              <a:spLocks noChangeShapeType="1"/>
            </p:cNvSpPr>
            <p:nvPr/>
          </p:nvSpPr>
          <p:spPr bwMode="auto">
            <a:xfrm flipH="1">
              <a:off x="2778" y="3501"/>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6" name="Oval 43"/>
            <p:cNvSpPr>
              <a:spLocks noChangeArrowheads="1"/>
            </p:cNvSpPr>
            <p:nvPr/>
          </p:nvSpPr>
          <p:spPr bwMode="auto">
            <a:xfrm>
              <a:off x="3390" y="3327"/>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7" name="Oval 44"/>
            <p:cNvSpPr>
              <a:spLocks noChangeArrowheads="1"/>
            </p:cNvSpPr>
            <p:nvPr/>
          </p:nvSpPr>
          <p:spPr bwMode="auto">
            <a:xfrm>
              <a:off x="2957" y="3327"/>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8" name="Line 45"/>
            <p:cNvSpPr>
              <a:spLocks noChangeShapeType="1"/>
            </p:cNvSpPr>
            <p:nvPr/>
          </p:nvSpPr>
          <p:spPr bwMode="auto">
            <a:xfrm flipH="1">
              <a:off x="2778" y="3528"/>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9" name="Line 46"/>
            <p:cNvSpPr>
              <a:spLocks noChangeShapeType="1"/>
            </p:cNvSpPr>
            <p:nvPr/>
          </p:nvSpPr>
          <p:spPr bwMode="auto">
            <a:xfrm>
              <a:off x="2780" y="3507"/>
              <a:ext cx="0"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0" name="Freeform 47"/>
            <p:cNvSpPr>
              <a:spLocks/>
            </p:cNvSpPr>
            <p:nvPr/>
          </p:nvSpPr>
          <p:spPr bwMode="auto">
            <a:xfrm>
              <a:off x="4575" y="3120"/>
              <a:ext cx="33" cy="409"/>
            </a:xfrm>
            <a:custGeom>
              <a:avLst/>
              <a:gdLst>
                <a:gd name="T0" fmla="*/ 25 w 33"/>
                <a:gd name="T1" fmla="*/ 0 h 409"/>
                <a:gd name="T2" fmla="*/ 17 w 33"/>
                <a:gd name="T3" fmla="*/ 9 h 409"/>
                <a:gd name="T4" fmla="*/ 14 w 33"/>
                <a:gd name="T5" fmla="*/ 16 h 409"/>
                <a:gd name="T6" fmla="*/ 14 w 33"/>
                <a:gd name="T7" fmla="*/ 23 h 409"/>
                <a:gd name="T8" fmla="*/ 14 w 33"/>
                <a:gd name="T9" fmla="*/ 29 h 409"/>
                <a:gd name="T10" fmla="*/ 17 w 33"/>
                <a:gd name="T11" fmla="*/ 36 h 409"/>
                <a:gd name="T12" fmla="*/ 21 w 33"/>
                <a:gd name="T13" fmla="*/ 43 h 409"/>
                <a:gd name="T14" fmla="*/ 25 w 33"/>
                <a:gd name="T15" fmla="*/ 50 h 409"/>
                <a:gd name="T16" fmla="*/ 25 w 33"/>
                <a:gd name="T17" fmla="*/ 57 h 409"/>
                <a:gd name="T18" fmla="*/ 28 w 33"/>
                <a:gd name="T19" fmla="*/ 63 h 409"/>
                <a:gd name="T20" fmla="*/ 32 w 33"/>
                <a:gd name="T21" fmla="*/ 70 h 409"/>
                <a:gd name="T22" fmla="*/ 25 w 33"/>
                <a:gd name="T23" fmla="*/ 77 h 409"/>
                <a:gd name="T24" fmla="*/ 25 w 33"/>
                <a:gd name="T25" fmla="*/ 84 h 409"/>
                <a:gd name="T26" fmla="*/ 14 w 33"/>
                <a:gd name="T27" fmla="*/ 88 h 409"/>
                <a:gd name="T28" fmla="*/ 14 w 33"/>
                <a:gd name="T29" fmla="*/ 95 h 409"/>
                <a:gd name="T30" fmla="*/ 14 w 33"/>
                <a:gd name="T31" fmla="*/ 102 h 409"/>
                <a:gd name="T32" fmla="*/ 14 w 33"/>
                <a:gd name="T33" fmla="*/ 109 h 409"/>
                <a:gd name="T34" fmla="*/ 17 w 33"/>
                <a:gd name="T35" fmla="*/ 120 h 409"/>
                <a:gd name="T36" fmla="*/ 17 w 33"/>
                <a:gd name="T37" fmla="*/ 127 h 409"/>
                <a:gd name="T38" fmla="*/ 17 w 33"/>
                <a:gd name="T39" fmla="*/ 136 h 409"/>
                <a:gd name="T40" fmla="*/ 17 w 33"/>
                <a:gd name="T41" fmla="*/ 158 h 409"/>
                <a:gd name="T42" fmla="*/ 14 w 33"/>
                <a:gd name="T43" fmla="*/ 181 h 409"/>
                <a:gd name="T44" fmla="*/ 10 w 33"/>
                <a:gd name="T45" fmla="*/ 190 h 409"/>
                <a:gd name="T46" fmla="*/ 6 w 33"/>
                <a:gd name="T47" fmla="*/ 213 h 409"/>
                <a:gd name="T48" fmla="*/ 3 w 33"/>
                <a:gd name="T49" fmla="*/ 235 h 409"/>
                <a:gd name="T50" fmla="*/ 3 w 33"/>
                <a:gd name="T51" fmla="*/ 247 h 409"/>
                <a:gd name="T52" fmla="*/ 3 w 33"/>
                <a:gd name="T53" fmla="*/ 256 h 409"/>
                <a:gd name="T54" fmla="*/ 3 w 33"/>
                <a:gd name="T55" fmla="*/ 262 h 409"/>
                <a:gd name="T56" fmla="*/ 3 w 33"/>
                <a:gd name="T57" fmla="*/ 274 h 409"/>
                <a:gd name="T58" fmla="*/ 0 w 33"/>
                <a:gd name="T59" fmla="*/ 283 h 409"/>
                <a:gd name="T60" fmla="*/ 3 w 33"/>
                <a:gd name="T61" fmla="*/ 292 h 409"/>
                <a:gd name="T62" fmla="*/ 3 w 33"/>
                <a:gd name="T63" fmla="*/ 299 h 409"/>
                <a:gd name="T64" fmla="*/ 6 w 33"/>
                <a:gd name="T65" fmla="*/ 308 h 409"/>
                <a:gd name="T66" fmla="*/ 6 w 33"/>
                <a:gd name="T67" fmla="*/ 331 h 409"/>
                <a:gd name="T68" fmla="*/ 3 w 33"/>
                <a:gd name="T69" fmla="*/ 338 h 409"/>
                <a:gd name="T70" fmla="*/ 0 w 33"/>
                <a:gd name="T71" fmla="*/ 345 h 409"/>
                <a:gd name="T72" fmla="*/ 3 w 33"/>
                <a:gd name="T73" fmla="*/ 353 h 409"/>
                <a:gd name="T74" fmla="*/ 10 w 33"/>
                <a:gd name="T75" fmla="*/ 362 h 409"/>
                <a:gd name="T76" fmla="*/ 14 w 33"/>
                <a:gd name="T77" fmla="*/ 369 h 409"/>
                <a:gd name="T78" fmla="*/ 21 w 33"/>
                <a:gd name="T79" fmla="*/ 376 h 409"/>
                <a:gd name="T80" fmla="*/ 25 w 33"/>
                <a:gd name="T81" fmla="*/ 383 h 409"/>
                <a:gd name="T82" fmla="*/ 25 w 33"/>
                <a:gd name="T83" fmla="*/ 394 h 409"/>
                <a:gd name="T84" fmla="*/ 25 w 33"/>
                <a:gd name="T85" fmla="*/ 401 h 409"/>
                <a:gd name="T86" fmla="*/ 21 w 33"/>
                <a:gd name="T87" fmla="*/ 408 h 409"/>
                <a:gd name="T88" fmla="*/ 25 w 33"/>
                <a:gd name="T89" fmla="*/ 408 h 4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409"/>
                <a:gd name="T137" fmla="*/ 33 w 33"/>
                <a:gd name="T138" fmla="*/ 409 h 4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409">
                  <a:moveTo>
                    <a:pt x="25" y="0"/>
                  </a:moveTo>
                  <a:lnTo>
                    <a:pt x="17" y="9"/>
                  </a:lnTo>
                  <a:lnTo>
                    <a:pt x="14" y="16"/>
                  </a:lnTo>
                  <a:lnTo>
                    <a:pt x="14" y="23"/>
                  </a:lnTo>
                  <a:lnTo>
                    <a:pt x="14" y="29"/>
                  </a:lnTo>
                  <a:lnTo>
                    <a:pt x="17" y="36"/>
                  </a:lnTo>
                  <a:lnTo>
                    <a:pt x="21" y="43"/>
                  </a:lnTo>
                  <a:lnTo>
                    <a:pt x="25" y="50"/>
                  </a:lnTo>
                  <a:lnTo>
                    <a:pt x="25" y="57"/>
                  </a:lnTo>
                  <a:lnTo>
                    <a:pt x="28" y="63"/>
                  </a:lnTo>
                  <a:lnTo>
                    <a:pt x="32" y="70"/>
                  </a:lnTo>
                  <a:lnTo>
                    <a:pt x="25" y="77"/>
                  </a:lnTo>
                  <a:lnTo>
                    <a:pt x="25" y="84"/>
                  </a:lnTo>
                  <a:lnTo>
                    <a:pt x="14" y="88"/>
                  </a:lnTo>
                  <a:lnTo>
                    <a:pt x="14" y="95"/>
                  </a:lnTo>
                  <a:lnTo>
                    <a:pt x="14" y="102"/>
                  </a:lnTo>
                  <a:lnTo>
                    <a:pt x="14" y="109"/>
                  </a:lnTo>
                  <a:lnTo>
                    <a:pt x="17" y="120"/>
                  </a:lnTo>
                  <a:lnTo>
                    <a:pt x="17" y="127"/>
                  </a:lnTo>
                  <a:lnTo>
                    <a:pt x="17" y="136"/>
                  </a:lnTo>
                  <a:lnTo>
                    <a:pt x="17" y="158"/>
                  </a:lnTo>
                  <a:lnTo>
                    <a:pt x="14" y="181"/>
                  </a:lnTo>
                  <a:lnTo>
                    <a:pt x="10" y="190"/>
                  </a:lnTo>
                  <a:lnTo>
                    <a:pt x="6" y="213"/>
                  </a:lnTo>
                  <a:lnTo>
                    <a:pt x="3" y="235"/>
                  </a:lnTo>
                  <a:lnTo>
                    <a:pt x="3" y="247"/>
                  </a:lnTo>
                  <a:lnTo>
                    <a:pt x="3" y="256"/>
                  </a:lnTo>
                  <a:lnTo>
                    <a:pt x="3" y="262"/>
                  </a:lnTo>
                  <a:lnTo>
                    <a:pt x="3" y="274"/>
                  </a:lnTo>
                  <a:lnTo>
                    <a:pt x="0" y="283"/>
                  </a:lnTo>
                  <a:lnTo>
                    <a:pt x="3" y="292"/>
                  </a:lnTo>
                  <a:lnTo>
                    <a:pt x="3" y="299"/>
                  </a:lnTo>
                  <a:lnTo>
                    <a:pt x="6" y="308"/>
                  </a:lnTo>
                  <a:lnTo>
                    <a:pt x="6" y="331"/>
                  </a:lnTo>
                  <a:lnTo>
                    <a:pt x="3" y="338"/>
                  </a:lnTo>
                  <a:lnTo>
                    <a:pt x="0" y="345"/>
                  </a:lnTo>
                  <a:lnTo>
                    <a:pt x="3" y="353"/>
                  </a:lnTo>
                  <a:lnTo>
                    <a:pt x="10" y="362"/>
                  </a:lnTo>
                  <a:lnTo>
                    <a:pt x="14" y="369"/>
                  </a:lnTo>
                  <a:lnTo>
                    <a:pt x="21" y="376"/>
                  </a:lnTo>
                  <a:lnTo>
                    <a:pt x="25" y="383"/>
                  </a:lnTo>
                  <a:lnTo>
                    <a:pt x="25" y="394"/>
                  </a:lnTo>
                  <a:lnTo>
                    <a:pt x="25" y="401"/>
                  </a:lnTo>
                  <a:lnTo>
                    <a:pt x="21" y="408"/>
                  </a:lnTo>
                  <a:lnTo>
                    <a:pt x="25" y="40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81" name="Line 48"/>
            <p:cNvSpPr>
              <a:spLocks noChangeShapeType="1"/>
            </p:cNvSpPr>
            <p:nvPr/>
          </p:nvSpPr>
          <p:spPr bwMode="auto">
            <a:xfrm>
              <a:off x="973" y="3120"/>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2" name="Line 49"/>
            <p:cNvSpPr>
              <a:spLocks noChangeShapeType="1"/>
            </p:cNvSpPr>
            <p:nvPr/>
          </p:nvSpPr>
          <p:spPr bwMode="auto">
            <a:xfrm>
              <a:off x="2787" y="3126"/>
              <a:ext cx="0" cy="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 name="Line 50"/>
            <p:cNvSpPr>
              <a:spLocks noChangeShapeType="1"/>
            </p:cNvSpPr>
            <p:nvPr/>
          </p:nvSpPr>
          <p:spPr bwMode="auto">
            <a:xfrm flipH="1">
              <a:off x="965" y="3202"/>
              <a:ext cx="182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4" name="Line 51"/>
            <p:cNvSpPr>
              <a:spLocks noChangeShapeType="1"/>
            </p:cNvSpPr>
            <p:nvPr/>
          </p:nvSpPr>
          <p:spPr bwMode="auto">
            <a:xfrm>
              <a:off x="1791" y="3208"/>
              <a:ext cx="0" cy="2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5" name="Line 52"/>
            <p:cNvSpPr>
              <a:spLocks noChangeShapeType="1"/>
            </p:cNvSpPr>
            <p:nvPr/>
          </p:nvSpPr>
          <p:spPr bwMode="auto">
            <a:xfrm>
              <a:off x="973" y="3501"/>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6" name="Oval 53"/>
            <p:cNvSpPr>
              <a:spLocks noChangeArrowheads="1"/>
            </p:cNvSpPr>
            <p:nvPr/>
          </p:nvSpPr>
          <p:spPr bwMode="auto">
            <a:xfrm>
              <a:off x="2054" y="3327"/>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87" name="Oval 54"/>
            <p:cNvSpPr>
              <a:spLocks noChangeArrowheads="1"/>
            </p:cNvSpPr>
            <p:nvPr/>
          </p:nvSpPr>
          <p:spPr bwMode="auto">
            <a:xfrm>
              <a:off x="2487" y="3327"/>
              <a:ext cx="123" cy="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88" name="Line 55"/>
            <p:cNvSpPr>
              <a:spLocks noChangeShapeType="1"/>
            </p:cNvSpPr>
            <p:nvPr/>
          </p:nvSpPr>
          <p:spPr bwMode="auto">
            <a:xfrm>
              <a:off x="973" y="3528"/>
              <a:ext cx="181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9" name="Line 56"/>
            <p:cNvSpPr>
              <a:spLocks noChangeShapeType="1"/>
            </p:cNvSpPr>
            <p:nvPr/>
          </p:nvSpPr>
          <p:spPr bwMode="auto">
            <a:xfrm>
              <a:off x="2787" y="3507"/>
              <a:ext cx="0"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90" name="Freeform 57"/>
            <p:cNvSpPr>
              <a:spLocks/>
            </p:cNvSpPr>
            <p:nvPr/>
          </p:nvSpPr>
          <p:spPr bwMode="auto">
            <a:xfrm>
              <a:off x="960" y="3120"/>
              <a:ext cx="33" cy="409"/>
            </a:xfrm>
            <a:custGeom>
              <a:avLst/>
              <a:gdLst>
                <a:gd name="T0" fmla="*/ 6 w 33"/>
                <a:gd name="T1" fmla="*/ 0 h 409"/>
                <a:gd name="T2" fmla="*/ 14 w 33"/>
                <a:gd name="T3" fmla="*/ 9 h 409"/>
                <a:gd name="T4" fmla="*/ 17 w 33"/>
                <a:gd name="T5" fmla="*/ 16 h 409"/>
                <a:gd name="T6" fmla="*/ 17 w 33"/>
                <a:gd name="T7" fmla="*/ 23 h 409"/>
                <a:gd name="T8" fmla="*/ 17 w 33"/>
                <a:gd name="T9" fmla="*/ 29 h 409"/>
                <a:gd name="T10" fmla="*/ 14 w 33"/>
                <a:gd name="T11" fmla="*/ 36 h 409"/>
                <a:gd name="T12" fmla="*/ 10 w 33"/>
                <a:gd name="T13" fmla="*/ 43 h 409"/>
                <a:gd name="T14" fmla="*/ 6 w 33"/>
                <a:gd name="T15" fmla="*/ 50 h 409"/>
                <a:gd name="T16" fmla="*/ 6 w 33"/>
                <a:gd name="T17" fmla="*/ 57 h 409"/>
                <a:gd name="T18" fmla="*/ 3 w 33"/>
                <a:gd name="T19" fmla="*/ 63 h 409"/>
                <a:gd name="T20" fmla="*/ 0 w 33"/>
                <a:gd name="T21" fmla="*/ 70 h 409"/>
                <a:gd name="T22" fmla="*/ 6 w 33"/>
                <a:gd name="T23" fmla="*/ 77 h 409"/>
                <a:gd name="T24" fmla="*/ 6 w 33"/>
                <a:gd name="T25" fmla="*/ 84 h 409"/>
                <a:gd name="T26" fmla="*/ 17 w 33"/>
                <a:gd name="T27" fmla="*/ 88 h 409"/>
                <a:gd name="T28" fmla="*/ 17 w 33"/>
                <a:gd name="T29" fmla="*/ 95 h 409"/>
                <a:gd name="T30" fmla="*/ 17 w 33"/>
                <a:gd name="T31" fmla="*/ 102 h 409"/>
                <a:gd name="T32" fmla="*/ 17 w 33"/>
                <a:gd name="T33" fmla="*/ 109 h 409"/>
                <a:gd name="T34" fmla="*/ 14 w 33"/>
                <a:gd name="T35" fmla="*/ 120 h 409"/>
                <a:gd name="T36" fmla="*/ 14 w 33"/>
                <a:gd name="T37" fmla="*/ 127 h 409"/>
                <a:gd name="T38" fmla="*/ 14 w 33"/>
                <a:gd name="T39" fmla="*/ 136 h 409"/>
                <a:gd name="T40" fmla="*/ 14 w 33"/>
                <a:gd name="T41" fmla="*/ 158 h 409"/>
                <a:gd name="T42" fmla="*/ 17 w 33"/>
                <a:gd name="T43" fmla="*/ 181 h 409"/>
                <a:gd name="T44" fmla="*/ 21 w 33"/>
                <a:gd name="T45" fmla="*/ 190 h 409"/>
                <a:gd name="T46" fmla="*/ 25 w 33"/>
                <a:gd name="T47" fmla="*/ 213 h 409"/>
                <a:gd name="T48" fmla="*/ 28 w 33"/>
                <a:gd name="T49" fmla="*/ 235 h 409"/>
                <a:gd name="T50" fmla="*/ 28 w 33"/>
                <a:gd name="T51" fmla="*/ 247 h 409"/>
                <a:gd name="T52" fmla="*/ 28 w 33"/>
                <a:gd name="T53" fmla="*/ 256 h 409"/>
                <a:gd name="T54" fmla="*/ 28 w 33"/>
                <a:gd name="T55" fmla="*/ 262 h 409"/>
                <a:gd name="T56" fmla="*/ 28 w 33"/>
                <a:gd name="T57" fmla="*/ 274 h 409"/>
                <a:gd name="T58" fmla="*/ 32 w 33"/>
                <a:gd name="T59" fmla="*/ 283 h 409"/>
                <a:gd name="T60" fmla="*/ 28 w 33"/>
                <a:gd name="T61" fmla="*/ 292 h 409"/>
                <a:gd name="T62" fmla="*/ 28 w 33"/>
                <a:gd name="T63" fmla="*/ 299 h 409"/>
                <a:gd name="T64" fmla="*/ 25 w 33"/>
                <a:gd name="T65" fmla="*/ 308 h 409"/>
                <a:gd name="T66" fmla="*/ 25 w 33"/>
                <a:gd name="T67" fmla="*/ 331 h 409"/>
                <a:gd name="T68" fmla="*/ 28 w 33"/>
                <a:gd name="T69" fmla="*/ 338 h 409"/>
                <a:gd name="T70" fmla="*/ 32 w 33"/>
                <a:gd name="T71" fmla="*/ 345 h 409"/>
                <a:gd name="T72" fmla="*/ 28 w 33"/>
                <a:gd name="T73" fmla="*/ 353 h 409"/>
                <a:gd name="T74" fmla="*/ 21 w 33"/>
                <a:gd name="T75" fmla="*/ 362 h 409"/>
                <a:gd name="T76" fmla="*/ 17 w 33"/>
                <a:gd name="T77" fmla="*/ 369 h 409"/>
                <a:gd name="T78" fmla="*/ 10 w 33"/>
                <a:gd name="T79" fmla="*/ 376 h 409"/>
                <a:gd name="T80" fmla="*/ 6 w 33"/>
                <a:gd name="T81" fmla="*/ 383 h 409"/>
                <a:gd name="T82" fmla="*/ 6 w 33"/>
                <a:gd name="T83" fmla="*/ 394 h 409"/>
                <a:gd name="T84" fmla="*/ 6 w 33"/>
                <a:gd name="T85" fmla="*/ 401 h 409"/>
                <a:gd name="T86" fmla="*/ 10 w 33"/>
                <a:gd name="T87" fmla="*/ 408 h 409"/>
                <a:gd name="T88" fmla="*/ 6 w 33"/>
                <a:gd name="T89" fmla="*/ 408 h 4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409"/>
                <a:gd name="T137" fmla="*/ 33 w 33"/>
                <a:gd name="T138" fmla="*/ 409 h 4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409">
                  <a:moveTo>
                    <a:pt x="6" y="0"/>
                  </a:moveTo>
                  <a:lnTo>
                    <a:pt x="14" y="9"/>
                  </a:lnTo>
                  <a:lnTo>
                    <a:pt x="17" y="16"/>
                  </a:lnTo>
                  <a:lnTo>
                    <a:pt x="17" y="23"/>
                  </a:lnTo>
                  <a:lnTo>
                    <a:pt x="17" y="29"/>
                  </a:lnTo>
                  <a:lnTo>
                    <a:pt x="14" y="36"/>
                  </a:lnTo>
                  <a:lnTo>
                    <a:pt x="10" y="43"/>
                  </a:lnTo>
                  <a:lnTo>
                    <a:pt x="6" y="50"/>
                  </a:lnTo>
                  <a:lnTo>
                    <a:pt x="6" y="57"/>
                  </a:lnTo>
                  <a:lnTo>
                    <a:pt x="3" y="63"/>
                  </a:lnTo>
                  <a:lnTo>
                    <a:pt x="0" y="70"/>
                  </a:lnTo>
                  <a:lnTo>
                    <a:pt x="6" y="77"/>
                  </a:lnTo>
                  <a:lnTo>
                    <a:pt x="6" y="84"/>
                  </a:lnTo>
                  <a:lnTo>
                    <a:pt x="17" y="88"/>
                  </a:lnTo>
                  <a:lnTo>
                    <a:pt x="17" y="95"/>
                  </a:lnTo>
                  <a:lnTo>
                    <a:pt x="17" y="102"/>
                  </a:lnTo>
                  <a:lnTo>
                    <a:pt x="17" y="109"/>
                  </a:lnTo>
                  <a:lnTo>
                    <a:pt x="14" y="120"/>
                  </a:lnTo>
                  <a:lnTo>
                    <a:pt x="14" y="127"/>
                  </a:lnTo>
                  <a:lnTo>
                    <a:pt x="14" y="136"/>
                  </a:lnTo>
                  <a:lnTo>
                    <a:pt x="14" y="158"/>
                  </a:lnTo>
                  <a:lnTo>
                    <a:pt x="17" y="181"/>
                  </a:lnTo>
                  <a:lnTo>
                    <a:pt x="21" y="190"/>
                  </a:lnTo>
                  <a:lnTo>
                    <a:pt x="25" y="213"/>
                  </a:lnTo>
                  <a:lnTo>
                    <a:pt x="28" y="235"/>
                  </a:lnTo>
                  <a:lnTo>
                    <a:pt x="28" y="247"/>
                  </a:lnTo>
                  <a:lnTo>
                    <a:pt x="28" y="256"/>
                  </a:lnTo>
                  <a:lnTo>
                    <a:pt x="28" y="262"/>
                  </a:lnTo>
                  <a:lnTo>
                    <a:pt x="28" y="274"/>
                  </a:lnTo>
                  <a:lnTo>
                    <a:pt x="32" y="283"/>
                  </a:lnTo>
                  <a:lnTo>
                    <a:pt x="28" y="292"/>
                  </a:lnTo>
                  <a:lnTo>
                    <a:pt x="28" y="299"/>
                  </a:lnTo>
                  <a:lnTo>
                    <a:pt x="25" y="308"/>
                  </a:lnTo>
                  <a:lnTo>
                    <a:pt x="25" y="331"/>
                  </a:lnTo>
                  <a:lnTo>
                    <a:pt x="28" y="338"/>
                  </a:lnTo>
                  <a:lnTo>
                    <a:pt x="32" y="345"/>
                  </a:lnTo>
                  <a:lnTo>
                    <a:pt x="28" y="353"/>
                  </a:lnTo>
                  <a:lnTo>
                    <a:pt x="21" y="362"/>
                  </a:lnTo>
                  <a:lnTo>
                    <a:pt x="17" y="369"/>
                  </a:lnTo>
                  <a:lnTo>
                    <a:pt x="10" y="376"/>
                  </a:lnTo>
                  <a:lnTo>
                    <a:pt x="6" y="383"/>
                  </a:lnTo>
                  <a:lnTo>
                    <a:pt x="6" y="394"/>
                  </a:lnTo>
                  <a:lnTo>
                    <a:pt x="6" y="401"/>
                  </a:lnTo>
                  <a:lnTo>
                    <a:pt x="10" y="408"/>
                  </a:lnTo>
                  <a:lnTo>
                    <a:pt x="6" y="40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91" name="Rectangle 58"/>
            <p:cNvSpPr>
              <a:spLocks noChangeArrowheads="1"/>
            </p:cNvSpPr>
            <p:nvPr/>
          </p:nvSpPr>
          <p:spPr bwMode="auto">
            <a:xfrm>
              <a:off x="1146" y="3546"/>
              <a:ext cx="556" cy="2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92" name="Rectangle 59"/>
            <p:cNvSpPr>
              <a:spLocks noChangeArrowheads="1"/>
            </p:cNvSpPr>
            <p:nvPr/>
          </p:nvSpPr>
          <p:spPr bwMode="auto">
            <a:xfrm>
              <a:off x="3810" y="3540"/>
              <a:ext cx="556" cy="2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93" name="Line 60"/>
            <p:cNvSpPr>
              <a:spLocks noChangeShapeType="1"/>
            </p:cNvSpPr>
            <p:nvPr/>
          </p:nvSpPr>
          <p:spPr bwMode="auto">
            <a:xfrm>
              <a:off x="2790" y="3888"/>
              <a:ext cx="1334" cy="0"/>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94" name="Rectangle 61"/>
            <p:cNvSpPr>
              <a:spLocks noChangeArrowheads="1"/>
            </p:cNvSpPr>
            <p:nvPr/>
          </p:nvSpPr>
          <p:spPr bwMode="auto">
            <a:xfrm>
              <a:off x="3169" y="3649"/>
              <a:ext cx="3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24"</a:t>
              </a:r>
            </a:p>
          </p:txBody>
        </p:sp>
        <p:sp>
          <p:nvSpPr>
            <p:cNvPr id="95" name="Line 62"/>
            <p:cNvSpPr>
              <a:spLocks noChangeShapeType="1"/>
            </p:cNvSpPr>
            <p:nvPr/>
          </p:nvSpPr>
          <p:spPr bwMode="auto">
            <a:xfrm>
              <a:off x="4125" y="3648"/>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96" name="Line 63"/>
            <p:cNvSpPr>
              <a:spLocks noChangeShapeType="1"/>
            </p:cNvSpPr>
            <p:nvPr/>
          </p:nvSpPr>
          <p:spPr bwMode="auto">
            <a:xfrm>
              <a:off x="2790" y="3536"/>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97" name="Line 64"/>
            <p:cNvSpPr>
              <a:spLocks noChangeShapeType="1"/>
            </p:cNvSpPr>
            <p:nvPr/>
          </p:nvSpPr>
          <p:spPr bwMode="auto">
            <a:xfrm>
              <a:off x="1446" y="3888"/>
              <a:ext cx="1334" cy="0"/>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98" name="Line 65"/>
            <p:cNvSpPr>
              <a:spLocks noChangeShapeType="1"/>
            </p:cNvSpPr>
            <p:nvPr/>
          </p:nvSpPr>
          <p:spPr bwMode="auto">
            <a:xfrm>
              <a:off x="1455" y="3606"/>
              <a:ext cx="0" cy="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99" name="Rectangle 66"/>
            <p:cNvSpPr>
              <a:spLocks noChangeArrowheads="1"/>
            </p:cNvSpPr>
            <p:nvPr/>
          </p:nvSpPr>
          <p:spPr bwMode="auto">
            <a:xfrm>
              <a:off x="2113" y="3649"/>
              <a:ext cx="3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24"</a:t>
              </a:r>
            </a:p>
          </p:txBody>
        </p:sp>
      </p:grpSp>
    </p:spTree>
    <p:extLst>
      <p:ext uri="{BB962C8B-B14F-4D97-AF65-F5344CB8AC3E}">
        <p14:creationId xmlns:p14="http://schemas.microsoft.com/office/powerpoint/2010/main" val="612124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793289" y="228600"/>
            <a:ext cx="7350711" cy="1143000"/>
          </a:xfrm>
        </p:spPr>
        <p:txBody>
          <a:bodyPr/>
          <a:lstStyle/>
          <a:p>
            <a:pPr algn="l"/>
            <a:r>
              <a:rPr lang="en-US" sz="4400" dirty="0" smtClean="0"/>
              <a:t>§ 213.109 Crossties </a:t>
            </a:r>
            <a:r>
              <a:rPr lang="en-US" sz="2400" dirty="0" smtClean="0"/>
              <a:t>Continued</a:t>
            </a:r>
            <a:r>
              <a:rPr lang="en-US" sz="4400" dirty="0" smtClean="0"/>
              <a:t> </a:t>
            </a:r>
            <a:endParaRPr lang="en-US" sz="4400" dirty="0"/>
          </a:p>
        </p:txBody>
      </p:sp>
      <p:sp>
        <p:nvSpPr>
          <p:cNvPr id="9" name="Rectangle 7"/>
          <p:cNvSpPr>
            <a:spLocks noGrp="1" noChangeArrowheads="1"/>
          </p:cNvSpPr>
          <p:nvPr>
            <p:ph idx="4294967295"/>
          </p:nvPr>
        </p:nvSpPr>
        <p:spPr bwMode="auto">
          <a:xfrm>
            <a:off x="914400" y="2034902"/>
            <a:ext cx="7543800"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109(g) For track constructed without crossties, such as slab track, track connected directly </a:t>
            </a:r>
            <a:r>
              <a:rPr lang="en-US" sz="2000" kern="0" dirty="0" smtClean="0">
                <a:solidFill>
                  <a:sysClr val="windowText" lastClr="000000"/>
                </a:solidFill>
              </a:rPr>
              <a:t>to bridge </a:t>
            </a:r>
            <a:r>
              <a:rPr lang="en-US" sz="2000" kern="0" dirty="0">
                <a:solidFill>
                  <a:sysClr val="windowText" lastClr="000000"/>
                </a:solidFill>
              </a:rPr>
              <a:t>structural </a:t>
            </a:r>
            <a:r>
              <a:rPr lang="en-US" sz="2000" kern="0" dirty="0" smtClean="0">
                <a:solidFill>
                  <a:sysClr val="windowText" lastClr="000000"/>
                </a:solidFill>
              </a:rPr>
              <a:t>components </a:t>
            </a:r>
            <a:r>
              <a:rPr lang="en-US" sz="2000" kern="0" dirty="0">
                <a:solidFill>
                  <a:sysClr val="windowText" lastClr="000000"/>
                </a:solidFill>
              </a:rPr>
              <a:t>and track over servicing pits, the track structure shall meet </a:t>
            </a:r>
            <a:r>
              <a:rPr lang="en-US" sz="2000" kern="0" dirty="0" smtClean="0">
                <a:solidFill>
                  <a:sysClr val="windowText" lastClr="000000"/>
                </a:solidFill>
              </a:rPr>
              <a:t>the requirements </a:t>
            </a:r>
            <a:r>
              <a:rPr lang="en-US" sz="2000" kern="0" dirty="0">
                <a:solidFill>
                  <a:sysClr val="windowText" lastClr="000000"/>
                </a:solidFill>
              </a:rPr>
              <a:t>of paragraphs (b)(1)(i), (ii), and (iii) of this </a:t>
            </a:r>
            <a:r>
              <a:rPr lang="en-US" sz="2000" kern="0" dirty="0" smtClean="0">
                <a:solidFill>
                  <a:sysClr val="windowText" lastClr="000000"/>
                </a:solidFill>
              </a:rPr>
              <a:t>section.</a:t>
            </a:r>
            <a:endParaRPr lang="en-US" sz="2000" kern="0" dirty="0">
              <a:solidFill>
                <a:sysClr val="windowText" lastClr="000000"/>
              </a:solidFill>
            </a:endParaRPr>
          </a:p>
        </p:txBody>
      </p:sp>
      <p:pic>
        <p:nvPicPr>
          <p:cNvPr id="37" name="Picture 1"/>
          <p:cNvPicPr>
            <a:picLocks noChangeAspect="1" noChangeArrowheads="1"/>
          </p:cNvPicPr>
          <p:nvPr/>
        </p:nvPicPr>
        <p:blipFill>
          <a:blip r:embed="rId3" cstate="print"/>
          <a:srcRect l="1200" t="1848" r="2824" b="3926"/>
          <a:stretch>
            <a:fillRect/>
          </a:stretch>
        </p:blipFill>
        <p:spPr bwMode="auto">
          <a:xfrm>
            <a:off x="2522071" y="3657601"/>
            <a:ext cx="4183529" cy="26670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5298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Concrete Tie Manufacturing</a:t>
            </a:r>
            <a:br>
              <a:rPr lang="en-US" dirty="0" smtClean="0"/>
            </a:br>
            <a:endParaRPr lang="en-US" dirty="0"/>
          </a:p>
        </p:txBody>
      </p:sp>
      <p:sp>
        <p:nvSpPr>
          <p:cNvPr id="3" name="Subtitle 2"/>
          <p:cNvSpPr>
            <a:spLocks noGrp="1"/>
          </p:cNvSpPr>
          <p:nvPr>
            <p:ph type="subTitle" idx="1"/>
          </p:nvPr>
        </p:nvSpPr>
        <p:spPr/>
        <p:txBody>
          <a:bodyPr>
            <a:normAutofit/>
          </a:bodyPr>
          <a:lstStyle/>
          <a:p>
            <a:r>
              <a:rPr lang="en-US" dirty="0" smtClean="0"/>
              <a:t>Tucson, AZ</a:t>
            </a:r>
          </a:p>
          <a:p>
            <a:r>
              <a:rPr lang="en-US" dirty="0" smtClean="0"/>
              <a:t>LB Foster &amp; Nevada Rail Materials</a:t>
            </a:r>
          </a:p>
          <a:p>
            <a:endParaRPr lang="en-US" dirty="0" smtClean="0"/>
          </a:p>
          <a:p>
            <a:endParaRPr lang="en-US" dirty="0"/>
          </a:p>
        </p:txBody>
      </p:sp>
    </p:spTree>
    <p:extLst>
      <p:ext uri="{BB962C8B-B14F-4D97-AF65-F5344CB8AC3E}">
        <p14:creationId xmlns:p14="http://schemas.microsoft.com/office/powerpoint/2010/main" val="9391188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2642957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381000" y="5943600"/>
            <a:ext cx="2667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Materials</a:t>
            </a:r>
            <a:endParaRPr lang="en-US" dirty="0">
              <a:solidFill>
                <a:prstClr val="black"/>
              </a:solidFill>
            </a:endParaRPr>
          </a:p>
        </p:txBody>
      </p:sp>
    </p:spTree>
    <p:extLst>
      <p:ext uri="{BB962C8B-B14F-4D97-AF65-F5344CB8AC3E}">
        <p14:creationId xmlns:p14="http://schemas.microsoft.com/office/powerpoint/2010/main" val="222876190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6141397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6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457200" y="5562600"/>
            <a:ext cx="43434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Outside and underground they prepare the concrete for the molds</a:t>
            </a:r>
            <a:endParaRPr lang="en-US" dirty="0">
              <a:solidFill>
                <a:prstClr val="black"/>
              </a:solidFill>
            </a:endParaRPr>
          </a:p>
        </p:txBody>
      </p:sp>
    </p:spTree>
    <p:extLst>
      <p:ext uri="{BB962C8B-B14F-4D97-AF65-F5344CB8AC3E}">
        <p14:creationId xmlns:p14="http://schemas.microsoft.com/office/powerpoint/2010/main" val="96628411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854066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6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3977409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6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87945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pPr marL="0" indent="0">
              <a:buNone/>
            </a:pPr>
            <a:r>
              <a:rPr lang="en-US" sz="4000" dirty="0" smtClean="0"/>
              <a:t>Turn to the Greeley Subdivision</a:t>
            </a:r>
            <a:endParaRPr lang="en-US" sz="4000" dirty="0"/>
          </a:p>
          <a:p>
            <a:pPr marL="742950" indent="-742950">
              <a:buFont typeface="+mj-lt"/>
              <a:buAutoNum type="arabicPeriod" startAt="14"/>
            </a:pPr>
            <a:r>
              <a:rPr lang="en-US" sz="4000" dirty="0" smtClean="0"/>
              <a:t>Are there any RCL Areas on the Main Track? If so, where?</a:t>
            </a:r>
          </a:p>
          <a:p>
            <a:pPr marL="0" indent="0">
              <a:buNone/>
            </a:pPr>
            <a:endParaRPr lang="en-US" sz="4000" dirty="0" smtClean="0"/>
          </a:p>
          <a:p>
            <a:pPr marL="0" indent="0">
              <a:buNone/>
            </a:pPr>
            <a:endParaRPr lang="en-US" sz="4000" dirty="0"/>
          </a:p>
        </p:txBody>
      </p:sp>
    </p:spTree>
    <p:extLst>
      <p:ext uri="{BB962C8B-B14F-4D97-AF65-F5344CB8AC3E}">
        <p14:creationId xmlns:p14="http://schemas.microsoft.com/office/powerpoint/2010/main" val="3055263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6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8570154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64.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
        <p:nvSpPr>
          <p:cNvPr id="3" name="TextBox 2"/>
          <p:cNvSpPr txBox="1"/>
          <p:nvPr/>
        </p:nvSpPr>
        <p:spPr>
          <a:xfrm>
            <a:off x="533400" y="5410200"/>
            <a:ext cx="3429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Then send it up into the overhead cranes, into the hoppers and the molds</a:t>
            </a:r>
            <a:endParaRPr lang="en-US" dirty="0">
              <a:solidFill>
                <a:prstClr val="black"/>
              </a:solidFill>
            </a:endParaRPr>
          </a:p>
        </p:txBody>
      </p:sp>
    </p:spTree>
    <p:extLst>
      <p:ext uri="{BB962C8B-B14F-4D97-AF65-F5344CB8AC3E}">
        <p14:creationId xmlns:p14="http://schemas.microsoft.com/office/powerpoint/2010/main" val="186589730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685800" y="5867400"/>
            <a:ext cx="31242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There are 6 beds, 4 rows in each bed - 400’ long</a:t>
            </a:r>
            <a:endParaRPr lang="en-US" dirty="0">
              <a:solidFill>
                <a:prstClr val="black"/>
              </a:solidFill>
            </a:endParaRPr>
          </a:p>
        </p:txBody>
      </p:sp>
    </p:spTree>
    <p:extLst>
      <p:ext uri="{BB962C8B-B14F-4D97-AF65-F5344CB8AC3E}">
        <p14:creationId xmlns:p14="http://schemas.microsoft.com/office/powerpoint/2010/main" val="386554089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533400" y="5486400"/>
            <a:ext cx="35052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 ties are manufactured upside down and the clips are installed in the molds first</a:t>
            </a:r>
            <a:endParaRPr lang="en-US" dirty="0">
              <a:solidFill>
                <a:prstClr val="black"/>
              </a:solidFill>
            </a:endParaRPr>
          </a:p>
        </p:txBody>
      </p:sp>
    </p:spTree>
    <p:extLst>
      <p:ext uri="{BB962C8B-B14F-4D97-AF65-F5344CB8AC3E}">
        <p14:creationId xmlns:p14="http://schemas.microsoft.com/office/powerpoint/2010/main" val="198548094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4.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
        <p:nvSpPr>
          <p:cNvPr id="3" name="TextBox 2"/>
          <p:cNvSpPr txBox="1"/>
          <p:nvPr/>
        </p:nvSpPr>
        <p:spPr>
          <a:xfrm>
            <a:off x="685800" y="5486400"/>
            <a:ext cx="3048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After the clips are installed the pre-stress wires are installed</a:t>
            </a:r>
            <a:endParaRPr lang="en-US" dirty="0">
              <a:solidFill>
                <a:prstClr val="black"/>
              </a:solidFill>
            </a:endParaRPr>
          </a:p>
        </p:txBody>
      </p:sp>
    </p:spTree>
    <p:extLst>
      <p:ext uri="{BB962C8B-B14F-4D97-AF65-F5344CB8AC3E}">
        <p14:creationId xmlns:p14="http://schemas.microsoft.com/office/powerpoint/2010/main" val="416339931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533400" y="5562600"/>
            <a:ext cx="3429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It takes about 12 hours from start to finish for each bed</a:t>
            </a:r>
            <a:endParaRPr lang="en-US" dirty="0">
              <a:solidFill>
                <a:prstClr val="black"/>
              </a:solidFill>
            </a:endParaRPr>
          </a:p>
        </p:txBody>
      </p:sp>
    </p:spTree>
    <p:extLst>
      <p:ext uri="{BB962C8B-B14F-4D97-AF65-F5344CB8AC3E}">
        <p14:creationId xmlns:p14="http://schemas.microsoft.com/office/powerpoint/2010/main" val="123867270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6172200" y="5105400"/>
            <a:ext cx="2667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There are tracks on the sides of each bed. Above you see them pouring concrete from the hopper filling the molds</a:t>
            </a:r>
            <a:endParaRPr lang="en-US" dirty="0">
              <a:solidFill>
                <a:prstClr val="black"/>
              </a:solidFill>
            </a:endParaRPr>
          </a:p>
        </p:txBody>
      </p:sp>
    </p:spTree>
    <p:extLst>
      <p:ext uri="{BB962C8B-B14F-4D97-AF65-F5344CB8AC3E}">
        <p14:creationId xmlns:p14="http://schemas.microsoft.com/office/powerpoint/2010/main" val="33233717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5689633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1895368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533400" y="5867400"/>
            <a:ext cx="4114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These are the wire spools at the end of the molds (Generally, 20 strands for ML, 16 for other than main)</a:t>
            </a:r>
            <a:endParaRPr lang="en-US" dirty="0">
              <a:solidFill>
                <a:prstClr val="black"/>
              </a:solidFill>
            </a:endParaRPr>
          </a:p>
        </p:txBody>
      </p:sp>
    </p:spTree>
    <p:extLst>
      <p:ext uri="{BB962C8B-B14F-4D97-AF65-F5344CB8AC3E}">
        <p14:creationId xmlns:p14="http://schemas.microsoft.com/office/powerpoint/2010/main" val="582665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8229600" cy="4525963"/>
          </a:xfrm>
        </p:spPr>
        <p:txBody>
          <a:bodyPr>
            <a:normAutofit lnSpcReduction="10000"/>
          </a:bodyPr>
          <a:lstStyle/>
          <a:p>
            <a:pPr marL="742950" indent="-742950">
              <a:buFont typeface="+mj-lt"/>
              <a:buAutoNum type="arabicPeriod" startAt="15"/>
            </a:pPr>
            <a:r>
              <a:rPr lang="en-US" sz="4000" dirty="0" smtClean="0"/>
              <a:t>While inspecting you find 1-7/8” of </a:t>
            </a:r>
            <a:r>
              <a:rPr lang="en-US" sz="4000" dirty="0" err="1" smtClean="0"/>
              <a:t>crosslevel</a:t>
            </a:r>
            <a:r>
              <a:rPr lang="en-US" sz="4000" dirty="0" smtClean="0"/>
              <a:t> at MP 52.2. What slow order, if any, should the RR place?</a:t>
            </a:r>
          </a:p>
          <a:p>
            <a:pPr marL="742950" indent="-742950">
              <a:buFont typeface="+mj-lt"/>
              <a:buAutoNum type="arabicPeriod" startAt="15"/>
            </a:pPr>
            <a:endParaRPr lang="en-US" sz="4000" dirty="0"/>
          </a:p>
          <a:p>
            <a:pPr marL="742950" indent="-742950">
              <a:buFont typeface="+mj-lt"/>
              <a:buAutoNum type="arabicPeriod" startAt="15"/>
            </a:pPr>
            <a:endParaRPr lang="en-US" sz="4000" dirty="0" smtClean="0"/>
          </a:p>
          <a:p>
            <a:pPr marL="0" indent="0" algn="ctr">
              <a:buNone/>
            </a:pPr>
            <a:endParaRPr lang="en-US" i="1" dirty="0" smtClean="0"/>
          </a:p>
          <a:p>
            <a:pPr marL="0" indent="0" algn="ctr">
              <a:buNone/>
            </a:pPr>
            <a:r>
              <a:rPr lang="en-US" i="1" dirty="0" smtClean="0"/>
              <a:t>(Tangent Track)</a:t>
            </a:r>
          </a:p>
        </p:txBody>
      </p:sp>
      <p:graphicFrame>
        <p:nvGraphicFramePr>
          <p:cNvPr id="5" name="Table 4"/>
          <p:cNvGraphicFramePr>
            <a:graphicFrameLocks noGrp="1"/>
          </p:cNvGraphicFramePr>
          <p:nvPr>
            <p:extLst>
              <p:ext uri="{D42A27DB-BD31-4B8C-83A1-F6EECF244321}">
                <p14:modId xmlns:p14="http://schemas.microsoft.com/office/powerpoint/2010/main" val="1937737891"/>
              </p:ext>
            </p:extLst>
          </p:nvPr>
        </p:nvGraphicFramePr>
        <p:xfrm>
          <a:off x="533400" y="3962400"/>
          <a:ext cx="8077201" cy="1240494"/>
        </p:xfrm>
        <a:graphic>
          <a:graphicData uri="http://schemas.openxmlformats.org/drawingml/2006/table">
            <a:tbl>
              <a:tblPr firstRow="1" bandRow="1">
                <a:effectLst>
                  <a:outerShdw blurRad="76200" dir="13500000" sy="23000" kx="1200000" algn="br" rotWithShape="0">
                    <a:prstClr val="black">
                      <a:alpha val="20000"/>
                    </a:prstClr>
                  </a:outerShdw>
                </a:effectLst>
                <a:tableStyleId>{616DA210-FB5B-4158-B5E0-FEB733F419BA}</a:tableStyleId>
              </a:tblPr>
              <a:tblGrid>
                <a:gridCol w="3203881"/>
                <a:gridCol w="974664"/>
                <a:gridCol w="974664"/>
                <a:gridCol w="974664"/>
                <a:gridCol w="974664"/>
                <a:gridCol w="974664"/>
              </a:tblGrid>
              <a:tr h="457200">
                <a:tc>
                  <a:txBody>
                    <a:bodyPr/>
                    <a:lstStyle/>
                    <a:p>
                      <a:pPr algn="r"/>
                      <a:r>
                        <a:rPr lang="en-US" dirty="0" smtClean="0"/>
                        <a:t>Clas</a:t>
                      </a:r>
                      <a:r>
                        <a:rPr lang="en-US" baseline="0" dirty="0" smtClean="0"/>
                        <a:t>s of Track -&gt;</a:t>
                      </a:r>
                      <a:endParaRPr lang="en-US" dirty="0"/>
                    </a:p>
                  </a:txBody>
                  <a:tcPr marL="112734" marR="112734" marT="56367" marB="56367"/>
                </a:tc>
                <a:tc>
                  <a:txBody>
                    <a:bodyPr/>
                    <a:lstStyle/>
                    <a:p>
                      <a:pPr algn="ctr"/>
                      <a:r>
                        <a:rPr lang="en-US" sz="2200" b="1" kern="1200" dirty="0" smtClean="0">
                          <a:solidFill>
                            <a:schemeClr val="tx1"/>
                          </a:solidFill>
                          <a:latin typeface="+mn-lt"/>
                          <a:ea typeface="+mn-ea"/>
                          <a:cs typeface="+mn-cs"/>
                        </a:rPr>
                        <a:t>1</a:t>
                      </a:r>
                      <a:endParaRPr lang="en-US" sz="2200" b="1" kern="1200" dirty="0">
                        <a:solidFill>
                          <a:schemeClr val="tx1"/>
                        </a:solidFill>
                        <a:latin typeface="+mn-lt"/>
                        <a:ea typeface="+mn-ea"/>
                        <a:cs typeface="+mn-cs"/>
                      </a:endParaRPr>
                    </a:p>
                  </a:txBody>
                  <a:tcPr marL="112734" marR="112734" marT="56367" marB="56367"/>
                </a:tc>
                <a:tc>
                  <a:txBody>
                    <a:bodyPr/>
                    <a:lstStyle/>
                    <a:p>
                      <a:pPr algn="ctr"/>
                      <a:r>
                        <a:rPr lang="en-US" sz="2200" dirty="0" smtClean="0"/>
                        <a:t>2</a:t>
                      </a:r>
                      <a:endParaRPr lang="en-US" sz="2200" dirty="0"/>
                    </a:p>
                  </a:txBody>
                  <a:tcPr marL="112734" marR="112734" marT="56367" marB="56367"/>
                </a:tc>
                <a:tc>
                  <a:txBody>
                    <a:bodyPr/>
                    <a:lstStyle/>
                    <a:p>
                      <a:pPr algn="ctr"/>
                      <a:r>
                        <a:rPr lang="en-US" sz="2200" dirty="0" smtClean="0"/>
                        <a:t>3</a:t>
                      </a:r>
                      <a:endParaRPr lang="en-US" sz="2200" dirty="0"/>
                    </a:p>
                  </a:txBody>
                  <a:tcPr marL="112734" marR="112734" marT="56367" marB="56367"/>
                </a:tc>
                <a:tc>
                  <a:txBody>
                    <a:bodyPr/>
                    <a:lstStyle/>
                    <a:p>
                      <a:pPr algn="ctr"/>
                      <a:r>
                        <a:rPr lang="en-US" sz="2200" dirty="0" smtClean="0"/>
                        <a:t>4</a:t>
                      </a:r>
                      <a:endParaRPr lang="en-US" sz="2200" dirty="0"/>
                    </a:p>
                  </a:txBody>
                  <a:tcPr marL="112734" marR="112734" marT="56367" marB="56367"/>
                </a:tc>
                <a:tc>
                  <a:txBody>
                    <a:bodyPr/>
                    <a:lstStyle/>
                    <a:p>
                      <a:pPr algn="ctr"/>
                      <a:r>
                        <a:rPr lang="en-US" sz="2200" dirty="0" smtClean="0"/>
                        <a:t>5</a:t>
                      </a:r>
                      <a:endParaRPr lang="en-US" sz="2200" dirty="0"/>
                    </a:p>
                  </a:txBody>
                  <a:tcPr marL="112734" marR="112734" marT="56367" marB="56367"/>
                </a:tc>
              </a:tr>
              <a:tr h="457200">
                <a:tc>
                  <a:txBody>
                    <a:bodyPr/>
                    <a:lstStyle/>
                    <a:p>
                      <a:r>
                        <a:rPr lang="en-US" sz="2200" dirty="0" smtClean="0"/>
                        <a:t>Deviation from zero</a:t>
                      </a:r>
                      <a:r>
                        <a:rPr lang="en-US" sz="2200" baseline="0" dirty="0" smtClean="0"/>
                        <a:t> crosslevel</a:t>
                      </a:r>
                      <a:endParaRPr lang="en-US" sz="2200" dirty="0"/>
                    </a:p>
                  </a:txBody>
                  <a:tcPr marL="112734" marR="112734" marT="56367" marB="56367"/>
                </a:tc>
                <a:tc>
                  <a:txBody>
                    <a:bodyPr/>
                    <a:lstStyle/>
                    <a:p>
                      <a:pPr marL="0" algn="ctr" defTabSz="914400" rtl="0" eaLnBrk="1" latinLnBrk="0" hangingPunct="1"/>
                      <a:r>
                        <a:rPr lang="en-US" sz="2200" kern="1200" dirty="0" smtClean="0">
                          <a:solidFill>
                            <a:schemeClr val="tx1"/>
                          </a:solidFill>
                          <a:latin typeface="+mn-lt"/>
                          <a:ea typeface="+mn-ea"/>
                          <a:cs typeface="+mn-cs"/>
                        </a:rPr>
                        <a:t>3”</a:t>
                      </a:r>
                      <a:endParaRPr lang="en-US" sz="2200" kern="1200" dirty="0">
                        <a:solidFill>
                          <a:schemeClr val="tx1"/>
                        </a:solidFill>
                        <a:latin typeface="+mn-lt"/>
                        <a:ea typeface="+mn-ea"/>
                        <a:cs typeface="+mn-cs"/>
                      </a:endParaRPr>
                    </a:p>
                  </a:txBody>
                  <a:tcPr marL="112734" marR="112734" marT="56367" marB="56367" anchor="ctr"/>
                </a:tc>
                <a:tc>
                  <a:txBody>
                    <a:bodyPr/>
                    <a:lstStyle/>
                    <a:p>
                      <a:pPr algn="ctr"/>
                      <a:r>
                        <a:rPr lang="en-US" sz="2200" dirty="0" smtClean="0"/>
                        <a:t>2”</a:t>
                      </a:r>
                      <a:endParaRPr lang="en-US" sz="2200" dirty="0"/>
                    </a:p>
                  </a:txBody>
                  <a:tcPr marL="112734" marR="112734" marT="56367" marB="56367" anchor="ctr"/>
                </a:tc>
                <a:tc>
                  <a:txBody>
                    <a:bodyPr/>
                    <a:lstStyle/>
                    <a:p>
                      <a:pPr algn="ctr"/>
                      <a:r>
                        <a:rPr lang="en-US" sz="2200" dirty="0" smtClean="0"/>
                        <a:t>1-3/4”</a:t>
                      </a:r>
                      <a:endParaRPr lang="en-US" sz="2200" dirty="0"/>
                    </a:p>
                  </a:txBody>
                  <a:tcPr marL="112734" marR="112734" marT="56367" marB="56367" anchor="ctr"/>
                </a:tc>
                <a:tc>
                  <a:txBody>
                    <a:bodyPr/>
                    <a:lstStyle/>
                    <a:p>
                      <a:pPr algn="ctr"/>
                      <a:r>
                        <a:rPr lang="en-US" sz="2200" dirty="0" smtClean="0"/>
                        <a:t>1-1/4”</a:t>
                      </a:r>
                      <a:endParaRPr lang="en-US" sz="2200" dirty="0"/>
                    </a:p>
                  </a:txBody>
                  <a:tcPr marL="112734" marR="112734" marT="56367" marB="56367" anchor="ctr"/>
                </a:tc>
                <a:tc>
                  <a:txBody>
                    <a:bodyPr/>
                    <a:lstStyle/>
                    <a:p>
                      <a:pPr algn="ctr"/>
                      <a:r>
                        <a:rPr lang="en-US" sz="2200" dirty="0" smtClean="0"/>
                        <a:t>1”</a:t>
                      </a:r>
                      <a:endParaRPr lang="en-US" sz="2200" dirty="0"/>
                    </a:p>
                  </a:txBody>
                  <a:tcPr marL="112734" marR="112734" marT="56367" marB="56367" anchor="ctr"/>
                </a:tc>
              </a:tr>
            </a:tbl>
          </a:graphicData>
        </a:graphic>
      </p:graphicFrame>
    </p:spTree>
    <p:extLst>
      <p:ext uri="{BB962C8B-B14F-4D97-AF65-F5344CB8AC3E}">
        <p14:creationId xmlns:p14="http://schemas.microsoft.com/office/powerpoint/2010/main" val="3580213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2.JPG"/>
          <p:cNvPicPr>
            <a:picLocks noGrp="1" noChangeAspect="1"/>
          </p:cNvPicPr>
          <p:nvPr isPhoto="1"/>
        </p:nvPicPr>
        <p:blipFill>
          <a:blip r:embed="rId2" cstate="print">
            <a:lum/>
          </a:blip>
          <a:stretch>
            <a:fillRect/>
          </a:stretch>
        </p:blipFill>
        <p:spPr>
          <a:xfrm rot="5400000">
            <a:off x="1143000" y="-1143000"/>
            <a:ext cx="6858000" cy="9144000"/>
          </a:xfrm>
          <a:prstGeom prst="rect">
            <a:avLst/>
          </a:prstGeom>
          <a:noFill/>
          <a:ln>
            <a:noFill/>
          </a:ln>
        </p:spPr>
      </p:pic>
    </p:spTree>
    <p:extLst>
      <p:ext uri="{BB962C8B-B14F-4D97-AF65-F5344CB8AC3E}">
        <p14:creationId xmlns:p14="http://schemas.microsoft.com/office/powerpoint/2010/main" val="11819783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557029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1.JPG"/>
          <p:cNvPicPr>
            <a:picLocks noGrp="1" noChangeAspect="1"/>
          </p:cNvPicPr>
          <p:nvPr isPhoto="1"/>
        </p:nvPicPr>
        <p:blipFill>
          <a:blip r:embed="rId2" cstate="print">
            <a:lum/>
          </a:blip>
          <a:stretch>
            <a:fillRect/>
          </a:stretch>
        </p:blipFill>
        <p:spPr>
          <a:xfrm rot="5400000">
            <a:off x="1143000" y="-1143000"/>
            <a:ext cx="6858000" cy="9144000"/>
          </a:xfrm>
          <a:prstGeom prst="rect">
            <a:avLst/>
          </a:prstGeom>
          <a:noFill/>
          <a:ln>
            <a:noFill/>
          </a:ln>
        </p:spPr>
      </p:pic>
      <p:sp>
        <p:nvSpPr>
          <p:cNvPr id="3" name="TextBox 2"/>
          <p:cNvSpPr txBox="1"/>
          <p:nvPr/>
        </p:nvSpPr>
        <p:spPr>
          <a:xfrm>
            <a:off x="76200" y="5105400"/>
            <a:ext cx="32766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They install small plastic “trees” too keep the wires from crossing when they start the stressing, Once the tension is in place they are removed</a:t>
            </a:r>
            <a:endParaRPr lang="en-US" dirty="0">
              <a:solidFill>
                <a:prstClr val="black"/>
              </a:solidFill>
            </a:endParaRPr>
          </a:p>
        </p:txBody>
      </p:sp>
    </p:spTree>
    <p:extLst>
      <p:ext uri="{BB962C8B-B14F-4D97-AF65-F5344CB8AC3E}">
        <p14:creationId xmlns:p14="http://schemas.microsoft.com/office/powerpoint/2010/main" val="106896993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533400" y="4572000"/>
            <a:ext cx="3048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On each end of the beds they have hydraulic presses which apply the stress to the wires</a:t>
            </a:r>
            <a:endParaRPr lang="en-US" dirty="0">
              <a:solidFill>
                <a:prstClr val="black"/>
              </a:solidFill>
            </a:endParaRPr>
          </a:p>
        </p:txBody>
      </p:sp>
    </p:spTree>
    <p:extLst>
      <p:ext uri="{BB962C8B-B14F-4D97-AF65-F5344CB8AC3E}">
        <p14:creationId xmlns:p14="http://schemas.microsoft.com/office/powerpoint/2010/main" val="369558180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1.JPG"/>
          <p:cNvPicPr>
            <a:picLocks noGrp="1" noChangeAspect="1"/>
          </p:cNvPicPr>
          <p:nvPr isPhoto="1"/>
        </p:nvPicPr>
        <p:blipFill>
          <a:blip r:embed="rId2" cstate="print">
            <a:lum/>
          </a:blip>
          <a:stretch>
            <a:fillRect/>
          </a:stretch>
        </p:blipFill>
        <p:spPr>
          <a:xfrm rot="5400000">
            <a:off x="1295400" y="-457200"/>
            <a:ext cx="6858000" cy="7772400"/>
          </a:xfrm>
          <a:prstGeom prst="rect">
            <a:avLst/>
          </a:prstGeom>
          <a:noFill/>
          <a:ln>
            <a:noFill/>
          </a:ln>
        </p:spPr>
      </p:pic>
    </p:spTree>
    <p:extLst>
      <p:ext uri="{BB962C8B-B14F-4D97-AF65-F5344CB8AC3E}">
        <p14:creationId xmlns:p14="http://schemas.microsoft.com/office/powerpoint/2010/main" val="67751514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340245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7347347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6248400" y="228600"/>
            <a:ext cx="28956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Here the wire is stressed, and the concrete is cured sufficiently. Next they’ll lower the molds</a:t>
            </a:r>
            <a:endParaRPr lang="en-US" dirty="0">
              <a:solidFill>
                <a:prstClr val="black"/>
              </a:solidFill>
            </a:endParaRPr>
          </a:p>
        </p:txBody>
      </p:sp>
    </p:spTree>
    <p:extLst>
      <p:ext uri="{BB962C8B-B14F-4D97-AF65-F5344CB8AC3E}">
        <p14:creationId xmlns:p14="http://schemas.microsoft.com/office/powerpoint/2010/main" val="271848971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228600" y="3886200"/>
            <a:ext cx="21336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Leaving the upside down ties ready to be cut into their finished lengths</a:t>
            </a:r>
            <a:endParaRPr lang="en-US" dirty="0">
              <a:solidFill>
                <a:prstClr val="black"/>
              </a:solidFill>
            </a:endParaRPr>
          </a:p>
        </p:txBody>
      </p:sp>
    </p:spTree>
    <p:extLst>
      <p:ext uri="{BB962C8B-B14F-4D97-AF65-F5344CB8AC3E}">
        <p14:creationId xmlns:p14="http://schemas.microsoft.com/office/powerpoint/2010/main" val="72949984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609600" y="5791200"/>
            <a:ext cx="33528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 saw rolls down the track making the cuts</a:t>
            </a:r>
            <a:endParaRPr lang="en-US" dirty="0">
              <a:solidFill>
                <a:prstClr val="black"/>
              </a:solidFill>
            </a:endParaRPr>
          </a:p>
        </p:txBody>
      </p:sp>
    </p:spTree>
    <p:extLst>
      <p:ext uri="{BB962C8B-B14F-4D97-AF65-F5344CB8AC3E}">
        <p14:creationId xmlns:p14="http://schemas.microsoft.com/office/powerpoint/2010/main" val="2659262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22313" y="4406900"/>
            <a:ext cx="7772400" cy="1362075"/>
          </a:xfrm>
        </p:spPr>
        <p:txBody>
          <a:bodyPr/>
          <a:lstStyle/>
          <a:p>
            <a:r>
              <a:rPr lang="en-US" dirty="0" smtClean="0"/>
              <a:t>Reading timetables</a:t>
            </a:r>
            <a:endParaRPr lang="en-US" dirty="0"/>
          </a:p>
        </p:txBody>
      </p:sp>
      <p:pic>
        <p:nvPicPr>
          <p:cNvPr id="141314" name="Picture 2" descr="http://i.ebayimg.com/00/s/NzY0WDEwMjQ=/z/BoIAAOSwPhdVKmlq/$_57.JPG?rt=nc"/>
          <p:cNvPicPr>
            <a:picLocks noChangeAspect="1" noChangeArrowheads="1"/>
          </p:cNvPicPr>
          <p:nvPr/>
        </p:nvPicPr>
        <p:blipFill rotWithShape="1">
          <a:blip r:embed="rId2">
            <a:extLst>
              <a:ext uri="{28A0092B-C50C-407E-A947-70E740481C1C}">
                <a14:useLocalDpi xmlns:a14="http://schemas.microsoft.com/office/drawing/2010/main" val="0"/>
              </a:ext>
            </a:extLst>
          </a:blip>
          <a:srcRect t="3622" b="55315"/>
          <a:stretch/>
        </p:blipFill>
        <p:spPr bwMode="auto">
          <a:xfrm>
            <a:off x="685800" y="1676400"/>
            <a:ext cx="7772400" cy="2381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21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74638"/>
            <a:ext cx="8229600" cy="1143000"/>
          </a:xfrm>
        </p:spPr>
        <p:txBody>
          <a:bodyPr/>
          <a:lstStyle/>
          <a:p>
            <a:r>
              <a:rPr lang="en-US" dirty="0" smtClean="0"/>
              <a:t>ANSWERS</a:t>
            </a:r>
            <a:endParaRPr lang="en-US" dirty="0"/>
          </a:p>
        </p:txBody>
      </p:sp>
      <p:sp>
        <p:nvSpPr>
          <p:cNvPr id="6" name="Content Placeholder 5"/>
          <p:cNvSpPr>
            <a:spLocks noGrp="1"/>
          </p:cNvSpPr>
          <p:nvPr>
            <p:ph idx="4294967295"/>
          </p:nvPr>
        </p:nvSpPr>
        <p:spPr>
          <a:xfrm>
            <a:off x="457199" y="1600200"/>
            <a:ext cx="4038601" cy="4525963"/>
          </a:xfrm>
        </p:spPr>
        <p:txBody>
          <a:bodyPr>
            <a:normAutofit fontScale="92500" lnSpcReduction="20000"/>
          </a:bodyPr>
          <a:lstStyle/>
          <a:p>
            <a:pPr marL="742950" indent="-742950">
              <a:buAutoNum type="arabicPeriod"/>
            </a:pPr>
            <a:r>
              <a:rPr lang="en-US" sz="4000" dirty="0"/>
              <a:t>What is the name of </a:t>
            </a:r>
            <a:r>
              <a:rPr lang="en-US" sz="4000" dirty="0" smtClean="0"/>
              <a:t>timetable?</a:t>
            </a:r>
            <a:endParaRPr lang="en-US" sz="3800" dirty="0"/>
          </a:p>
          <a:p>
            <a:pPr marL="742950" indent="-742950">
              <a:buAutoNum type="arabicPeriod"/>
            </a:pPr>
            <a:r>
              <a:rPr lang="en-US" sz="4000" dirty="0"/>
              <a:t>What is the timetable number</a:t>
            </a:r>
            <a:r>
              <a:rPr lang="en-US" sz="4000" dirty="0" smtClean="0"/>
              <a:t>?</a:t>
            </a:r>
            <a:endParaRPr lang="en-US" sz="4000" dirty="0"/>
          </a:p>
          <a:p>
            <a:pPr marL="742950" indent="-742950">
              <a:buAutoNum type="arabicPeriod"/>
            </a:pPr>
            <a:r>
              <a:rPr lang="en-US" sz="4000" dirty="0" smtClean="0"/>
              <a:t>What </a:t>
            </a:r>
            <a:r>
              <a:rPr lang="en-US" sz="4000" dirty="0"/>
              <a:t>is the effective date of the timetable</a:t>
            </a:r>
            <a:r>
              <a:rPr lang="en-US" sz="4000" dirty="0" smtClean="0"/>
              <a:t>?</a:t>
            </a:r>
            <a:endParaRPr lang="en-US" sz="4000" dirty="0"/>
          </a:p>
        </p:txBody>
      </p:sp>
      <p:pic>
        <p:nvPicPr>
          <p:cNvPr id="152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22" r="5676"/>
          <a:stretch/>
        </p:blipFill>
        <p:spPr bwMode="auto">
          <a:xfrm>
            <a:off x="4416973" y="1752600"/>
            <a:ext cx="4193627" cy="427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181600" y="4800600"/>
            <a:ext cx="2438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86600" y="5257800"/>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91000" y="5638800"/>
            <a:ext cx="45720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88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3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5410200" y="5334000"/>
            <a:ext cx="31242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Then this machine, using suction, grabs the upside down ties and flips them right side up </a:t>
            </a:r>
            <a:endParaRPr lang="en-US" dirty="0">
              <a:solidFill>
                <a:prstClr val="black"/>
              </a:solidFill>
            </a:endParaRPr>
          </a:p>
        </p:txBody>
      </p:sp>
    </p:spTree>
    <p:extLst>
      <p:ext uri="{BB962C8B-B14F-4D97-AF65-F5344CB8AC3E}">
        <p14:creationId xmlns:p14="http://schemas.microsoft.com/office/powerpoint/2010/main" val="429451598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1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4" name="TextBox 3"/>
          <p:cNvSpPr txBox="1"/>
          <p:nvPr/>
        </p:nvSpPr>
        <p:spPr>
          <a:xfrm>
            <a:off x="6553200" y="5105400"/>
            <a:ext cx="2209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Literally flipping them over, 4 at a time</a:t>
            </a:r>
            <a:endParaRPr lang="en-US" dirty="0">
              <a:solidFill>
                <a:prstClr val="black"/>
              </a:solidFill>
            </a:endParaRPr>
          </a:p>
        </p:txBody>
      </p:sp>
    </p:spTree>
    <p:extLst>
      <p:ext uri="{BB962C8B-B14F-4D97-AF65-F5344CB8AC3E}">
        <p14:creationId xmlns:p14="http://schemas.microsoft.com/office/powerpoint/2010/main" val="169896939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685800" y="5486400"/>
            <a:ext cx="32766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They are moved to the next phase where they are inspected and set up for pad installation</a:t>
            </a:r>
            <a:endParaRPr lang="en-US" dirty="0">
              <a:solidFill>
                <a:prstClr val="black"/>
              </a:solidFill>
            </a:endParaRPr>
          </a:p>
        </p:txBody>
      </p:sp>
    </p:spTree>
    <p:extLst>
      <p:ext uri="{BB962C8B-B14F-4D97-AF65-F5344CB8AC3E}">
        <p14:creationId xmlns:p14="http://schemas.microsoft.com/office/powerpoint/2010/main" val="36730333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3181262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9948054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4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1283643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6067540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1.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
        <p:nvSpPr>
          <p:cNvPr id="3" name="TextBox 2"/>
          <p:cNvSpPr txBox="1"/>
          <p:nvPr/>
        </p:nvSpPr>
        <p:spPr>
          <a:xfrm>
            <a:off x="762000" y="4800600"/>
            <a:ext cx="2667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You can see the difference between a  ML or other tie</a:t>
            </a:r>
            <a:endParaRPr lang="en-US" dirty="0">
              <a:solidFill>
                <a:prstClr val="black"/>
              </a:solidFill>
            </a:endParaRPr>
          </a:p>
        </p:txBody>
      </p:sp>
    </p:spTree>
    <p:extLst>
      <p:ext uri="{BB962C8B-B14F-4D97-AF65-F5344CB8AC3E}">
        <p14:creationId xmlns:p14="http://schemas.microsoft.com/office/powerpoint/2010/main" val="280167098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2.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52328305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19580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idx="4294967295"/>
          </p:nvPr>
        </p:nvSpPr>
        <p:spPr>
          <a:xfrm>
            <a:off x="457200" y="1600200"/>
            <a:ext cx="3962400" cy="4800600"/>
          </a:xfrm>
        </p:spPr>
        <p:txBody>
          <a:bodyPr>
            <a:normAutofit/>
          </a:bodyPr>
          <a:lstStyle/>
          <a:p>
            <a:pPr marL="742950" indent="-742950">
              <a:buFont typeface="+mj-lt"/>
              <a:buAutoNum type="arabicPeriod" startAt="4"/>
            </a:pPr>
            <a:r>
              <a:rPr lang="en-US" sz="4000" dirty="0" smtClean="0"/>
              <a:t>What is the timetable direction traveling from Craig toward Ute Jct.?</a:t>
            </a:r>
          </a:p>
        </p:txBody>
      </p:sp>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072" y="1676401"/>
            <a:ext cx="463475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6781800" y="4876800"/>
            <a:ext cx="457200" cy="609600"/>
          </a:xfrm>
          <a:prstGeom prst="downArrow">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Oval 7"/>
          <p:cNvSpPr/>
          <p:nvPr/>
        </p:nvSpPr>
        <p:spPr>
          <a:xfrm>
            <a:off x="5943600" y="1549401"/>
            <a:ext cx="757646"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311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0210126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381000" y="838200"/>
            <a:ext cx="27432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QC checks are conducted at various  points</a:t>
            </a:r>
            <a:endParaRPr lang="en-US" dirty="0">
              <a:solidFill>
                <a:prstClr val="black"/>
              </a:solidFill>
            </a:endParaRPr>
          </a:p>
        </p:txBody>
      </p:sp>
    </p:spTree>
    <p:extLst>
      <p:ext uri="{BB962C8B-B14F-4D97-AF65-F5344CB8AC3E}">
        <p14:creationId xmlns:p14="http://schemas.microsoft.com/office/powerpoint/2010/main" val="335590721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381000" y="5181600"/>
            <a:ext cx="32766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Concrete sometimes chips, so repairs are made, minor chips do not compromise the tie strength</a:t>
            </a:r>
            <a:endParaRPr lang="en-US" dirty="0">
              <a:solidFill>
                <a:prstClr val="black"/>
              </a:solidFill>
            </a:endParaRPr>
          </a:p>
        </p:txBody>
      </p:sp>
    </p:spTree>
    <p:extLst>
      <p:ext uri="{BB962C8B-B14F-4D97-AF65-F5344CB8AC3E}">
        <p14:creationId xmlns:p14="http://schemas.microsoft.com/office/powerpoint/2010/main" val="122657463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8.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381000" y="5334000"/>
            <a:ext cx="3429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prstClr val="black"/>
                </a:solidFill>
              </a:rPr>
              <a:t>These are patched, sometimes they reclassify the tie for use on other than main</a:t>
            </a:r>
            <a:endParaRPr lang="en-US" dirty="0">
              <a:solidFill>
                <a:prstClr val="black"/>
              </a:solidFill>
            </a:endParaRPr>
          </a:p>
        </p:txBody>
      </p:sp>
    </p:spTree>
    <p:extLst>
      <p:ext uri="{BB962C8B-B14F-4D97-AF65-F5344CB8AC3E}">
        <p14:creationId xmlns:p14="http://schemas.microsoft.com/office/powerpoint/2010/main" val="157680960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29.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4973210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213.110 Gage Restraint</a:t>
            </a:r>
            <a:r>
              <a:rPr lang="en-US" sz="2000" dirty="0" smtClean="0"/>
              <a:t> </a:t>
            </a:r>
            <a:br>
              <a:rPr lang="en-US" sz="2000" dirty="0" smtClean="0"/>
            </a:br>
            <a:r>
              <a:rPr lang="en-US" sz="2000" dirty="0"/>
              <a:t> </a:t>
            </a:r>
            <a:r>
              <a:rPr lang="en-US" sz="2000" dirty="0" smtClean="0"/>
              <a:t>       </a:t>
            </a:r>
            <a:r>
              <a:rPr lang="en-US" sz="3200" dirty="0"/>
              <a:t> </a:t>
            </a:r>
            <a:r>
              <a:rPr lang="en-US" sz="3200" dirty="0" smtClean="0"/>
              <a:t>              Measurement Systems</a:t>
            </a:r>
            <a:endParaRPr lang="en-US" sz="3200" dirty="0"/>
          </a:p>
        </p:txBody>
      </p:sp>
      <p:sp>
        <p:nvSpPr>
          <p:cNvPr id="9" name="Rectangle 7"/>
          <p:cNvSpPr>
            <a:spLocks noGrp="1" noChangeArrowheads="1"/>
          </p:cNvSpPr>
          <p:nvPr>
            <p:ph idx="4294967295"/>
          </p:nvPr>
        </p:nvSpPr>
        <p:spPr bwMode="auto">
          <a:xfrm>
            <a:off x="1219200" y="2057400"/>
            <a:ext cx="6934200" cy="429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(a</a:t>
            </a:r>
            <a:r>
              <a:rPr lang="en-US" sz="2000" kern="0" dirty="0">
                <a:solidFill>
                  <a:sysClr val="windowText" lastClr="000000"/>
                </a:solidFill>
              </a:rPr>
              <a:t>) A track owner may elect to implement a Gage Restraint Measurement System (GRMS</a:t>
            </a:r>
            <a:r>
              <a:rPr lang="en-US" sz="2000" kern="0" dirty="0" smtClean="0">
                <a:solidFill>
                  <a:sysClr val="windowText" lastClr="000000"/>
                </a:solidFill>
              </a:rPr>
              <a:t>), supplemented </a:t>
            </a:r>
            <a:r>
              <a:rPr lang="en-US" sz="2000" kern="0" dirty="0">
                <a:solidFill>
                  <a:sysClr val="windowText" lastClr="000000"/>
                </a:solidFill>
              </a:rPr>
              <a:t>by the use of a Portable Track Loading Fixture (PTLF), to determine </a:t>
            </a:r>
            <a:r>
              <a:rPr lang="en-US" sz="2000" kern="0" dirty="0" smtClean="0">
                <a:solidFill>
                  <a:sysClr val="windowText" lastClr="000000"/>
                </a:solidFill>
              </a:rPr>
              <a:t>compliance with </a:t>
            </a:r>
            <a:r>
              <a:rPr lang="en-US" sz="2000" kern="0" dirty="0">
                <a:solidFill>
                  <a:sysClr val="windowText" lastClr="000000"/>
                </a:solidFill>
              </a:rPr>
              <a:t>the crosstie and fastener requirements specified in §§213.109 and 213.127 provided that--</a:t>
            </a:r>
          </a:p>
          <a:p>
            <a:r>
              <a:rPr lang="en-US" sz="2000" kern="0" dirty="0">
                <a:solidFill>
                  <a:sysClr val="windowText" lastClr="000000"/>
                </a:solidFill>
              </a:rPr>
              <a:t>(1) The track owner notifies the appropriate FRA Regional office at least 30 days prior to </a:t>
            </a:r>
            <a:r>
              <a:rPr lang="en-US" sz="2000" kern="0" dirty="0" smtClean="0">
                <a:solidFill>
                  <a:sysClr val="windowText" lastClr="000000"/>
                </a:solidFill>
              </a:rPr>
              <a:t>the designation </a:t>
            </a:r>
            <a:r>
              <a:rPr lang="en-US" sz="2000" kern="0" dirty="0">
                <a:solidFill>
                  <a:sysClr val="windowText" lastClr="000000"/>
                </a:solidFill>
              </a:rPr>
              <a:t>of any line segment on which GRMS technology will be implemented; and</a:t>
            </a:r>
          </a:p>
          <a:p>
            <a:r>
              <a:rPr lang="en-US" sz="2000" kern="0" dirty="0">
                <a:solidFill>
                  <a:sysClr val="windowText" lastClr="000000"/>
                </a:solidFill>
              </a:rPr>
              <a:t>(2) The track owner notifies the appropriate FRA Regional office at least 10 days prior to </a:t>
            </a:r>
            <a:r>
              <a:rPr lang="en-US" sz="2000" kern="0" dirty="0" smtClean="0">
                <a:solidFill>
                  <a:sysClr val="windowText" lastClr="000000"/>
                </a:solidFill>
              </a:rPr>
              <a:t>the removal </a:t>
            </a:r>
            <a:r>
              <a:rPr lang="en-US" sz="2000" kern="0" dirty="0">
                <a:solidFill>
                  <a:sysClr val="windowText" lastClr="000000"/>
                </a:solidFill>
              </a:rPr>
              <a:t>of any line segment from GRMS designation.</a:t>
            </a:r>
          </a:p>
        </p:txBody>
      </p:sp>
    </p:spTree>
    <p:extLst>
      <p:ext uri="{BB962C8B-B14F-4D97-AF65-F5344CB8AC3E}">
        <p14:creationId xmlns:p14="http://schemas.microsoft.com/office/powerpoint/2010/main" val="2048715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213.110 Gage Restraint</a:t>
            </a:r>
            <a:r>
              <a:rPr lang="en-US" sz="2000" dirty="0" smtClean="0"/>
              <a:t> </a:t>
            </a:r>
            <a:br>
              <a:rPr lang="en-US" sz="2000" dirty="0" smtClean="0"/>
            </a:br>
            <a:r>
              <a:rPr lang="en-US" sz="2000" dirty="0"/>
              <a:t> </a:t>
            </a:r>
            <a:r>
              <a:rPr lang="en-US" sz="2000" dirty="0" smtClean="0"/>
              <a:t>       </a:t>
            </a:r>
            <a:r>
              <a:rPr lang="en-US" sz="3200" dirty="0"/>
              <a:t> </a:t>
            </a:r>
            <a:r>
              <a:rPr lang="en-US" sz="3200" dirty="0" smtClean="0"/>
              <a:t>              Measurement Systems</a:t>
            </a:r>
            <a:endParaRPr lang="en-US" sz="3200" dirty="0"/>
          </a:p>
        </p:txBody>
      </p:sp>
      <p:sp>
        <p:nvSpPr>
          <p:cNvPr id="9" name="Rectangle 7"/>
          <p:cNvSpPr>
            <a:spLocks noGrp="1" noChangeArrowheads="1"/>
          </p:cNvSpPr>
          <p:nvPr>
            <p:ph idx="4294967295"/>
          </p:nvPr>
        </p:nvSpPr>
        <p:spPr bwMode="auto">
          <a:xfrm>
            <a:off x="1219200" y="2057400"/>
            <a:ext cx="6934200" cy="244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(b</a:t>
            </a:r>
            <a:r>
              <a:rPr lang="en-US" sz="2000" kern="0" dirty="0">
                <a:solidFill>
                  <a:sysClr val="windowText" lastClr="000000"/>
                </a:solidFill>
              </a:rPr>
              <a:t>) Initial notification under paragraph (a)(1)of this section shall include--</a:t>
            </a:r>
          </a:p>
          <a:p>
            <a:r>
              <a:rPr lang="en-US" sz="2000" kern="0" dirty="0">
                <a:solidFill>
                  <a:sysClr val="windowText" lastClr="000000"/>
                </a:solidFill>
              </a:rPr>
              <a:t>(1) Identification of the line segment(s) by timetable designation, milepost limits, class of track, </a:t>
            </a:r>
            <a:r>
              <a:rPr lang="en-US" sz="2000" kern="0" dirty="0" smtClean="0">
                <a:solidFill>
                  <a:sysClr val="windowText" lastClr="000000"/>
                </a:solidFill>
              </a:rPr>
              <a:t>or other </a:t>
            </a:r>
            <a:r>
              <a:rPr lang="en-US" sz="2000" kern="0" dirty="0">
                <a:solidFill>
                  <a:sysClr val="windowText" lastClr="000000"/>
                </a:solidFill>
              </a:rPr>
              <a:t>identifying criteria; and</a:t>
            </a:r>
          </a:p>
          <a:p>
            <a:r>
              <a:rPr lang="en-US" sz="2000" kern="0" dirty="0">
                <a:solidFill>
                  <a:sysClr val="windowText" lastClr="000000"/>
                </a:solidFill>
              </a:rPr>
              <a:t>(2) The most recent record of million gross tons of traffic per year over the identified segment(s).</a:t>
            </a:r>
          </a:p>
        </p:txBody>
      </p:sp>
    </p:spTree>
    <p:extLst>
      <p:ext uri="{BB962C8B-B14F-4D97-AF65-F5344CB8AC3E}">
        <p14:creationId xmlns:p14="http://schemas.microsoft.com/office/powerpoint/2010/main" val="3762095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solidFill>
                  <a:schemeClr val="tx1"/>
                </a:solidFill>
              </a:rPr>
              <a:t>§ 213.110 Gage Restraint</a:t>
            </a:r>
            <a:r>
              <a:rPr lang="en-US" sz="2000" dirty="0" smtClean="0">
                <a:solidFill>
                  <a:schemeClr val="tx1"/>
                </a:solidFill>
              </a:rPr>
              <a:t> </a:t>
            </a:r>
            <a:br>
              <a:rPr lang="en-US" sz="2000" dirty="0" smtClean="0">
                <a:solidFill>
                  <a:schemeClr val="tx1"/>
                </a:solidFill>
              </a:rPr>
            </a:br>
            <a:r>
              <a:rPr lang="en-US" sz="2000" dirty="0">
                <a:solidFill>
                  <a:schemeClr val="tx1"/>
                </a:solidFill>
              </a:rPr>
              <a:t> </a:t>
            </a:r>
            <a:r>
              <a:rPr lang="en-US" sz="2000" dirty="0" smtClean="0">
                <a:solidFill>
                  <a:schemeClr val="tx1"/>
                </a:solidFill>
              </a:rPr>
              <a:t>       </a:t>
            </a:r>
            <a:r>
              <a:rPr lang="en-US" sz="3200" dirty="0">
                <a:solidFill>
                  <a:schemeClr val="tx1"/>
                </a:solidFill>
              </a:rPr>
              <a:t> </a:t>
            </a:r>
            <a:r>
              <a:rPr lang="en-US" sz="3200" dirty="0" smtClean="0">
                <a:solidFill>
                  <a:schemeClr val="tx1"/>
                </a:solidFill>
              </a:rPr>
              <a:t>              Measurement Systems</a:t>
            </a:r>
            <a:endParaRPr lang="en-US" sz="3200" dirty="0">
              <a:solidFill>
                <a:schemeClr val="tx1"/>
              </a:solidFill>
            </a:endParaRPr>
          </a:p>
        </p:txBody>
      </p:sp>
      <p:sp>
        <p:nvSpPr>
          <p:cNvPr id="9" name="Rectangle 7"/>
          <p:cNvSpPr>
            <a:spLocks noGrp="1" noChangeArrowheads="1"/>
          </p:cNvSpPr>
          <p:nvPr>
            <p:ph idx="4294967295"/>
          </p:nvPr>
        </p:nvSpPr>
        <p:spPr bwMode="auto">
          <a:xfrm>
            <a:off x="1219200" y="2057400"/>
            <a:ext cx="6934200" cy="315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rgbClr val="FF0000"/>
                </a:solidFill>
              </a:rPr>
              <a:t>Section </a:t>
            </a:r>
            <a:r>
              <a:rPr lang="en-US" sz="2000" kern="0" dirty="0">
                <a:solidFill>
                  <a:srgbClr val="FF0000"/>
                </a:solidFill>
              </a:rPr>
              <a:t>213.110 is amended </a:t>
            </a:r>
            <a:r>
              <a:rPr lang="en-US" sz="2000" kern="0" dirty="0" smtClean="0">
                <a:solidFill>
                  <a:srgbClr val="FF0000"/>
                </a:solidFill>
              </a:rPr>
              <a:t>by revising </a:t>
            </a:r>
            <a:r>
              <a:rPr lang="en-US" sz="2000" kern="0" dirty="0">
                <a:solidFill>
                  <a:srgbClr val="FF0000"/>
                </a:solidFill>
              </a:rPr>
              <a:t>paragraphs (c) through (f), (l</a:t>
            </a:r>
            <a:r>
              <a:rPr lang="en-US" sz="2000" kern="0" dirty="0" smtClean="0">
                <a:solidFill>
                  <a:srgbClr val="FF0000"/>
                </a:solidFill>
              </a:rPr>
              <a:t>), (</a:t>
            </a:r>
            <a:r>
              <a:rPr lang="en-US" sz="2000" kern="0" dirty="0">
                <a:solidFill>
                  <a:srgbClr val="FF0000"/>
                </a:solidFill>
              </a:rPr>
              <a:t>p)(2) and (3) to read as follows</a:t>
            </a:r>
            <a:r>
              <a:rPr lang="en-US" sz="2000" kern="0" dirty="0" smtClean="0">
                <a:solidFill>
                  <a:srgbClr val="FF0000"/>
                </a:solidFill>
              </a:rPr>
              <a:t>: ….</a:t>
            </a:r>
          </a:p>
          <a:p>
            <a:endParaRPr lang="en-US" sz="2000" kern="0" dirty="0">
              <a:solidFill>
                <a:srgbClr val="FF0000"/>
              </a:solidFill>
            </a:endParaRPr>
          </a:p>
          <a:p>
            <a:r>
              <a:rPr lang="en-US" sz="2000" dirty="0" smtClean="0">
                <a:solidFill>
                  <a:srgbClr val="FF0000"/>
                </a:solidFill>
              </a:rPr>
              <a:t>[EXCERPT from Federal Register Vol. 78, No.49 3/13/13]</a:t>
            </a:r>
          </a:p>
          <a:p>
            <a:pPr marL="45720" indent="0">
              <a:buNone/>
            </a:pPr>
            <a:r>
              <a:rPr lang="en-US" sz="2000" dirty="0" smtClean="0">
                <a:solidFill>
                  <a:srgbClr val="FF0000"/>
                </a:solidFill>
              </a:rPr>
              <a:t> The </a:t>
            </a:r>
            <a:r>
              <a:rPr lang="en-US" sz="2000" dirty="0">
                <a:solidFill>
                  <a:srgbClr val="FF0000"/>
                </a:solidFill>
              </a:rPr>
              <a:t>final rule </a:t>
            </a:r>
            <a:r>
              <a:rPr lang="en-US" sz="2000" dirty="0" smtClean="0">
                <a:solidFill>
                  <a:srgbClr val="FF0000"/>
                </a:solidFill>
              </a:rPr>
              <a:t>revises standards </a:t>
            </a:r>
            <a:r>
              <a:rPr lang="en-US" sz="2000" dirty="0">
                <a:solidFill>
                  <a:srgbClr val="FF0000"/>
                </a:solidFill>
              </a:rPr>
              <a:t>for track geometry and </a:t>
            </a:r>
            <a:r>
              <a:rPr lang="en-US" sz="2000" dirty="0" smtClean="0">
                <a:solidFill>
                  <a:srgbClr val="FF0000"/>
                </a:solidFill>
              </a:rPr>
              <a:t>safety limits </a:t>
            </a:r>
            <a:r>
              <a:rPr lang="en-US" sz="2000" dirty="0">
                <a:solidFill>
                  <a:srgbClr val="FF0000"/>
                </a:solidFill>
              </a:rPr>
              <a:t>for vehicle response to </a:t>
            </a:r>
            <a:r>
              <a:rPr lang="en-US" sz="2000" dirty="0" smtClean="0">
                <a:solidFill>
                  <a:srgbClr val="FF0000"/>
                </a:solidFill>
              </a:rPr>
              <a:t>track conditions</a:t>
            </a:r>
            <a:r>
              <a:rPr lang="en-US" sz="2000" dirty="0">
                <a:solidFill>
                  <a:srgbClr val="FF0000"/>
                </a:solidFill>
              </a:rPr>
              <a:t>, enhances </a:t>
            </a:r>
            <a:r>
              <a:rPr lang="en-US" sz="2000" dirty="0" smtClean="0">
                <a:solidFill>
                  <a:srgbClr val="FF0000"/>
                </a:solidFill>
              </a:rPr>
              <a:t>vehicle/track qualification </a:t>
            </a:r>
            <a:r>
              <a:rPr lang="en-US" sz="2000" dirty="0">
                <a:solidFill>
                  <a:srgbClr val="FF0000"/>
                </a:solidFill>
              </a:rPr>
              <a:t>procedures, and </a:t>
            </a:r>
            <a:r>
              <a:rPr lang="en-US" sz="2000" dirty="0" smtClean="0">
                <a:solidFill>
                  <a:srgbClr val="FF0000"/>
                </a:solidFill>
              </a:rPr>
              <a:t>adds flexibility </a:t>
            </a:r>
            <a:r>
              <a:rPr lang="en-US" sz="2000" dirty="0">
                <a:solidFill>
                  <a:srgbClr val="FF0000"/>
                </a:solidFill>
              </a:rPr>
              <a:t>for permitting high </a:t>
            </a:r>
            <a:r>
              <a:rPr lang="en-US" sz="2000" dirty="0" smtClean="0">
                <a:solidFill>
                  <a:srgbClr val="FF0000"/>
                </a:solidFill>
              </a:rPr>
              <a:t>cant deficiency </a:t>
            </a:r>
            <a:r>
              <a:rPr lang="en-US" sz="2000" dirty="0">
                <a:solidFill>
                  <a:srgbClr val="FF0000"/>
                </a:solidFill>
              </a:rPr>
              <a:t>train operations </a:t>
            </a:r>
            <a:r>
              <a:rPr lang="en-US" sz="2000" dirty="0" smtClean="0">
                <a:solidFill>
                  <a:srgbClr val="FF0000"/>
                </a:solidFill>
              </a:rPr>
              <a:t>through curves </a:t>
            </a:r>
            <a:r>
              <a:rPr lang="en-US" sz="2000" dirty="0">
                <a:solidFill>
                  <a:srgbClr val="FF0000"/>
                </a:solidFill>
              </a:rPr>
              <a:t>at conventional speeds.</a:t>
            </a:r>
            <a:endParaRPr lang="en-US" sz="2000" kern="0" dirty="0">
              <a:solidFill>
                <a:srgbClr val="FF0000"/>
              </a:solidFill>
            </a:endParaRPr>
          </a:p>
        </p:txBody>
      </p:sp>
    </p:spTree>
    <p:extLst>
      <p:ext uri="{BB962C8B-B14F-4D97-AF65-F5344CB8AC3E}">
        <p14:creationId xmlns:p14="http://schemas.microsoft.com/office/powerpoint/2010/main" val="2080151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213.113 Defective Rails</a:t>
            </a:r>
            <a:endParaRPr lang="en-US" sz="3200" dirty="0"/>
          </a:p>
        </p:txBody>
      </p:sp>
      <p:sp>
        <p:nvSpPr>
          <p:cNvPr id="9" name="Rectangle 7"/>
          <p:cNvSpPr>
            <a:spLocks noGrp="1" noChangeArrowheads="1"/>
          </p:cNvSpPr>
          <p:nvPr>
            <p:ph idx="4294967295"/>
          </p:nvPr>
        </p:nvSpPr>
        <p:spPr bwMode="auto">
          <a:xfrm>
            <a:off x="1219200" y="2057400"/>
            <a:ext cx="6934200" cy="28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3600" kern="0" dirty="0" smtClean="0">
                <a:solidFill>
                  <a:sysClr val="windowText" lastClr="000000"/>
                </a:solidFill>
              </a:rPr>
              <a:t>Identifying the </a:t>
            </a:r>
            <a:r>
              <a:rPr lang="en-US" sz="3600" u="sng" kern="0" dirty="0" smtClean="0">
                <a:solidFill>
                  <a:sysClr val="windowText" lastClr="000000"/>
                </a:solidFill>
              </a:rPr>
              <a:t>TYPE and SIZE </a:t>
            </a:r>
            <a:r>
              <a:rPr lang="en-US" sz="3600" kern="0" dirty="0" smtClean="0">
                <a:solidFill>
                  <a:sysClr val="windowText" lastClr="000000"/>
                </a:solidFill>
              </a:rPr>
              <a:t>first – </a:t>
            </a:r>
            <a:r>
              <a:rPr lang="en-US" sz="3600" u="sng" kern="0" dirty="0" smtClean="0">
                <a:solidFill>
                  <a:sysClr val="windowText" lastClr="000000"/>
                </a:solidFill>
              </a:rPr>
              <a:t>then, READING THE TABLE </a:t>
            </a:r>
            <a:r>
              <a:rPr lang="en-US" sz="3600" kern="0" dirty="0" smtClean="0">
                <a:solidFill>
                  <a:sysClr val="windowText" lastClr="000000"/>
                </a:solidFill>
              </a:rPr>
              <a:t>properly - will enable  Inspectors to initiate the proper remedial action.  </a:t>
            </a:r>
          </a:p>
        </p:txBody>
      </p:sp>
    </p:spTree>
    <p:extLst>
      <p:ext uri="{BB962C8B-B14F-4D97-AF65-F5344CB8AC3E}">
        <p14:creationId xmlns:p14="http://schemas.microsoft.com/office/powerpoint/2010/main" val="4146715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213.113 Defective Rails</a:t>
            </a:r>
            <a:endParaRPr lang="en-US" sz="3200" dirty="0"/>
          </a:p>
        </p:txBody>
      </p:sp>
      <p:sp>
        <p:nvSpPr>
          <p:cNvPr id="8" name="Content Placeholder 2"/>
          <p:cNvSpPr txBox="1">
            <a:spLocks/>
          </p:cNvSpPr>
          <p:nvPr/>
        </p:nvSpPr>
        <p:spPr>
          <a:xfrm>
            <a:off x="457200" y="1600200"/>
            <a:ext cx="8229600" cy="4800600"/>
          </a:xfrm>
          <a:prstGeom prst="rect">
            <a:avLst/>
          </a:prstGeom>
        </p:spPr>
        <p:txBody>
          <a:bodyPr vert="horz" lIns="91440" tIns="45720" rIns="91440" bIns="45720" rtlCol="0">
            <a:normAutofit/>
          </a:bodyPr>
          <a:lstStyle/>
          <a:p>
            <a:pPr>
              <a:spcBef>
                <a:spcPct val="20000"/>
              </a:spcBef>
              <a:buFont typeface="Arial" pitchFamily="34" charset="0"/>
              <a:buNone/>
              <a:defRPr/>
            </a:pPr>
            <a:endParaRPr lang="en-US" sz="2400" dirty="0" smtClean="0">
              <a:solidFill>
                <a:prstClr val="black"/>
              </a:solidFill>
            </a:endParaRPr>
          </a:p>
          <a:p>
            <a:pPr>
              <a:spcBef>
                <a:spcPct val="20000"/>
              </a:spcBef>
              <a:buFont typeface="Arial" pitchFamily="34" charset="0"/>
              <a:buNone/>
              <a:defRPr/>
            </a:pPr>
            <a:r>
              <a:rPr lang="en-US" sz="2400" dirty="0" smtClean="0">
                <a:solidFill>
                  <a:prstClr val="black"/>
                </a:solidFill>
              </a:rPr>
              <a:t>It is important that rail defects be properly identified.  </a:t>
            </a:r>
          </a:p>
          <a:p>
            <a:pPr>
              <a:spcBef>
                <a:spcPct val="20000"/>
              </a:spcBef>
              <a:buFont typeface="Arial" pitchFamily="34" charset="0"/>
              <a:buNone/>
              <a:defRPr/>
            </a:pPr>
            <a:endParaRPr lang="en-US" sz="2400" dirty="0" smtClean="0">
              <a:solidFill>
                <a:prstClr val="black"/>
              </a:solidFill>
            </a:endParaRPr>
          </a:p>
          <a:p>
            <a:pPr>
              <a:spcBef>
                <a:spcPct val="20000"/>
              </a:spcBef>
              <a:buFont typeface="Arial" pitchFamily="34" charset="0"/>
              <a:buNone/>
              <a:defRPr/>
            </a:pPr>
            <a:r>
              <a:rPr lang="en-US" sz="2400" dirty="0" smtClean="0">
                <a:solidFill>
                  <a:prstClr val="black"/>
                </a:solidFill>
              </a:rPr>
              <a:t>This allows the RR to continue operation while remaining in compliance with the CFR’s</a:t>
            </a:r>
          </a:p>
          <a:p>
            <a:pPr>
              <a:spcBef>
                <a:spcPct val="20000"/>
              </a:spcBef>
              <a:buFont typeface="Arial" pitchFamily="34" charset="0"/>
              <a:buNone/>
              <a:defRPr/>
            </a:pPr>
            <a:endParaRPr lang="en-US" sz="2400" dirty="0" smtClean="0">
              <a:solidFill>
                <a:prstClr val="black"/>
              </a:solidFill>
            </a:endParaRPr>
          </a:p>
          <a:p>
            <a:pPr>
              <a:spcBef>
                <a:spcPct val="20000"/>
              </a:spcBef>
              <a:buFont typeface="Arial" pitchFamily="34" charset="0"/>
              <a:buNone/>
              <a:defRPr/>
            </a:pPr>
            <a:r>
              <a:rPr lang="en-US" sz="2400" dirty="0" smtClean="0">
                <a:solidFill>
                  <a:prstClr val="black"/>
                </a:solidFill>
              </a:rPr>
              <a:t>Defects are generally identified one of two ways:</a:t>
            </a:r>
          </a:p>
          <a:p>
            <a:pPr>
              <a:spcBef>
                <a:spcPct val="20000"/>
              </a:spcBef>
            </a:pPr>
            <a:r>
              <a:rPr lang="en-US" sz="2400" u="sng" dirty="0" smtClean="0">
                <a:solidFill>
                  <a:prstClr val="black"/>
                </a:solidFill>
              </a:rPr>
              <a:t>Internal</a:t>
            </a:r>
            <a:r>
              <a:rPr lang="en-US" sz="2400" dirty="0" smtClean="0">
                <a:solidFill>
                  <a:prstClr val="black"/>
                </a:solidFill>
              </a:rPr>
              <a:t> – those found by UT, measured in percentage.</a:t>
            </a:r>
          </a:p>
          <a:p>
            <a:r>
              <a:rPr lang="en-US" sz="2400" u="sng" dirty="0" smtClean="0">
                <a:solidFill>
                  <a:prstClr val="black"/>
                </a:solidFill>
              </a:rPr>
              <a:t>Externa</a:t>
            </a:r>
            <a:r>
              <a:rPr lang="en-US" sz="2400" dirty="0" smtClean="0">
                <a:solidFill>
                  <a:prstClr val="black"/>
                </a:solidFill>
              </a:rPr>
              <a:t>l – those visible to the naked eye usually measured in inches.</a:t>
            </a:r>
          </a:p>
          <a:p>
            <a:pPr>
              <a:spcBef>
                <a:spcPct val="20000"/>
              </a:spcBef>
              <a:buFont typeface="Arial" pitchFamily="34" charset="0"/>
              <a:buNone/>
              <a:defRPr/>
            </a:pPr>
            <a:endParaRPr lang="en-US" sz="2400" dirty="0" smtClean="0">
              <a:solidFill>
                <a:prstClr val="black"/>
              </a:solidFill>
            </a:endParaRPr>
          </a:p>
          <a:p>
            <a:pPr>
              <a:spcBef>
                <a:spcPct val="20000"/>
              </a:spcBef>
              <a:buFont typeface="Arial" pitchFamily="34" charset="0"/>
              <a:buNone/>
              <a:defRPr/>
            </a:pPr>
            <a:endParaRPr lang="en-US" sz="2400" dirty="0">
              <a:solidFill>
                <a:prstClr val="black"/>
              </a:solidFill>
            </a:endParaRPr>
          </a:p>
        </p:txBody>
      </p:sp>
    </p:spTree>
    <p:extLst>
      <p:ext uri="{BB962C8B-B14F-4D97-AF65-F5344CB8AC3E}">
        <p14:creationId xmlns:p14="http://schemas.microsoft.com/office/powerpoint/2010/main" val="1107884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74638"/>
            <a:ext cx="8229600" cy="1143000"/>
          </a:xfrm>
        </p:spPr>
        <p:txBody>
          <a:bodyPr/>
          <a:lstStyle/>
          <a:p>
            <a:r>
              <a:rPr lang="en-US" dirty="0" smtClean="0"/>
              <a:t>ANSWERS</a:t>
            </a:r>
            <a:endParaRPr lang="en-US" dirty="0"/>
          </a:p>
        </p:txBody>
      </p:sp>
      <p:sp>
        <p:nvSpPr>
          <p:cNvPr id="2" name="Content Placeholder 1"/>
          <p:cNvSpPr>
            <a:spLocks noGrp="1"/>
          </p:cNvSpPr>
          <p:nvPr>
            <p:ph sz="half" idx="4294967295"/>
          </p:nvPr>
        </p:nvSpPr>
        <p:spPr>
          <a:xfrm>
            <a:off x="457200" y="1600200"/>
            <a:ext cx="4038600" cy="4525963"/>
          </a:xfrm>
        </p:spPr>
        <p:txBody>
          <a:bodyPr>
            <a:normAutofit fontScale="92500" lnSpcReduction="10000"/>
          </a:bodyPr>
          <a:lstStyle/>
          <a:p>
            <a:pPr marL="514350" indent="-514350">
              <a:buFont typeface="+mj-lt"/>
              <a:buAutoNum type="arabicPeriod" startAt="5"/>
            </a:pPr>
            <a:r>
              <a:rPr lang="en-US" dirty="0" smtClean="0"/>
              <a:t>A train on the siding at Empire wishes to proceed West to Axial. The train will need to get a Track Warrant between Station Empire and MP ___ to reach the loop track at Axial?</a:t>
            </a:r>
            <a:endParaRPr lang="en-US" dirty="0"/>
          </a:p>
          <a:p>
            <a:pPr marL="0" indent="0">
              <a:buNone/>
            </a:pPr>
            <a:r>
              <a:rPr lang="en-US" dirty="0" smtClean="0"/>
              <a:t> </a:t>
            </a:r>
            <a:endParaRPr lang="en-US" dirty="0"/>
          </a:p>
        </p:txBody>
      </p:sp>
      <p:pic>
        <p:nvPicPr>
          <p:cNvPr id="154628"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4111176"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788" y="3352800"/>
            <a:ext cx="4123212" cy="184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788" y="1828800"/>
            <a:ext cx="4123212" cy="48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own Arrow 8"/>
          <p:cNvSpPr/>
          <p:nvPr/>
        </p:nvSpPr>
        <p:spPr>
          <a:xfrm>
            <a:off x="6781800" y="2514600"/>
            <a:ext cx="457200" cy="609600"/>
          </a:xfrm>
          <a:prstGeom prst="downArrow">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Rounded Rectangle 9"/>
          <p:cNvSpPr/>
          <p:nvPr/>
        </p:nvSpPr>
        <p:spPr>
          <a:xfrm>
            <a:off x="4715988" y="4038600"/>
            <a:ext cx="3132612" cy="381000"/>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ounded Rectangle 14"/>
          <p:cNvSpPr/>
          <p:nvPr/>
        </p:nvSpPr>
        <p:spPr>
          <a:xfrm>
            <a:off x="4715988" y="4724400"/>
            <a:ext cx="3970812" cy="304800"/>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p:cNvSpPr/>
          <p:nvPr/>
        </p:nvSpPr>
        <p:spPr>
          <a:xfrm>
            <a:off x="2577236" y="5334000"/>
            <a:ext cx="412510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Milepost 24.0</a:t>
            </a:r>
            <a:endParaRPr lang="en-US" sz="5400" b="1" cap="none" spc="0" dirty="0">
              <a:ln/>
              <a:solidFill>
                <a:schemeClr val="accent3"/>
              </a:solidFill>
              <a:effectLst/>
            </a:endParaRPr>
          </a:p>
        </p:txBody>
      </p:sp>
    </p:spTree>
    <p:extLst>
      <p:ext uri="{BB962C8B-B14F-4D97-AF65-F5344CB8AC3E}">
        <p14:creationId xmlns:p14="http://schemas.microsoft.com/office/powerpoint/2010/main" val="957331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2"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752600"/>
            <a:ext cx="6934200" cy="363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Aft>
                <a:spcPts val="0"/>
              </a:spcAft>
              <a:buClrTx/>
              <a:buSzTx/>
              <a:buNone/>
              <a:defRPr/>
            </a:pPr>
            <a:r>
              <a:rPr lang="en-US" sz="1800" dirty="0">
                <a:solidFill>
                  <a:prstClr val="black"/>
                </a:solidFill>
                <a:latin typeface="Century Gothic"/>
              </a:rPr>
              <a:t>(a) When an owner of track learns that a rail in the track contains any of the defects listed in the table</a:t>
            </a:r>
            <a:r>
              <a:rPr lang="en-US" sz="1800" b="1" dirty="0">
                <a:solidFill>
                  <a:prstClr val="black"/>
                </a:solidFill>
                <a:latin typeface="Century Gothic"/>
              </a:rPr>
              <a:t> contained in paragraph (c) of this section, a person designated under § 213.7 shall determine whether the track may continue in use</a:t>
            </a:r>
            <a:r>
              <a:rPr lang="en-US" sz="1800" dirty="0">
                <a:solidFill>
                  <a:prstClr val="black"/>
                </a:solidFill>
                <a:latin typeface="Century Gothic"/>
              </a:rPr>
              <a:t>. If the designated person determines that the track may continue in use, operation over the defective rail is not permitted until—                                                                                                      </a:t>
            </a:r>
          </a:p>
          <a:p>
            <a:pPr marL="342900" lvl="0" indent="-342900">
              <a:spcAft>
                <a:spcPts val="0"/>
              </a:spcAft>
              <a:buClrTx/>
              <a:buSzTx/>
              <a:buFont typeface="Arial" pitchFamily="34" charset="0"/>
              <a:buChar char="•"/>
              <a:defRPr/>
            </a:pPr>
            <a:endParaRPr lang="en-US" sz="1800" dirty="0">
              <a:solidFill>
                <a:prstClr val="black"/>
              </a:solidFill>
              <a:latin typeface="Century Gothic"/>
            </a:endParaRPr>
          </a:p>
          <a:p>
            <a:pPr marL="342900" lvl="0" indent="-342900">
              <a:spcAft>
                <a:spcPts val="0"/>
              </a:spcAft>
              <a:buClrTx/>
              <a:buSzTx/>
              <a:buFont typeface="Arial" pitchFamily="34" charset="0"/>
              <a:buAutoNum type="arabicParenBoth"/>
              <a:defRPr/>
            </a:pPr>
            <a:r>
              <a:rPr lang="en-US" sz="1800" dirty="0">
                <a:solidFill>
                  <a:prstClr val="black"/>
                </a:solidFill>
                <a:latin typeface="Century Gothic"/>
              </a:rPr>
              <a:t>The rail is replaced </a:t>
            </a:r>
            <a:r>
              <a:rPr lang="en-US" sz="1800" b="1" dirty="0">
                <a:solidFill>
                  <a:prstClr val="black"/>
                </a:solidFill>
                <a:latin typeface="Century Gothic"/>
              </a:rPr>
              <a:t>or repaired</a:t>
            </a:r>
            <a:r>
              <a:rPr lang="en-US" sz="1800" dirty="0">
                <a:solidFill>
                  <a:prstClr val="black"/>
                </a:solidFill>
                <a:latin typeface="Century Gothic"/>
              </a:rPr>
              <a:t>; or </a:t>
            </a:r>
          </a:p>
          <a:p>
            <a:pPr marL="342900" lvl="0" indent="-342900">
              <a:spcAft>
                <a:spcPts val="0"/>
              </a:spcAft>
              <a:buClrTx/>
              <a:buSzTx/>
              <a:buFont typeface="Arial" pitchFamily="34" charset="0"/>
              <a:buAutoNum type="arabicParenBoth"/>
              <a:defRPr/>
            </a:pPr>
            <a:r>
              <a:rPr lang="en-US" sz="1800" dirty="0">
                <a:solidFill>
                  <a:prstClr val="black"/>
                </a:solidFill>
                <a:latin typeface="Century Gothic"/>
              </a:rPr>
              <a:t>The remedial action prescribed in the table contained in paragraph (c) of this section is initiated.</a:t>
            </a:r>
          </a:p>
          <a:p>
            <a:endParaRPr lang="en-US" sz="1800" kern="0" dirty="0">
              <a:solidFill>
                <a:sysClr val="windowText" lastClr="000000"/>
              </a:solidFill>
            </a:endParaRPr>
          </a:p>
        </p:txBody>
      </p:sp>
    </p:spTree>
    <p:extLst>
      <p:ext uri="{BB962C8B-B14F-4D97-AF65-F5344CB8AC3E}">
        <p14:creationId xmlns:p14="http://schemas.microsoft.com/office/powerpoint/2010/main" val="4195360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95973"/>
            <a:ext cx="6934200" cy="485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Aft>
                <a:spcPts val="0"/>
              </a:spcAft>
              <a:buClrTx/>
              <a:buSzTx/>
              <a:buNone/>
              <a:defRPr/>
            </a:pPr>
            <a:r>
              <a:rPr lang="en-US" sz="1900" b="1" dirty="0">
                <a:solidFill>
                  <a:schemeClr val="tx1"/>
                </a:solidFill>
                <a:latin typeface="Century Gothic"/>
              </a:rPr>
              <a:t>(b) When an owner of track learns that a rail in the track contains an indication of any of the defects listed in the table contained in paragraph (c) of this section, the track owner shall verify the indication. The track owner must verify the indication </a:t>
            </a:r>
            <a:r>
              <a:rPr lang="en-US" sz="1900" b="1" u="sng" dirty="0">
                <a:solidFill>
                  <a:schemeClr val="tx1"/>
                </a:solidFill>
                <a:latin typeface="Century Gothic"/>
              </a:rPr>
              <a:t>within four hours</a:t>
            </a:r>
            <a:r>
              <a:rPr lang="en-US" sz="1900" b="1" dirty="0">
                <a:solidFill>
                  <a:schemeClr val="tx1"/>
                </a:solidFill>
                <a:latin typeface="Century Gothic"/>
              </a:rPr>
              <a:t>, unless the track owner has an indication of the existence of the defects that require remedial action A, A2, or B identified in the table contained in paragraph  (c) of this section, in which case the track owner must immediately verify the indication. If the indication is verified, the track owner must—   </a:t>
            </a:r>
          </a:p>
          <a:p>
            <a:pPr marL="342900" lvl="0" indent="-342900">
              <a:spcAft>
                <a:spcPts val="0"/>
              </a:spcAft>
              <a:buClrTx/>
              <a:buSzTx/>
              <a:buFont typeface="Arial" pitchFamily="34" charset="0"/>
              <a:buChar char="•"/>
              <a:defRPr/>
            </a:pPr>
            <a:endParaRPr lang="en-US" sz="1500" b="1" dirty="0">
              <a:solidFill>
                <a:schemeClr val="tx1"/>
              </a:solidFill>
              <a:latin typeface="Century Gothic"/>
            </a:endParaRPr>
          </a:p>
          <a:p>
            <a:pPr marL="342900" lvl="0" indent="-342900">
              <a:spcAft>
                <a:spcPts val="0"/>
              </a:spcAft>
              <a:buClrTx/>
              <a:buSzTx/>
              <a:buFont typeface="Arial" pitchFamily="34" charset="0"/>
              <a:buAutoNum type="arabicParenBoth"/>
              <a:defRPr/>
            </a:pPr>
            <a:r>
              <a:rPr lang="en-US" sz="1800" b="1" dirty="0">
                <a:solidFill>
                  <a:schemeClr val="tx1"/>
                </a:solidFill>
                <a:latin typeface="Century Gothic"/>
              </a:rPr>
              <a:t>Replace or </a:t>
            </a:r>
            <a:r>
              <a:rPr lang="en-US" sz="1800" b="1" u="sng" dirty="0">
                <a:solidFill>
                  <a:schemeClr val="tx1"/>
                </a:solidFill>
                <a:latin typeface="Century Gothic"/>
              </a:rPr>
              <a:t>repair</a:t>
            </a:r>
            <a:r>
              <a:rPr lang="en-US" sz="1800" b="1" dirty="0">
                <a:solidFill>
                  <a:schemeClr val="tx1"/>
                </a:solidFill>
                <a:latin typeface="Century Gothic"/>
              </a:rPr>
              <a:t> the rail; or </a:t>
            </a:r>
          </a:p>
          <a:p>
            <a:pPr marL="342900" lvl="0" indent="-342900">
              <a:spcAft>
                <a:spcPts val="0"/>
              </a:spcAft>
              <a:buClrTx/>
              <a:buSzTx/>
              <a:buFont typeface="Arial" pitchFamily="34" charset="0"/>
              <a:buAutoNum type="arabicParenBoth"/>
              <a:defRPr/>
            </a:pPr>
            <a:r>
              <a:rPr lang="en-US" sz="1800" b="1" dirty="0">
                <a:solidFill>
                  <a:schemeClr val="tx1"/>
                </a:solidFill>
                <a:latin typeface="Century Gothic"/>
              </a:rPr>
              <a:t>Initiate the remedial action prescribed in the table contained in paragraph (c) of this section</a:t>
            </a:r>
          </a:p>
          <a:p>
            <a:endParaRPr lang="en-US" sz="1800" kern="0" dirty="0">
              <a:solidFill>
                <a:srgbClr val="FF0000"/>
              </a:solidFill>
            </a:endParaRPr>
          </a:p>
        </p:txBody>
      </p:sp>
    </p:spTree>
    <p:extLst>
      <p:ext uri="{BB962C8B-B14F-4D97-AF65-F5344CB8AC3E}">
        <p14:creationId xmlns:p14="http://schemas.microsoft.com/office/powerpoint/2010/main" val="4241053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a:t>
            </a:r>
            <a:r>
              <a:rPr lang="en-US" sz="4400" dirty="0" smtClean="0">
                <a:solidFill>
                  <a:srgbClr val="FF0000"/>
                </a:solidFill>
              </a:rPr>
              <a:t>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0" y="1697836"/>
            <a:ext cx="9144000"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1800" b="1" kern="0" dirty="0">
                <a:solidFill>
                  <a:schemeClr val="tx1"/>
                </a:solidFill>
              </a:rPr>
              <a:t>(c) Remedial action table. A track owner who learns that a rail contains one of the following defects shall prescribe the remedial action specified if the rail is not replaced or repaired</a:t>
            </a: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pic>
        <p:nvPicPr>
          <p:cNvPr id="1259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743200"/>
            <a:ext cx="6135688" cy="359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925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859064019"/>
              </p:ext>
            </p:extLst>
          </p:nvPr>
        </p:nvGraphicFramePr>
        <p:xfrm>
          <a:off x="839788" y="1600200"/>
          <a:ext cx="7466012" cy="4714875"/>
        </p:xfrm>
        <a:graphic>
          <a:graphicData uri="http://schemas.openxmlformats.org/presentationml/2006/ole">
            <mc:AlternateContent xmlns:mc="http://schemas.openxmlformats.org/markup-compatibility/2006">
              <mc:Choice xmlns:v="urn:schemas-microsoft-com:vml" Requires="v">
                <p:oleObj spid="_x0000_s194596" name="Worksheet" r:id="rId4" imgW="5219674" imgH="3295547" progId="Excel.Sheet.12">
                  <p:embed/>
                </p:oleObj>
              </mc:Choice>
              <mc:Fallback>
                <p:oleObj name="Worksheet" r:id="rId4" imgW="5219674" imgH="3295547" progId="Excel.Sheet.12">
                  <p:embed/>
                  <p:pic>
                    <p:nvPicPr>
                      <p:cNvPr id="0" name=""/>
                      <p:cNvPicPr/>
                      <p:nvPr/>
                    </p:nvPicPr>
                    <p:blipFill>
                      <a:blip r:embed="rId5"/>
                      <a:stretch>
                        <a:fillRect/>
                      </a:stretch>
                    </p:blipFill>
                    <p:spPr>
                      <a:xfrm>
                        <a:off x="839788" y="1600200"/>
                        <a:ext cx="7466012" cy="4714875"/>
                      </a:xfrm>
                      <a:prstGeom prst="rect">
                        <a:avLst/>
                      </a:prstGeom>
                    </p:spPr>
                  </p:pic>
                </p:oleObj>
              </mc:Fallback>
            </mc:AlternateContent>
          </a:graphicData>
        </a:graphic>
      </p:graphicFrame>
    </p:spTree>
    <p:extLst>
      <p:ext uri="{BB962C8B-B14F-4D97-AF65-F5344CB8AC3E}">
        <p14:creationId xmlns:p14="http://schemas.microsoft.com/office/powerpoint/2010/main" val="1086437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74638"/>
            <a:ext cx="8229600" cy="1143000"/>
          </a:xfrm>
        </p:spPr>
        <p:txBody>
          <a:bodyPr/>
          <a:lstStyle/>
          <a:p>
            <a:r>
              <a:rPr lang="en-US" dirty="0" smtClean="0"/>
              <a:t>ANSWERS</a:t>
            </a:r>
            <a:endParaRPr lang="en-US" dirty="0"/>
          </a:p>
        </p:txBody>
      </p:sp>
      <p:sp>
        <p:nvSpPr>
          <p:cNvPr id="2" name="Content Placeholder 1"/>
          <p:cNvSpPr>
            <a:spLocks noGrp="1"/>
          </p:cNvSpPr>
          <p:nvPr>
            <p:ph sz="half" idx="4294967295"/>
          </p:nvPr>
        </p:nvSpPr>
        <p:spPr>
          <a:xfrm>
            <a:off x="457199" y="1600200"/>
            <a:ext cx="3886201" cy="4525963"/>
          </a:xfrm>
        </p:spPr>
        <p:txBody>
          <a:bodyPr>
            <a:normAutofit fontScale="92500" lnSpcReduction="20000"/>
          </a:bodyPr>
          <a:lstStyle/>
          <a:p>
            <a:pPr marL="742950" indent="-742950">
              <a:buFont typeface="+mj-lt"/>
              <a:buAutoNum type="arabicPeriod" startAt="6"/>
            </a:pPr>
            <a:r>
              <a:rPr lang="en-US" dirty="0"/>
              <a:t>What is the milepost at west Dorsey</a:t>
            </a:r>
            <a:r>
              <a:rPr lang="en-US" dirty="0" smtClean="0"/>
              <a:t>?</a:t>
            </a:r>
          </a:p>
          <a:p>
            <a:pPr marL="742950" indent="-742950">
              <a:buFont typeface="+mj-lt"/>
              <a:buAutoNum type="arabicPeriod" startAt="6"/>
            </a:pPr>
            <a:endParaRPr lang="en-US" dirty="0"/>
          </a:p>
          <a:p>
            <a:pPr marL="742950" indent="-742950">
              <a:buFont typeface="+mj-lt"/>
              <a:buAutoNum type="arabicPeriod" startAt="6"/>
            </a:pPr>
            <a:r>
              <a:rPr lang="en-US" dirty="0"/>
              <a:t>Where is CP DS184</a:t>
            </a:r>
            <a:r>
              <a:rPr lang="en-US" dirty="0" smtClean="0"/>
              <a:t>?</a:t>
            </a:r>
          </a:p>
          <a:p>
            <a:pPr marL="742950" indent="-742950">
              <a:buFont typeface="+mj-lt"/>
              <a:buAutoNum type="arabicPeriod" startAt="6"/>
            </a:pPr>
            <a:endParaRPr lang="en-US" dirty="0"/>
          </a:p>
          <a:p>
            <a:pPr marL="742950" indent="-742950">
              <a:buFont typeface="+mj-lt"/>
              <a:buAutoNum type="arabicPeriod" startAt="6"/>
            </a:pPr>
            <a:r>
              <a:rPr lang="en-US" dirty="0"/>
              <a:t>How many stations are between MP 1 and MP 25?</a:t>
            </a:r>
          </a:p>
          <a:p>
            <a:endParaRPr lang="en-US" dirty="0"/>
          </a:p>
        </p:txBody>
      </p:sp>
      <p:pic>
        <p:nvPicPr>
          <p:cNvPr id="155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136"/>
          <a:stretch/>
        </p:blipFill>
        <p:spPr bwMode="auto">
          <a:xfrm>
            <a:off x="4267200" y="1524000"/>
            <a:ext cx="4752975" cy="483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087533" y="1447801"/>
            <a:ext cx="757646"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96000" y="4114800"/>
            <a:ext cx="757646"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12046" y="4267200"/>
            <a:ext cx="757646"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07084" y="3048000"/>
            <a:ext cx="2904962" cy="923330"/>
          </a:xfrm>
          <a:prstGeom prst="rect">
            <a:avLst/>
          </a:prstGeom>
          <a:noFill/>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MP 223.0</a:t>
            </a:r>
            <a:endParaRPr lang="en-US" sz="5400" b="1" cap="none" spc="0" dirty="0">
              <a:ln/>
              <a:solidFill>
                <a:schemeClr val="accent3"/>
              </a:solidFill>
              <a:effectLst/>
            </a:endParaRPr>
          </a:p>
        </p:txBody>
      </p:sp>
      <p:sp>
        <p:nvSpPr>
          <p:cNvPr id="11" name="Rectangle 10"/>
          <p:cNvSpPr/>
          <p:nvPr/>
        </p:nvSpPr>
        <p:spPr>
          <a:xfrm>
            <a:off x="495201" y="4419600"/>
            <a:ext cx="3712491" cy="1754326"/>
          </a:xfrm>
          <a:prstGeom prst="rect">
            <a:avLst/>
          </a:prstGeom>
          <a:noFill/>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West Sidney</a:t>
            </a:r>
          </a:p>
          <a:p>
            <a:pPr algn="ctr"/>
            <a:r>
              <a:rPr lang="en-US" sz="5400" b="1" dirty="0" smtClean="0">
                <a:ln/>
                <a:solidFill>
                  <a:schemeClr val="accent3"/>
                </a:solidFill>
              </a:rPr>
              <a:t>MP 183.6</a:t>
            </a:r>
            <a:endParaRPr lang="en-US" sz="5400" b="1" cap="none" spc="0" dirty="0">
              <a:ln/>
              <a:solidFill>
                <a:schemeClr val="accent3"/>
              </a:solidFill>
              <a:effectLst/>
            </a:endParaRPr>
          </a:p>
        </p:txBody>
      </p:sp>
      <p:sp>
        <p:nvSpPr>
          <p:cNvPr id="12" name="Oval 11"/>
          <p:cNvSpPr/>
          <p:nvPr/>
        </p:nvSpPr>
        <p:spPr>
          <a:xfrm>
            <a:off x="5562600" y="3048000"/>
            <a:ext cx="6096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29867" y="2895600"/>
            <a:ext cx="6096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67200" y="3048000"/>
            <a:ext cx="6096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43401" y="4728821"/>
            <a:ext cx="2971800" cy="1323439"/>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r"/>
            <a:r>
              <a:rPr lang="en-US" sz="2000" b="1" dirty="0" smtClean="0">
                <a:solidFill>
                  <a:srgbClr val="FF0000"/>
                </a:solidFill>
              </a:rPr>
              <a:t>1</a:t>
            </a:r>
          </a:p>
          <a:p>
            <a:pPr algn="r"/>
            <a:r>
              <a:rPr lang="en-US" sz="2000" b="1" dirty="0" smtClean="0">
                <a:solidFill>
                  <a:srgbClr val="FF0000"/>
                </a:solidFill>
              </a:rPr>
              <a:t>2</a:t>
            </a:r>
          </a:p>
          <a:p>
            <a:pPr algn="r"/>
            <a:r>
              <a:rPr lang="en-US" sz="2000" b="1" dirty="0" smtClean="0">
                <a:solidFill>
                  <a:srgbClr val="FF0000"/>
                </a:solidFill>
              </a:rPr>
              <a:t>3</a:t>
            </a:r>
          </a:p>
          <a:p>
            <a:pPr algn="r"/>
            <a:r>
              <a:rPr lang="en-US" sz="2000" b="1" dirty="0" smtClean="0">
                <a:solidFill>
                  <a:srgbClr val="FF0000"/>
                </a:solidFill>
              </a:rPr>
              <a:t>4</a:t>
            </a:r>
            <a:endParaRPr lang="en-US" sz="2000" b="1" dirty="0">
              <a:solidFill>
                <a:srgbClr val="FF0000"/>
              </a:solidFill>
            </a:endParaRPr>
          </a:p>
        </p:txBody>
      </p:sp>
    </p:spTree>
    <p:extLst>
      <p:ext uri="{BB962C8B-B14F-4D97-AF65-F5344CB8AC3E}">
        <p14:creationId xmlns:p14="http://schemas.microsoft.com/office/powerpoint/2010/main" val="1417605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fade">
                                      <p:cBhvr>
                                        <p:cTn id="45" dur="500"/>
                                        <p:tgtEl>
                                          <p:spTgt spid="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fade">
                                      <p:cBhvr>
                                        <p:cTn id="83" dur="500"/>
                                        <p:tgtEl>
                                          <p:spTgt spid="2">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5">
                                            <p:txEl>
                                              <p:pRg st="0" end="0"/>
                                            </p:txEl>
                                          </p:spTgt>
                                        </p:tgtEl>
                                        <p:attrNameLst>
                                          <p:attrName>style.visibility</p:attrName>
                                        </p:attrNameLst>
                                      </p:cBhvr>
                                      <p:to>
                                        <p:strVal val="visible"/>
                                      </p:to>
                                    </p:set>
                                    <p:animEffect transition="in" filter="fade">
                                      <p:cBhvr>
                                        <p:cTn id="93" dur="500"/>
                                        <p:tgtEl>
                                          <p:spTgt spid="15">
                                            <p:txEl>
                                              <p:pRg st="0" end="0"/>
                                            </p:txEl>
                                          </p:spTgt>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
                                            <p:txEl>
                                              <p:pRg st="1" end="1"/>
                                            </p:txEl>
                                          </p:spTgt>
                                        </p:tgtEl>
                                        <p:attrNameLst>
                                          <p:attrName>style.visibility</p:attrName>
                                        </p:attrNameLst>
                                      </p:cBhvr>
                                      <p:to>
                                        <p:strVal val="visible"/>
                                      </p:to>
                                    </p:set>
                                    <p:animEffect transition="in" filter="fade">
                                      <p:cBhvr>
                                        <p:cTn id="97" dur="500"/>
                                        <p:tgtEl>
                                          <p:spTgt spid="15">
                                            <p:txEl>
                                              <p:pRg st="1" end="1"/>
                                            </p:txEl>
                                          </p:spTgt>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15">
                                            <p:txEl>
                                              <p:pRg st="2" end="2"/>
                                            </p:txEl>
                                          </p:spTgt>
                                        </p:tgtEl>
                                        <p:attrNameLst>
                                          <p:attrName>style.visibility</p:attrName>
                                        </p:attrNameLst>
                                      </p:cBhvr>
                                      <p:to>
                                        <p:strVal val="visible"/>
                                      </p:to>
                                    </p:set>
                                    <p:animEffect transition="in" filter="fade">
                                      <p:cBhvr>
                                        <p:cTn id="101" dur="500"/>
                                        <p:tgtEl>
                                          <p:spTgt spid="15">
                                            <p:txEl>
                                              <p:pRg st="2" end="2"/>
                                            </p:txEl>
                                          </p:spTgt>
                                        </p:tgtEl>
                                      </p:cBhvr>
                                    </p:animEffect>
                                  </p:childTnLst>
                                </p:cTn>
                              </p:par>
                            </p:childTnLst>
                          </p:cTn>
                        </p:par>
                        <p:par>
                          <p:cTn id="102" fill="hold">
                            <p:stCondLst>
                              <p:cond delay="1500"/>
                            </p:stCondLst>
                            <p:childTnLst>
                              <p:par>
                                <p:cTn id="103" presetID="10" presetClass="entr" presetSubtype="0" fill="hold" nodeType="afterEffect">
                                  <p:stCondLst>
                                    <p:cond delay="0"/>
                                  </p:stCondLst>
                                  <p:childTnLst>
                                    <p:set>
                                      <p:cBhvr>
                                        <p:cTn id="104" dur="1" fill="hold">
                                          <p:stCondLst>
                                            <p:cond delay="0"/>
                                          </p:stCondLst>
                                        </p:cTn>
                                        <p:tgtEl>
                                          <p:spTgt spid="15">
                                            <p:txEl>
                                              <p:pRg st="3" end="3"/>
                                            </p:txEl>
                                          </p:spTgt>
                                        </p:tgtEl>
                                        <p:attrNameLst>
                                          <p:attrName>style.visibility</p:attrName>
                                        </p:attrNameLst>
                                      </p:cBhvr>
                                      <p:to>
                                        <p:strVal val="visible"/>
                                      </p:to>
                                    </p:set>
                                    <p:animEffect transition="in" filter="fade">
                                      <p:cBhvr>
                                        <p:cTn id="10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8" grpId="1" animBg="1"/>
      <p:bldP spid="9" grpId="0" animBg="1"/>
      <p:bldP spid="9" grpId="1" animBg="1"/>
      <p:bldP spid="10" grpId="0" animBg="1"/>
      <p:bldP spid="10" grpId="1" animBg="1"/>
      <p:bldP spid="7" grpId="0" animBg="1"/>
      <p:bldP spid="7" grpId="1" animBg="1"/>
      <p:bldP spid="11" grpId="0" animBg="1"/>
      <p:bldP spid="11" grpId="1" animBg="1"/>
      <p:bldP spid="12" grpId="0" animBg="1"/>
      <p:bldP spid="12" grpId="1" animBg="1"/>
      <p:bldP spid="13" grpId="0" animBg="1"/>
      <p:bldP spid="13" grpId="1" animBg="1"/>
      <p:bldP spid="14" grpId="0" animBg="1"/>
      <p:bldP spid="14" grpId="1"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sz="half" idx="4294967295"/>
          </p:nvPr>
        </p:nvSpPr>
        <p:spPr>
          <a:xfrm>
            <a:off x="457200" y="1600200"/>
            <a:ext cx="3810000" cy="4525963"/>
          </a:xfrm>
        </p:spPr>
        <p:txBody>
          <a:bodyPr>
            <a:normAutofit fontScale="62500" lnSpcReduction="20000"/>
          </a:bodyPr>
          <a:lstStyle/>
          <a:p>
            <a:pPr marL="742950" indent="-742950">
              <a:buFont typeface="+mj-lt"/>
              <a:buAutoNum type="arabicPeriod" startAt="9"/>
            </a:pPr>
            <a:r>
              <a:rPr lang="en-US" sz="4000" dirty="0" smtClean="0"/>
              <a:t>What is the capacity of the siding at empire?</a:t>
            </a:r>
          </a:p>
          <a:p>
            <a:pPr marL="742950" indent="-742950">
              <a:buFont typeface="+mj-lt"/>
              <a:buAutoNum type="arabicPeriod" startAt="9"/>
            </a:pPr>
            <a:endParaRPr lang="en-US" sz="4000" dirty="0"/>
          </a:p>
          <a:p>
            <a:pPr marL="742950" indent="-742950">
              <a:buFont typeface="+mj-lt"/>
              <a:buAutoNum type="arabicPeriod" startAt="9"/>
            </a:pPr>
            <a:r>
              <a:rPr lang="en-US" sz="4000" dirty="0" smtClean="0"/>
              <a:t>What is the method of operation between Evans and Dorsey?</a:t>
            </a:r>
          </a:p>
          <a:p>
            <a:pPr marL="742950" indent="-742950">
              <a:buFont typeface="+mj-lt"/>
              <a:buAutoNum type="arabicPeriod" startAt="9"/>
            </a:pPr>
            <a:endParaRPr lang="en-US" sz="4000" dirty="0"/>
          </a:p>
          <a:p>
            <a:pPr marL="742950" indent="-742950">
              <a:buFont typeface="+mj-lt"/>
              <a:buAutoNum type="arabicPeriod" startAt="9"/>
            </a:pPr>
            <a:r>
              <a:rPr lang="en-US" sz="4000" dirty="0" smtClean="0"/>
              <a:t>What is the maximum authorized speed between West Dawson and East Dorsey?</a:t>
            </a:r>
            <a:endParaRPr lang="en-US" sz="4000" dirty="0"/>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0"/>
            <a:ext cx="49053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957886" y="3369732"/>
            <a:ext cx="747713"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87820" y="3369733"/>
            <a:ext cx="747713"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0137" y="2543538"/>
            <a:ext cx="298466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5280 Feet</a:t>
            </a:r>
            <a:endParaRPr lang="en-US" sz="5400" b="1" cap="none" spc="0" dirty="0">
              <a:ln/>
              <a:solidFill>
                <a:schemeClr val="accent3"/>
              </a:solidFill>
              <a:effectLst/>
            </a:endParaRPr>
          </a:p>
        </p:txBody>
      </p:sp>
      <p:pic>
        <p:nvPicPr>
          <p:cNvPr id="156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0"/>
            <a:ext cx="3143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10800000">
            <a:off x="6677553" y="2438400"/>
            <a:ext cx="976313" cy="26633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Right Arrow 15"/>
          <p:cNvSpPr/>
          <p:nvPr/>
        </p:nvSpPr>
        <p:spPr>
          <a:xfrm rot="10800000">
            <a:off x="6677552" y="2153677"/>
            <a:ext cx="976313" cy="26633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7" name="Oval 16"/>
          <p:cNvSpPr/>
          <p:nvPr/>
        </p:nvSpPr>
        <p:spPr>
          <a:xfrm>
            <a:off x="5257800" y="1413403"/>
            <a:ext cx="314325"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143375"/>
            <a:ext cx="49339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a:off x="4191000" y="4419600"/>
            <a:ext cx="2940843" cy="381000"/>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p:cNvSpPr/>
          <p:nvPr/>
        </p:nvSpPr>
        <p:spPr>
          <a:xfrm>
            <a:off x="2362201" y="3957935"/>
            <a:ext cx="125008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CTC</a:t>
            </a:r>
            <a:endParaRPr lang="en-US" sz="5400" b="1" cap="none" spc="0" dirty="0">
              <a:ln/>
              <a:solidFill>
                <a:schemeClr val="accent3"/>
              </a:solidFill>
              <a:effectLst/>
            </a:endParaRPr>
          </a:p>
        </p:txBody>
      </p:sp>
      <p:sp>
        <p:nvSpPr>
          <p:cNvPr id="21" name="Right Arrow 20"/>
          <p:cNvSpPr/>
          <p:nvPr/>
        </p:nvSpPr>
        <p:spPr>
          <a:xfrm rot="10800000">
            <a:off x="6677553" y="1968136"/>
            <a:ext cx="976313" cy="26633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2" name="Right Arrow 21"/>
          <p:cNvSpPr/>
          <p:nvPr/>
        </p:nvSpPr>
        <p:spPr>
          <a:xfrm>
            <a:off x="3276599" y="1968136"/>
            <a:ext cx="976313" cy="26633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4" name="Right Arrow 23"/>
          <p:cNvSpPr/>
          <p:nvPr/>
        </p:nvSpPr>
        <p:spPr>
          <a:xfrm>
            <a:off x="3276600" y="2153676"/>
            <a:ext cx="976313" cy="26633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156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466868"/>
            <a:ext cx="49339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H="1">
            <a:off x="5813822" y="5943600"/>
            <a:ext cx="81557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29399" y="5562600"/>
            <a:ext cx="2390775"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No restriction between 209.6 and 228.3 so…</a:t>
            </a:r>
            <a:endParaRPr lang="en-US" dirty="0"/>
          </a:p>
        </p:txBody>
      </p:sp>
      <p:sp>
        <p:nvSpPr>
          <p:cNvPr id="30" name="Oval 29"/>
          <p:cNvSpPr/>
          <p:nvPr/>
        </p:nvSpPr>
        <p:spPr>
          <a:xfrm>
            <a:off x="7947553" y="4191000"/>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43400" y="4207933"/>
            <a:ext cx="17526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362201" y="5429613"/>
            <a:ext cx="2456122"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50 MPH</a:t>
            </a:r>
            <a:endParaRPr lang="en-US" sz="5400" b="1" cap="none" spc="0" dirty="0">
              <a:ln/>
              <a:solidFill>
                <a:schemeClr val="accent3"/>
              </a:solidFill>
              <a:effectLst/>
            </a:endParaRPr>
          </a:p>
        </p:txBody>
      </p:sp>
    </p:spTree>
    <p:extLst>
      <p:ext uri="{BB962C8B-B14F-4D97-AF65-F5344CB8AC3E}">
        <p14:creationId xmlns:p14="http://schemas.microsoft.com/office/powerpoint/2010/main" val="3977724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6674"/>
                                        </p:tgtEl>
                                        <p:attrNameLst>
                                          <p:attrName>style.visibility</p:attrName>
                                        </p:attrNameLst>
                                      </p:cBhvr>
                                      <p:to>
                                        <p:strVal val="visible"/>
                                      </p:to>
                                    </p:set>
                                    <p:animEffect transition="in" filter="fade">
                                      <p:cBhvr>
                                        <p:cTn id="10" dur="500"/>
                                        <p:tgtEl>
                                          <p:spTgt spid="1566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6676"/>
                                        </p:tgtEl>
                                        <p:attrNameLst>
                                          <p:attrName>style.visibility</p:attrName>
                                        </p:attrNameLst>
                                      </p:cBhvr>
                                      <p:to>
                                        <p:strVal val="visible"/>
                                      </p:to>
                                    </p:set>
                                    <p:animEffect transition="in" filter="fade">
                                      <p:cBhvr>
                                        <p:cTn id="58" dur="500"/>
                                        <p:tgtEl>
                                          <p:spTgt spid="15667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par>
                          <p:cTn id="74" fill="hold">
                            <p:stCondLst>
                              <p:cond delay="500"/>
                            </p:stCondLst>
                            <p:childTnLst>
                              <p:par>
                                <p:cTn id="75" presetID="10" presetClass="exit" presetSubtype="0" fill="hold" grpId="1" nodeType="after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56676"/>
                                        </p:tgtEl>
                                      </p:cBhvr>
                                    </p:animEffect>
                                    <p:set>
                                      <p:cBhvr>
                                        <p:cTn id="83" dur="1" fill="hold">
                                          <p:stCondLst>
                                            <p:cond delay="499"/>
                                          </p:stCondLst>
                                        </p:cTn>
                                        <p:tgtEl>
                                          <p:spTgt spid="15667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animEffect transition="in" filter="fade">
                                      <p:cBhvr>
                                        <p:cTn id="93" dur="500"/>
                                        <p:tgtEl>
                                          <p:spTgt spid="3">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par>
                          <p:cTn id="99" fill="hold">
                            <p:stCondLst>
                              <p:cond delay="500"/>
                            </p:stCondLst>
                            <p:childTnLst>
                              <p:par>
                                <p:cTn id="100" presetID="10" presetClass="entr" presetSubtype="0" fill="hold" grpId="2" nodeType="after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56677"/>
                                        </p:tgtEl>
                                        <p:attrNameLst>
                                          <p:attrName>style.visibility</p:attrName>
                                        </p:attrNameLst>
                                      </p:cBhvr>
                                      <p:to>
                                        <p:strVal val="visible"/>
                                      </p:to>
                                    </p:set>
                                    <p:animEffect transition="in" filter="fade">
                                      <p:cBhvr>
                                        <p:cTn id="116" dur="500"/>
                                        <p:tgtEl>
                                          <p:spTgt spid="15667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fade">
                                      <p:cBhvr>
                                        <p:cTn id="121" dur="500"/>
                                        <p:tgtEl>
                                          <p:spTgt spid="25"/>
                                        </p:tgtEl>
                                      </p:cBhvr>
                                    </p:animEffect>
                                  </p:childTnLst>
                                </p:cTn>
                              </p:par>
                              <p:par>
                                <p:cTn id="122" presetID="10" presetClass="entr" presetSubtype="0"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500"/>
                                        <p:tgtEl>
                                          <p:spTgt spid="19"/>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fade">
                                      <p:cBhvr>
                                        <p:cTn id="129" dur="500"/>
                                        <p:tgtEl>
                                          <p:spTgt spid="31"/>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animBg="1"/>
      <p:bldP spid="7" grpId="1" uiExpand="1" animBg="1"/>
      <p:bldP spid="9" grpId="0" uiExpand="1" animBg="1"/>
      <p:bldP spid="9" grpId="1" uiExpand="1" animBg="1"/>
      <p:bldP spid="6" grpId="0" uiExpand="1"/>
      <p:bldP spid="6" grpId="1" uiExpand="1"/>
      <p:bldP spid="13" grpId="0" uiExpand="1" animBg="1"/>
      <p:bldP spid="13" grpId="1" uiExpand="1" animBg="1"/>
      <p:bldP spid="16" grpId="0" uiExpand="1" animBg="1"/>
      <p:bldP spid="16" grpId="1" uiExpand="1" animBg="1"/>
      <p:bldP spid="16" grpId="2" animBg="1"/>
      <p:bldP spid="17" grpId="0" uiExpand="1" animBg="1"/>
      <p:bldP spid="17" grpId="1" uiExpand="1" animBg="1"/>
      <p:bldP spid="14" grpId="0" uiExpand="1" animBg="1"/>
      <p:bldP spid="14" grpId="1" uiExpand="1" animBg="1"/>
      <p:bldP spid="15" grpId="0" uiExpand="1"/>
      <p:bldP spid="15" grpId="1" uiExpand="1"/>
      <p:bldP spid="21" grpId="0" animBg="1"/>
      <p:bldP spid="22" grpId="0" animBg="1"/>
      <p:bldP spid="24" grpId="0" animBg="1"/>
      <p:bldP spid="25" grpId="0" animBg="1"/>
      <p:bldP spid="30" grpId="0" animBg="1"/>
      <p:bldP spid="31"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sz="half" idx="4294967295"/>
          </p:nvPr>
        </p:nvSpPr>
        <p:spPr>
          <a:xfrm>
            <a:off x="457200" y="1600200"/>
            <a:ext cx="3792537" cy="4724400"/>
          </a:xfrm>
        </p:spPr>
        <p:txBody>
          <a:bodyPr>
            <a:normAutofit/>
          </a:bodyPr>
          <a:lstStyle/>
          <a:p>
            <a:pPr marL="742950" indent="-742950">
              <a:buFont typeface="+mj-lt"/>
              <a:buAutoNum type="arabicPeriod" startAt="12"/>
            </a:pPr>
            <a:r>
              <a:rPr lang="en-US" sz="4000" dirty="0" smtClean="0"/>
              <a:t>List the excepted tracks?</a:t>
            </a:r>
          </a:p>
          <a:p>
            <a:pPr marL="742950" indent="-742950">
              <a:buFont typeface="+mj-lt"/>
              <a:buAutoNum type="arabicPeriod" startAt="12"/>
            </a:pPr>
            <a:endParaRPr lang="en-US" sz="4000" dirty="0"/>
          </a:p>
          <a:p>
            <a:pPr marL="0" indent="0">
              <a:buNone/>
            </a:pPr>
            <a:endParaRPr lang="en-US" sz="4000" dirty="0"/>
          </a:p>
          <a:p>
            <a:pPr marL="742950" indent="-742950">
              <a:buFont typeface="+mj-lt"/>
              <a:buAutoNum type="arabicPeriod" startAt="12"/>
            </a:pPr>
            <a:endParaRPr lang="en-US" sz="4000" dirty="0"/>
          </a:p>
        </p:txBody>
      </p:sp>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505200"/>
            <a:ext cx="7518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22598" y="4343400"/>
            <a:ext cx="5698804"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No Excepted Tracks</a:t>
            </a:r>
            <a:endParaRPr lang="en-US" sz="5400" b="1" cap="none" spc="0" dirty="0">
              <a:ln/>
              <a:solidFill>
                <a:schemeClr val="accent3"/>
              </a:solidFill>
              <a:effectLst/>
            </a:endParaRPr>
          </a:p>
        </p:txBody>
      </p:sp>
    </p:spTree>
    <p:extLst>
      <p:ext uri="{BB962C8B-B14F-4D97-AF65-F5344CB8AC3E}">
        <p14:creationId xmlns:p14="http://schemas.microsoft.com/office/powerpoint/2010/main" val="2003079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698"/>
                                        </p:tgtEl>
                                        <p:attrNameLst>
                                          <p:attrName>style.visibility</p:attrName>
                                        </p:attrNameLst>
                                      </p:cBhvr>
                                      <p:to>
                                        <p:strVal val="visible"/>
                                      </p:to>
                                    </p:set>
                                    <p:animEffect transition="in" filter="fade">
                                      <p:cBhvr>
                                        <p:cTn id="12" dur="500"/>
                                        <p:tgtEl>
                                          <p:spTgt spid="1576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7698"/>
                                        </p:tgtEl>
                                      </p:cBhvr>
                                    </p:animEffect>
                                    <p:set>
                                      <p:cBhvr>
                                        <p:cTn id="22" dur="1" fill="hold">
                                          <p:stCondLst>
                                            <p:cond delay="499"/>
                                          </p:stCondLst>
                                        </p:cTn>
                                        <p:tgtEl>
                                          <p:spTgt spid="15769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sz="half" idx="4294967295"/>
          </p:nvPr>
        </p:nvSpPr>
        <p:spPr>
          <a:xfrm>
            <a:off x="457201" y="1600200"/>
            <a:ext cx="3540124" cy="4724400"/>
          </a:xfrm>
        </p:spPr>
        <p:txBody>
          <a:bodyPr>
            <a:normAutofit/>
          </a:bodyPr>
          <a:lstStyle/>
          <a:p>
            <a:pPr marL="742950" indent="-742950">
              <a:buFont typeface="+mj-lt"/>
              <a:buAutoNum type="arabicPeriod" startAt="13"/>
            </a:pPr>
            <a:r>
              <a:rPr lang="en-US" sz="3200" dirty="0" smtClean="0"/>
              <a:t>What is the maximum authorized speed in the Steamboat Siding?</a:t>
            </a:r>
          </a:p>
          <a:p>
            <a:pPr marL="742950" indent="-742950">
              <a:buFont typeface="+mj-lt"/>
              <a:buAutoNum type="arabicPeriod" startAt="13"/>
            </a:pPr>
            <a:endParaRPr lang="en-US" sz="3200" dirty="0"/>
          </a:p>
          <a:p>
            <a:pPr marL="742950" indent="-742950">
              <a:buFont typeface="+mj-lt"/>
              <a:buAutoNum type="arabicPeriod" startAt="13"/>
            </a:pPr>
            <a:endParaRPr lang="en-US" sz="3200" dirty="0"/>
          </a:p>
        </p:txBody>
      </p:sp>
      <p:pic>
        <p:nvPicPr>
          <p:cNvPr id="157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3997325" y="1600200"/>
            <a:ext cx="48958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5845175" y="1833496"/>
            <a:ext cx="1089025"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6050"/>
            <a:ext cx="490537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7696200" y="1833496"/>
            <a:ext cx="304800"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3102353"/>
            <a:ext cx="49053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662" y="2637970"/>
            <a:ext cx="4808538" cy="52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7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325" y="3559553"/>
            <a:ext cx="4893044" cy="124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7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6958" y="4800600"/>
            <a:ext cx="2695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7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7475" y="5122333"/>
            <a:ext cx="751522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8382000" y="5564186"/>
            <a:ext cx="304800"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9200" y="4334470"/>
            <a:ext cx="2456122"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30 MPH</a:t>
            </a:r>
            <a:endParaRPr lang="en-US" sz="5400" b="1" cap="none" spc="0" dirty="0">
              <a:ln/>
              <a:solidFill>
                <a:schemeClr val="accent3"/>
              </a:solidFill>
              <a:effectLst/>
            </a:endParaRPr>
          </a:p>
        </p:txBody>
      </p:sp>
    </p:spTree>
    <p:extLst>
      <p:ext uri="{BB962C8B-B14F-4D97-AF65-F5344CB8AC3E}">
        <p14:creationId xmlns:p14="http://schemas.microsoft.com/office/powerpoint/2010/main" val="2422735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699"/>
                                        </p:tgtEl>
                                        <p:attrNameLst>
                                          <p:attrName>style.visibility</p:attrName>
                                        </p:attrNameLst>
                                      </p:cBhvr>
                                      <p:to>
                                        <p:strVal val="visible"/>
                                      </p:to>
                                    </p:set>
                                    <p:animEffect transition="in" filter="fade">
                                      <p:cBhvr>
                                        <p:cTn id="12" dur="500"/>
                                        <p:tgtEl>
                                          <p:spTgt spid="1576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700"/>
                                        </p:tgtEl>
                                        <p:attrNameLst>
                                          <p:attrName>style.visibility</p:attrName>
                                        </p:attrNameLst>
                                      </p:cBhvr>
                                      <p:to>
                                        <p:strVal val="visible"/>
                                      </p:to>
                                    </p:set>
                                    <p:animEffect transition="in" filter="fade">
                                      <p:cBhvr>
                                        <p:cTn id="22" dur="500"/>
                                        <p:tgtEl>
                                          <p:spTgt spid="1577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57700"/>
                                        </p:tgtEl>
                                      </p:cBhvr>
                                    </p:animEffect>
                                    <p:set>
                                      <p:cBhvr>
                                        <p:cTn id="27" dur="1" fill="hold">
                                          <p:stCondLst>
                                            <p:cond delay="499"/>
                                          </p:stCondLst>
                                        </p:cTn>
                                        <p:tgtEl>
                                          <p:spTgt spid="1577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77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77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7703"/>
                                        </p:tgtEl>
                                        <p:attrNameLst>
                                          <p:attrName>style.visibility</p:attrName>
                                        </p:attrNameLst>
                                      </p:cBhvr>
                                      <p:to>
                                        <p:strVal val="visible"/>
                                      </p:to>
                                    </p:set>
                                    <p:animEffect transition="in" filter="fade">
                                      <p:cBhvr>
                                        <p:cTn id="43" dur="500"/>
                                        <p:tgtEl>
                                          <p:spTgt spid="1577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7704"/>
                                        </p:tgtEl>
                                        <p:attrNameLst>
                                          <p:attrName>style.visibility</p:attrName>
                                        </p:attrNameLst>
                                      </p:cBhvr>
                                      <p:to>
                                        <p:strVal val="visible"/>
                                      </p:to>
                                    </p:set>
                                    <p:animEffect transition="in" filter="fade">
                                      <p:cBhvr>
                                        <p:cTn id="48" dur="500"/>
                                        <p:tgtEl>
                                          <p:spTgt spid="15770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7705"/>
                                        </p:tgtEl>
                                        <p:attrNameLst>
                                          <p:attrName>style.visibility</p:attrName>
                                        </p:attrNameLst>
                                      </p:cBhvr>
                                      <p:to>
                                        <p:strVal val="visible"/>
                                      </p:to>
                                    </p:set>
                                    <p:animEffect transition="in" filter="fade">
                                      <p:cBhvr>
                                        <p:cTn id="53" dur="500"/>
                                        <p:tgtEl>
                                          <p:spTgt spid="1577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1" grpId="0" animBg="1"/>
      <p:bldP spid="16"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sz="half" idx="4294967295"/>
          </p:nvPr>
        </p:nvSpPr>
        <p:spPr>
          <a:xfrm>
            <a:off x="457200" y="1600200"/>
            <a:ext cx="3657600" cy="4525963"/>
          </a:xfrm>
        </p:spPr>
        <p:txBody>
          <a:bodyPr>
            <a:normAutofit/>
          </a:bodyPr>
          <a:lstStyle/>
          <a:p>
            <a:pPr marL="0" indent="0">
              <a:buNone/>
            </a:pPr>
            <a:r>
              <a:rPr lang="en-US" sz="3200" dirty="0" smtClean="0"/>
              <a:t>Greeley Subdivision</a:t>
            </a:r>
            <a:endParaRPr lang="en-US" sz="3200" dirty="0"/>
          </a:p>
          <a:p>
            <a:pPr marL="742950" indent="-742950">
              <a:buFont typeface="+mj-lt"/>
              <a:buAutoNum type="arabicPeriod" startAt="14"/>
            </a:pPr>
            <a:r>
              <a:rPr lang="en-US" sz="3200" dirty="0" smtClean="0"/>
              <a:t>Are there any RCL Areas on the Main Track? If so, where?</a:t>
            </a:r>
          </a:p>
          <a:p>
            <a:pPr marL="0" indent="0">
              <a:buNone/>
            </a:pPr>
            <a:endParaRPr lang="en-US" sz="3200" dirty="0" smtClean="0"/>
          </a:p>
          <a:p>
            <a:pPr marL="0" indent="0">
              <a:buNone/>
            </a:pPr>
            <a:endParaRPr lang="en-US" sz="3200" dirty="0"/>
          </a:p>
        </p:txBody>
      </p:sp>
      <p:pic>
        <p:nvPicPr>
          <p:cNvPr id="158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14500"/>
            <a:ext cx="48958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4038600" y="2286000"/>
            <a:ext cx="2819400" cy="228600"/>
          </a:xfrm>
          <a:prstGeom prst="round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58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971800"/>
            <a:ext cx="48958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092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fade">
                                      <p:cBhvr>
                                        <p:cTn id="7" dur="500"/>
                                        <p:tgtEl>
                                          <p:spTgt spid="158723"/>
                                        </p:tgtEl>
                                      </p:cBhvr>
                                    </p:animEffect>
                                  </p:childTnLst>
                                </p:cTn>
                              </p:par>
                              <p:par>
                                <p:cTn id="8" presetID="10" presetClass="entr" presetSubtype="0" fill="hold" nodeType="withEffect">
                                  <p:stCondLst>
                                    <p:cond delay="0"/>
                                  </p:stCondLst>
                                  <p:childTnLst>
                                    <p:set>
                                      <p:cBhvr>
                                        <p:cTn id="9" dur="1" fill="hold">
                                          <p:stCondLst>
                                            <p:cond delay="0"/>
                                          </p:stCondLst>
                                        </p:cTn>
                                        <p:tgtEl>
                                          <p:spTgt spid="158724"/>
                                        </p:tgtEl>
                                        <p:attrNameLst>
                                          <p:attrName>style.visibility</p:attrName>
                                        </p:attrNameLst>
                                      </p:cBhvr>
                                      <p:to>
                                        <p:strVal val="visible"/>
                                      </p:to>
                                    </p:set>
                                    <p:animEffect transition="in" filter="fade">
                                      <p:cBhvr>
                                        <p:cTn id="10" dur="500"/>
                                        <p:tgtEl>
                                          <p:spTgt spid="1587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#1</a:t>
            </a:r>
            <a:endParaRPr lang="en-US" dirty="0"/>
          </a:p>
        </p:txBody>
      </p:sp>
      <p:sp>
        <p:nvSpPr>
          <p:cNvPr id="3" name="Content Placeholder 2"/>
          <p:cNvSpPr>
            <a:spLocks noGrp="1"/>
          </p:cNvSpPr>
          <p:nvPr>
            <p:ph sz="half" idx="4294967295"/>
          </p:nvPr>
        </p:nvSpPr>
        <p:spPr>
          <a:xfrm>
            <a:off x="457200" y="1600200"/>
            <a:ext cx="4038600" cy="4525963"/>
          </a:xfrm>
        </p:spPr>
        <p:txBody>
          <a:bodyPr>
            <a:normAutofit/>
          </a:bodyPr>
          <a:lstStyle/>
          <a:p>
            <a:pPr marL="742950" indent="-742950">
              <a:buFont typeface="+mj-lt"/>
              <a:buAutoNum type="arabicPeriod" startAt="15"/>
            </a:pPr>
            <a:r>
              <a:rPr lang="en-US" sz="3200" dirty="0" smtClean="0"/>
              <a:t>While inspecting you find 1-7/8” of profile at MP 52.2. What slow order, if any, should the RR place?</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3186426454"/>
              </p:ext>
            </p:extLst>
          </p:nvPr>
        </p:nvGraphicFramePr>
        <p:xfrm>
          <a:off x="533400" y="4800600"/>
          <a:ext cx="8077201" cy="1240494"/>
        </p:xfrm>
        <a:graphic>
          <a:graphicData uri="http://schemas.openxmlformats.org/drawingml/2006/table">
            <a:tbl>
              <a:tblPr firstRow="1" bandRow="1">
                <a:effectLst>
                  <a:outerShdw blurRad="76200" dir="13500000" sy="23000" kx="1200000" algn="br" rotWithShape="0">
                    <a:prstClr val="black">
                      <a:alpha val="20000"/>
                    </a:prstClr>
                  </a:outerShdw>
                </a:effectLst>
                <a:tableStyleId>{616DA210-FB5B-4158-B5E0-FEB733F419BA}</a:tableStyleId>
              </a:tblPr>
              <a:tblGrid>
                <a:gridCol w="3203881"/>
                <a:gridCol w="974664"/>
                <a:gridCol w="974664"/>
                <a:gridCol w="974664"/>
                <a:gridCol w="974664"/>
                <a:gridCol w="974664"/>
              </a:tblGrid>
              <a:tr h="457200">
                <a:tc>
                  <a:txBody>
                    <a:bodyPr/>
                    <a:lstStyle/>
                    <a:p>
                      <a:pPr algn="r"/>
                      <a:r>
                        <a:rPr lang="en-US" dirty="0" smtClean="0"/>
                        <a:t>Clas</a:t>
                      </a:r>
                      <a:r>
                        <a:rPr lang="en-US" baseline="0" dirty="0" smtClean="0"/>
                        <a:t>s of Track -&gt;</a:t>
                      </a:r>
                      <a:endParaRPr lang="en-US" dirty="0"/>
                    </a:p>
                  </a:txBody>
                  <a:tcPr marL="112734" marR="112734" marT="56367" marB="56367"/>
                </a:tc>
                <a:tc>
                  <a:txBody>
                    <a:bodyPr/>
                    <a:lstStyle/>
                    <a:p>
                      <a:pPr algn="ctr"/>
                      <a:r>
                        <a:rPr lang="en-US" sz="2200" b="1" kern="1200" dirty="0" smtClean="0">
                          <a:solidFill>
                            <a:schemeClr val="tx1"/>
                          </a:solidFill>
                          <a:latin typeface="+mn-lt"/>
                          <a:ea typeface="+mn-ea"/>
                          <a:cs typeface="+mn-cs"/>
                        </a:rPr>
                        <a:t>1</a:t>
                      </a:r>
                      <a:endParaRPr lang="en-US" sz="2200" b="1" kern="1200" dirty="0">
                        <a:solidFill>
                          <a:schemeClr val="tx1"/>
                        </a:solidFill>
                        <a:latin typeface="+mn-lt"/>
                        <a:ea typeface="+mn-ea"/>
                        <a:cs typeface="+mn-cs"/>
                      </a:endParaRPr>
                    </a:p>
                  </a:txBody>
                  <a:tcPr marL="112734" marR="112734" marT="56367" marB="56367"/>
                </a:tc>
                <a:tc>
                  <a:txBody>
                    <a:bodyPr/>
                    <a:lstStyle/>
                    <a:p>
                      <a:pPr algn="ctr"/>
                      <a:r>
                        <a:rPr lang="en-US" sz="2200" dirty="0" smtClean="0"/>
                        <a:t>2</a:t>
                      </a:r>
                      <a:endParaRPr lang="en-US" sz="2200" dirty="0"/>
                    </a:p>
                  </a:txBody>
                  <a:tcPr marL="112734" marR="112734" marT="56367" marB="56367"/>
                </a:tc>
                <a:tc>
                  <a:txBody>
                    <a:bodyPr/>
                    <a:lstStyle/>
                    <a:p>
                      <a:pPr algn="ctr"/>
                      <a:r>
                        <a:rPr lang="en-US" sz="2200" dirty="0" smtClean="0"/>
                        <a:t>3</a:t>
                      </a:r>
                      <a:endParaRPr lang="en-US" sz="2200" dirty="0"/>
                    </a:p>
                  </a:txBody>
                  <a:tcPr marL="112734" marR="112734" marT="56367" marB="56367"/>
                </a:tc>
                <a:tc>
                  <a:txBody>
                    <a:bodyPr/>
                    <a:lstStyle/>
                    <a:p>
                      <a:pPr algn="ctr"/>
                      <a:r>
                        <a:rPr lang="en-US" sz="2200" dirty="0" smtClean="0"/>
                        <a:t>4</a:t>
                      </a:r>
                      <a:endParaRPr lang="en-US" sz="2200" dirty="0"/>
                    </a:p>
                  </a:txBody>
                  <a:tcPr marL="112734" marR="112734" marT="56367" marB="56367"/>
                </a:tc>
                <a:tc>
                  <a:txBody>
                    <a:bodyPr/>
                    <a:lstStyle/>
                    <a:p>
                      <a:pPr algn="ctr"/>
                      <a:r>
                        <a:rPr lang="en-US" sz="2200" dirty="0" smtClean="0"/>
                        <a:t>5</a:t>
                      </a:r>
                      <a:endParaRPr lang="en-US" sz="2200" dirty="0"/>
                    </a:p>
                  </a:txBody>
                  <a:tcPr marL="112734" marR="112734" marT="56367" marB="56367"/>
                </a:tc>
              </a:tr>
              <a:tr h="457200">
                <a:tc>
                  <a:txBody>
                    <a:bodyPr/>
                    <a:lstStyle/>
                    <a:p>
                      <a:r>
                        <a:rPr lang="en-US" sz="2200" dirty="0" smtClean="0"/>
                        <a:t>Deviation from zero</a:t>
                      </a:r>
                      <a:r>
                        <a:rPr lang="en-US" sz="2200" baseline="0" dirty="0" smtClean="0"/>
                        <a:t> crosslevel</a:t>
                      </a:r>
                      <a:endParaRPr lang="en-US" sz="2200" dirty="0"/>
                    </a:p>
                  </a:txBody>
                  <a:tcPr marL="112734" marR="112734" marT="56367" marB="56367"/>
                </a:tc>
                <a:tc>
                  <a:txBody>
                    <a:bodyPr/>
                    <a:lstStyle/>
                    <a:p>
                      <a:pPr marL="0" algn="ctr" defTabSz="914400" rtl="0" eaLnBrk="1" latinLnBrk="0" hangingPunct="1"/>
                      <a:r>
                        <a:rPr lang="en-US" sz="2200" kern="1200" dirty="0" smtClean="0">
                          <a:solidFill>
                            <a:schemeClr val="tx1"/>
                          </a:solidFill>
                          <a:latin typeface="+mn-lt"/>
                          <a:ea typeface="+mn-ea"/>
                          <a:cs typeface="+mn-cs"/>
                        </a:rPr>
                        <a:t>3”</a:t>
                      </a:r>
                      <a:endParaRPr lang="en-US" sz="2200" kern="1200" dirty="0">
                        <a:solidFill>
                          <a:schemeClr val="tx1"/>
                        </a:solidFill>
                        <a:latin typeface="+mn-lt"/>
                        <a:ea typeface="+mn-ea"/>
                        <a:cs typeface="+mn-cs"/>
                      </a:endParaRPr>
                    </a:p>
                  </a:txBody>
                  <a:tcPr marL="112734" marR="112734" marT="56367" marB="56367" anchor="ctr"/>
                </a:tc>
                <a:tc>
                  <a:txBody>
                    <a:bodyPr/>
                    <a:lstStyle/>
                    <a:p>
                      <a:pPr algn="ctr"/>
                      <a:r>
                        <a:rPr lang="en-US" sz="2200" dirty="0" smtClean="0"/>
                        <a:t>2”</a:t>
                      </a:r>
                      <a:endParaRPr lang="en-US" sz="2200" dirty="0"/>
                    </a:p>
                  </a:txBody>
                  <a:tcPr marL="112734" marR="112734" marT="56367" marB="56367" anchor="ctr"/>
                </a:tc>
                <a:tc>
                  <a:txBody>
                    <a:bodyPr/>
                    <a:lstStyle/>
                    <a:p>
                      <a:pPr algn="ctr"/>
                      <a:r>
                        <a:rPr lang="en-US" sz="2200" dirty="0" smtClean="0"/>
                        <a:t>1-3/4”</a:t>
                      </a:r>
                      <a:endParaRPr lang="en-US" sz="2200" dirty="0"/>
                    </a:p>
                  </a:txBody>
                  <a:tcPr marL="112734" marR="112734" marT="56367" marB="56367" anchor="ctr"/>
                </a:tc>
                <a:tc>
                  <a:txBody>
                    <a:bodyPr/>
                    <a:lstStyle/>
                    <a:p>
                      <a:pPr algn="ctr"/>
                      <a:r>
                        <a:rPr lang="en-US" sz="2200" dirty="0" smtClean="0"/>
                        <a:t>1-1/4”</a:t>
                      </a:r>
                      <a:endParaRPr lang="en-US" sz="2200" dirty="0"/>
                    </a:p>
                  </a:txBody>
                  <a:tcPr marL="112734" marR="112734" marT="56367" marB="56367" anchor="ctr"/>
                </a:tc>
                <a:tc>
                  <a:txBody>
                    <a:bodyPr/>
                    <a:lstStyle/>
                    <a:p>
                      <a:pPr algn="ctr"/>
                      <a:r>
                        <a:rPr lang="en-US" sz="2200" dirty="0" smtClean="0"/>
                        <a:t>1”</a:t>
                      </a:r>
                      <a:endParaRPr lang="en-US" sz="2200" dirty="0"/>
                    </a:p>
                  </a:txBody>
                  <a:tcPr marL="112734" marR="112734" marT="56367" marB="56367" anchor="ctr"/>
                </a:tc>
              </a:tr>
            </a:tbl>
          </a:graphicData>
        </a:graphic>
      </p:graphicFrame>
      <p:sp>
        <p:nvSpPr>
          <p:cNvPr id="10" name="Multiply 9"/>
          <p:cNvSpPr/>
          <p:nvPr/>
        </p:nvSpPr>
        <p:spPr>
          <a:xfrm>
            <a:off x="4953000" y="4572000"/>
            <a:ext cx="4419600" cy="1905000"/>
          </a:xfrm>
          <a:prstGeom prst="mathMultiply">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ounded Rectangle 10"/>
          <p:cNvSpPr/>
          <p:nvPr/>
        </p:nvSpPr>
        <p:spPr>
          <a:xfrm>
            <a:off x="4876800" y="4648200"/>
            <a:ext cx="609600" cy="1524000"/>
          </a:xfrm>
          <a:prstGeom prst="round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TextBox 11"/>
          <p:cNvSpPr txBox="1"/>
          <p:nvPr/>
        </p:nvSpPr>
        <p:spPr>
          <a:xfrm>
            <a:off x="4381500" y="4135735"/>
            <a:ext cx="1600200" cy="46166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smtClean="0"/>
              <a:t>25/30 MPH</a:t>
            </a:r>
            <a:endParaRPr lang="en-US" sz="2400" dirty="0"/>
          </a:p>
        </p:txBody>
      </p:sp>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92393"/>
            <a:ext cx="4724400" cy="27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a:off x="4572000" y="2892384"/>
            <a:ext cx="4114800" cy="228600"/>
          </a:xfrm>
          <a:prstGeom prst="round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TextBox 12"/>
          <p:cNvSpPr txBox="1"/>
          <p:nvPr/>
        </p:nvSpPr>
        <p:spPr>
          <a:xfrm>
            <a:off x="7772400" y="3200400"/>
            <a:ext cx="914400" cy="646331"/>
          </a:xfrm>
          <a:prstGeom prst="rect">
            <a:avLst/>
          </a:prstGeom>
          <a:solidFill>
            <a:schemeClr val="bg1"/>
          </a:solidFill>
          <a:ln w="57150">
            <a:solidFill>
              <a:srgbClr val="FF0000"/>
            </a:solidFill>
          </a:ln>
        </p:spPr>
        <p:txBody>
          <a:bodyPr wrap="square" rtlCol="0">
            <a:spAutoFit/>
          </a:bodyPr>
          <a:lstStyle/>
          <a:p>
            <a:r>
              <a:rPr lang="en-US" sz="3600" b="1" dirty="0" smtClean="0"/>
              <a:t>20+</a:t>
            </a:r>
            <a:endParaRPr lang="en-US" b="1" dirty="0"/>
          </a:p>
        </p:txBody>
      </p:sp>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4444294"/>
            <a:ext cx="4690268" cy="50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5054600"/>
            <a:ext cx="7700962" cy="45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33400" y="5524500"/>
            <a:ext cx="40386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So What is the Maximum Authorized Speed at MP 52.2?</a:t>
            </a:r>
            <a:endParaRPr lang="en-US" sz="2400" dirty="0"/>
          </a:p>
        </p:txBody>
      </p:sp>
      <p:sp>
        <p:nvSpPr>
          <p:cNvPr id="19" name="Oval 18"/>
          <p:cNvSpPr/>
          <p:nvPr/>
        </p:nvSpPr>
        <p:spPr>
          <a:xfrm>
            <a:off x="7543800" y="2256366"/>
            <a:ext cx="1185598"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572000" y="2264833"/>
            <a:ext cx="1752600" cy="3640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90798" y="5616832"/>
            <a:ext cx="23196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smtClean="0"/>
              <a:t>60/70 MPH</a:t>
            </a:r>
            <a:endParaRPr lang="en-US" sz="3600" dirty="0"/>
          </a:p>
        </p:txBody>
      </p:sp>
      <p:sp>
        <p:nvSpPr>
          <p:cNvPr id="17" name="Rectangle 16"/>
          <p:cNvSpPr/>
          <p:nvPr/>
        </p:nvSpPr>
        <p:spPr>
          <a:xfrm>
            <a:off x="4765062" y="2243821"/>
            <a:ext cx="4033475" cy="175432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A 25/30 MPH</a:t>
            </a:r>
          </a:p>
          <a:p>
            <a:pPr algn="ctr"/>
            <a:r>
              <a:rPr lang="en-US" sz="5400" b="1" cap="none" spc="0" dirty="0" smtClean="0">
                <a:ln/>
                <a:solidFill>
                  <a:schemeClr val="accent3"/>
                </a:solidFill>
                <a:effectLst/>
              </a:rPr>
              <a:t>Slow Order</a:t>
            </a:r>
            <a:endParaRPr lang="en-US" sz="5400" b="1" cap="none" spc="0" dirty="0">
              <a:ln/>
              <a:solidFill>
                <a:schemeClr val="accent3"/>
              </a:solidFill>
              <a:effectLst/>
            </a:endParaRPr>
          </a:p>
        </p:txBody>
      </p:sp>
    </p:spTree>
    <p:extLst>
      <p:ext uri="{BB962C8B-B14F-4D97-AF65-F5344CB8AC3E}">
        <p14:creationId xmlns:p14="http://schemas.microsoft.com/office/powerpoint/2010/main" val="2556263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500"/>
                            </p:stCondLst>
                            <p:childTnLst>
                              <p:par>
                                <p:cTn id="35" presetID="42" presetClass="path" presetSubtype="0" accel="50000" decel="50000" fill="hold" grpId="1" nodeType="afterEffect">
                                  <p:stCondLst>
                                    <p:cond delay="0"/>
                                  </p:stCondLst>
                                  <p:childTnLst>
                                    <p:animMotion origin="layout" path="M 3.33333E-6 -4.07407E-6 L -0.3 0.06343 " pathEditMode="relative" rAng="0" ptsTypes="AA">
                                      <p:cBhvr>
                                        <p:cTn id="36" dur="2000" fill="hold"/>
                                        <p:tgtEl>
                                          <p:spTgt spid="12"/>
                                        </p:tgtEl>
                                        <p:attrNameLst>
                                          <p:attrName>ppt_x</p:attrName>
                                          <p:attrName>ppt_y</p:attrName>
                                        </p:attrNameLst>
                                      </p:cBhvr>
                                      <p:rCtr x="-15000" y="3171"/>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nodeType="afterEffect">
                                  <p:stCondLst>
                                    <p:cond delay="1500"/>
                                  </p:stCondLst>
                                  <p:childTnLst>
                                    <p:set>
                                      <p:cBhvr>
                                        <p:cTn id="43" dur="1" fill="hold">
                                          <p:stCondLst>
                                            <p:cond delay="0"/>
                                          </p:stCondLst>
                                        </p:cTn>
                                        <p:tgtEl>
                                          <p:spTgt spid="159746"/>
                                        </p:tgtEl>
                                        <p:attrNameLst>
                                          <p:attrName>style.visibility</p:attrName>
                                        </p:attrNameLst>
                                      </p:cBhvr>
                                      <p:to>
                                        <p:strVal val="visible"/>
                                      </p:to>
                                    </p:set>
                                    <p:animEffect transition="in" filter="fade">
                                      <p:cBhvr>
                                        <p:cTn id="44" dur="500"/>
                                        <p:tgtEl>
                                          <p:spTgt spid="1597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9747"/>
                                        </p:tgtEl>
                                        <p:attrNameLst>
                                          <p:attrName>style.visibility</p:attrName>
                                        </p:attrNameLst>
                                      </p:cBhvr>
                                      <p:to>
                                        <p:strVal val="visible"/>
                                      </p:to>
                                    </p:set>
                                    <p:animEffect transition="in" filter="fade">
                                      <p:cBhvr>
                                        <p:cTn id="63" dur="500"/>
                                        <p:tgtEl>
                                          <p:spTgt spid="15974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59746"/>
                                        </p:tgtEl>
                                      </p:cBhvr>
                                    </p:animEffect>
                                    <p:set>
                                      <p:cBhvr>
                                        <p:cTn id="81" dur="1" fill="hold">
                                          <p:stCondLst>
                                            <p:cond delay="499"/>
                                          </p:stCondLst>
                                        </p:cTn>
                                        <p:tgtEl>
                                          <p:spTgt spid="15974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59747"/>
                                        </p:tgtEl>
                                      </p:cBhvr>
                                    </p:animEffect>
                                    <p:set>
                                      <p:cBhvr>
                                        <p:cTn id="90" dur="1" fill="hold">
                                          <p:stCondLst>
                                            <p:cond delay="499"/>
                                          </p:stCondLst>
                                        </p:cTn>
                                        <p:tgtEl>
                                          <p:spTgt spid="15974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4" grpId="0" animBg="1"/>
      <p:bldP spid="14" grpId="1" animBg="1"/>
      <p:bldP spid="13" grpId="0" animBg="1"/>
      <p:bldP spid="13" grpId="1" animBg="1"/>
      <p:bldP spid="15" grpId="0" animBg="1"/>
      <p:bldP spid="19" grpId="0" animBg="1"/>
      <p:bldP spid="19" grpId="1" animBg="1"/>
      <p:bldP spid="20" grpId="0" animBg="1"/>
      <p:bldP spid="20" grpId="1" animBg="1"/>
      <p:bldP spid="22"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22313" y="4406900"/>
            <a:ext cx="7772400" cy="1362075"/>
          </a:xfrm>
        </p:spPr>
        <p:txBody>
          <a:bodyPr>
            <a:normAutofit fontScale="90000"/>
          </a:bodyPr>
          <a:lstStyle/>
          <a:p>
            <a:r>
              <a:rPr lang="en-US" dirty="0" smtClean="0"/>
              <a:t/>
            </a:r>
            <a:br>
              <a:rPr lang="en-US" dirty="0" smtClean="0"/>
            </a:br>
            <a:r>
              <a:rPr lang="en-US" dirty="0" smtClean="0"/>
              <a:t>Track Charts/profiles</a:t>
            </a:r>
            <a:endParaRPr lang="en-US" dirty="0"/>
          </a:p>
        </p:txBody>
      </p:sp>
      <p:pic>
        <p:nvPicPr>
          <p:cNvPr id="150530" name="Picture 2" descr="http://www.zekedev.com/sites/boston_line/images/barr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060" y="1676400"/>
            <a:ext cx="7620000" cy="3333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0532" name="Picture 4" descr="http://www.zekedev.com/sites/boston_line/images/three_cover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600"/>
            <a:ext cx="3200400" cy="2133600"/>
          </a:xfrm>
          <a:prstGeom prst="rect">
            <a:avLst/>
          </a:prstGeom>
          <a:noFill/>
          <a:effectLst>
            <a:glow rad="228600">
              <a:schemeClr val="bg1">
                <a:lumMod val="9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933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274638"/>
            <a:ext cx="8229600" cy="1143000"/>
          </a:xfrm>
        </p:spPr>
        <p:txBody>
          <a:bodyPr/>
          <a:lstStyle/>
          <a:p>
            <a:r>
              <a:rPr lang="en-US" dirty="0" smtClean="0"/>
              <a:t>MODULE PURPOSE</a:t>
            </a:r>
            <a:endParaRPr lang="en-US" dirty="0"/>
          </a:p>
        </p:txBody>
      </p:sp>
      <p:sp>
        <p:nvSpPr>
          <p:cNvPr id="5" name="Content Placeholder 4"/>
          <p:cNvSpPr>
            <a:spLocks noGrp="1"/>
          </p:cNvSpPr>
          <p:nvPr>
            <p:ph idx="4294967295"/>
          </p:nvPr>
        </p:nvSpPr>
        <p:spPr>
          <a:xfrm>
            <a:off x="457200" y="1600200"/>
            <a:ext cx="8229600" cy="4525963"/>
          </a:xfrm>
        </p:spPr>
        <p:txBody>
          <a:bodyPr>
            <a:normAutofit/>
          </a:bodyPr>
          <a:lstStyle/>
          <a:p>
            <a:r>
              <a:rPr lang="en-US" sz="3200" dirty="0"/>
              <a:t>This module teaches </a:t>
            </a:r>
            <a:r>
              <a:rPr lang="en-US" sz="3200" dirty="0" smtClean="0"/>
              <a:t>each participant </a:t>
            </a:r>
            <a:r>
              <a:rPr lang="en-US" sz="3200" dirty="0"/>
              <a:t>to read and </a:t>
            </a:r>
            <a:r>
              <a:rPr lang="en-US" sz="3200" dirty="0" smtClean="0"/>
              <a:t>interpret railroad </a:t>
            </a:r>
            <a:r>
              <a:rPr lang="en-US" sz="3200" dirty="0"/>
              <a:t>timetables and </a:t>
            </a:r>
            <a:r>
              <a:rPr lang="en-US" sz="3200" dirty="0" smtClean="0"/>
              <a:t>track charts profiles</a:t>
            </a:r>
            <a:r>
              <a:rPr lang="en-US" sz="3200" dirty="0"/>
              <a:t>. </a:t>
            </a:r>
            <a:endParaRPr lang="en-US" sz="3200" dirty="0" smtClean="0"/>
          </a:p>
          <a:p>
            <a:endParaRPr lang="en-US" sz="3200" dirty="0" smtClean="0"/>
          </a:p>
          <a:p>
            <a:r>
              <a:rPr lang="en-US" sz="3200" dirty="0" smtClean="0"/>
              <a:t>The </a:t>
            </a:r>
            <a:r>
              <a:rPr lang="en-US" sz="3200" dirty="0"/>
              <a:t>ability </a:t>
            </a:r>
            <a:r>
              <a:rPr lang="en-US" sz="3200" dirty="0" smtClean="0"/>
              <a:t>to use </a:t>
            </a:r>
            <a:r>
              <a:rPr lang="en-US" sz="3200" dirty="0"/>
              <a:t>these documents is </a:t>
            </a:r>
            <a:r>
              <a:rPr lang="en-US" sz="3200" dirty="0" smtClean="0"/>
              <a:t>essential in </a:t>
            </a:r>
            <a:r>
              <a:rPr lang="en-US" sz="3200" dirty="0"/>
              <a:t>track inspections </a:t>
            </a:r>
            <a:r>
              <a:rPr lang="en-US" sz="3200" dirty="0" smtClean="0"/>
              <a:t>and accident </a:t>
            </a:r>
            <a:r>
              <a:rPr lang="en-US" sz="3200" dirty="0"/>
              <a:t>investigations </a:t>
            </a:r>
            <a:r>
              <a:rPr lang="en-US" sz="3200" dirty="0" smtClean="0"/>
              <a:t>when identifying </a:t>
            </a:r>
            <a:r>
              <a:rPr lang="en-US" sz="3200" dirty="0"/>
              <a:t>specific railroad </a:t>
            </a:r>
            <a:r>
              <a:rPr lang="en-US" sz="3200" dirty="0" smtClean="0"/>
              <a:t>site locations</a:t>
            </a:r>
            <a:r>
              <a:rPr lang="en-US" sz="3200" dirty="0"/>
              <a:t>.</a:t>
            </a:r>
          </a:p>
        </p:txBody>
      </p:sp>
    </p:spTree>
    <p:extLst>
      <p:ext uri="{BB962C8B-B14F-4D97-AF65-F5344CB8AC3E}">
        <p14:creationId xmlns:p14="http://schemas.microsoft.com/office/powerpoint/2010/main" val="3593121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74638"/>
            <a:ext cx="8229600" cy="1143000"/>
          </a:xfrm>
        </p:spPr>
        <p:txBody>
          <a:bodyPr/>
          <a:lstStyle/>
          <a:p>
            <a:r>
              <a:rPr lang="en-US" dirty="0" smtClean="0"/>
              <a:t>Track Charts/Profiles</a:t>
            </a:r>
            <a:endParaRPr lang="en-US" dirty="0"/>
          </a:p>
        </p:txBody>
      </p:sp>
      <p:sp>
        <p:nvSpPr>
          <p:cNvPr id="6" name="Content Placeholder 5"/>
          <p:cNvSpPr>
            <a:spLocks noGrp="1"/>
          </p:cNvSpPr>
          <p:nvPr>
            <p:ph idx="4294967295"/>
          </p:nvPr>
        </p:nvSpPr>
        <p:spPr>
          <a:xfrm>
            <a:off x="457200" y="1600200"/>
            <a:ext cx="8229600" cy="4525963"/>
          </a:xfrm>
        </p:spPr>
        <p:txBody>
          <a:bodyPr>
            <a:normAutofit fontScale="92500" lnSpcReduction="20000"/>
          </a:bodyPr>
          <a:lstStyle/>
          <a:p>
            <a:r>
              <a:rPr lang="en-US" dirty="0" smtClean="0"/>
              <a:t>An invaluable tool to our department</a:t>
            </a:r>
          </a:p>
          <a:p>
            <a:r>
              <a:rPr lang="en-US" dirty="0" smtClean="0"/>
              <a:t>Contain a wealth of information</a:t>
            </a:r>
          </a:p>
          <a:p>
            <a:pPr lvl="1"/>
            <a:r>
              <a:rPr lang="en-US" dirty="0" smtClean="0"/>
              <a:t>Track Layout</a:t>
            </a:r>
          </a:p>
          <a:p>
            <a:pPr lvl="1"/>
            <a:r>
              <a:rPr lang="en-US" dirty="0" smtClean="0"/>
              <a:t>Curve Data</a:t>
            </a:r>
          </a:p>
          <a:p>
            <a:pPr lvl="1"/>
            <a:r>
              <a:rPr lang="en-US" dirty="0" smtClean="0"/>
              <a:t>Track Speeds</a:t>
            </a:r>
          </a:p>
          <a:p>
            <a:pPr lvl="1"/>
            <a:r>
              <a:rPr lang="en-US" dirty="0" smtClean="0"/>
              <a:t>Turnout Locations</a:t>
            </a:r>
          </a:p>
          <a:p>
            <a:pPr lvl="1"/>
            <a:r>
              <a:rPr lang="en-US" dirty="0" smtClean="0"/>
              <a:t>Crossing Locations w/ DOT </a:t>
            </a:r>
          </a:p>
          <a:p>
            <a:pPr lvl="1"/>
            <a:r>
              <a:rPr lang="en-US" dirty="0" smtClean="0"/>
              <a:t>Overheads/Underpasses</a:t>
            </a:r>
            <a:endParaRPr lang="en-US" dirty="0"/>
          </a:p>
          <a:p>
            <a:pPr lvl="1"/>
            <a:r>
              <a:rPr lang="en-US" dirty="0" smtClean="0"/>
              <a:t>Signal Locations</a:t>
            </a:r>
          </a:p>
          <a:p>
            <a:pPr lvl="1"/>
            <a:r>
              <a:rPr lang="en-US" dirty="0" smtClean="0"/>
              <a:t>Bridge Locations/Data</a:t>
            </a:r>
          </a:p>
          <a:p>
            <a:pPr lvl="1"/>
            <a:r>
              <a:rPr lang="en-US" dirty="0" smtClean="0"/>
              <a:t>Grade</a:t>
            </a:r>
            <a:endParaRPr lang="en-US" dirty="0"/>
          </a:p>
        </p:txBody>
      </p:sp>
    </p:spTree>
    <p:extLst>
      <p:ext uri="{BB962C8B-B14F-4D97-AF65-F5344CB8AC3E}">
        <p14:creationId xmlns:p14="http://schemas.microsoft.com/office/powerpoint/2010/main" val="39581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a:t>Track Charts/Profiles</a:t>
            </a:r>
          </a:p>
        </p:txBody>
      </p:sp>
      <p:pic>
        <p:nvPicPr>
          <p:cNvPr id="13926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306830" y="1828800"/>
            <a:ext cx="6530340" cy="1104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4191000"/>
            <a:ext cx="56007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3143250"/>
            <a:ext cx="6572250" cy="74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522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a:t>Track Charts/Profiles</a:t>
            </a:r>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93" y="2673350"/>
            <a:ext cx="7994214" cy="98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16" y="4150449"/>
            <a:ext cx="7573168" cy="57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2" y="5388354"/>
            <a:ext cx="7831137" cy="32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340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r>
              <a:rPr lang="en-US" sz="2800" dirty="0" smtClean="0"/>
              <a:t>Open the folder named “Practical Exercise Two”</a:t>
            </a:r>
          </a:p>
          <a:p>
            <a:r>
              <a:rPr lang="en-US" sz="2800" dirty="0" smtClean="0"/>
              <a:t>Here you will find:</a:t>
            </a:r>
          </a:p>
          <a:p>
            <a:pPr lvl="1"/>
            <a:r>
              <a:rPr lang="en-US" dirty="0" smtClean="0"/>
              <a:t>A C&amp;O Railroad, Peninsula Subdivision Track Chart</a:t>
            </a:r>
          </a:p>
          <a:p>
            <a:pPr lvl="1"/>
            <a:r>
              <a:rPr lang="en-US" dirty="0" smtClean="0"/>
              <a:t>UP Black Butte Subdivision Track Chart</a:t>
            </a:r>
            <a:endParaRPr lang="en-US" dirty="0"/>
          </a:p>
          <a:p>
            <a:r>
              <a:rPr lang="en-US" dirty="0" smtClean="0"/>
              <a:t>Write your answer on the sheet provided</a:t>
            </a:r>
            <a:endParaRPr lang="en-US" dirty="0"/>
          </a:p>
          <a:p>
            <a:r>
              <a:rPr lang="en-US" sz="2600" dirty="0" smtClean="0"/>
              <a:t>This is an individual exercise</a:t>
            </a:r>
          </a:p>
          <a:p>
            <a:r>
              <a:rPr lang="en-US" sz="2600" dirty="0" smtClean="0"/>
              <a:t>We will review the answers as a group</a:t>
            </a:r>
            <a:endParaRPr lang="en-US" sz="2600" dirty="0"/>
          </a:p>
        </p:txBody>
      </p:sp>
    </p:spTree>
    <p:extLst>
      <p:ext uri="{BB962C8B-B14F-4D97-AF65-F5344CB8AC3E}">
        <p14:creationId xmlns:p14="http://schemas.microsoft.com/office/powerpoint/2010/main" val="1327341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pPr marL="0" indent="0">
              <a:buNone/>
            </a:pPr>
            <a:r>
              <a:rPr lang="en-US" sz="4000" dirty="0" smtClean="0"/>
              <a:t>Using the </a:t>
            </a:r>
            <a:r>
              <a:rPr lang="en-US" sz="4000" dirty="0"/>
              <a:t>C&amp;O – Peninsula</a:t>
            </a:r>
            <a:r>
              <a:rPr lang="en-US" sz="4000" dirty="0" smtClean="0"/>
              <a:t> Track Chart</a:t>
            </a:r>
          </a:p>
          <a:p>
            <a:pPr marL="742950" indent="-742950">
              <a:buFont typeface="+mj-lt"/>
              <a:buAutoNum type="arabicPeriod"/>
            </a:pPr>
            <a:r>
              <a:rPr lang="en-US" sz="4000" dirty="0" smtClean="0"/>
              <a:t>What direction are you traveling if you are heading in the direction of increasing mileposts?</a:t>
            </a:r>
          </a:p>
          <a:p>
            <a:pPr marL="742950" indent="-742950">
              <a:buFont typeface="+mj-lt"/>
              <a:buAutoNum type="arabicPeriod"/>
            </a:pPr>
            <a:r>
              <a:rPr lang="en-US" sz="4000" dirty="0" smtClean="0"/>
              <a:t>How many main track turnouts are there between MP 19 and MP 29?</a:t>
            </a:r>
            <a:endParaRPr lang="en-US" sz="4000" dirty="0"/>
          </a:p>
        </p:txBody>
      </p:sp>
    </p:spTree>
    <p:extLst>
      <p:ext uri="{BB962C8B-B14F-4D97-AF65-F5344CB8AC3E}">
        <p14:creationId xmlns:p14="http://schemas.microsoft.com/office/powerpoint/2010/main" val="1883684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sz="half" idx="4294967295"/>
          </p:nvPr>
        </p:nvSpPr>
        <p:spPr>
          <a:xfrm>
            <a:off x="457200" y="1600200"/>
            <a:ext cx="4038600" cy="4525963"/>
          </a:xfrm>
        </p:spPr>
        <p:txBody>
          <a:bodyPr>
            <a:normAutofit fontScale="70000" lnSpcReduction="20000"/>
          </a:bodyPr>
          <a:lstStyle/>
          <a:p>
            <a:pPr marL="0" indent="0">
              <a:buNone/>
            </a:pPr>
            <a:r>
              <a:rPr lang="en-US" sz="4000" dirty="0" smtClean="0"/>
              <a:t>Using the </a:t>
            </a:r>
            <a:r>
              <a:rPr lang="en-US" sz="4000" dirty="0"/>
              <a:t>C&amp;O – Peninsula</a:t>
            </a:r>
            <a:r>
              <a:rPr lang="en-US" sz="4000" dirty="0" smtClean="0"/>
              <a:t> Track Chart</a:t>
            </a:r>
          </a:p>
          <a:p>
            <a:pPr marL="742950" indent="-742950">
              <a:buFont typeface="+mj-lt"/>
              <a:buAutoNum type="arabicPeriod"/>
            </a:pPr>
            <a:r>
              <a:rPr lang="en-US" sz="4000" dirty="0" smtClean="0"/>
              <a:t>What direction are you traveling if you are heading in the direction of increasing mileposts?</a:t>
            </a:r>
          </a:p>
          <a:p>
            <a:pPr marL="742950" indent="-742950">
              <a:buFont typeface="+mj-lt"/>
              <a:buAutoNum type="arabicPeriod"/>
            </a:pPr>
            <a:r>
              <a:rPr lang="en-US" sz="4000" dirty="0" smtClean="0"/>
              <a:t>How many main track turnouts are there between MP 19 and MP 29?</a:t>
            </a:r>
            <a:endParaRPr lang="en-US" sz="4000" dirty="0"/>
          </a:p>
        </p:txBody>
      </p:sp>
      <p:pic>
        <p:nvPicPr>
          <p:cNvPr id="13926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648200" y="2374985"/>
            <a:ext cx="4038600" cy="1054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a:off x="6603590" y="2590800"/>
            <a:ext cx="1143000" cy="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924800" y="2222500"/>
            <a:ext cx="757646" cy="73659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562600" y="1524000"/>
            <a:ext cx="180786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WEST</a:t>
            </a:r>
            <a:endParaRPr lang="en-US" sz="5400" b="1" cap="none" spc="0" dirty="0">
              <a:ln/>
              <a:solidFill>
                <a:schemeClr val="accent3"/>
              </a:solidFill>
              <a:effectLst/>
            </a:endParaRPr>
          </a:p>
        </p:txBody>
      </p:sp>
      <p:pic>
        <p:nvPicPr>
          <p:cNvPr id="139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558412"/>
            <a:ext cx="8458200" cy="255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819400" y="3505200"/>
            <a:ext cx="457200" cy="523220"/>
          </a:xfrm>
          <a:prstGeom prst="rect">
            <a:avLst/>
          </a:prstGeom>
          <a:noFill/>
        </p:spPr>
        <p:txBody>
          <a:bodyPr wrap="square" rtlCol="0">
            <a:spAutoFit/>
          </a:bodyPr>
          <a:lstStyle/>
          <a:p>
            <a:r>
              <a:rPr lang="en-US" sz="2800" b="1" dirty="0">
                <a:solidFill>
                  <a:srgbClr val="C00000"/>
                </a:solidFill>
              </a:rPr>
              <a:t>2</a:t>
            </a:r>
          </a:p>
        </p:txBody>
      </p:sp>
      <p:sp>
        <p:nvSpPr>
          <p:cNvPr id="17" name="TextBox 16"/>
          <p:cNvSpPr txBox="1"/>
          <p:nvPr/>
        </p:nvSpPr>
        <p:spPr>
          <a:xfrm>
            <a:off x="1524000" y="3505200"/>
            <a:ext cx="457200" cy="523220"/>
          </a:xfrm>
          <a:prstGeom prst="rect">
            <a:avLst/>
          </a:prstGeom>
          <a:noFill/>
        </p:spPr>
        <p:txBody>
          <a:bodyPr wrap="square" rtlCol="0">
            <a:spAutoFit/>
          </a:bodyPr>
          <a:lstStyle/>
          <a:p>
            <a:r>
              <a:rPr lang="en-US" sz="2800" b="1" dirty="0" smtClean="0">
                <a:solidFill>
                  <a:srgbClr val="C00000"/>
                </a:solidFill>
              </a:rPr>
              <a:t>1</a:t>
            </a:r>
            <a:endParaRPr lang="en-US" sz="2800" b="1" dirty="0">
              <a:solidFill>
                <a:srgbClr val="C00000"/>
              </a:solidFill>
            </a:endParaRPr>
          </a:p>
        </p:txBody>
      </p:sp>
      <p:sp>
        <p:nvSpPr>
          <p:cNvPr id="18" name="TextBox 17"/>
          <p:cNvSpPr txBox="1"/>
          <p:nvPr/>
        </p:nvSpPr>
        <p:spPr>
          <a:xfrm>
            <a:off x="6146390" y="3505200"/>
            <a:ext cx="457200" cy="523220"/>
          </a:xfrm>
          <a:prstGeom prst="rect">
            <a:avLst/>
          </a:prstGeom>
          <a:noFill/>
        </p:spPr>
        <p:txBody>
          <a:bodyPr wrap="square" rtlCol="0">
            <a:spAutoFit/>
          </a:bodyPr>
          <a:lstStyle/>
          <a:p>
            <a:r>
              <a:rPr lang="en-US" sz="2800" b="1" dirty="0" smtClean="0">
                <a:solidFill>
                  <a:srgbClr val="C00000"/>
                </a:solidFill>
              </a:rPr>
              <a:t>3</a:t>
            </a:r>
            <a:endParaRPr lang="en-US" sz="2800" b="1" dirty="0">
              <a:solidFill>
                <a:srgbClr val="C00000"/>
              </a:solidFill>
            </a:endParaRPr>
          </a:p>
        </p:txBody>
      </p:sp>
      <p:pic>
        <p:nvPicPr>
          <p:cNvPr id="139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558412"/>
            <a:ext cx="8458200" cy="2560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263445" y="3886200"/>
            <a:ext cx="457200" cy="523220"/>
          </a:xfrm>
          <a:prstGeom prst="rect">
            <a:avLst/>
          </a:prstGeom>
          <a:noFill/>
        </p:spPr>
        <p:txBody>
          <a:bodyPr wrap="square" rtlCol="0">
            <a:spAutoFit/>
          </a:bodyPr>
          <a:lstStyle/>
          <a:p>
            <a:r>
              <a:rPr lang="en-US" sz="2800" b="1" dirty="0" smtClean="0">
                <a:solidFill>
                  <a:srgbClr val="C00000"/>
                </a:solidFill>
              </a:rPr>
              <a:t>4</a:t>
            </a:r>
            <a:endParaRPr lang="en-US" sz="2800" b="1" dirty="0">
              <a:solidFill>
                <a:srgbClr val="C00000"/>
              </a:solidFill>
            </a:endParaRPr>
          </a:p>
        </p:txBody>
      </p:sp>
      <p:sp>
        <p:nvSpPr>
          <p:cNvPr id="22" name="TextBox 21"/>
          <p:cNvSpPr txBox="1"/>
          <p:nvPr/>
        </p:nvSpPr>
        <p:spPr>
          <a:xfrm>
            <a:off x="6248400" y="3515380"/>
            <a:ext cx="457200" cy="523220"/>
          </a:xfrm>
          <a:prstGeom prst="rect">
            <a:avLst/>
          </a:prstGeom>
          <a:noFill/>
        </p:spPr>
        <p:txBody>
          <a:bodyPr wrap="square" rtlCol="0">
            <a:spAutoFit/>
          </a:bodyPr>
          <a:lstStyle/>
          <a:p>
            <a:r>
              <a:rPr lang="en-US" sz="2800" b="1" dirty="0" smtClean="0">
                <a:solidFill>
                  <a:srgbClr val="C00000"/>
                </a:solidFill>
              </a:rPr>
              <a:t>7</a:t>
            </a:r>
            <a:endParaRPr lang="en-US" sz="2800" b="1" dirty="0">
              <a:solidFill>
                <a:srgbClr val="C00000"/>
              </a:solidFill>
            </a:endParaRPr>
          </a:p>
        </p:txBody>
      </p:sp>
      <p:sp>
        <p:nvSpPr>
          <p:cNvPr id="23" name="TextBox 22"/>
          <p:cNvSpPr txBox="1"/>
          <p:nvPr/>
        </p:nvSpPr>
        <p:spPr>
          <a:xfrm>
            <a:off x="4648200" y="3515380"/>
            <a:ext cx="457200" cy="523220"/>
          </a:xfrm>
          <a:prstGeom prst="rect">
            <a:avLst/>
          </a:prstGeom>
          <a:noFill/>
        </p:spPr>
        <p:txBody>
          <a:bodyPr wrap="square" rtlCol="0">
            <a:spAutoFit/>
          </a:bodyPr>
          <a:lstStyle/>
          <a:p>
            <a:r>
              <a:rPr lang="en-US" sz="2800" b="1" dirty="0" smtClean="0">
                <a:solidFill>
                  <a:srgbClr val="C00000"/>
                </a:solidFill>
              </a:rPr>
              <a:t>6</a:t>
            </a:r>
            <a:endParaRPr lang="en-US" sz="2800" b="1" dirty="0">
              <a:solidFill>
                <a:srgbClr val="C00000"/>
              </a:solidFill>
            </a:endParaRPr>
          </a:p>
        </p:txBody>
      </p:sp>
      <p:sp>
        <p:nvSpPr>
          <p:cNvPr id="24" name="TextBox 23"/>
          <p:cNvSpPr txBox="1"/>
          <p:nvPr/>
        </p:nvSpPr>
        <p:spPr>
          <a:xfrm>
            <a:off x="6325829" y="3952208"/>
            <a:ext cx="457200" cy="523220"/>
          </a:xfrm>
          <a:prstGeom prst="rect">
            <a:avLst/>
          </a:prstGeom>
          <a:noFill/>
        </p:spPr>
        <p:txBody>
          <a:bodyPr wrap="square" rtlCol="0">
            <a:spAutoFit/>
          </a:bodyPr>
          <a:lstStyle/>
          <a:p>
            <a:r>
              <a:rPr lang="en-US" sz="2800" b="1" dirty="0" smtClean="0">
                <a:solidFill>
                  <a:srgbClr val="C00000"/>
                </a:solidFill>
              </a:rPr>
              <a:t>9</a:t>
            </a:r>
            <a:endParaRPr lang="en-US" sz="2800" b="1" dirty="0">
              <a:solidFill>
                <a:srgbClr val="C00000"/>
              </a:solidFill>
            </a:endParaRPr>
          </a:p>
        </p:txBody>
      </p:sp>
      <p:sp>
        <p:nvSpPr>
          <p:cNvPr id="25" name="TextBox 24"/>
          <p:cNvSpPr txBox="1"/>
          <p:nvPr/>
        </p:nvSpPr>
        <p:spPr>
          <a:xfrm>
            <a:off x="6400800" y="3515380"/>
            <a:ext cx="457200" cy="523220"/>
          </a:xfrm>
          <a:prstGeom prst="rect">
            <a:avLst/>
          </a:prstGeom>
          <a:noFill/>
        </p:spPr>
        <p:txBody>
          <a:bodyPr wrap="square" rtlCol="0">
            <a:spAutoFit/>
          </a:bodyPr>
          <a:lstStyle/>
          <a:p>
            <a:r>
              <a:rPr lang="en-US" sz="2800" b="1" dirty="0" smtClean="0">
                <a:solidFill>
                  <a:srgbClr val="C00000"/>
                </a:solidFill>
              </a:rPr>
              <a:t>8</a:t>
            </a:r>
            <a:endParaRPr lang="en-US" sz="2800" b="1" dirty="0">
              <a:solidFill>
                <a:srgbClr val="C00000"/>
              </a:solidFill>
            </a:endParaRPr>
          </a:p>
        </p:txBody>
      </p:sp>
      <p:sp>
        <p:nvSpPr>
          <p:cNvPr id="26" name="TextBox 25"/>
          <p:cNvSpPr txBox="1"/>
          <p:nvPr/>
        </p:nvSpPr>
        <p:spPr>
          <a:xfrm>
            <a:off x="6529233" y="3952208"/>
            <a:ext cx="1291713" cy="523220"/>
          </a:xfrm>
          <a:prstGeom prst="rect">
            <a:avLst/>
          </a:prstGeom>
          <a:noFill/>
        </p:spPr>
        <p:txBody>
          <a:bodyPr wrap="square" rtlCol="0">
            <a:spAutoFit/>
          </a:bodyPr>
          <a:lstStyle/>
          <a:p>
            <a:r>
              <a:rPr lang="en-US" sz="2800" b="1" dirty="0" smtClean="0">
                <a:solidFill>
                  <a:srgbClr val="C00000"/>
                </a:solidFill>
              </a:rPr>
              <a:t>10</a:t>
            </a:r>
            <a:endParaRPr lang="en-US" sz="2800" b="1" dirty="0">
              <a:solidFill>
                <a:srgbClr val="C00000"/>
              </a:solidFill>
            </a:endParaRPr>
          </a:p>
        </p:txBody>
      </p:sp>
      <p:sp>
        <p:nvSpPr>
          <p:cNvPr id="19" name="TextBox 18"/>
          <p:cNvSpPr txBox="1"/>
          <p:nvPr/>
        </p:nvSpPr>
        <p:spPr>
          <a:xfrm>
            <a:off x="2819400" y="3886200"/>
            <a:ext cx="457200" cy="523220"/>
          </a:xfrm>
          <a:prstGeom prst="rect">
            <a:avLst/>
          </a:prstGeom>
          <a:noFill/>
        </p:spPr>
        <p:txBody>
          <a:bodyPr wrap="square" rtlCol="0">
            <a:spAutoFit/>
          </a:bodyPr>
          <a:lstStyle/>
          <a:p>
            <a:r>
              <a:rPr lang="en-US" sz="2800" b="1" dirty="0" smtClean="0">
                <a:solidFill>
                  <a:srgbClr val="C00000"/>
                </a:solidFill>
              </a:rPr>
              <a:t>5</a:t>
            </a:r>
            <a:endParaRPr lang="en-US" sz="2800" b="1" dirty="0">
              <a:solidFill>
                <a:srgbClr val="C00000"/>
              </a:solidFill>
            </a:endParaRPr>
          </a:p>
        </p:txBody>
      </p:sp>
      <p:sp>
        <p:nvSpPr>
          <p:cNvPr id="14" name="Rectangle 13"/>
          <p:cNvSpPr/>
          <p:nvPr/>
        </p:nvSpPr>
        <p:spPr>
          <a:xfrm>
            <a:off x="4823592" y="4473421"/>
            <a:ext cx="1322798"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TEN</a:t>
            </a:r>
            <a:endParaRPr lang="en-US" sz="5400" b="1" cap="none" spc="0" dirty="0">
              <a:ln/>
              <a:solidFill>
                <a:schemeClr val="accent3"/>
              </a:solidFill>
              <a:effectLst/>
            </a:endParaRPr>
          </a:p>
        </p:txBody>
      </p:sp>
    </p:spTree>
    <p:extLst>
      <p:ext uri="{BB962C8B-B14F-4D97-AF65-F5344CB8AC3E}">
        <p14:creationId xmlns:p14="http://schemas.microsoft.com/office/powerpoint/2010/main" val="38121774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fade">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accel="50000" decel="50000" fill="hold" nodeType="withEffect">
                                  <p:stCondLst>
                                    <p:cond delay="0"/>
                                  </p:stCondLst>
                                  <p:childTnLst>
                                    <p:animMotion origin="layout" path="M -0.275 4.38584E-6 L 0 4.38584E-6 " pathEditMode="relative" rAng="0" ptsTypes="AA">
                                      <p:cBhvr>
                                        <p:cTn id="14" dur="2000" fill="hold"/>
                                        <p:tgtEl>
                                          <p:spTgt spid="8"/>
                                        </p:tgtEl>
                                        <p:attrNameLst>
                                          <p:attrName>ppt_x</p:attrName>
                                          <p:attrName>ppt_y</p:attrName>
                                        </p:attrNameLst>
                                      </p:cBhvr>
                                      <p:rCtr x="13750"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xEl>
                                              <p:pRg st="1" end="1"/>
                                            </p:txEl>
                                          </p:spTgt>
                                        </p:tgtEl>
                                      </p:cBhvr>
                                    </p:animEffect>
                                    <p:set>
                                      <p:cBhvr>
                                        <p:cTn id="34" dur="1" fill="hold">
                                          <p:stCondLst>
                                            <p:cond delay="499"/>
                                          </p:stCondLst>
                                        </p:cTn>
                                        <p:tgtEl>
                                          <p:spTgt spid="3">
                                            <p:txEl>
                                              <p:pRg st="1" end="1"/>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39266"/>
                                        </p:tgtEl>
                                      </p:cBhvr>
                                    </p:animEffect>
                                    <p:set>
                                      <p:cBhvr>
                                        <p:cTn id="46" dur="1" fill="hold">
                                          <p:stCondLst>
                                            <p:cond delay="499"/>
                                          </p:stCondLst>
                                        </p:cTn>
                                        <p:tgtEl>
                                          <p:spTgt spid="1392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9267"/>
                                        </p:tgtEl>
                                        <p:attrNameLst>
                                          <p:attrName>style.visibility</p:attrName>
                                        </p:attrNameLst>
                                      </p:cBhvr>
                                      <p:to>
                                        <p:strVal val="visible"/>
                                      </p:to>
                                    </p:set>
                                    <p:animEffect transition="in" filter="fade">
                                      <p:cBhvr>
                                        <p:cTn id="51" dur="500"/>
                                        <p:tgtEl>
                                          <p:spTgt spid="13926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grpId="0" nodeType="afterEffect">
                                  <p:stCondLst>
                                    <p:cond delay="100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par>
                          <p:cTn id="61" fill="hold">
                            <p:stCondLst>
                              <p:cond delay="2000"/>
                            </p:stCondLst>
                            <p:childTnLst>
                              <p:par>
                                <p:cTn id="62" presetID="10" presetClass="entr" presetSubtype="0" fill="hold" grpId="0" nodeType="afterEffect">
                                  <p:stCondLst>
                                    <p:cond delay="100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9268"/>
                                        </p:tgtEl>
                                        <p:attrNameLst>
                                          <p:attrName>style.visibility</p:attrName>
                                        </p:attrNameLst>
                                      </p:cBhvr>
                                      <p:to>
                                        <p:strVal val="visible"/>
                                      </p:to>
                                    </p:set>
                                    <p:animEffect transition="in" filter="fade">
                                      <p:cBhvr>
                                        <p:cTn id="69" dur="500"/>
                                        <p:tgtEl>
                                          <p:spTgt spid="13926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par>
                          <p:cTn id="75" fill="hold">
                            <p:stCondLst>
                              <p:cond delay="500"/>
                            </p:stCondLst>
                            <p:childTnLst>
                              <p:par>
                                <p:cTn id="76" presetID="10" presetClass="entr" presetSubtype="0" fill="hold" grpId="0" nodeType="afterEffect">
                                  <p:stCondLst>
                                    <p:cond delay="100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2000"/>
                            </p:stCondLst>
                            <p:childTnLst>
                              <p:par>
                                <p:cTn id="80" presetID="10" presetClass="entr" presetSubtype="0" fill="hold" grpId="0" nodeType="afterEffect">
                                  <p:stCondLst>
                                    <p:cond delay="100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par>
                          <p:cTn id="83" fill="hold">
                            <p:stCondLst>
                              <p:cond delay="3500"/>
                            </p:stCondLst>
                            <p:childTnLst>
                              <p:par>
                                <p:cTn id="84" presetID="10" presetClass="entr" presetSubtype="0" fill="hold" grpId="0" nodeType="afterEffect">
                                  <p:stCondLst>
                                    <p:cond delay="100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childTnLst>
                          </p:cTn>
                        </p:par>
                        <p:par>
                          <p:cTn id="87" fill="hold">
                            <p:stCondLst>
                              <p:cond delay="5000"/>
                            </p:stCondLst>
                            <p:childTnLst>
                              <p:par>
                                <p:cTn id="88" presetID="10" presetClass="entr" presetSubtype="0" fill="hold" grpId="0" nodeType="afterEffect">
                                  <p:stCondLst>
                                    <p:cond delay="100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par>
                          <p:cTn id="91" fill="hold">
                            <p:stCondLst>
                              <p:cond delay="6500"/>
                            </p:stCondLst>
                            <p:childTnLst>
                              <p:par>
                                <p:cTn id="92" presetID="10"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childTnLst>
                          </p:cTn>
                        </p:par>
                        <p:par>
                          <p:cTn id="95" fill="hold">
                            <p:stCondLst>
                              <p:cond delay="8000"/>
                            </p:stCondLst>
                            <p:childTnLst>
                              <p:par>
                                <p:cTn id="96" presetID="10" presetClass="entr" presetSubtype="0" fill="hold" grpId="0" nodeType="afterEffect">
                                  <p:stCondLst>
                                    <p:cond delay="100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3" grpId="0"/>
      <p:bldP spid="17" grpId="0"/>
      <p:bldP spid="18" grpId="0"/>
      <p:bldP spid="21" grpId="0"/>
      <p:bldP spid="22" grpId="0"/>
      <p:bldP spid="23" grpId="0"/>
      <p:bldP spid="24" grpId="0"/>
      <p:bldP spid="25" grpId="0"/>
      <p:bldP spid="26" grpId="0"/>
      <p:bldP spid="19"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idx="4294967295"/>
          </p:nvPr>
        </p:nvSpPr>
        <p:spPr>
          <a:xfrm>
            <a:off x="457200" y="1600200"/>
            <a:ext cx="8229600" cy="4876800"/>
          </a:xfrm>
        </p:spPr>
        <p:txBody>
          <a:bodyPr>
            <a:normAutofit/>
          </a:bodyPr>
          <a:lstStyle/>
          <a:p>
            <a:pPr marL="0" indent="0">
              <a:buNone/>
            </a:pPr>
            <a:r>
              <a:rPr lang="en-US" sz="4000" dirty="0" smtClean="0"/>
              <a:t>Using the C&amp;O – Peninsula Track Chart</a:t>
            </a:r>
          </a:p>
          <a:p>
            <a:pPr marL="742950" indent="-742950">
              <a:buFont typeface="+mj-lt"/>
              <a:buAutoNum type="arabicPeriod" startAt="3"/>
            </a:pPr>
            <a:r>
              <a:rPr lang="en-US" sz="4000" dirty="0" smtClean="0"/>
              <a:t>How many road crossings are between MP 54 and MP 59?</a:t>
            </a:r>
          </a:p>
          <a:p>
            <a:pPr marL="742950" indent="-742950">
              <a:buFont typeface="+mj-lt"/>
              <a:buAutoNum type="arabicPeriod" startAt="3"/>
            </a:pPr>
            <a:r>
              <a:rPr lang="en-US" sz="4000" dirty="0" smtClean="0"/>
              <a:t>How many are public crossings?</a:t>
            </a:r>
          </a:p>
          <a:p>
            <a:pPr marL="742950" indent="-742950">
              <a:buFont typeface="+mj-lt"/>
              <a:buAutoNum type="arabicPeriod" startAt="3"/>
            </a:pPr>
            <a:r>
              <a:rPr lang="en-US" sz="4000" dirty="0" smtClean="0"/>
              <a:t>What crossing protection is in place at the first private road West of Landings Road?</a:t>
            </a:r>
          </a:p>
          <a:p>
            <a:pPr marL="0" indent="0">
              <a:buNone/>
            </a:pPr>
            <a:endParaRPr lang="en-US" sz="4000" dirty="0" smtClean="0"/>
          </a:p>
        </p:txBody>
      </p:sp>
    </p:spTree>
    <p:extLst>
      <p:ext uri="{BB962C8B-B14F-4D97-AF65-F5344CB8AC3E}">
        <p14:creationId xmlns:p14="http://schemas.microsoft.com/office/powerpoint/2010/main" val="1121831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sz="half" idx="4294967295"/>
          </p:nvPr>
        </p:nvSpPr>
        <p:spPr>
          <a:xfrm>
            <a:off x="457200" y="1600200"/>
            <a:ext cx="4038600" cy="4525963"/>
          </a:xfrm>
        </p:spPr>
        <p:txBody>
          <a:bodyPr>
            <a:normAutofit fontScale="62500" lnSpcReduction="20000"/>
          </a:bodyPr>
          <a:lstStyle/>
          <a:p>
            <a:pPr marL="0" indent="0">
              <a:buNone/>
            </a:pPr>
            <a:r>
              <a:rPr lang="en-US" sz="4000" dirty="0" smtClean="0"/>
              <a:t>Using the C&amp;O – Peninsula Track Chart</a:t>
            </a:r>
          </a:p>
          <a:p>
            <a:pPr marL="742950" indent="-742950">
              <a:buFont typeface="+mj-lt"/>
              <a:buAutoNum type="arabicPeriod" startAt="3"/>
            </a:pPr>
            <a:r>
              <a:rPr lang="en-US" sz="4000" dirty="0" smtClean="0"/>
              <a:t>How many road crossings are between MP 54 and MP 59?</a:t>
            </a:r>
          </a:p>
          <a:p>
            <a:pPr marL="742950" indent="-742950">
              <a:buFont typeface="+mj-lt"/>
              <a:buAutoNum type="arabicPeriod" startAt="3"/>
            </a:pPr>
            <a:r>
              <a:rPr lang="en-US" sz="4000" dirty="0" smtClean="0"/>
              <a:t>How many are public crossings?</a:t>
            </a:r>
          </a:p>
          <a:p>
            <a:pPr marL="742950" indent="-742950">
              <a:buFont typeface="+mj-lt"/>
              <a:buAutoNum type="arabicPeriod" startAt="3"/>
            </a:pPr>
            <a:r>
              <a:rPr lang="en-US" sz="4000" dirty="0" smtClean="0"/>
              <a:t>What crossing protection is in place at the first private road West of Landings Road?</a:t>
            </a:r>
          </a:p>
          <a:p>
            <a:pPr marL="0" indent="0">
              <a:buNone/>
            </a:pPr>
            <a:endParaRPr lang="en-US" sz="4000" dirty="0" smtClean="0"/>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73" y="3231382"/>
            <a:ext cx="8752002" cy="306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5334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292145"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622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560074"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586748"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227074"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531874"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8674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4770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9342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9248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229600" y="4763337"/>
            <a:ext cx="228600" cy="4944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972300" y="3124200"/>
            <a:ext cx="419100" cy="31710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43587" y="1524000"/>
            <a:ext cx="533851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12 Road Crossings</a:t>
            </a:r>
            <a:endParaRPr lang="en-US" sz="5400" b="1" cap="none" spc="0" dirty="0">
              <a:ln/>
              <a:solidFill>
                <a:schemeClr val="accent3"/>
              </a:solidFill>
              <a:effectLst/>
            </a:endParaRPr>
          </a:p>
        </p:txBody>
      </p:sp>
      <p:sp>
        <p:nvSpPr>
          <p:cNvPr id="23" name="Rectangle 22"/>
          <p:cNvSpPr/>
          <p:nvPr/>
        </p:nvSpPr>
        <p:spPr>
          <a:xfrm>
            <a:off x="3965518" y="1524000"/>
            <a:ext cx="2435282"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3 Public</a:t>
            </a:r>
            <a:endParaRPr lang="en-US" sz="5400" b="1" cap="none" spc="0" dirty="0">
              <a:ln/>
              <a:solidFill>
                <a:schemeClr val="accent3"/>
              </a:solidFill>
              <a:effectLst/>
            </a:endParaRPr>
          </a:p>
        </p:txBody>
      </p:sp>
      <p:sp>
        <p:nvSpPr>
          <p:cNvPr id="24" name="Rectangle 23"/>
          <p:cNvSpPr/>
          <p:nvPr/>
        </p:nvSpPr>
        <p:spPr>
          <a:xfrm>
            <a:off x="3965518" y="1524000"/>
            <a:ext cx="334918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err="1" smtClean="0">
                <a:ln/>
                <a:solidFill>
                  <a:schemeClr val="accent3"/>
                </a:solidFill>
                <a:effectLst/>
              </a:rPr>
              <a:t>Crossbucks</a:t>
            </a:r>
            <a:endParaRPr lang="en-US" sz="5400" b="1" cap="none" spc="0" dirty="0">
              <a:ln/>
              <a:solidFill>
                <a:schemeClr val="accent3"/>
              </a:solidFill>
              <a:effectLst/>
            </a:endParaRPr>
          </a:p>
        </p:txBody>
      </p:sp>
    </p:spTree>
    <p:extLst>
      <p:ext uri="{BB962C8B-B14F-4D97-AF65-F5344CB8AC3E}">
        <p14:creationId xmlns:p14="http://schemas.microsoft.com/office/powerpoint/2010/main" val="1459430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0290"/>
                                        </p:tgtEl>
                                        <p:attrNameLst>
                                          <p:attrName>style.visibility</p:attrName>
                                        </p:attrNameLst>
                                      </p:cBhvr>
                                      <p:to>
                                        <p:strVal val="visible"/>
                                      </p:to>
                                    </p:set>
                                    <p:animEffect transition="in" filter="fade">
                                      <p:cBhvr>
                                        <p:cTn id="20" dur="500"/>
                                        <p:tgtEl>
                                          <p:spTgt spid="140290"/>
                                        </p:tgtEl>
                                      </p:cBhvr>
                                    </p:animEffect>
                                  </p:childTnLst>
                                </p:cTn>
                              </p:par>
                            </p:childTnLst>
                          </p:cTn>
                        </p:par>
                        <p:par>
                          <p:cTn id="21" fill="hold">
                            <p:stCondLst>
                              <p:cond delay="1000"/>
                            </p:stCondLst>
                            <p:childTnLst>
                              <p:par>
                                <p:cTn id="22" presetID="10" presetClass="entr" presetSubtype="0"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3000"/>
                            </p:stCondLst>
                            <p:childTnLst>
                              <p:par>
                                <p:cTn id="30" presetID="10" presetClass="entr" presetSubtype="0" fill="hold" nodeType="afterEffect">
                                  <p:stCondLst>
                                    <p:cond delay="5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000"/>
                            </p:stCondLst>
                            <p:childTnLst>
                              <p:par>
                                <p:cTn id="34" presetID="10" presetClass="entr" presetSubtype="0" fill="hold" nodeType="after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5000"/>
                            </p:stCondLst>
                            <p:childTnLst>
                              <p:par>
                                <p:cTn id="38" presetID="10" presetClass="entr" presetSubtype="0" fill="hold" nodeType="afterEffect">
                                  <p:stCondLst>
                                    <p:cond delay="5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6000"/>
                            </p:stCondLst>
                            <p:childTnLst>
                              <p:par>
                                <p:cTn id="42" presetID="10" presetClass="entr" presetSubtype="0" fill="hold" nodeType="afterEffect">
                                  <p:stCondLst>
                                    <p:cond delay="5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7000"/>
                            </p:stCondLst>
                            <p:childTnLst>
                              <p:par>
                                <p:cTn id="46" presetID="10" presetClass="entr" presetSubtype="0" fill="hold" nodeType="after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8000"/>
                            </p:stCondLst>
                            <p:childTnLst>
                              <p:par>
                                <p:cTn id="50" presetID="10" presetClass="entr" presetSubtype="0" fill="hold" nodeType="afterEffect">
                                  <p:stCondLst>
                                    <p:cond delay="5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9000"/>
                            </p:stCondLst>
                            <p:childTnLst>
                              <p:par>
                                <p:cTn id="54" presetID="10" presetClass="entr" presetSubtype="0" fill="hold" nodeType="afterEffect">
                                  <p:stCondLst>
                                    <p:cond delay="5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10000"/>
                            </p:stCondLst>
                            <p:childTnLst>
                              <p:par>
                                <p:cTn id="58" presetID="10" presetClass="entr" presetSubtype="0" fill="hold" nodeType="afterEffect">
                                  <p:stCondLst>
                                    <p:cond delay="5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par>
                          <p:cTn id="61" fill="hold">
                            <p:stCondLst>
                              <p:cond delay="11000"/>
                            </p:stCondLst>
                            <p:childTnLst>
                              <p:par>
                                <p:cTn id="62" presetID="10" presetClass="entr" presetSubtype="0" fill="hold" nodeType="afterEffect">
                                  <p:stCondLst>
                                    <p:cond delay="50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12000"/>
                            </p:stCondLst>
                            <p:childTnLst>
                              <p:par>
                                <p:cTn id="66" presetID="10" presetClass="entr" presetSubtype="0" fill="hold" nodeType="afterEffect">
                                  <p:stCondLst>
                                    <p:cond delay="50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 presetClass="entr" presetSubtype="0" fill="hold" grpId="0" nodeType="withEffect">
                                  <p:stCondLst>
                                    <p:cond delay="50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par>
                          <p:cTn id="103" fill="hold">
                            <p:stCondLst>
                              <p:cond delay="500"/>
                            </p:stCondLst>
                            <p:childTnLst>
                              <p:par>
                                <p:cTn id="104" presetID="1" presetClass="entr" presetSubtype="0" fill="hold" grpId="0" nodeType="after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par>
                          <p:cTn id="111" fill="hold">
                            <p:stCondLst>
                              <p:cond delay="500"/>
                            </p:stCondLst>
                            <p:childTnLst>
                              <p:par>
                                <p:cTn id="112" presetID="1" presetClass="entr" presetSubtype="0" fill="hold" grpId="0" nodeType="afterEffect">
                                  <p:stCondLst>
                                    <p:cond delay="0"/>
                                  </p:stCondLst>
                                  <p:childTnLst>
                                    <p:set>
                                      <p:cBhvr>
                                        <p:cTn id="113" dur="1" fill="hold">
                                          <p:stCondLst>
                                            <p:cond delay="0"/>
                                          </p:stCondLst>
                                        </p:cTn>
                                        <p:tgtEl>
                                          <p:spTgt spid="10"/>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p:bldP spid="11" grpId="1"/>
      <p:bldP spid="23" grpId="0"/>
      <p:bldP spid="23" grpId="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pPr marL="0" indent="0">
              <a:buNone/>
            </a:pPr>
            <a:r>
              <a:rPr lang="en-US" sz="4000" dirty="0" smtClean="0"/>
              <a:t>Using the </a:t>
            </a:r>
            <a:r>
              <a:rPr lang="en-US" sz="4000" dirty="0"/>
              <a:t>C&amp;O – Peninsula</a:t>
            </a:r>
            <a:r>
              <a:rPr lang="en-US" sz="4000" dirty="0" smtClean="0"/>
              <a:t> Track Chart</a:t>
            </a:r>
          </a:p>
          <a:p>
            <a:pPr marL="742950" indent="-742950">
              <a:buFont typeface="+mj-lt"/>
              <a:buAutoNum type="arabicPeriod" startAt="6"/>
            </a:pPr>
            <a:r>
              <a:rPr lang="en-US" sz="4000" dirty="0" smtClean="0"/>
              <a:t>What is located just east of MP 81?</a:t>
            </a:r>
          </a:p>
          <a:p>
            <a:pPr marL="742950" indent="-742950">
              <a:buFont typeface="+mj-lt"/>
              <a:buAutoNum type="arabicPeriod" startAt="6"/>
            </a:pPr>
            <a:r>
              <a:rPr lang="en-US" sz="4000" dirty="0" smtClean="0"/>
              <a:t>What is the exact milepost location of this feature?</a:t>
            </a:r>
            <a:r>
              <a:rPr lang="en-US" sz="4000" dirty="0"/>
              <a:t> </a:t>
            </a:r>
            <a:r>
              <a:rPr lang="en-US" sz="4000" dirty="0" smtClean="0"/>
              <a:t>Any other pertinent information?</a:t>
            </a:r>
          </a:p>
        </p:txBody>
      </p:sp>
    </p:spTree>
    <p:extLst>
      <p:ext uri="{BB962C8B-B14F-4D97-AF65-F5344CB8AC3E}">
        <p14:creationId xmlns:p14="http://schemas.microsoft.com/office/powerpoint/2010/main" val="3597543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sz="half" idx="4294967295"/>
          </p:nvPr>
        </p:nvSpPr>
        <p:spPr>
          <a:xfrm>
            <a:off x="457200" y="1600200"/>
            <a:ext cx="4038600" cy="4525963"/>
          </a:xfrm>
        </p:spPr>
        <p:txBody>
          <a:bodyPr>
            <a:normAutofit fontScale="77500" lnSpcReduction="20000"/>
          </a:bodyPr>
          <a:lstStyle/>
          <a:p>
            <a:pPr marL="0" indent="0">
              <a:buNone/>
            </a:pPr>
            <a:r>
              <a:rPr lang="en-US" sz="4000" dirty="0" smtClean="0"/>
              <a:t>Using the </a:t>
            </a:r>
            <a:r>
              <a:rPr lang="en-US" sz="4000" dirty="0"/>
              <a:t>C&amp;O – Peninsula</a:t>
            </a:r>
            <a:r>
              <a:rPr lang="en-US" sz="4000" dirty="0" smtClean="0"/>
              <a:t> Track Chart</a:t>
            </a:r>
          </a:p>
          <a:p>
            <a:pPr marL="742950" indent="-742950">
              <a:buFont typeface="+mj-lt"/>
              <a:buAutoNum type="arabicPeriod" startAt="6"/>
            </a:pPr>
            <a:r>
              <a:rPr lang="en-US" sz="4000" dirty="0" smtClean="0"/>
              <a:t>What is located just east of MP 81?</a:t>
            </a:r>
          </a:p>
          <a:p>
            <a:pPr marL="742950" indent="-742950">
              <a:buFont typeface="+mj-lt"/>
              <a:buAutoNum type="arabicPeriod" startAt="6"/>
            </a:pPr>
            <a:r>
              <a:rPr lang="en-US" sz="4000" dirty="0" smtClean="0"/>
              <a:t>What is the exact milepost location of this feature?</a:t>
            </a:r>
            <a:r>
              <a:rPr lang="en-US" sz="4000" dirty="0"/>
              <a:t> </a:t>
            </a:r>
            <a:r>
              <a:rPr lang="en-US" sz="4000" dirty="0" smtClean="0"/>
              <a:t>Any other pertinent information?</a:t>
            </a:r>
          </a:p>
        </p:txBody>
      </p:sp>
      <p:pic>
        <p:nvPicPr>
          <p:cNvPr id="141314" name="Picture 2"/>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tretch/>
        </p:blipFill>
        <p:spPr bwMode="auto">
          <a:xfrm>
            <a:off x="4648200" y="1600200"/>
            <a:ext cx="40386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7315200" y="3200400"/>
            <a:ext cx="419100" cy="31710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07674" y="4495800"/>
            <a:ext cx="6561669" cy="1754326"/>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Overpass @ MP 80.9</a:t>
            </a:r>
          </a:p>
          <a:p>
            <a:pPr algn="ctr"/>
            <a:r>
              <a:rPr lang="en-US" sz="5400" b="1" dirty="0" smtClean="0">
                <a:ln/>
                <a:solidFill>
                  <a:schemeClr val="accent3"/>
                </a:solidFill>
              </a:rPr>
              <a:t>Over </a:t>
            </a:r>
            <a:r>
              <a:rPr lang="en-US" sz="5400" b="1" dirty="0" err="1" smtClean="0">
                <a:ln/>
                <a:solidFill>
                  <a:schemeClr val="accent3"/>
                </a:solidFill>
              </a:rPr>
              <a:t>Darbytown</a:t>
            </a:r>
            <a:r>
              <a:rPr lang="en-US" sz="5400" b="1" dirty="0" smtClean="0">
                <a:ln/>
                <a:solidFill>
                  <a:schemeClr val="accent3"/>
                </a:solidFill>
              </a:rPr>
              <a:t> Road</a:t>
            </a:r>
            <a:endParaRPr lang="en-US" sz="5400" b="1" cap="none" spc="0" dirty="0">
              <a:ln/>
              <a:solidFill>
                <a:schemeClr val="accent3"/>
              </a:solidFill>
              <a:effectLst/>
            </a:endParaRPr>
          </a:p>
        </p:txBody>
      </p:sp>
    </p:spTree>
    <p:extLst>
      <p:ext uri="{BB962C8B-B14F-4D97-AF65-F5344CB8AC3E}">
        <p14:creationId xmlns:p14="http://schemas.microsoft.com/office/powerpoint/2010/main" val="4199917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MODULE OBJECTIVES</a:t>
            </a:r>
            <a:endParaRPr lang="en-US" dirty="0"/>
          </a:p>
        </p:txBody>
      </p:sp>
      <p:sp>
        <p:nvSpPr>
          <p:cNvPr id="3" name="Content Placeholder 2"/>
          <p:cNvSpPr>
            <a:spLocks noGrp="1"/>
          </p:cNvSpPr>
          <p:nvPr>
            <p:ph idx="4294967295"/>
          </p:nvPr>
        </p:nvSpPr>
        <p:spPr>
          <a:xfrm>
            <a:off x="457200" y="1600200"/>
            <a:ext cx="8229600" cy="4525963"/>
          </a:xfrm>
        </p:spPr>
        <p:txBody>
          <a:bodyPr>
            <a:normAutofit fontScale="92500" lnSpcReduction="20000"/>
          </a:bodyPr>
          <a:lstStyle/>
          <a:p>
            <a:pPr marL="0" indent="0">
              <a:buNone/>
            </a:pPr>
            <a:r>
              <a:rPr lang="en-US" dirty="0" smtClean="0"/>
              <a:t>At the completion of this module participants will be able to:</a:t>
            </a:r>
          </a:p>
          <a:p>
            <a:endParaRPr lang="en-US" dirty="0" smtClean="0"/>
          </a:p>
          <a:p>
            <a:r>
              <a:rPr lang="en-US" dirty="0" smtClean="0"/>
              <a:t>Navigate a railroad timetable and identify and interpret information relevant during an inspection or investigation.</a:t>
            </a:r>
          </a:p>
          <a:p>
            <a:endParaRPr lang="en-US" dirty="0"/>
          </a:p>
          <a:p>
            <a:r>
              <a:rPr lang="en-US" dirty="0" smtClean="0"/>
              <a:t>Navigate a railroad track chart/profile and identify and interpret information relevant during an inspection or investigation</a:t>
            </a:r>
            <a:endParaRPr lang="en-US" dirty="0"/>
          </a:p>
          <a:p>
            <a:pPr marL="0"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4223333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idx="4294967295"/>
          </p:nvPr>
        </p:nvSpPr>
        <p:spPr>
          <a:xfrm>
            <a:off x="457200" y="1600200"/>
            <a:ext cx="8229600" cy="4525963"/>
          </a:xfrm>
        </p:spPr>
        <p:txBody>
          <a:bodyPr>
            <a:normAutofit lnSpcReduction="10000"/>
          </a:bodyPr>
          <a:lstStyle/>
          <a:p>
            <a:pPr marL="0" indent="0">
              <a:buNone/>
            </a:pPr>
            <a:r>
              <a:rPr lang="en-US" sz="4000" dirty="0" smtClean="0"/>
              <a:t>Using the UP – Black Butte Track Chart</a:t>
            </a:r>
          </a:p>
          <a:p>
            <a:pPr marL="742950" indent="-742950">
              <a:buFont typeface="+mj-lt"/>
              <a:buAutoNum type="arabicPeriod" startAt="8"/>
            </a:pPr>
            <a:r>
              <a:rPr lang="en-US" sz="4000" dirty="0" smtClean="0"/>
              <a:t>What is the steepest grade between MP 330 and MP 331?</a:t>
            </a:r>
          </a:p>
          <a:p>
            <a:pPr marL="742950" indent="-742950">
              <a:buFont typeface="+mj-lt"/>
              <a:buAutoNum type="arabicPeriod" startAt="8"/>
            </a:pPr>
            <a:r>
              <a:rPr lang="en-US" sz="4000" dirty="0" smtClean="0"/>
              <a:t>What is located near MP 343.5? List any pertinent details.</a:t>
            </a:r>
          </a:p>
          <a:p>
            <a:pPr marL="742950" indent="-742950">
              <a:buFont typeface="+mj-lt"/>
              <a:buAutoNum type="arabicPeriod" startAt="8"/>
            </a:pPr>
            <a:r>
              <a:rPr lang="en-US" sz="4000" dirty="0" smtClean="0"/>
              <a:t>List all the wayside detectors between MP 324 and MP 330?</a:t>
            </a:r>
          </a:p>
        </p:txBody>
      </p:sp>
    </p:spTree>
    <p:extLst>
      <p:ext uri="{BB962C8B-B14F-4D97-AF65-F5344CB8AC3E}">
        <p14:creationId xmlns:p14="http://schemas.microsoft.com/office/powerpoint/2010/main" val="1334091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sz="half" idx="4294967295"/>
          </p:nvPr>
        </p:nvSpPr>
        <p:spPr>
          <a:xfrm>
            <a:off x="457200" y="1600200"/>
            <a:ext cx="4038600" cy="4525963"/>
          </a:xfrm>
        </p:spPr>
        <p:txBody>
          <a:bodyPr>
            <a:normAutofit fontScale="70000" lnSpcReduction="20000"/>
          </a:bodyPr>
          <a:lstStyle/>
          <a:p>
            <a:pPr marL="0" indent="0">
              <a:buNone/>
            </a:pPr>
            <a:r>
              <a:rPr lang="en-US" sz="4000" dirty="0" smtClean="0"/>
              <a:t>Using the UP – Black Butte Track Chart</a:t>
            </a:r>
          </a:p>
          <a:p>
            <a:pPr marL="742950" indent="-742950">
              <a:buFont typeface="+mj-lt"/>
              <a:buAutoNum type="arabicPeriod" startAt="8"/>
            </a:pPr>
            <a:r>
              <a:rPr lang="en-US" sz="4000" dirty="0" smtClean="0"/>
              <a:t>What is the steepest grade between MP 330 and MP 331?</a:t>
            </a:r>
          </a:p>
          <a:p>
            <a:pPr marL="742950" indent="-742950">
              <a:buFont typeface="+mj-lt"/>
              <a:buAutoNum type="arabicPeriod" startAt="8"/>
            </a:pPr>
            <a:r>
              <a:rPr lang="en-US" sz="4000" dirty="0" smtClean="0"/>
              <a:t>What is located near MP 343.5? List any pertinent details.</a:t>
            </a:r>
          </a:p>
          <a:p>
            <a:pPr marL="742950" indent="-742950">
              <a:buFont typeface="+mj-lt"/>
              <a:buAutoNum type="arabicPeriod" startAt="8"/>
            </a:pPr>
            <a:r>
              <a:rPr lang="en-US" sz="4000" dirty="0" smtClean="0"/>
              <a:t>List all the wayside detectors between MP 324 and MP 330?</a:t>
            </a:r>
          </a:p>
        </p:txBody>
      </p:sp>
      <p:pic>
        <p:nvPicPr>
          <p:cNvPr id="142338"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4648200" y="1600200"/>
            <a:ext cx="40386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86871" y="2514600"/>
            <a:ext cx="192713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2.44%</a:t>
            </a:r>
            <a:endParaRPr lang="en-US" sz="5400" b="1" cap="none" spc="0" dirty="0">
              <a:ln/>
              <a:solidFill>
                <a:schemeClr val="accent3"/>
              </a:solidFill>
              <a:effectLst/>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71625"/>
            <a:ext cx="1143000" cy="469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162800" y="2590800"/>
            <a:ext cx="609600" cy="22860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7887" y="4267200"/>
            <a:ext cx="7368235" cy="2585323"/>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Twin Overhead Viaducts</a:t>
            </a:r>
          </a:p>
          <a:p>
            <a:pPr algn="ctr"/>
            <a:r>
              <a:rPr lang="en-US" sz="5400" b="1" dirty="0" smtClean="0">
                <a:ln/>
                <a:solidFill>
                  <a:schemeClr val="accent3"/>
                </a:solidFill>
              </a:rPr>
              <a:t>MP 343.51 &amp; MO 343.55</a:t>
            </a:r>
          </a:p>
          <a:p>
            <a:pPr algn="ctr"/>
            <a:r>
              <a:rPr lang="en-US" sz="5400" b="1" cap="none" spc="0" dirty="0" smtClean="0">
                <a:ln/>
                <a:solidFill>
                  <a:schemeClr val="accent3"/>
                </a:solidFill>
                <a:effectLst/>
              </a:rPr>
              <a:t>Over I-5, Each 60’ wide</a:t>
            </a:r>
            <a:endParaRPr lang="en-US" sz="5400" b="1" cap="none" spc="0" dirty="0">
              <a:ln/>
              <a:solidFill>
                <a:schemeClr val="accent3"/>
              </a:solidFill>
              <a:effectLst/>
            </a:endParaRPr>
          </a:p>
        </p:txBody>
      </p:sp>
      <p:sp>
        <p:nvSpPr>
          <p:cNvPr id="9" name="Rectangle 8"/>
          <p:cNvSpPr/>
          <p:nvPr/>
        </p:nvSpPr>
        <p:spPr>
          <a:xfrm>
            <a:off x="489046" y="1524000"/>
            <a:ext cx="7803947" cy="501675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571500" indent="-571500">
              <a:buFont typeface="Arial" panose="020B0604020202020204" pitchFamily="34" charset="0"/>
              <a:buChar char="•"/>
            </a:pPr>
            <a:r>
              <a:rPr lang="en-US" sz="4000" b="1" cap="none" spc="0" dirty="0" smtClean="0">
                <a:ln/>
                <a:solidFill>
                  <a:schemeClr val="accent3"/>
                </a:solidFill>
                <a:effectLst/>
              </a:rPr>
              <a:t>MP 324.2 Dragger </a:t>
            </a:r>
          </a:p>
          <a:p>
            <a:pPr marL="1028700" lvl="1" indent="-571500">
              <a:buFont typeface="Arial" panose="020B0604020202020204" pitchFamily="34" charset="0"/>
              <a:buChar char="•"/>
            </a:pPr>
            <a:r>
              <a:rPr lang="en-US" sz="4000" b="1" cap="none" spc="0" dirty="0" smtClean="0">
                <a:ln/>
                <a:solidFill>
                  <a:schemeClr val="accent3"/>
                </a:solidFill>
                <a:effectLst/>
              </a:rPr>
              <a:t>Talk on Defect Only</a:t>
            </a:r>
            <a:endParaRPr lang="en-US" sz="4000" b="1" dirty="0" smtClean="0">
              <a:ln/>
              <a:solidFill>
                <a:schemeClr val="accent3"/>
              </a:solidFill>
            </a:endParaRPr>
          </a:p>
          <a:p>
            <a:pPr marL="571500" indent="-571500">
              <a:buFont typeface="Arial" panose="020B0604020202020204" pitchFamily="34" charset="0"/>
              <a:buChar char="•"/>
            </a:pPr>
            <a:r>
              <a:rPr lang="en-US" sz="4000" b="1" cap="none" spc="0" dirty="0" smtClean="0">
                <a:ln/>
                <a:solidFill>
                  <a:schemeClr val="accent3"/>
                </a:solidFill>
                <a:effectLst/>
              </a:rPr>
              <a:t>MP 326.5 Dragger</a:t>
            </a:r>
          </a:p>
          <a:p>
            <a:pPr marL="1028700" lvl="1" indent="-571500">
              <a:buFont typeface="Arial" panose="020B0604020202020204" pitchFamily="34" charset="0"/>
              <a:buChar char="•"/>
            </a:pPr>
            <a:r>
              <a:rPr lang="en-US" sz="4000" b="1" dirty="0" smtClean="0">
                <a:ln/>
                <a:solidFill>
                  <a:schemeClr val="accent3"/>
                </a:solidFill>
              </a:rPr>
              <a:t>Talk on Defect Only</a:t>
            </a:r>
          </a:p>
          <a:p>
            <a:pPr marL="571500" indent="-571500">
              <a:buFont typeface="Arial" panose="020B0604020202020204" pitchFamily="34" charset="0"/>
              <a:buChar char="•"/>
            </a:pPr>
            <a:r>
              <a:rPr lang="en-US" sz="4000" b="1" cap="none" spc="0" dirty="0" smtClean="0">
                <a:ln/>
                <a:solidFill>
                  <a:schemeClr val="accent3"/>
                </a:solidFill>
                <a:effectLst/>
              </a:rPr>
              <a:t>MP 327.3 Dragger and</a:t>
            </a:r>
          </a:p>
          <a:p>
            <a:pPr marL="1028700" lvl="1" indent="-571500">
              <a:buFont typeface="Arial" panose="020B0604020202020204" pitchFamily="34" charset="0"/>
              <a:buChar char="•"/>
            </a:pPr>
            <a:r>
              <a:rPr lang="en-US" sz="4000" b="1" dirty="0" smtClean="0">
                <a:ln/>
                <a:solidFill>
                  <a:schemeClr val="accent3"/>
                </a:solidFill>
              </a:rPr>
              <a:t>High Wide – Talker</a:t>
            </a:r>
          </a:p>
          <a:p>
            <a:pPr marL="571500" indent="-571500">
              <a:buFont typeface="Arial" panose="020B0604020202020204" pitchFamily="34" charset="0"/>
              <a:buChar char="•"/>
            </a:pPr>
            <a:r>
              <a:rPr lang="en-US" sz="4000" b="1" cap="none" spc="0" dirty="0" smtClean="0">
                <a:ln/>
                <a:solidFill>
                  <a:schemeClr val="accent3"/>
                </a:solidFill>
                <a:effectLst/>
              </a:rPr>
              <a:t>MP329.1 Dragger</a:t>
            </a:r>
          </a:p>
          <a:p>
            <a:pPr marL="1028700" lvl="1" indent="-571500">
              <a:buFont typeface="Arial" panose="020B0604020202020204" pitchFamily="34" charset="0"/>
              <a:buChar char="•"/>
            </a:pPr>
            <a:r>
              <a:rPr lang="en-US" sz="4000" b="1" dirty="0" smtClean="0">
                <a:ln/>
                <a:solidFill>
                  <a:schemeClr val="accent3"/>
                </a:solidFill>
              </a:rPr>
              <a:t>Talk </a:t>
            </a:r>
            <a:r>
              <a:rPr lang="en-US" sz="4000" b="1" dirty="0">
                <a:ln/>
                <a:solidFill>
                  <a:schemeClr val="accent3"/>
                </a:solidFill>
              </a:rPr>
              <a:t>on Defect Only</a:t>
            </a:r>
            <a:endParaRPr lang="en-US" sz="4000" b="1" cap="none" spc="0" dirty="0" smtClean="0">
              <a:ln/>
              <a:solidFill>
                <a:schemeClr val="accent3"/>
              </a:solidFill>
              <a:effectLst/>
            </a:endParaRPr>
          </a:p>
        </p:txBody>
      </p:sp>
      <p:sp>
        <p:nvSpPr>
          <p:cNvPr id="7" name="Oval 6"/>
          <p:cNvSpPr/>
          <p:nvPr/>
        </p:nvSpPr>
        <p:spPr>
          <a:xfrm>
            <a:off x="7162800" y="4495800"/>
            <a:ext cx="2286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734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33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25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2338"/>
                                        </p:tgtEl>
                                      </p:cBhvr>
                                    </p:animEffect>
                                    <p:set>
                                      <p:cBhvr>
                                        <p:cTn id="25" dur="1" fill="hold">
                                          <p:stCondLst>
                                            <p:cond delay="499"/>
                                          </p:stCondLst>
                                        </p:cTn>
                                        <p:tgtEl>
                                          <p:spTgt spid="14233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233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2339"/>
                                        </p:tgtEl>
                                      </p:cBhvr>
                                    </p:animEffect>
                                    <p:set>
                                      <p:cBhvr>
                                        <p:cTn id="58" dur="1" fill="hold">
                                          <p:stCondLst>
                                            <p:cond delay="499"/>
                                          </p:stCondLst>
                                        </p:cTn>
                                        <p:tgtEl>
                                          <p:spTgt spid="14233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fade">
                                      <p:cBhvr>
                                        <p:cTn id="63" dur="500"/>
                                        <p:tgtEl>
                                          <p:spTgt spid="3">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3">
                                            <p:txEl>
                                              <p:pRg st="0" end="0"/>
                                            </p:txEl>
                                          </p:spTgt>
                                        </p:tgtEl>
                                      </p:cBhvr>
                                    </p:animEffect>
                                    <p:set>
                                      <p:cBhvr>
                                        <p:cTn id="68" dur="1" fill="hold">
                                          <p:stCondLst>
                                            <p:cond delay="499"/>
                                          </p:stCondLst>
                                        </p:cTn>
                                        <p:tgtEl>
                                          <p:spTgt spid="3">
                                            <p:txEl>
                                              <p:pRg st="0" end="0"/>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3">
                                            <p:txEl>
                                              <p:pRg st="1" end="1"/>
                                            </p:txEl>
                                          </p:spTgt>
                                        </p:tgtEl>
                                      </p:cBhvr>
                                    </p:animEffect>
                                    <p:set>
                                      <p:cBhvr>
                                        <p:cTn id="71" dur="1" fill="hold">
                                          <p:stCondLst>
                                            <p:cond delay="499"/>
                                          </p:stCondLst>
                                        </p:cTn>
                                        <p:tgtEl>
                                          <p:spTgt spid="3">
                                            <p:txEl>
                                              <p:pRg st="1" end="1"/>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3">
                                            <p:txEl>
                                              <p:pRg st="2" end="2"/>
                                            </p:txEl>
                                          </p:spTgt>
                                        </p:tgtEl>
                                      </p:cBhvr>
                                    </p:animEffect>
                                    <p:set>
                                      <p:cBhvr>
                                        <p:cTn id="74" dur="1" fill="hold">
                                          <p:stCondLst>
                                            <p:cond delay="499"/>
                                          </p:stCondLst>
                                        </p:cTn>
                                        <p:tgtEl>
                                          <p:spTgt spid="3">
                                            <p:txEl>
                                              <p:pRg st="2" end="2"/>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3">
                                            <p:txEl>
                                              <p:pRg st="3" end="3"/>
                                            </p:txEl>
                                          </p:spTgt>
                                        </p:tgtEl>
                                      </p:cBhvr>
                                    </p:animEffect>
                                    <p:set>
                                      <p:cBhvr>
                                        <p:cTn id="77" dur="1" fill="hold">
                                          <p:stCondLst>
                                            <p:cond delay="499"/>
                                          </p:stCondLst>
                                        </p:cTn>
                                        <p:tgtEl>
                                          <p:spTgt spid="3">
                                            <p:txEl>
                                              <p:pRg st="3" end="3"/>
                                            </p:txEl>
                                          </p:spTgt>
                                        </p:tgtEl>
                                        <p:attrNameLst>
                                          <p:attrName>style.visibility</p:attrName>
                                        </p:attrNameLst>
                                      </p:cBhvr>
                                      <p:to>
                                        <p:strVal val="hidden"/>
                                      </p:to>
                                    </p:set>
                                  </p:childTnLst>
                                </p:cTn>
                              </p:par>
                            </p:childTnLst>
                          </p:cTn>
                        </p:par>
                        <p:par>
                          <p:cTn id="78" fill="hold">
                            <p:stCondLst>
                              <p:cond delay="500"/>
                            </p:stCondLst>
                            <p:childTnLst>
                              <p:par>
                                <p:cTn id="79" presetID="1" presetClass="entr" presetSubtype="0" fill="hold" nodeType="afterEffect">
                                  <p:stCondLst>
                                    <p:cond delay="0"/>
                                  </p:stCondLst>
                                  <p:childTnLst>
                                    <p:set>
                                      <p:cBhvr>
                                        <p:cTn id="80" dur="1" fill="hold">
                                          <p:stCondLst>
                                            <p:cond delay="0"/>
                                          </p:stCondLst>
                                        </p:cTn>
                                        <p:tgtEl>
                                          <p:spTgt spid="9">
                                            <p:txEl>
                                              <p:pRg st="0" end="0"/>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
                                            <p:txEl>
                                              <p:pRg st="1" end="1"/>
                                            </p:txEl>
                                          </p:spTgt>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nodeType="afterEffect">
                                  <p:stCondLst>
                                    <p:cond delay="500"/>
                                  </p:stCondLst>
                                  <p:childTnLst>
                                    <p:set>
                                      <p:cBhvr>
                                        <p:cTn id="85" dur="1" fill="hold">
                                          <p:stCondLst>
                                            <p:cond delay="0"/>
                                          </p:stCondLst>
                                        </p:cTn>
                                        <p:tgtEl>
                                          <p:spTgt spid="9">
                                            <p:txEl>
                                              <p:pRg st="2" end="2"/>
                                            </p:txEl>
                                          </p:spTgt>
                                        </p:tgtEl>
                                        <p:attrNameLst>
                                          <p:attrName>style.visibility</p:attrName>
                                        </p:attrNameLst>
                                      </p:cBhvr>
                                      <p:to>
                                        <p:strVal val="visible"/>
                                      </p:to>
                                    </p:set>
                                  </p:childTnLst>
                                </p:cTn>
                              </p:par>
                              <p:par>
                                <p:cTn id="86" presetID="1" presetClass="entr" presetSubtype="0" fill="hold" nodeType="withEffect">
                                  <p:stCondLst>
                                    <p:cond delay="500"/>
                                  </p:stCondLst>
                                  <p:childTnLst>
                                    <p:set>
                                      <p:cBhvr>
                                        <p:cTn id="87" dur="1" fill="hold">
                                          <p:stCondLst>
                                            <p:cond delay="0"/>
                                          </p:stCondLst>
                                        </p:cTn>
                                        <p:tgtEl>
                                          <p:spTgt spid="9">
                                            <p:txEl>
                                              <p:pRg st="3" end="3"/>
                                            </p:txEl>
                                          </p:spTgt>
                                        </p:tgtEl>
                                        <p:attrNameLst>
                                          <p:attrName>style.visibility</p:attrName>
                                        </p:attrNameLst>
                                      </p:cBhvr>
                                      <p:to>
                                        <p:strVal val="visible"/>
                                      </p:to>
                                    </p:set>
                                  </p:childTnLst>
                                </p:cTn>
                              </p:par>
                            </p:childTnLst>
                          </p:cTn>
                        </p:par>
                        <p:par>
                          <p:cTn id="88" fill="hold">
                            <p:stCondLst>
                              <p:cond delay="1000"/>
                            </p:stCondLst>
                            <p:childTnLst>
                              <p:par>
                                <p:cTn id="89" presetID="1" presetClass="entr" presetSubtype="0" fill="hold" nodeType="afterEffect">
                                  <p:stCondLst>
                                    <p:cond delay="400"/>
                                  </p:stCondLst>
                                  <p:childTnLst>
                                    <p:set>
                                      <p:cBhvr>
                                        <p:cTn id="90" dur="1" fill="hold">
                                          <p:stCondLst>
                                            <p:cond delay="0"/>
                                          </p:stCondLst>
                                        </p:cTn>
                                        <p:tgtEl>
                                          <p:spTgt spid="9">
                                            <p:txEl>
                                              <p:pRg st="4" end="4"/>
                                            </p:txEl>
                                          </p:spTgt>
                                        </p:tgtEl>
                                        <p:attrNameLst>
                                          <p:attrName>style.visibility</p:attrName>
                                        </p:attrNameLst>
                                      </p:cBhvr>
                                      <p:to>
                                        <p:strVal val="visible"/>
                                      </p:to>
                                    </p:set>
                                  </p:childTnLst>
                                </p:cTn>
                              </p:par>
                              <p:par>
                                <p:cTn id="91" presetID="1" presetClass="entr" presetSubtype="0" fill="hold" nodeType="withEffect">
                                  <p:stCondLst>
                                    <p:cond delay="400"/>
                                  </p:stCondLst>
                                  <p:childTnLst>
                                    <p:set>
                                      <p:cBhvr>
                                        <p:cTn id="92" dur="1" fill="hold">
                                          <p:stCondLst>
                                            <p:cond delay="0"/>
                                          </p:stCondLst>
                                        </p:cTn>
                                        <p:tgtEl>
                                          <p:spTgt spid="9">
                                            <p:txEl>
                                              <p:pRg st="5" end="5"/>
                                            </p:txEl>
                                          </p:spTgt>
                                        </p:tgtEl>
                                        <p:attrNameLst>
                                          <p:attrName>style.visibility</p:attrName>
                                        </p:attrNameLst>
                                      </p:cBhvr>
                                      <p:to>
                                        <p:strVal val="visible"/>
                                      </p:to>
                                    </p:set>
                                  </p:childTnLst>
                                </p:cTn>
                              </p:par>
                            </p:childTnLst>
                          </p:cTn>
                        </p:par>
                        <p:par>
                          <p:cTn id="93" fill="hold">
                            <p:stCondLst>
                              <p:cond delay="1400"/>
                            </p:stCondLst>
                            <p:childTnLst>
                              <p:par>
                                <p:cTn id="94" presetID="1" presetClass="entr" presetSubtype="0" fill="hold" nodeType="afterEffect">
                                  <p:stCondLst>
                                    <p:cond delay="400"/>
                                  </p:stCondLst>
                                  <p:childTnLst>
                                    <p:set>
                                      <p:cBhvr>
                                        <p:cTn id="95" dur="1" fill="hold">
                                          <p:stCondLst>
                                            <p:cond delay="0"/>
                                          </p:stCondLst>
                                        </p:cTn>
                                        <p:tgtEl>
                                          <p:spTgt spid="9">
                                            <p:txEl>
                                              <p:pRg st="6" end="6"/>
                                            </p:txEl>
                                          </p:spTgt>
                                        </p:tgtEl>
                                        <p:attrNameLst>
                                          <p:attrName>style.visibility</p:attrName>
                                        </p:attrNameLst>
                                      </p:cBhvr>
                                      <p:to>
                                        <p:strVal val="visible"/>
                                      </p:to>
                                    </p:set>
                                  </p:childTnLst>
                                </p:cTn>
                              </p:par>
                              <p:par>
                                <p:cTn id="96" presetID="1" presetClass="entr" presetSubtype="0" fill="hold" nodeType="withEffect">
                                  <p:stCondLst>
                                    <p:cond delay="400"/>
                                  </p:stCondLst>
                                  <p:childTnLst>
                                    <p:set>
                                      <p:cBhvr>
                                        <p:cTn id="97"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6" grpId="1"/>
      <p:bldP spid="10" grpId="0" animBg="1"/>
      <p:bldP spid="10" grpId="1" animBg="1"/>
      <p:bldP spid="8" grpId="0"/>
      <p:bldP spid="8" grpId="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idx="4294967295"/>
          </p:nvPr>
        </p:nvSpPr>
        <p:spPr>
          <a:xfrm>
            <a:off x="457200" y="1600200"/>
            <a:ext cx="8229600" cy="4525963"/>
          </a:xfrm>
        </p:spPr>
        <p:txBody>
          <a:bodyPr>
            <a:normAutofit/>
          </a:bodyPr>
          <a:lstStyle/>
          <a:p>
            <a:pPr marL="0" indent="0">
              <a:buNone/>
            </a:pPr>
            <a:r>
              <a:rPr lang="en-US" sz="4000" dirty="0" smtClean="0"/>
              <a:t>Using the UP – Black Butte Track Chart</a:t>
            </a:r>
          </a:p>
          <a:p>
            <a:pPr marL="742950" indent="-742950">
              <a:buFont typeface="+mj-lt"/>
              <a:buAutoNum type="arabicPeriod" startAt="11"/>
            </a:pPr>
            <a:r>
              <a:rPr lang="en-US" sz="4000" dirty="0" smtClean="0"/>
              <a:t>Traveling from MP 346 to MP 347, list the details of the three curves you will traverse?</a:t>
            </a:r>
          </a:p>
          <a:p>
            <a:pPr marL="742950" indent="-742950">
              <a:buFont typeface="+mj-lt"/>
              <a:buAutoNum type="arabicPeriod" startAt="11"/>
            </a:pPr>
            <a:r>
              <a:rPr lang="en-US" sz="4000" dirty="0" smtClean="0"/>
              <a:t>For the middle curve, when was the rail last laid and what size is it?</a:t>
            </a:r>
          </a:p>
        </p:txBody>
      </p:sp>
    </p:spTree>
    <p:extLst>
      <p:ext uri="{BB962C8B-B14F-4D97-AF65-F5344CB8AC3E}">
        <p14:creationId xmlns:p14="http://schemas.microsoft.com/office/powerpoint/2010/main" val="74192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sz="half" idx="4294967295"/>
          </p:nvPr>
        </p:nvSpPr>
        <p:spPr>
          <a:xfrm>
            <a:off x="457200" y="1600200"/>
            <a:ext cx="4038600" cy="4525963"/>
          </a:xfrm>
        </p:spPr>
        <p:txBody>
          <a:bodyPr>
            <a:normAutofit fontScale="77500" lnSpcReduction="20000"/>
          </a:bodyPr>
          <a:lstStyle/>
          <a:p>
            <a:pPr marL="0" indent="0">
              <a:buNone/>
            </a:pPr>
            <a:r>
              <a:rPr lang="en-US" sz="4000" dirty="0" smtClean="0"/>
              <a:t>Using the UP – Black Butte Track Chart</a:t>
            </a:r>
          </a:p>
          <a:p>
            <a:pPr marL="742950" indent="-742950">
              <a:buFont typeface="+mj-lt"/>
              <a:buAutoNum type="arabicPeriod" startAt="11"/>
            </a:pPr>
            <a:r>
              <a:rPr lang="en-US" sz="4000" dirty="0" smtClean="0"/>
              <a:t>Traveling from MP 346 to MP 347, list the details of the three curves you will traverse?</a:t>
            </a:r>
          </a:p>
          <a:p>
            <a:pPr marL="742950" indent="-742950">
              <a:buFont typeface="+mj-lt"/>
              <a:buAutoNum type="arabicPeriod" startAt="11"/>
            </a:pPr>
            <a:r>
              <a:rPr lang="en-US" sz="4000" dirty="0" smtClean="0"/>
              <a:t>For the middle curve, when was the rail last laid and what size is it?</a:t>
            </a:r>
          </a:p>
        </p:txBody>
      </p:sp>
      <p:pic>
        <p:nvPicPr>
          <p:cNvPr id="143362"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4648200" y="1600200"/>
            <a:ext cx="40386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553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Practical Exercise #2</a:t>
            </a:r>
            <a:endParaRPr lang="en-US" dirty="0"/>
          </a:p>
        </p:txBody>
      </p:sp>
      <p:sp>
        <p:nvSpPr>
          <p:cNvPr id="3" name="Content Placeholder 2"/>
          <p:cNvSpPr>
            <a:spLocks noGrp="1"/>
          </p:cNvSpPr>
          <p:nvPr>
            <p:ph sz="half" idx="4294967295"/>
          </p:nvPr>
        </p:nvSpPr>
        <p:spPr>
          <a:xfrm>
            <a:off x="457200" y="1600200"/>
            <a:ext cx="4038600" cy="4525963"/>
          </a:xfrm>
        </p:spPr>
        <p:txBody>
          <a:bodyPr>
            <a:normAutofit fontScale="77500" lnSpcReduction="20000"/>
          </a:bodyPr>
          <a:lstStyle/>
          <a:p>
            <a:pPr marL="0" indent="0">
              <a:buNone/>
            </a:pPr>
            <a:r>
              <a:rPr lang="en-US" sz="4000" dirty="0" smtClean="0"/>
              <a:t>Using the UP – Black Butte Track Chart</a:t>
            </a:r>
          </a:p>
          <a:p>
            <a:pPr marL="742950" indent="-742950">
              <a:buFont typeface="+mj-lt"/>
              <a:buAutoNum type="arabicPeriod" startAt="13"/>
            </a:pPr>
            <a:r>
              <a:rPr lang="en-US" sz="4000" dirty="0" smtClean="0"/>
              <a:t>What is located at MP 356.09? List the pertinent details?</a:t>
            </a:r>
          </a:p>
          <a:p>
            <a:pPr marL="742950" indent="-742950">
              <a:buFont typeface="+mj-lt"/>
              <a:buAutoNum type="arabicPeriod" startAt="13"/>
            </a:pPr>
            <a:r>
              <a:rPr lang="en-US" sz="4000" dirty="0" smtClean="0"/>
              <a:t>When was the last tie gang on the siding at </a:t>
            </a:r>
            <a:r>
              <a:rPr lang="en-US" sz="4000" dirty="0" err="1" smtClean="0"/>
              <a:t>Dorris</a:t>
            </a:r>
            <a:r>
              <a:rPr lang="en-US" sz="4000" dirty="0"/>
              <a:t> </a:t>
            </a:r>
            <a:r>
              <a:rPr lang="en-US" sz="4000" dirty="0" smtClean="0"/>
              <a:t>(CPVP406 to CPVP407?)</a:t>
            </a:r>
            <a:endParaRPr lang="en-US" sz="4000" dirty="0"/>
          </a:p>
        </p:txBody>
      </p:sp>
      <p:pic>
        <p:nvPicPr>
          <p:cNvPr id="144386" name="Picture 2"/>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2109"/>
          <a:stretch/>
        </p:blipFill>
        <p:spPr bwMode="auto">
          <a:xfrm>
            <a:off x="4419600" y="1652827"/>
            <a:ext cx="4419599" cy="442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05000"/>
            <a:ext cx="40100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4752975" y="3756689"/>
            <a:ext cx="4010025" cy="104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562" y="3752850"/>
            <a:ext cx="14954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6935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44386"/>
                                        </p:tgtEl>
                                      </p:cBhvr>
                                    </p:animEffect>
                                    <p:set>
                                      <p:cBhvr>
                                        <p:cTn id="11" dur="1" fill="hold">
                                          <p:stCondLst>
                                            <p:cond delay="499"/>
                                          </p:stCondLst>
                                        </p:cTn>
                                        <p:tgtEl>
                                          <p:spTgt spid="14438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438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438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4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Federal Railroad Administration </a:t>
            </a:r>
            <a:endParaRPr lang="en-US" dirty="0"/>
          </a:p>
        </p:txBody>
      </p:sp>
      <p:sp>
        <p:nvSpPr>
          <p:cNvPr id="2" name="Subtitle 1"/>
          <p:cNvSpPr>
            <a:spLocks noGrp="1"/>
          </p:cNvSpPr>
          <p:nvPr>
            <p:ph type="subTitle" idx="1"/>
          </p:nvPr>
        </p:nvSpPr>
        <p:spPr/>
        <p:txBody>
          <a:bodyPr/>
          <a:lstStyle/>
          <a:p>
            <a:r>
              <a:rPr lang="en-US" smtClean="0"/>
              <a:t>Track Safety Standards Part 213</a:t>
            </a:r>
          </a:p>
          <a:p>
            <a:r>
              <a:rPr lang="en-US" smtClean="0"/>
              <a:t>Subparts A - F</a:t>
            </a:r>
            <a:endParaRPr lang="en-US" dirty="0" smtClean="0"/>
          </a:p>
        </p:txBody>
      </p:sp>
    </p:spTree>
    <p:extLst>
      <p:ext uri="{BB962C8B-B14F-4D97-AF65-F5344CB8AC3E}">
        <p14:creationId xmlns:p14="http://schemas.microsoft.com/office/powerpoint/2010/main" val="373557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dirty="0" smtClean="0"/>
              <a:t>Presentation Notes</a:t>
            </a:r>
            <a:endParaRPr lang="en-US" dirty="0"/>
          </a:p>
        </p:txBody>
      </p:sp>
      <p:sp>
        <p:nvSpPr>
          <p:cNvPr id="9" name="Rectangle 7"/>
          <p:cNvSpPr>
            <a:spLocks noGrp="1" noChangeArrowheads="1"/>
          </p:cNvSpPr>
          <p:nvPr>
            <p:ph idx="4294967295"/>
          </p:nvPr>
        </p:nvSpPr>
        <p:spPr bwMode="auto">
          <a:xfrm>
            <a:off x="1143000" y="2090266"/>
            <a:ext cx="7162800" cy="446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400" kern="0" dirty="0">
                <a:solidFill>
                  <a:sysClr val="windowText" lastClr="000000"/>
                </a:solidFill>
              </a:rPr>
              <a:t>This presentation is intended to provide guidance in broad terms.  It is not intended to serve as a complete explanation of the regulations or as a substitute for application of the regulations to specific facts</a:t>
            </a:r>
            <a:r>
              <a:rPr lang="en-US" sz="2400" kern="0" dirty="0" smtClean="0">
                <a:solidFill>
                  <a:sysClr val="windowText" lastClr="000000"/>
                </a:solidFill>
              </a:rPr>
              <a:t>.</a:t>
            </a:r>
          </a:p>
          <a:p>
            <a:pPr marL="0" lvl="0" indent="0">
              <a:spcBef>
                <a:spcPts val="0"/>
              </a:spcBef>
              <a:spcAft>
                <a:spcPts val="0"/>
              </a:spcAft>
              <a:buClrTx/>
              <a:buSzTx/>
              <a:buNone/>
            </a:pPr>
            <a:endParaRPr lang="en-US" sz="2400" kern="0" dirty="0">
              <a:solidFill>
                <a:sysClr val="windowText" lastClr="000000"/>
              </a:solidFill>
            </a:endParaRPr>
          </a:p>
          <a:p>
            <a:pPr marL="0" lvl="0" indent="0">
              <a:spcBef>
                <a:spcPts val="0"/>
              </a:spcBef>
              <a:spcAft>
                <a:spcPts val="0"/>
              </a:spcAft>
              <a:buClrTx/>
              <a:buSzTx/>
              <a:buNone/>
            </a:pPr>
            <a:r>
              <a:rPr lang="en-US" sz="2400" kern="0" dirty="0">
                <a:solidFill>
                  <a:sysClr val="windowText" lastClr="000000"/>
                </a:solidFill>
              </a:rPr>
              <a:t>With the exception of definitions, each section shown in this presentation are brief summaries of the regulation text.  User must consult the complete regulation documentation when necessary</a:t>
            </a:r>
            <a:r>
              <a:rPr lang="en-US" sz="2400" kern="0" dirty="0" smtClean="0">
                <a:solidFill>
                  <a:sysClr val="windowText" lastClr="000000"/>
                </a:solidFill>
              </a:rPr>
              <a:t>.</a:t>
            </a:r>
          </a:p>
          <a:p>
            <a:pPr marL="0" lvl="0" indent="0">
              <a:spcBef>
                <a:spcPts val="0"/>
              </a:spcBef>
              <a:spcAft>
                <a:spcPts val="0"/>
              </a:spcAft>
              <a:buClrTx/>
              <a:buSzTx/>
              <a:buNone/>
            </a:pPr>
            <a:endParaRPr lang="en-US" sz="2000" kern="0" dirty="0">
              <a:solidFill>
                <a:sysClr val="windowText" lastClr="000000"/>
              </a:solidFill>
            </a:endParaRPr>
          </a:p>
        </p:txBody>
      </p:sp>
    </p:spTree>
    <p:extLst>
      <p:ext uri="{BB962C8B-B14F-4D97-AF65-F5344CB8AC3E}">
        <p14:creationId xmlns:p14="http://schemas.microsoft.com/office/powerpoint/2010/main" val="185570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dirty="0" smtClean="0"/>
              <a:t>Presentation Notes</a:t>
            </a:r>
            <a:endParaRPr lang="en-US" dirty="0"/>
          </a:p>
        </p:txBody>
      </p:sp>
      <p:sp>
        <p:nvSpPr>
          <p:cNvPr id="9" name="Rectangle 7"/>
          <p:cNvSpPr>
            <a:spLocks noGrp="1" noChangeArrowheads="1"/>
          </p:cNvSpPr>
          <p:nvPr>
            <p:ph idx="4294967295"/>
          </p:nvPr>
        </p:nvSpPr>
        <p:spPr bwMode="auto">
          <a:xfrm>
            <a:off x="1143000" y="4927526"/>
            <a:ext cx="71628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smtClean="0">
                <a:solidFill>
                  <a:sysClr val="windowText" lastClr="000000"/>
                </a:solidFill>
              </a:rPr>
              <a:t>This Presentation contains the Amendments to the Track Safety Standards as published in the Federal Register -     January 24, 2014  (V0l. 79, Vol 16).</a:t>
            </a:r>
          </a:p>
          <a:p>
            <a:pPr marL="0" lvl="0" indent="0">
              <a:spcBef>
                <a:spcPts val="0"/>
              </a:spcBef>
              <a:spcAft>
                <a:spcPts val="0"/>
              </a:spcAft>
              <a:buClrTx/>
              <a:buSzTx/>
              <a:buNone/>
            </a:pPr>
            <a:endParaRPr lang="en-US" sz="2000" kern="0" dirty="0" smtClean="0">
              <a:solidFill>
                <a:sysClr val="windowText" lastClr="00000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766887"/>
            <a:ext cx="2652713" cy="265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981200"/>
            <a:ext cx="5029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14800" y="2489537"/>
            <a:ext cx="4800600" cy="1015663"/>
          </a:xfrm>
          <a:prstGeom prst="rect">
            <a:avLst/>
          </a:prstGeom>
          <a:noFill/>
        </p:spPr>
        <p:txBody>
          <a:bodyPr wrap="square" rtlCol="0">
            <a:spAutoFit/>
          </a:bodyPr>
          <a:lstStyle/>
          <a:p>
            <a:r>
              <a:rPr lang="en-US" sz="2000" dirty="0">
                <a:solidFill>
                  <a:prstClr val="black"/>
                </a:solidFill>
              </a:rPr>
              <a:t>49 CFR Part 213</a:t>
            </a:r>
          </a:p>
          <a:p>
            <a:r>
              <a:rPr lang="en-US" sz="2000" dirty="0">
                <a:solidFill>
                  <a:prstClr val="black"/>
                </a:solidFill>
              </a:rPr>
              <a:t>Track Safety Standards; </a:t>
            </a:r>
            <a:r>
              <a:rPr lang="en-US" sz="2000" dirty="0" smtClean="0">
                <a:solidFill>
                  <a:prstClr val="black"/>
                </a:solidFill>
              </a:rPr>
              <a:t>                                    Improving </a:t>
            </a:r>
            <a:r>
              <a:rPr lang="en-US" sz="2000" dirty="0">
                <a:solidFill>
                  <a:prstClr val="black"/>
                </a:solidFill>
              </a:rPr>
              <a:t>Rail Integrity; Final Rule</a:t>
            </a:r>
          </a:p>
        </p:txBody>
      </p:sp>
    </p:spTree>
    <p:extLst>
      <p:ext uri="{BB962C8B-B14F-4D97-AF65-F5344CB8AC3E}">
        <p14:creationId xmlns:p14="http://schemas.microsoft.com/office/powerpoint/2010/main" val="3742190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lstStyle/>
          <a:p>
            <a:pPr algn="l"/>
            <a:r>
              <a:rPr lang="en-US" dirty="0" smtClean="0"/>
              <a:t>Part 213 </a:t>
            </a:r>
            <a:r>
              <a:rPr lang="en-US" sz="2400" dirty="0" smtClean="0"/>
              <a:t>- </a:t>
            </a:r>
            <a:r>
              <a:rPr lang="en-US" sz="2800" dirty="0" smtClean="0"/>
              <a:t>Track Safety Standards</a:t>
            </a:r>
            <a:endParaRPr lang="en-US" sz="2800" dirty="0"/>
          </a:p>
        </p:txBody>
      </p:sp>
      <p:sp>
        <p:nvSpPr>
          <p:cNvPr id="9" name="Rectangle 7"/>
          <p:cNvSpPr>
            <a:spLocks noGrp="1" noChangeArrowheads="1"/>
          </p:cNvSpPr>
          <p:nvPr>
            <p:ph idx="4294967295"/>
          </p:nvPr>
        </p:nvSpPr>
        <p:spPr bwMode="auto">
          <a:xfrm>
            <a:off x="1143000" y="1676400"/>
            <a:ext cx="7543800" cy="47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kumimoji="0" lang="en-US" sz="2000" b="0" i="0" u="none" strike="noStrike" kern="0" cap="none" spc="0" normalizeH="0" baseline="0" noProof="0" dirty="0" smtClean="0">
                <a:ln>
                  <a:noFill/>
                </a:ln>
                <a:solidFill>
                  <a:sysClr val="windowText" lastClr="000000"/>
                </a:solidFill>
                <a:effectLst/>
                <a:uLnTx/>
                <a:uFillTx/>
              </a:rPr>
              <a:t>SUBPART – A</a:t>
            </a:r>
            <a:r>
              <a:rPr kumimoji="0" lang="en-US" sz="2000" b="0" i="0" u="none" strike="noStrike" kern="0" cap="none" spc="0" normalizeH="0" noProof="0" dirty="0" smtClean="0">
                <a:ln>
                  <a:noFill/>
                </a:ln>
                <a:solidFill>
                  <a:sysClr val="windowText" lastClr="000000"/>
                </a:solidFill>
                <a:effectLst/>
                <a:uLnTx/>
                <a:uFillTx/>
              </a:rPr>
              <a:t>     GENERAL</a:t>
            </a:r>
          </a:p>
          <a:p>
            <a:pPr marL="0" lvl="0" indent="0">
              <a:spcBef>
                <a:spcPts val="0"/>
              </a:spcBef>
              <a:spcAft>
                <a:spcPts val="0"/>
              </a:spcAft>
              <a:buClrTx/>
              <a:buSzTx/>
              <a:buNone/>
            </a:pPr>
            <a:endParaRPr lang="en-US" sz="2000" kern="0" baseline="0" dirty="0">
              <a:solidFill>
                <a:sysClr val="windowText" lastClr="000000"/>
              </a:solidFill>
            </a:endParaRPr>
          </a:p>
          <a:p>
            <a:pPr marL="0" lvl="0" indent="0">
              <a:spcBef>
                <a:spcPts val="0"/>
              </a:spcBef>
              <a:spcAft>
                <a:spcPts val="0"/>
              </a:spcAft>
              <a:buClrTx/>
              <a:buSzTx/>
              <a:buNone/>
            </a:pPr>
            <a:r>
              <a:rPr kumimoji="0" lang="en-US" sz="2000" b="0" i="0" u="none" strike="noStrike" kern="0" cap="none" spc="0" normalizeH="0" noProof="0" dirty="0" smtClean="0">
                <a:ln>
                  <a:noFill/>
                </a:ln>
                <a:solidFill>
                  <a:srgbClr val="FF0000"/>
                </a:solidFill>
                <a:effectLst/>
                <a:uLnTx/>
                <a:uFillTx/>
              </a:rPr>
              <a:t>§ 213.1     Scope of Part</a:t>
            </a:r>
          </a:p>
          <a:p>
            <a:pPr marL="0" lvl="0" indent="0">
              <a:spcBef>
                <a:spcPts val="0"/>
              </a:spcBef>
              <a:spcAft>
                <a:spcPts val="0"/>
              </a:spcAft>
              <a:buClrTx/>
              <a:buSzTx/>
              <a:buNone/>
            </a:pPr>
            <a:r>
              <a:rPr lang="en-US" sz="2000" kern="0" dirty="0" smtClean="0">
                <a:solidFill>
                  <a:srgbClr val="FF0000"/>
                </a:solidFill>
              </a:rPr>
              <a:t>§ 213.3     Application</a:t>
            </a: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213.4     Excepted Track</a:t>
            </a:r>
          </a:p>
          <a:p>
            <a:pPr marL="0" lvl="0" indent="0">
              <a:spcBef>
                <a:spcPts val="0"/>
              </a:spcBef>
              <a:spcAft>
                <a:spcPts val="0"/>
              </a:spcAft>
              <a:buClrTx/>
              <a:buSzTx/>
              <a:buNone/>
            </a:pPr>
            <a:r>
              <a:rPr lang="en-US" sz="2000" kern="0" dirty="0" smtClean="0">
                <a:solidFill>
                  <a:sysClr val="windowText" lastClr="000000"/>
                </a:solidFill>
              </a:rPr>
              <a:t>§ 213.5     Responsibility for Compliance</a:t>
            </a:r>
          </a:p>
          <a:p>
            <a:pPr marL="0" lvl="0" indent="0">
              <a:spcBef>
                <a:spcPts val="0"/>
              </a:spcBef>
              <a:spcAft>
                <a:spcPts val="0"/>
              </a:spcAft>
              <a:buClrTx/>
              <a:buSzTx/>
              <a:buNone/>
            </a:pPr>
            <a:r>
              <a:rPr kumimoji="0" lang="en-US" sz="2000" b="0" i="0" u="none" strike="noStrike" kern="0" cap="none" spc="0" normalizeH="0" noProof="0" dirty="0" smtClean="0">
                <a:ln>
                  <a:noFill/>
                </a:ln>
                <a:solidFill>
                  <a:srgbClr val="FF0000"/>
                </a:solidFill>
                <a:effectLst/>
                <a:uLnTx/>
                <a:uFillTx/>
              </a:rPr>
              <a:t>§ 213.7     Designation of Qualified Persons to Supervise          </a:t>
            </a:r>
          </a:p>
          <a:p>
            <a:pPr marL="0" lvl="0" indent="0">
              <a:spcBef>
                <a:spcPts val="0"/>
              </a:spcBef>
              <a:spcAft>
                <a:spcPts val="0"/>
              </a:spcAft>
              <a:buClrTx/>
              <a:buSzTx/>
              <a:buNone/>
            </a:pPr>
            <a:r>
              <a:rPr lang="en-US" sz="2000" kern="0" dirty="0">
                <a:solidFill>
                  <a:srgbClr val="FF0000"/>
                </a:solidFill>
              </a:rPr>
              <a:t> </a:t>
            </a:r>
            <a:r>
              <a:rPr lang="en-US" sz="2000" kern="0" dirty="0" smtClean="0">
                <a:solidFill>
                  <a:srgbClr val="FF0000"/>
                </a:solidFill>
              </a:rPr>
              <a:t> </a:t>
            </a:r>
            <a:r>
              <a:rPr kumimoji="0" lang="en-US" sz="2000" b="0" i="0" u="none" strike="noStrike" kern="0" cap="none" spc="0" normalizeH="0" noProof="0" dirty="0" smtClean="0">
                <a:ln>
                  <a:noFill/>
                </a:ln>
                <a:solidFill>
                  <a:srgbClr val="FF0000"/>
                </a:solidFill>
                <a:effectLst/>
                <a:uLnTx/>
                <a:uFillTx/>
              </a:rPr>
              <a:t>              Certain Renewals and Inspect Track</a:t>
            </a:r>
          </a:p>
          <a:p>
            <a:pPr marL="0" lvl="0" indent="0">
              <a:spcBef>
                <a:spcPts val="0"/>
              </a:spcBef>
              <a:spcAft>
                <a:spcPts val="0"/>
              </a:spcAft>
              <a:buClrTx/>
              <a:buSzTx/>
              <a:buNone/>
            </a:pPr>
            <a:r>
              <a:rPr lang="en-US" sz="2000" kern="0" dirty="0" smtClean="0">
                <a:solidFill>
                  <a:sysClr val="windowText" lastClr="000000"/>
                </a:solidFill>
              </a:rPr>
              <a:t>§ 213.9     Classes of Track: Operating Speed Limits</a:t>
            </a: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213.11</a:t>
            </a:r>
            <a:r>
              <a:rPr kumimoji="0" lang="en-US" sz="1400" b="0" i="0" u="none" strike="noStrike" kern="0" cap="none" spc="0" normalizeH="0" noProof="0" dirty="0" smtClean="0">
                <a:ln>
                  <a:noFill/>
                </a:ln>
                <a:solidFill>
                  <a:sysClr val="windowText" lastClr="000000"/>
                </a:solidFill>
                <a:effectLst/>
                <a:uLnTx/>
                <a:uFillTx/>
              </a:rPr>
              <a:t>   </a:t>
            </a:r>
            <a:r>
              <a:rPr kumimoji="0" lang="en-US" sz="2000" b="0" i="0" u="none" strike="noStrike" kern="0" cap="none" spc="0" normalizeH="0" noProof="0" dirty="0" smtClean="0">
                <a:ln>
                  <a:noFill/>
                </a:ln>
                <a:solidFill>
                  <a:sysClr val="windowText" lastClr="000000"/>
                </a:solidFill>
                <a:effectLst/>
                <a:uLnTx/>
                <a:uFillTx/>
              </a:rPr>
              <a:t> Restoration or Renewal Under Traffic Conditions</a:t>
            </a:r>
          </a:p>
          <a:p>
            <a:pPr marL="0" lvl="0" indent="0">
              <a:spcBef>
                <a:spcPts val="0"/>
              </a:spcBef>
              <a:spcAft>
                <a:spcPts val="0"/>
              </a:spcAft>
              <a:buClrTx/>
              <a:buSzTx/>
              <a:buNone/>
            </a:pPr>
            <a:r>
              <a:rPr lang="en-US" sz="2000" kern="0" dirty="0" smtClean="0">
                <a:solidFill>
                  <a:sysClr val="windowText" lastClr="000000"/>
                </a:solidFill>
              </a:rPr>
              <a:t>§ 213.13</a:t>
            </a:r>
            <a:r>
              <a:rPr lang="en-US" sz="1100" kern="0" dirty="0" smtClean="0">
                <a:solidFill>
                  <a:sysClr val="windowText" lastClr="000000"/>
                </a:solidFill>
              </a:rPr>
              <a:t>  </a:t>
            </a:r>
            <a:r>
              <a:rPr lang="en-US" sz="2000" kern="0" dirty="0" smtClean="0">
                <a:solidFill>
                  <a:sysClr val="windowText" lastClr="000000"/>
                </a:solidFill>
              </a:rPr>
              <a:t>  Measuring Track Under Load</a:t>
            </a:r>
          </a:p>
          <a:p>
            <a:pPr marL="0" lvl="0" indent="0">
              <a:spcBef>
                <a:spcPts val="0"/>
              </a:spcBef>
              <a:spcAft>
                <a:spcPts val="0"/>
              </a:spcAft>
              <a:buClrTx/>
              <a:buSzTx/>
              <a:buNone/>
            </a:pPr>
            <a:r>
              <a:rPr lang="en-US" sz="2000" kern="0" dirty="0">
                <a:solidFill>
                  <a:srgbClr val="FF0000"/>
                </a:solidFill>
              </a:rPr>
              <a:t>§ </a:t>
            </a:r>
            <a:r>
              <a:rPr lang="en-US" sz="2000" kern="0" dirty="0" smtClean="0">
                <a:solidFill>
                  <a:srgbClr val="FF0000"/>
                </a:solidFill>
              </a:rPr>
              <a:t>213.14   Application of Requirements to Curved Tracks </a:t>
            </a:r>
            <a:r>
              <a:rPr lang="en-US" sz="2000" b="1" i="1" kern="0" dirty="0" smtClean="0">
                <a:solidFill>
                  <a:srgbClr val="FF0000"/>
                </a:solidFill>
              </a:rPr>
              <a:t>NEW </a:t>
            </a:r>
          </a:p>
          <a:p>
            <a:pPr marL="0" lvl="0" indent="0">
              <a:spcBef>
                <a:spcPts val="0"/>
              </a:spcBef>
              <a:spcAft>
                <a:spcPts val="0"/>
              </a:spcAft>
              <a:buClrTx/>
              <a:buSzTx/>
              <a:buNone/>
            </a:pPr>
            <a:r>
              <a:rPr kumimoji="0" lang="en-US" sz="2000" b="0" i="0" u="none" strike="noStrike" kern="0" cap="none" spc="0" normalizeH="0" noProof="0" dirty="0" smtClean="0">
                <a:ln>
                  <a:noFill/>
                </a:ln>
                <a:solidFill>
                  <a:srgbClr val="FF0000"/>
                </a:solidFill>
                <a:effectLst/>
                <a:uLnTx/>
                <a:uFillTx/>
              </a:rPr>
              <a:t>§ 213.15</a:t>
            </a:r>
            <a:r>
              <a:rPr kumimoji="0" lang="en-US" sz="1050" b="0" i="0" u="none" strike="noStrike" kern="0" cap="none" spc="0" normalizeH="0" noProof="0" dirty="0" smtClean="0">
                <a:ln>
                  <a:noFill/>
                </a:ln>
                <a:solidFill>
                  <a:srgbClr val="FF0000"/>
                </a:solidFill>
                <a:effectLst/>
                <a:uLnTx/>
                <a:uFillTx/>
              </a:rPr>
              <a:t>  </a:t>
            </a:r>
            <a:r>
              <a:rPr kumimoji="0" lang="en-US" sz="2000" b="0" i="0" u="none" strike="noStrike" kern="0" cap="none" spc="0" normalizeH="0" noProof="0" dirty="0" smtClean="0">
                <a:ln>
                  <a:noFill/>
                </a:ln>
                <a:solidFill>
                  <a:srgbClr val="FF0000"/>
                </a:solidFill>
                <a:effectLst/>
                <a:uLnTx/>
                <a:uFillTx/>
              </a:rPr>
              <a:t>  Penalties</a:t>
            </a:r>
          </a:p>
          <a:p>
            <a:pPr marL="0" lvl="0" indent="0">
              <a:spcBef>
                <a:spcPts val="0"/>
              </a:spcBef>
              <a:spcAft>
                <a:spcPts val="0"/>
              </a:spcAft>
              <a:buClrTx/>
              <a:buSzTx/>
              <a:buNone/>
            </a:pPr>
            <a:r>
              <a:rPr lang="en-US" sz="2000" kern="0" dirty="0" smtClean="0">
                <a:solidFill>
                  <a:sysClr val="windowText" lastClr="000000"/>
                </a:solidFill>
              </a:rPr>
              <a:t>§ 213.17   Waivers</a:t>
            </a:r>
            <a:endParaRPr kumimoji="0" lang="en-US" sz="2000" b="0" i="0" u="none" strike="noStrike" kern="0" cap="none" spc="0" normalizeH="0" noProof="0" dirty="0" smtClean="0">
              <a:ln>
                <a:noFill/>
              </a:ln>
              <a:solidFill>
                <a:sysClr val="windowText" lastClr="000000"/>
              </a:solidFill>
              <a:effectLst/>
              <a:uLnTx/>
              <a:uFillTx/>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213.19   Information Collection  </a:t>
            </a:r>
            <a:endParaRPr kumimoji="0" lang="en-US"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4288384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213.1  Scope </a:t>
            </a:r>
            <a:endParaRPr lang="en-US" sz="4400" dirty="0"/>
          </a:p>
        </p:txBody>
      </p:sp>
      <p:sp>
        <p:nvSpPr>
          <p:cNvPr id="9" name="Rectangle 7"/>
          <p:cNvSpPr>
            <a:spLocks noGrp="1" noChangeArrowheads="1"/>
          </p:cNvSpPr>
          <p:nvPr>
            <p:ph idx="4294967295"/>
          </p:nvPr>
        </p:nvSpPr>
        <p:spPr bwMode="auto">
          <a:xfrm>
            <a:off x="1143000" y="1676400"/>
            <a:ext cx="7162800" cy="47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0" indent="-457200">
              <a:spcBef>
                <a:spcPts val="0"/>
              </a:spcBef>
              <a:spcAft>
                <a:spcPts val="0"/>
              </a:spcAft>
              <a:buClrTx/>
              <a:buSzTx/>
              <a:buAutoNum type="alphaLcParenBoth"/>
            </a:pPr>
            <a:r>
              <a:rPr lang="en-US" sz="2000" dirty="0" smtClean="0">
                <a:solidFill>
                  <a:schemeClr val="tx2"/>
                </a:solidFill>
              </a:rPr>
              <a:t>This </a:t>
            </a:r>
            <a:r>
              <a:rPr lang="en-US" sz="2000" dirty="0">
                <a:solidFill>
                  <a:schemeClr val="tx2"/>
                </a:solidFill>
              </a:rPr>
              <a:t>part prescribes minimum safety </a:t>
            </a:r>
            <a:r>
              <a:rPr lang="en-US" sz="2000" dirty="0" smtClean="0">
                <a:solidFill>
                  <a:schemeClr val="tx2"/>
                </a:solidFill>
              </a:rPr>
              <a:t>requirements for </a:t>
            </a:r>
            <a:r>
              <a:rPr lang="en-US" sz="2000" dirty="0">
                <a:solidFill>
                  <a:schemeClr val="tx2"/>
                </a:solidFill>
              </a:rPr>
              <a:t>railroad track that is part of the general </a:t>
            </a:r>
            <a:r>
              <a:rPr lang="en-US" sz="2000" dirty="0" smtClean="0">
                <a:solidFill>
                  <a:schemeClr val="tx2"/>
                </a:solidFill>
              </a:rPr>
              <a:t>railroad system </a:t>
            </a:r>
            <a:r>
              <a:rPr lang="en-US" sz="2000" dirty="0">
                <a:solidFill>
                  <a:schemeClr val="tx2"/>
                </a:solidFill>
              </a:rPr>
              <a:t>of transportation.</a:t>
            </a:r>
            <a:r>
              <a:rPr lang="en-US" sz="2000" dirty="0"/>
              <a:t> </a:t>
            </a:r>
            <a:r>
              <a:rPr lang="en-US" sz="2000" b="1" dirty="0">
                <a:solidFill>
                  <a:srgbClr val="FF0000"/>
                </a:solidFill>
              </a:rPr>
              <a:t>In general</a:t>
            </a:r>
            <a:r>
              <a:rPr lang="en-US" sz="2000" b="1" dirty="0"/>
              <a:t>, the </a:t>
            </a:r>
            <a:r>
              <a:rPr lang="en-US" sz="2000" b="1" dirty="0" smtClean="0"/>
              <a:t>requirements prescribed </a:t>
            </a:r>
            <a:r>
              <a:rPr lang="en-US" sz="2000" b="1" dirty="0"/>
              <a:t>in this part apply to </a:t>
            </a:r>
            <a:r>
              <a:rPr lang="en-US" sz="2000" b="1" dirty="0" smtClean="0"/>
              <a:t>specific track </a:t>
            </a:r>
            <a:r>
              <a:rPr lang="en-US" sz="2000" b="1" dirty="0"/>
              <a:t>conditions existing in </a:t>
            </a:r>
            <a:r>
              <a:rPr lang="en-US" sz="2000" b="1" dirty="0" smtClean="0"/>
              <a:t>isolation.</a:t>
            </a:r>
            <a:r>
              <a:rPr lang="en-US" sz="2000" dirty="0" smtClean="0"/>
              <a:t> Therefore</a:t>
            </a:r>
            <a:r>
              <a:rPr lang="en-US" sz="2000" dirty="0"/>
              <a:t>, </a:t>
            </a:r>
            <a:r>
              <a:rPr lang="en-US" sz="2000" dirty="0" smtClean="0"/>
              <a:t>a combination </a:t>
            </a:r>
            <a:r>
              <a:rPr lang="en-US" sz="2000" dirty="0"/>
              <a:t>of track </a:t>
            </a:r>
            <a:r>
              <a:rPr lang="en-US" sz="2000" dirty="0" smtClean="0"/>
              <a:t>conditions, none </a:t>
            </a:r>
            <a:r>
              <a:rPr lang="en-US" sz="2000" dirty="0"/>
              <a:t>of </a:t>
            </a:r>
            <a:r>
              <a:rPr lang="en-US" sz="2000" dirty="0" smtClean="0"/>
              <a:t>which individually </a:t>
            </a:r>
            <a:r>
              <a:rPr lang="en-US" sz="2000" dirty="0"/>
              <a:t>amounts to a deviation from </a:t>
            </a:r>
            <a:r>
              <a:rPr lang="en-US" sz="2000" dirty="0" smtClean="0"/>
              <a:t>the requirements </a:t>
            </a:r>
            <a:r>
              <a:rPr lang="en-US" sz="2000" dirty="0"/>
              <a:t>in this part, may require remedial action </a:t>
            </a:r>
            <a:r>
              <a:rPr lang="en-US" sz="2000" dirty="0" smtClean="0"/>
              <a:t>to </a:t>
            </a:r>
            <a:r>
              <a:rPr lang="en-US" sz="2000" dirty="0"/>
              <a:t>provide for safe operations over that track. </a:t>
            </a:r>
            <a:r>
              <a:rPr lang="en-US" sz="2000" dirty="0">
                <a:solidFill>
                  <a:schemeClr val="tx2"/>
                </a:solidFill>
              </a:rPr>
              <a:t>This part </a:t>
            </a:r>
            <a:r>
              <a:rPr lang="en-US" sz="2000" dirty="0" smtClean="0">
                <a:solidFill>
                  <a:schemeClr val="tx2"/>
                </a:solidFill>
              </a:rPr>
              <a:t>does </a:t>
            </a:r>
            <a:r>
              <a:rPr lang="en-US" sz="2000" dirty="0">
                <a:solidFill>
                  <a:schemeClr val="tx2"/>
                </a:solidFill>
              </a:rPr>
              <a:t>not restrict a railroad from adopting </a:t>
            </a:r>
            <a:r>
              <a:rPr lang="en-US" sz="2000" dirty="0" smtClean="0">
                <a:solidFill>
                  <a:schemeClr val="tx2"/>
                </a:solidFill>
              </a:rPr>
              <a:t>and enforcing </a:t>
            </a:r>
            <a:r>
              <a:rPr lang="en-US" sz="2000" dirty="0">
                <a:solidFill>
                  <a:schemeClr val="tx2"/>
                </a:solidFill>
              </a:rPr>
              <a:t>additional or more stringent requirements </a:t>
            </a:r>
            <a:r>
              <a:rPr lang="en-US" sz="2000" dirty="0" smtClean="0">
                <a:solidFill>
                  <a:schemeClr val="tx2"/>
                </a:solidFill>
              </a:rPr>
              <a:t>not </a:t>
            </a:r>
            <a:r>
              <a:rPr lang="en-US" sz="2000" dirty="0">
                <a:solidFill>
                  <a:schemeClr val="tx2"/>
                </a:solidFill>
              </a:rPr>
              <a:t>inconsistent with this part</a:t>
            </a:r>
            <a:r>
              <a:rPr lang="en-US" sz="2000" dirty="0" smtClean="0">
                <a:solidFill>
                  <a:schemeClr val="tx2"/>
                </a:solidFill>
              </a:rPr>
              <a:t>. </a:t>
            </a:r>
          </a:p>
          <a:p>
            <a:pPr marL="457200" indent="-457200">
              <a:spcBef>
                <a:spcPts val="0"/>
              </a:spcBef>
              <a:spcAft>
                <a:spcPts val="0"/>
              </a:spcAft>
              <a:buClrTx/>
              <a:buSzTx/>
              <a:buAutoNum type="alphaLcParenBoth"/>
            </a:pPr>
            <a:endParaRPr lang="en-US" sz="2000" dirty="0" smtClean="0">
              <a:solidFill>
                <a:schemeClr val="tx2"/>
              </a:solidFill>
            </a:endParaRPr>
          </a:p>
          <a:p>
            <a:pPr marL="457200" indent="-457200">
              <a:spcBef>
                <a:spcPts val="0"/>
              </a:spcBef>
              <a:spcAft>
                <a:spcPts val="0"/>
              </a:spcAft>
              <a:buClrTx/>
              <a:buSzTx/>
              <a:buAutoNum type="alphaLcParenBoth"/>
            </a:pPr>
            <a:r>
              <a:rPr lang="en-US" sz="2000" dirty="0" smtClean="0">
                <a:solidFill>
                  <a:schemeClr val="tx2"/>
                </a:solidFill>
              </a:rPr>
              <a:t>Subparts A through F apply to track classes 1 through 5….</a:t>
            </a:r>
            <a:endParaRPr lang="en-US" sz="2000" dirty="0">
              <a:solidFill>
                <a:schemeClr val="tx2"/>
              </a:solidFill>
            </a:endParaRPr>
          </a:p>
          <a:p>
            <a:pPr marL="0" lvl="0" indent="0">
              <a:spcBef>
                <a:spcPts val="0"/>
              </a:spcBef>
              <a:spcAft>
                <a:spcPts val="0"/>
              </a:spcAft>
              <a:buClrTx/>
              <a:buSzTx/>
              <a:buNone/>
            </a:pPr>
            <a:endParaRPr kumimoji="0" lang="en-US"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498141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Timetables</a:t>
            </a:r>
            <a:endParaRPr lang="en-US" dirty="0"/>
          </a:p>
        </p:txBody>
      </p:sp>
      <p:pic>
        <p:nvPicPr>
          <p:cNvPr id="142339"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19125" y="1571625"/>
            <a:ext cx="5931253"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4724"/>
          <a:stretch/>
        </p:blipFill>
        <p:spPr bwMode="auto">
          <a:xfrm>
            <a:off x="533400" y="1939304"/>
            <a:ext cx="7010400" cy="4461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743200" y="1371600"/>
            <a:ext cx="1981200" cy="762000"/>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Oval 7"/>
          <p:cNvSpPr/>
          <p:nvPr/>
        </p:nvSpPr>
        <p:spPr>
          <a:xfrm>
            <a:off x="592765" y="1371600"/>
            <a:ext cx="2074235" cy="762000"/>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Oval 12"/>
          <p:cNvSpPr/>
          <p:nvPr/>
        </p:nvSpPr>
        <p:spPr>
          <a:xfrm>
            <a:off x="4724400" y="1337930"/>
            <a:ext cx="1981200" cy="762000"/>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Oval 13"/>
          <p:cNvSpPr/>
          <p:nvPr/>
        </p:nvSpPr>
        <p:spPr>
          <a:xfrm>
            <a:off x="533400" y="1939304"/>
            <a:ext cx="381000" cy="2023096"/>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Oval 14"/>
          <p:cNvSpPr/>
          <p:nvPr/>
        </p:nvSpPr>
        <p:spPr>
          <a:xfrm>
            <a:off x="7198242" y="1902090"/>
            <a:ext cx="381000" cy="2023096"/>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Oval 15"/>
          <p:cNvSpPr/>
          <p:nvPr/>
        </p:nvSpPr>
        <p:spPr>
          <a:xfrm>
            <a:off x="838200" y="1891457"/>
            <a:ext cx="685800" cy="1461343"/>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Oval 16"/>
          <p:cNvSpPr/>
          <p:nvPr/>
        </p:nvSpPr>
        <p:spPr>
          <a:xfrm>
            <a:off x="838200" y="5257800"/>
            <a:ext cx="685800" cy="463971"/>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Oval 17"/>
          <p:cNvSpPr/>
          <p:nvPr/>
        </p:nvSpPr>
        <p:spPr>
          <a:xfrm>
            <a:off x="2057400" y="2622127"/>
            <a:ext cx="685800" cy="730673"/>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Oval 18"/>
          <p:cNvSpPr/>
          <p:nvPr/>
        </p:nvSpPr>
        <p:spPr>
          <a:xfrm>
            <a:off x="2075121" y="3894743"/>
            <a:ext cx="685800" cy="284785"/>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Oval 19"/>
          <p:cNvSpPr/>
          <p:nvPr/>
        </p:nvSpPr>
        <p:spPr>
          <a:xfrm>
            <a:off x="4770474" y="2548301"/>
            <a:ext cx="685800" cy="730673"/>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Oval 20"/>
          <p:cNvSpPr/>
          <p:nvPr/>
        </p:nvSpPr>
        <p:spPr>
          <a:xfrm>
            <a:off x="4788195" y="4267200"/>
            <a:ext cx="685800" cy="284785"/>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 name="Oval 22"/>
          <p:cNvSpPr/>
          <p:nvPr/>
        </p:nvSpPr>
        <p:spPr>
          <a:xfrm>
            <a:off x="5473995" y="2451153"/>
            <a:ext cx="685800" cy="730673"/>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 name="Oval 23"/>
          <p:cNvSpPr/>
          <p:nvPr/>
        </p:nvSpPr>
        <p:spPr>
          <a:xfrm>
            <a:off x="5442097" y="4648200"/>
            <a:ext cx="685800" cy="457200"/>
          </a:xfrm>
          <a:prstGeom prst="ellipse">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7349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500"/>
                            </p:stCondLst>
                            <p:childTnLst>
                              <p:par>
                                <p:cTn id="47" presetID="10" presetClass="exit" presetSubtype="0" fill="hold" grpId="1" nodeType="after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0"/>
                                        </p:tgtEl>
                                      </p:cBhvr>
                                    </p:animEffect>
                                    <p:set>
                                      <p:cBhvr>
                                        <p:cTn id="100" dur="1" fill="hold">
                                          <p:stCondLst>
                                            <p:cond delay="499"/>
                                          </p:stCondLst>
                                        </p:cTn>
                                        <p:tgtEl>
                                          <p:spTgt spid="2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23"/>
                                        </p:tgtEl>
                                      </p:cBhvr>
                                    </p:animEffect>
                                    <p:set>
                                      <p:cBhvr>
                                        <p:cTn id="118" dur="1" fill="hold">
                                          <p:stCondLst>
                                            <p:cond delay="499"/>
                                          </p:stCondLst>
                                        </p:cTn>
                                        <p:tgtEl>
                                          <p:spTgt spid="2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Line 1029"/>
          <p:cNvSpPr>
            <a:spLocks noChangeAspect="1" noChangeShapeType="1"/>
          </p:cNvSpPr>
          <p:nvPr/>
        </p:nvSpPr>
        <p:spPr bwMode="auto">
          <a:xfrm flipV="1">
            <a:off x="4876799" y="5064122"/>
            <a:ext cx="261941" cy="309566"/>
          </a:xfrm>
          <a:prstGeom prst="line">
            <a:avLst/>
          </a:prstGeom>
          <a:noFill/>
          <a:ln w="762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48" name="Line 1030"/>
          <p:cNvSpPr>
            <a:spLocks noChangeAspect="1" noChangeShapeType="1"/>
          </p:cNvSpPr>
          <p:nvPr/>
        </p:nvSpPr>
        <p:spPr bwMode="auto">
          <a:xfrm>
            <a:off x="4679950" y="5181600"/>
            <a:ext cx="192088" cy="171450"/>
          </a:xfrm>
          <a:prstGeom prst="line">
            <a:avLst/>
          </a:prstGeom>
          <a:noFill/>
          <a:ln w="762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49" name="Line 1031"/>
          <p:cNvSpPr>
            <a:spLocks noChangeAspect="1" noChangeShapeType="1"/>
          </p:cNvSpPr>
          <p:nvPr/>
        </p:nvSpPr>
        <p:spPr bwMode="auto">
          <a:xfrm>
            <a:off x="1422399" y="2614612"/>
            <a:ext cx="2743200" cy="2173438"/>
          </a:xfrm>
          <a:prstGeom prst="line">
            <a:avLst/>
          </a:prstGeom>
          <a:noFill/>
          <a:ln w="76200">
            <a:solidFill>
              <a:srgbClr val="00CC00"/>
            </a:solidFill>
            <a:round/>
            <a:headEnd/>
            <a:tailEnd/>
          </a:ln>
          <a:effectLst>
            <a:glow rad="50800">
              <a:schemeClr val="tx1">
                <a:alpha val="40000"/>
              </a:schemeClr>
            </a:glow>
          </a:effectLst>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0" name="Line 1032"/>
          <p:cNvSpPr>
            <a:spLocks noChangeAspect="1" noChangeShapeType="1"/>
          </p:cNvSpPr>
          <p:nvPr/>
        </p:nvSpPr>
        <p:spPr bwMode="auto">
          <a:xfrm>
            <a:off x="3006725" y="3873500"/>
            <a:ext cx="1631950" cy="1296988"/>
          </a:xfrm>
          <a:prstGeom prst="line">
            <a:avLst/>
          </a:prstGeom>
          <a:noFill/>
          <a:ln w="76200">
            <a:solidFill>
              <a:srgbClr val="FAFD00"/>
            </a:solidFill>
            <a:round/>
            <a:headEnd/>
            <a:tailEnd/>
          </a:ln>
          <a:effectLst>
            <a:glow rad="25400">
              <a:schemeClr val="tx1"/>
            </a:glow>
          </a:effectLst>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1" name="Line 1033"/>
          <p:cNvSpPr>
            <a:spLocks noChangeAspect="1" noChangeShapeType="1"/>
          </p:cNvSpPr>
          <p:nvPr/>
        </p:nvSpPr>
        <p:spPr bwMode="auto">
          <a:xfrm>
            <a:off x="1422400" y="3862388"/>
            <a:ext cx="60436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3" name="Line 1035"/>
          <p:cNvSpPr>
            <a:spLocks noChangeAspect="1" noChangeShapeType="1"/>
          </p:cNvSpPr>
          <p:nvPr/>
        </p:nvSpPr>
        <p:spPr bwMode="auto">
          <a:xfrm>
            <a:off x="5195888" y="5008077"/>
            <a:ext cx="201613" cy="178287"/>
          </a:xfrm>
          <a:prstGeom prst="line">
            <a:avLst/>
          </a:prstGeom>
          <a:noFill/>
          <a:ln w="76200">
            <a:solidFill>
              <a:srgbClr val="FAFD00"/>
            </a:solidFill>
            <a:round/>
            <a:headEnd/>
            <a:tailEnd/>
          </a:ln>
          <a:effectLst>
            <a:glow rad="25400">
              <a:schemeClr val="tx1"/>
            </a:glow>
          </a:effectLst>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4" name="Line 1036"/>
          <p:cNvSpPr>
            <a:spLocks noChangeAspect="1" noChangeShapeType="1"/>
          </p:cNvSpPr>
          <p:nvPr/>
        </p:nvSpPr>
        <p:spPr bwMode="auto">
          <a:xfrm>
            <a:off x="5443537" y="5213349"/>
            <a:ext cx="212726" cy="185055"/>
          </a:xfrm>
          <a:prstGeom prst="line">
            <a:avLst/>
          </a:prstGeom>
          <a:noFill/>
          <a:ln w="762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5" name="Line 1037"/>
          <p:cNvSpPr>
            <a:spLocks noChangeAspect="1" noChangeShapeType="1"/>
          </p:cNvSpPr>
          <p:nvPr/>
        </p:nvSpPr>
        <p:spPr bwMode="auto">
          <a:xfrm flipV="1">
            <a:off x="5656263" y="5172074"/>
            <a:ext cx="193676" cy="227014"/>
          </a:xfrm>
          <a:prstGeom prst="line">
            <a:avLst/>
          </a:prstGeom>
          <a:noFill/>
          <a:ln w="762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6" name="Line 1038"/>
          <p:cNvSpPr>
            <a:spLocks noChangeAspect="1" noChangeShapeType="1"/>
          </p:cNvSpPr>
          <p:nvPr/>
        </p:nvSpPr>
        <p:spPr bwMode="auto">
          <a:xfrm>
            <a:off x="5993287" y="4992687"/>
            <a:ext cx="215426" cy="190501"/>
          </a:xfrm>
          <a:prstGeom prst="line">
            <a:avLst/>
          </a:prstGeom>
          <a:noFill/>
          <a:ln w="76200">
            <a:solidFill>
              <a:srgbClr val="FAFD00"/>
            </a:solidFill>
            <a:round/>
            <a:headEnd/>
            <a:tailEnd/>
          </a:ln>
          <a:effectLst>
            <a:glow rad="25400">
              <a:schemeClr val="tx1"/>
            </a:glow>
          </a:effectLst>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7" name="Line 1039"/>
          <p:cNvSpPr>
            <a:spLocks noChangeAspect="1" noChangeShapeType="1"/>
          </p:cNvSpPr>
          <p:nvPr/>
        </p:nvSpPr>
        <p:spPr bwMode="auto">
          <a:xfrm>
            <a:off x="6229350" y="5199063"/>
            <a:ext cx="193675" cy="169862"/>
          </a:xfrm>
          <a:prstGeom prst="line">
            <a:avLst/>
          </a:prstGeom>
          <a:noFill/>
          <a:ln w="762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8" name="Line 1040"/>
          <p:cNvSpPr>
            <a:spLocks noChangeAspect="1" noChangeShapeType="1"/>
          </p:cNvSpPr>
          <p:nvPr/>
        </p:nvSpPr>
        <p:spPr bwMode="auto">
          <a:xfrm flipV="1">
            <a:off x="5808663" y="4953000"/>
            <a:ext cx="188052" cy="222245"/>
          </a:xfrm>
          <a:prstGeom prst="line">
            <a:avLst/>
          </a:prstGeom>
          <a:noFill/>
          <a:ln w="76200">
            <a:solidFill>
              <a:srgbClr val="FAFD00"/>
            </a:solidFill>
            <a:round/>
            <a:headEnd/>
            <a:tailEnd/>
          </a:ln>
          <a:effectLst>
            <a:glow rad="25400">
              <a:schemeClr val="tx1"/>
            </a:glow>
          </a:effectLst>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59" name="Line 1041"/>
          <p:cNvSpPr>
            <a:spLocks noChangeAspect="1" noChangeShapeType="1"/>
          </p:cNvSpPr>
          <p:nvPr/>
        </p:nvSpPr>
        <p:spPr bwMode="auto">
          <a:xfrm>
            <a:off x="1371600" y="5181600"/>
            <a:ext cx="6045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60" name="Line 1042"/>
          <p:cNvSpPr>
            <a:spLocks noChangeAspect="1" noChangeShapeType="1"/>
          </p:cNvSpPr>
          <p:nvPr/>
        </p:nvSpPr>
        <p:spPr bwMode="auto">
          <a:xfrm>
            <a:off x="1371600" y="2619375"/>
            <a:ext cx="6045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61" name="Line 1043"/>
          <p:cNvSpPr>
            <a:spLocks noChangeAspect="1" noChangeShapeType="1"/>
          </p:cNvSpPr>
          <p:nvPr/>
        </p:nvSpPr>
        <p:spPr bwMode="auto">
          <a:xfrm>
            <a:off x="1393825" y="2630488"/>
            <a:ext cx="0" cy="25669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862" name="Text Box 1044"/>
          <p:cNvSpPr txBox="1">
            <a:spLocks noChangeAspect="1" noChangeArrowheads="1"/>
          </p:cNvSpPr>
          <p:nvPr/>
        </p:nvSpPr>
        <p:spPr bwMode="auto">
          <a:xfrm>
            <a:off x="5562600" y="5486400"/>
            <a:ext cx="199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2000" dirty="0">
                <a:solidFill>
                  <a:prstClr val="black"/>
                </a:solidFill>
                <a:latin typeface="Arial" charset="0"/>
              </a:rPr>
              <a:t>FRA Standards </a:t>
            </a:r>
          </a:p>
        </p:txBody>
      </p:sp>
      <p:sp>
        <p:nvSpPr>
          <p:cNvPr id="35863" name="Text Box 1045"/>
          <p:cNvSpPr txBox="1">
            <a:spLocks noChangeAspect="1" noChangeArrowheads="1"/>
          </p:cNvSpPr>
          <p:nvPr/>
        </p:nvSpPr>
        <p:spPr bwMode="auto">
          <a:xfrm>
            <a:off x="5232400" y="2108200"/>
            <a:ext cx="220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2000" dirty="0">
                <a:solidFill>
                  <a:prstClr val="black"/>
                </a:solidFill>
                <a:latin typeface="Arial" charset="0"/>
              </a:rPr>
              <a:t>Design Standards</a:t>
            </a:r>
          </a:p>
        </p:txBody>
      </p:sp>
      <p:sp>
        <p:nvSpPr>
          <p:cNvPr id="35864" name="Text Box 1046"/>
          <p:cNvSpPr txBox="1">
            <a:spLocks noChangeAspect="1" noChangeArrowheads="1"/>
          </p:cNvSpPr>
          <p:nvPr/>
        </p:nvSpPr>
        <p:spPr bwMode="auto">
          <a:xfrm>
            <a:off x="4667250" y="3413125"/>
            <a:ext cx="286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2000" dirty="0">
                <a:solidFill>
                  <a:prstClr val="black"/>
                </a:solidFill>
                <a:latin typeface="Arial" charset="0"/>
              </a:rPr>
              <a:t>Maintenance Standards</a:t>
            </a:r>
          </a:p>
        </p:txBody>
      </p:sp>
      <p:sp>
        <p:nvSpPr>
          <p:cNvPr id="27" name="Title 1"/>
          <p:cNvSpPr>
            <a:spLocks noGrp="1"/>
          </p:cNvSpPr>
          <p:nvPr>
            <p:ph type="title" idx="4294967295"/>
          </p:nvPr>
        </p:nvSpPr>
        <p:spPr>
          <a:xfrm>
            <a:off x="1793289" y="228600"/>
            <a:ext cx="6969711" cy="1143000"/>
          </a:xfrm>
        </p:spPr>
        <p:txBody>
          <a:bodyPr/>
          <a:lstStyle/>
          <a:p>
            <a:pPr algn="l"/>
            <a:r>
              <a:rPr lang="en-US" sz="4400" dirty="0" smtClean="0"/>
              <a:t>§ 213.1  Scope </a:t>
            </a:r>
            <a:endParaRPr lang="en-US" sz="4400"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189804">
            <a:off x="5043015" y="4958593"/>
            <a:ext cx="208822" cy="22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949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213.3   Application </a:t>
            </a:r>
            <a:endParaRPr lang="en-US" sz="4400" dirty="0"/>
          </a:p>
        </p:txBody>
      </p:sp>
      <p:sp>
        <p:nvSpPr>
          <p:cNvPr id="9" name="Rectangle 7"/>
          <p:cNvSpPr>
            <a:spLocks noGrp="1" noChangeArrowheads="1"/>
          </p:cNvSpPr>
          <p:nvPr>
            <p:ph idx="4294967295"/>
          </p:nvPr>
        </p:nvSpPr>
        <p:spPr bwMode="auto">
          <a:xfrm>
            <a:off x="1143000" y="1676400"/>
            <a:ext cx="7162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0" lvl="0" indent="-457200">
              <a:spcBef>
                <a:spcPts val="0"/>
              </a:spcBef>
              <a:spcAft>
                <a:spcPts val="0"/>
              </a:spcAft>
              <a:buClrTx/>
              <a:buSzTx/>
              <a:buAutoNum type="alphaLcParenBoth"/>
            </a:pPr>
            <a:r>
              <a:rPr lang="en-US" sz="2000" kern="0" dirty="0" smtClean="0">
                <a:solidFill>
                  <a:sysClr val="windowText" lastClr="000000"/>
                </a:solidFill>
              </a:rPr>
              <a:t>Except </a:t>
            </a:r>
            <a:r>
              <a:rPr lang="en-US" sz="2000" kern="0" dirty="0">
                <a:solidFill>
                  <a:sysClr val="windowText" lastClr="000000"/>
                </a:solidFill>
              </a:rPr>
              <a:t>as provided in paragraph (b) of this section, this part applies to all standard gage track in the general railroad system of transportation</a:t>
            </a:r>
            <a:r>
              <a:rPr lang="en-US" sz="2000" kern="0" dirty="0" smtClean="0">
                <a:solidFill>
                  <a:sysClr val="windowText" lastClr="000000"/>
                </a:solidFill>
              </a:rPr>
              <a:t>.</a:t>
            </a:r>
            <a:endParaRPr lang="en-US" sz="2000" kern="0" dirty="0">
              <a:solidFill>
                <a:sysClr val="windowText" lastClr="000000"/>
              </a:solidFill>
            </a:endParaRPr>
          </a:p>
        </p:txBody>
      </p:sp>
      <p:sp>
        <p:nvSpPr>
          <p:cNvPr id="3" name="TextBox 2"/>
          <p:cNvSpPr txBox="1"/>
          <p:nvPr/>
        </p:nvSpPr>
        <p:spPr>
          <a:xfrm>
            <a:off x="152400" y="3060680"/>
            <a:ext cx="8915400" cy="3416320"/>
          </a:xfrm>
          <a:prstGeom prst="rect">
            <a:avLst/>
          </a:prstGeom>
          <a:noFill/>
        </p:spPr>
        <p:txBody>
          <a:bodyPr wrap="square" rtlCol="0">
            <a:spAutoFit/>
          </a:bodyPr>
          <a:lstStyle/>
          <a:p>
            <a:r>
              <a:rPr lang="en-US" dirty="0" smtClean="0">
                <a:solidFill>
                  <a:prstClr val="black"/>
                </a:solidFill>
              </a:rPr>
              <a:t>Guidance</a:t>
            </a:r>
            <a:r>
              <a:rPr lang="en-US" dirty="0">
                <a:solidFill>
                  <a:prstClr val="black"/>
                </a:solidFill>
              </a:rPr>
              <a:t>. This applicability section specifically excludes from Part 213 track located inside an installation that is not part of the general railroad system of transportation. Additional language regarding plant trackage can also be found in 49 CFR Part 209, Appendix A, which explains that the track owner of any plant railroad trackage over which a general system railroad operates is responsible for the condition of track used by the general system railroad. Part 209, Appendix A, is not meant to imply that all of the requirements of the TSS, including inspection frequencies and recordkeeping, become applicable to a plant railroad once a general system railroad enters the property. Rather, it is a statement meant to convey </a:t>
            </a:r>
            <a:r>
              <a:rPr lang="en-US" dirty="0" smtClean="0">
                <a:solidFill>
                  <a:prstClr val="black"/>
                </a:solidFill>
              </a:rPr>
              <a:t>FRA’s </a:t>
            </a:r>
            <a:r>
              <a:rPr lang="en-US" dirty="0">
                <a:solidFill>
                  <a:prstClr val="black"/>
                </a:solidFill>
              </a:rPr>
              <a:t>intent that plants should maintain, in a safe condition, that portion of their trackage used by a general system railroad.</a:t>
            </a:r>
          </a:p>
          <a:p>
            <a:endParaRPr lang="en-US" dirty="0">
              <a:solidFill>
                <a:prstClr val="black"/>
              </a:solidFill>
            </a:endParaRPr>
          </a:p>
        </p:txBody>
      </p:sp>
    </p:spTree>
    <p:extLst>
      <p:ext uri="{BB962C8B-B14F-4D97-AF65-F5344CB8AC3E}">
        <p14:creationId xmlns:p14="http://schemas.microsoft.com/office/powerpoint/2010/main" val="184633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213.3   </a:t>
            </a:r>
            <a:r>
              <a:rPr lang="en-US" sz="4400" dirty="0" smtClean="0">
                <a:solidFill>
                  <a:schemeClr val="accent6"/>
                </a:solidFill>
              </a:rPr>
              <a:t>Application </a:t>
            </a:r>
            <a:endParaRPr lang="en-US" sz="4400" dirty="0">
              <a:solidFill>
                <a:schemeClr val="accent6"/>
              </a:solidFill>
            </a:endParaRPr>
          </a:p>
        </p:txBody>
      </p:sp>
      <p:sp>
        <p:nvSpPr>
          <p:cNvPr id="9" name="Rectangle 7"/>
          <p:cNvSpPr>
            <a:spLocks noGrp="1" noChangeArrowheads="1"/>
          </p:cNvSpPr>
          <p:nvPr>
            <p:ph idx="4294967295"/>
          </p:nvPr>
        </p:nvSpPr>
        <p:spPr bwMode="auto">
          <a:xfrm>
            <a:off x="1143000" y="1676400"/>
            <a:ext cx="7162800" cy="28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endParaRPr lang="en-US" sz="2000" kern="0" dirty="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(b)   This part does not apply to track –</a:t>
            </a:r>
          </a:p>
          <a:p>
            <a:pPr marL="0" marR="0" indent="0">
              <a:spcBef>
                <a:spcPts val="0"/>
              </a:spcBef>
              <a:spcAft>
                <a:spcPts val="0"/>
              </a:spcAft>
              <a:buNone/>
            </a:pPr>
            <a:r>
              <a:rPr lang="en-US" sz="2000" i="1" dirty="0" smtClean="0">
                <a:solidFill>
                  <a:srgbClr val="FF0000"/>
                </a:solidFill>
                <a:latin typeface="Arial"/>
                <a:ea typeface="Times New Roman"/>
                <a:cs typeface="Times New Roman"/>
              </a:rPr>
              <a:t>       </a:t>
            </a:r>
            <a:r>
              <a:rPr lang="en-US" sz="2000" i="1" dirty="0" smtClean="0">
                <a:solidFill>
                  <a:schemeClr val="tx1"/>
                </a:solidFill>
                <a:latin typeface="Arial"/>
                <a:ea typeface="Times New Roman"/>
                <a:cs typeface="Times New Roman"/>
              </a:rPr>
              <a:t>(</a:t>
            </a:r>
            <a:r>
              <a:rPr lang="en-US" sz="2000" i="1" dirty="0">
                <a:solidFill>
                  <a:schemeClr val="tx1"/>
                </a:solidFill>
                <a:latin typeface="Arial"/>
                <a:ea typeface="Times New Roman"/>
                <a:cs typeface="Times New Roman"/>
              </a:rPr>
              <a:t>1)  Located inside an installation that is not part of the general railroad system of transportation (i.e., a plant railroad).  As used in this part, a plant railroad means a plant or installation that owns or leases a locomotive, uses that locomotive to switch cars throughout the plant or installation, and is moving goods solely </a:t>
            </a:r>
            <a:r>
              <a:rPr lang="en-US" sz="2000" i="1" dirty="0" smtClean="0">
                <a:solidFill>
                  <a:schemeClr val="tx1"/>
                </a:solidFill>
                <a:latin typeface="Arial"/>
                <a:ea typeface="Times New Roman"/>
                <a:cs typeface="Times New Roman"/>
              </a:rPr>
              <a:t>for use </a:t>
            </a:r>
            <a:r>
              <a:rPr lang="en-US" sz="2000" i="1" dirty="0">
                <a:solidFill>
                  <a:schemeClr val="tx1"/>
                </a:solidFill>
                <a:latin typeface="Arial"/>
                <a:ea typeface="Times New Roman"/>
                <a:cs typeface="Times New Roman"/>
              </a:rPr>
              <a:t>in the facility’s own industrial </a:t>
            </a:r>
            <a:r>
              <a:rPr lang="en-US" sz="2000" i="1" dirty="0" smtClean="0">
                <a:solidFill>
                  <a:schemeClr val="tx1"/>
                </a:solidFill>
                <a:latin typeface="Arial"/>
                <a:ea typeface="Times New Roman"/>
                <a:cs typeface="Times New Roman"/>
              </a:rPr>
              <a:t>processes….  </a:t>
            </a:r>
            <a:endParaRPr kumimoji="0" lang="en-US" sz="2000" b="0" i="0" u="none" strike="noStrike" kern="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1434582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213.3   </a:t>
            </a:r>
            <a:r>
              <a:rPr lang="en-US" sz="4400" dirty="0" smtClean="0">
                <a:solidFill>
                  <a:schemeClr val="accent6"/>
                </a:solidFill>
              </a:rPr>
              <a:t>Application </a:t>
            </a:r>
            <a:endParaRPr lang="en-US" sz="4400" dirty="0">
              <a:solidFill>
                <a:schemeClr val="accent6"/>
              </a:solidFill>
            </a:endParaRPr>
          </a:p>
        </p:txBody>
      </p:sp>
      <p:sp>
        <p:nvSpPr>
          <p:cNvPr id="9" name="Rectangle 7"/>
          <p:cNvSpPr>
            <a:spLocks noGrp="1" noChangeArrowheads="1"/>
          </p:cNvSpPr>
          <p:nvPr>
            <p:ph idx="4294967295"/>
          </p:nvPr>
        </p:nvSpPr>
        <p:spPr bwMode="auto">
          <a:xfrm>
            <a:off x="1143000" y="1676400"/>
            <a:ext cx="7162800" cy="347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endParaRPr lang="en-US" sz="2000" kern="0" dirty="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(b)   This part does not apply to track –</a:t>
            </a:r>
          </a:p>
          <a:p>
            <a:pPr marL="0" marR="0" indent="0">
              <a:spcBef>
                <a:spcPts val="0"/>
              </a:spcBef>
              <a:spcAft>
                <a:spcPts val="0"/>
              </a:spcAft>
              <a:buNone/>
            </a:pPr>
            <a:r>
              <a:rPr lang="en-US" sz="2000" i="1" dirty="0" smtClean="0">
                <a:solidFill>
                  <a:srgbClr val="FF0000"/>
                </a:solidFill>
                <a:latin typeface="Arial"/>
                <a:ea typeface="Times New Roman"/>
                <a:cs typeface="Times New Roman"/>
              </a:rPr>
              <a:t>       </a:t>
            </a:r>
            <a:r>
              <a:rPr lang="en-US" sz="2000" i="1" dirty="0">
                <a:solidFill>
                  <a:schemeClr val="tx1"/>
                </a:solidFill>
                <a:latin typeface="Arial"/>
                <a:ea typeface="Times New Roman"/>
                <a:cs typeface="Times New Roman"/>
              </a:rPr>
              <a:t>(2)  Used exclusively for tourist, scenic, historic, or excursion operations that are not part of the general railroad system of transportation.  As used in this part, tourist, scenic, historic, or excursion operations that are not part of the general railroad system of transportation means a tourist, scenic, historic, or excursion operation conducted only on track used exclusively for that purpose (i.e., there is </a:t>
            </a:r>
            <a:r>
              <a:rPr lang="en-US" sz="2000" i="1" dirty="0" smtClean="0">
                <a:solidFill>
                  <a:schemeClr val="tx1"/>
                </a:solidFill>
                <a:latin typeface="Arial"/>
                <a:ea typeface="Times New Roman"/>
                <a:cs typeface="Times New Roman"/>
              </a:rPr>
              <a:t>no </a:t>
            </a:r>
            <a:r>
              <a:rPr lang="en-US" sz="2000" i="1" dirty="0">
                <a:solidFill>
                  <a:schemeClr val="tx1"/>
                </a:solidFill>
                <a:latin typeface="Arial"/>
                <a:ea typeface="Times New Roman"/>
                <a:cs typeface="Times New Roman"/>
              </a:rPr>
              <a:t>freight, intercity passenger, or commuter passenger railroad operation on the track); or </a:t>
            </a:r>
            <a:endParaRPr lang="en-US" sz="2000" dirty="0">
              <a:solidFill>
                <a:schemeClr val="tx1"/>
              </a:solidFill>
              <a:latin typeface="Arial"/>
              <a:ea typeface="Times New Roman"/>
              <a:cs typeface="Times New Roman"/>
            </a:endParaRPr>
          </a:p>
        </p:txBody>
      </p:sp>
    </p:spTree>
    <p:extLst>
      <p:ext uri="{BB962C8B-B14F-4D97-AF65-F5344CB8AC3E}">
        <p14:creationId xmlns:p14="http://schemas.microsoft.com/office/powerpoint/2010/main" val="2635984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213.3   </a:t>
            </a:r>
            <a:r>
              <a:rPr lang="en-US" sz="4400" dirty="0" smtClean="0">
                <a:solidFill>
                  <a:schemeClr val="accent6"/>
                </a:solidFill>
              </a:rPr>
              <a:t>Application </a:t>
            </a:r>
            <a:endParaRPr lang="en-US" sz="4400" dirty="0">
              <a:solidFill>
                <a:schemeClr val="accent6"/>
              </a:solidFill>
            </a:endParaRPr>
          </a:p>
        </p:txBody>
      </p:sp>
      <p:sp>
        <p:nvSpPr>
          <p:cNvPr id="9" name="Rectangle 7"/>
          <p:cNvSpPr>
            <a:spLocks noGrp="1" noChangeArrowheads="1"/>
          </p:cNvSpPr>
          <p:nvPr>
            <p:ph idx="4294967295"/>
          </p:nvPr>
        </p:nvSpPr>
        <p:spPr bwMode="auto">
          <a:xfrm>
            <a:off x="1143000" y="1676400"/>
            <a:ext cx="7162800"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endParaRPr lang="en-US" sz="2000" kern="0" dirty="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(b)   This part does not apply to track –</a:t>
            </a:r>
          </a:p>
          <a:p>
            <a:pPr marL="0" marR="0" indent="0">
              <a:spcBef>
                <a:spcPts val="0"/>
              </a:spcBef>
              <a:spcAft>
                <a:spcPts val="0"/>
              </a:spcAft>
              <a:buNone/>
            </a:pPr>
            <a:r>
              <a:rPr lang="en-US" sz="2000" i="1" dirty="0" smtClean="0">
                <a:solidFill>
                  <a:schemeClr val="tx1"/>
                </a:solidFill>
                <a:latin typeface="Arial"/>
                <a:ea typeface="Times New Roman"/>
                <a:cs typeface="Times New Roman"/>
              </a:rPr>
              <a:t>       </a:t>
            </a:r>
            <a:r>
              <a:rPr lang="en-US" sz="2000" i="1" dirty="0">
                <a:solidFill>
                  <a:schemeClr val="tx1"/>
                </a:solidFill>
                <a:latin typeface="Arial"/>
                <a:ea typeface="Times New Roman"/>
                <a:cs typeface="Times New Roman"/>
              </a:rPr>
              <a:t>(3)  Used exclusively for rapid transit operations in an urban area that are not </a:t>
            </a:r>
            <a:r>
              <a:rPr lang="en-US" sz="2000" i="1" dirty="0" smtClean="0">
                <a:solidFill>
                  <a:schemeClr val="tx1"/>
                </a:solidFill>
                <a:latin typeface="Arial"/>
                <a:ea typeface="Times New Roman"/>
                <a:cs typeface="Times New Roman"/>
              </a:rPr>
              <a:t>connected to </a:t>
            </a:r>
            <a:r>
              <a:rPr lang="en-US" sz="2000" i="1" dirty="0">
                <a:solidFill>
                  <a:schemeClr val="tx1"/>
                </a:solidFill>
                <a:latin typeface="Arial"/>
                <a:ea typeface="Times New Roman"/>
                <a:cs typeface="Times New Roman"/>
              </a:rPr>
              <a:t>the general railroad system of transportation</a:t>
            </a:r>
            <a:r>
              <a:rPr lang="en-US" sz="2000" i="1" dirty="0" smtClean="0">
                <a:solidFill>
                  <a:schemeClr val="tx1"/>
                </a:solidFill>
                <a:latin typeface="Arial"/>
                <a:ea typeface="Times New Roman"/>
                <a:cs typeface="Times New Roman"/>
              </a:rPr>
              <a:t>.</a:t>
            </a:r>
            <a:endParaRPr lang="en-US" sz="2000" dirty="0">
              <a:solidFill>
                <a:schemeClr val="tx1"/>
              </a:solidFill>
              <a:latin typeface="Arial"/>
              <a:ea typeface="Times New Roman"/>
              <a:cs typeface="Times New Roman"/>
            </a:endParaRPr>
          </a:p>
        </p:txBody>
      </p:sp>
      <p:pic>
        <p:nvPicPr>
          <p:cNvPr id="151561" name="Picture 9" descr="San Francisco Mun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4391025"/>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51562" name="Picture 10" descr="Metropolitan Atlanta Rapid Transit Authorit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625" y="4419600"/>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51563" name="Picture 11" descr="Massachusetts Bay Transportation Authority">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3225" y="4419600"/>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51564" name="Picture 12" descr="SEPT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1625" y="4391025"/>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51566" name="Picture 14" descr="Bay Area Rapid Transit">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0087" y="4383086"/>
            <a:ext cx="722313" cy="72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87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sp>
        <p:nvSpPr>
          <p:cNvPr id="9" name="Rectangle 7"/>
          <p:cNvSpPr>
            <a:spLocks noGrp="1" noChangeArrowheads="1"/>
          </p:cNvSpPr>
          <p:nvPr>
            <p:ph idx="4294967295"/>
          </p:nvPr>
        </p:nvSpPr>
        <p:spPr bwMode="auto">
          <a:xfrm>
            <a:off x="1143000" y="1676400"/>
            <a:ext cx="7162800" cy="25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a:solidFill>
                  <a:sysClr val="windowText" lastClr="000000"/>
                </a:solidFill>
              </a:rPr>
              <a:t>A track owner may designate a segment of track as excepted track provided that </a:t>
            </a:r>
            <a:r>
              <a:rPr lang="en-US" sz="2000" kern="0" dirty="0" smtClean="0">
                <a:solidFill>
                  <a:sysClr val="windowText" lastClr="000000"/>
                </a:solidFill>
              </a:rPr>
              <a:t>–</a:t>
            </a:r>
          </a:p>
          <a:p>
            <a:pPr marL="0" lvl="0" indent="0">
              <a:spcBef>
                <a:spcPts val="0"/>
              </a:spcBef>
              <a:spcAft>
                <a:spcPts val="0"/>
              </a:spcAft>
              <a:buClrTx/>
              <a:buSzTx/>
              <a:buNone/>
            </a:pPr>
            <a:endParaRPr lang="en-US" sz="2000" kern="0" dirty="0">
              <a:solidFill>
                <a:sysClr val="windowText" lastClr="000000"/>
              </a:solidFill>
            </a:endParaRPr>
          </a:p>
          <a:p>
            <a:pPr marL="0" lvl="0" indent="0">
              <a:spcBef>
                <a:spcPts val="0"/>
              </a:spcBef>
              <a:spcAft>
                <a:spcPts val="0"/>
              </a:spcAft>
              <a:buClrTx/>
              <a:buSzTx/>
              <a:buNone/>
            </a:pPr>
            <a:r>
              <a:rPr lang="en-US" sz="2000" b="1" kern="0" dirty="0">
                <a:solidFill>
                  <a:sysClr val="windowText" lastClr="000000"/>
                </a:solidFill>
              </a:rPr>
              <a:t>213.4(a</a:t>
            </a:r>
            <a:r>
              <a:rPr lang="en-US" sz="2000" b="1" kern="0" dirty="0" smtClean="0">
                <a:solidFill>
                  <a:sysClr val="windowText" lastClr="000000"/>
                </a:solidFill>
              </a:rPr>
              <a:t>) </a:t>
            </a:r>
            <a:r>
              <a:rPr lang="en-US" sz="2000" kern="0" dirty="0" smtClean="0">
                <a:solidFill>
                  <a:sysClr val="windowText" lastClr="000000"/>
                </a:solidFill>
              </a:rPr>
              <a:t>The </a:t>
            </a:r>
            <a:r>
              <a:rPr lang="en-US" sz="2000" kern="0" dirty="0">
                <a:solidFill>
                  <a:sysClr val="windowText" lastClr="000000"/>
                </a:solidFill>
              </a:rPr>
              <a:t>segment is </a:t>
            </a:r>
            <a:r>
              <a:rPr lang="en-US" sz="2000" kern="0" dirty="0" smtClean="0">
                <a:solidFill>
                  <a:sysClr val="windowText" lastClr="000000"/>
                </a:solidFill>
              </a:rPr>
              <a:t>identified (timetable</a:t>
            </a:r>
            <a:r>
              <a:rPr lang="en-US" sz="2000" kern="0" dirty="0">
                <a:solidFill>
                  <a:sysClr val="windowText" lastClr="000000"/>
                </a:solidFill>
              </a:rPr>
              <a:t>, </a:t>
            </a:r>
            <a:r>
              <a:rPr lang="en-US" sz="2000" kern="0" dirty="0" smtClean="0">
                <a:solidFill>
                  <a:sysClr val="windowText" lastClr="000000"/>
                </a:solidFill>
              </a:rPr>
              <a:t>special </a:t>
            </a:r>
            <a:r>
              <a:rPr lang="en-US" sz="2000" kern="0" dirty="0">
                <a:solidFill>
                  <a:sysClr val="windowText" lastClr="000000"/>
                </a:solidFill>
              </a:rPr>
              <a:t>instructions, general order, or other appropriate records which are available for inspection during regular business hours);</a:t>
            </a:r>
            <a:endParaRPr lang="en-US" sz="2000" kern="0" dirty="0" smtClean="0">
              <a:solidFill>
                <a:sysClr val="windowText" lastClr="000000"/>
              </a:solidFill>
            </a:endParaRPr>
          </a:p>
          <a:p>
            <a:pPr marL="0" lvl="0" indent="0">
              <a:spcBef>
                <a:spcPts val="0"/>
              </a:spcBef>
              <a:spcAft>
                <a:spcPts val="0"/>
              </a:spcAft>
              <a:buClrTx/>
              <a:buSzTx/>
              <a:buNone/>
            </a:pPr>
            <a:endParaRPr lang="en-US" sz="2000" kern="0" dirty="0">
              <a:solidFill>
                <a:sysClr val="windowText" lastClr="000000"/>
              </a:solidFill>
            </a:endParaRPr>
          </a:p>
        </p:txBody>
      </p:sp>
      <p:pic>
        <p:nvPicPr>
          <p:cNvPr id="139266" name="Picture 2" descr="http://thumbs3.ebaystatic.com/m/mU3xA_ylKHjEPHaSnLWTJcQ/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619740"/>
            <a:ext cx="1524000" cy="270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67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sp>
        <p:nvSpPr>
          <p:cNvPr id="9" name="Rectangle 7"/>
          <p:cNvSpPr>
            <a:spLocks noGrp="1" noChangeArrowheads="1"/>
          </p:cNvSpPr>
          <p:nvPr>
            <p:ph idx="4294967295"/>
          </p:nvPr>
        </p:nvSpPr>
        <p:spPr bwMode="auto">
          <a:xfrm>
            <a:off x="1143000" y="1676400"/>
            <a:ext cx="7162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a:solidFill>
                  <a:sysClr val="windowText" lastClr="000000"/>
                </a:solidFill>
              </a:rPr>
              <a:t>A track owner may designate a segment of track as excepted track provided that </a:t>
            </a:r>
            <a:r>
              <a:rPr lang="en-US" sz="2000" kern="0" dirty="0" smtClean="0">
                <a:solidFill>
                  <a:sysClr val="windowText" lastClr="000000"/>
                </a:solidFill>
              </a:rPr>
              <a:t>–</a:t>
            </a:r>
          </a:p>
          <a:p>
            <a:pPr marL="0" lvl="0" indent="0">
              <a:spcBef>
                <a:spcPts val="0"/>
              </a:spcBef>
              <a:spcAft>
                <a:spcPts val="0"/>
              </a:spcAft>
              <a:buClrTx/>
              <a:buSzTx/>
              <a:buNone/>
            </a:pPr>
            <a:endParaRPr lang="en-US" sz="2000" kern="0" dirty="0">
              <a:solidFill>
                <a:sysClr val="windowText" lastClr="000000"/>
              </a:solidFill>
            </a:endParaRPr>
          </a:p>
        </p:txBody>
      </p:sp>
      <p:pic>
        <p:nvPicPr>
          <p:cNvPr id="10" name="Picture 2" descr="C:\Users\kevin.mcquitty\Pictures\RR BNSF\Pix BNSFa\Pitt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26635"/>
            <a:ext cx="4086086" cy="30645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19200" y="2931855"/>
            <a:ext cx="2895600" cy="2862322"/>
          </a:xfrm>
          <a:prstGeom prst="rect">
            <a:avLst/>
          </a:prstGeom>
          <a:noFill/>
        </p:spPr>
        <p:txBody>
          <a:bodyPr wrap="square" rtlCol="0">
            <a:spAutoFit/>
          </a:bodyPr>
          <a:lstStyle/>
          <a:p>
            <a:r>
              <a:rPr lang="en-US" sz="2000" b="1" dirty="0">
                <a:solidFill>
                  <a:prstClr val="black"/>
                </a:solidFill>
              </a:rPr>
              <a:t>213.4(b</a:t>
            </a:r>
            <a:r>
              <a:rPr lang="en-US" sz="2000" dirty="0">
                <a:solidFill>
                  <a:prstClr val="black"/>
                </a:solidFill>
              </a:rPr>
              <a:t>) </a:t>
            </a:r>
            <a:endParaRPr lang="en-US" sz="2000" dirty="0" smtClean="0">
              <a:solidFill>
                <a:prstClr val="black"/>
              </a:solidFill>
            </a:endParaRPr>
          </a:p>
          <a:p>
            <a:r>
              <a:rPr lang="en-US" sz="2000" dirty="0" smtClean="0">
                <a:solidFill>
                  <a:prstClr val="black"/>
                </a:solidFill>
              </a:rPr>
              <a:t>The </a:t>
            </a:r>
            <a:r>
              <a:rPr lang="en-US" sz="2000" dirty="0">
                <a:solidFill>
                  <a:prstClr val="black"/>
                </a:solidFill>
              </a:rPr>
              <a:t>identified segment is not located within 30 feet of an adjacent track which can be subjected to simultaneous use at speeds in excess of 10 miles per hour;</a:t>
            </a:r>
          </a:p>
        </p:txBody>
      </p:sp>
    </p:spTree>
    <p:extLst>
      <p:ext uri="{BB962C8B-B14F-4D97-AF65-F5344CB8AC3E}">
        <p14:creationId xmlns:p14="http://schemas.microsoft.com/office/powerpoint/2010/main" val="1612673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pic>
        <p:nvPicPr>
          <p:cNvPr id="77" name="Picture 76" descr="nest track"/>
          <p:cNvPicPr/>
          <p:nvPr/>
        </p:nvPicPr>
        <p:blipFill>
          <a:blip r:embed="rId3" cstate="print">
            <a:extLst>
              <a:ext uri="{28A0092B-C50C-407E-A947-70E740481C1C}">
                <a14:useLocalDpi xmlns:a14="http://schemas.microsoft.com/office/drawing/2010/main" val="0"/>
              </a:ext>
            </a:extLst>
          </a:blip>
          <a:srcRect t="19957" b="13220"/>
          <a:stretch>
            <a:fillRect/>
          </a:stretch>
        </p:blipFill>
        <p:spPr bwMode="auto">
          <a:xfrm>
            <a:off x="723900" y="1765300"/>
            <a:ext cx="7581900" cy="4330699"/>
          </a:xfrm>
          <a:prstGeom prst="rect">
            <a:avLst/>
          </a:prstGeom>
          <a:noFill/>
          <a:ln>
            <a:noFill/>
          </a:ln>
        </p:spPr>
      </p:pic>
    </p:spTree>
    <p:extLst>
      <p:ext uri="{BB962C8B-B14F-4D97-AF65-F5344CB8AC3E}">
        <p14:creationId xmlns:p14="http://schemas.microsoft.com/office/powerpoint/2010/main" val="3754360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sp>
        <p:nvSpPr>
          <p:cNvPr id="9" name="Rectangle 7"/>
          <p:cNvSpPr>
            <a:spLocks noGrp="1" noChangeArrowheads="1"/>
          </p:cNvSpPr>
          <p:nvPr>
            <p:ph idx="4294967295"/>
          </p:nvPr>
        </p:nvSpPr>
        <p:spPr bwMode="auto">
          <a:xfrm>
            <a:off x="1143000" y="1676400"/>
            <a:ext cx="7162800" cy="19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a:solidFill>
                  <a:sysClr val="windowText" lastClr="000000"/>
                </a:solidFill>
              </a:rPr>
              <a:t>A track owner may designate a segment of track as excepted track provided that </a:t>
            </a:r>
            <a:r>
              <a:rPr lang="en-US" sz="2000" kern="0" dirty="0" smtClean="0">
                <a:solidFill>
                  <a:sysClr val="windowText" lastClr="000000"/>
                </a:solidFill>
              </a:rPr>
              <a:t>–</a:t>
            </a:r>
          </a:p>
          <a:p>
            <a:pPr marL="0" lvl="0" indent="0">
              <a:spcBef>
                <a:spcPts val="0"/>
              </a:spcBef>
              <a:spcAft>
                <a:spcPts val="0"/>
              </a:spcAft>
              <a:buClrTx/>
              <a:buSzTx/>
              <a:buNone/>
            </a:pPr>
            <a:endParaRPr lang="en-US" sz="2000" kern="0" dirty="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213.4(c) The </a:t>
            </a:r>
            <a:r>
              <a:rPr lang="en-US" sz="2000" kern="0" dirty="0">
                <a:solidFill>
                  <a:sysClr val="windowText" lastClr="000000"/>
                </a:solidFill>
              </a:rPr>
              <a:t>identified segment is inspected in accordance with 213.233(c) and 213.235 at the frequency specified for Class 1 track</a:t>
            </a:r>
            <a:r>
              <a:rPr lang="en-US" sz="2000" kern="0" dirty="0" smtClean="0">
                <a:solidFill>
                  <a:sysClr val="windowText" lastClr="000000"/>
                </a:solidFill>
              </a:rPr>
              <a:t>;</a:t>
            </a:r>
            <a:endParaRPr lang="en-US" sz="2000" kern="0" dirty="0">
              <a:solidFill>
                <a:sysClr val="windowText" lastClr="000000"/>
              </a:solidFill>
            </a:endParaRPr>
          </a:p>
        </p:txBody>
      </p:sp>
      <p:pic>
        <p:nvPicPr>
          <p:cNvPr id="10" name="Picture 3" descr="C:\Users\kevin.mcquitty\AppData\Local\Microsoft\Windows\Temporary Internet Files\Content.Outlook\BM7YTDQO\IMG00061-20110307-08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5841" y="3352800"/>
            <a:ext cx="345440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272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tse4.mm.bing.net/th?id=OIP.Mde278bac9e65707875f31104aff441f1o0&amp;w=230&amp;h=170&amp;rs=1&amp;pcl=dddddd&amp;pi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028" y="3620814"/>
            <a:ext cx="2190750" cy="24751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sp>
        <p:nvSpPr>
          <p:cNvPr id="9" name="Rectangle 7"/>
          <p:cNvSpPr>
            <a:spLocks noGrp="1" noChangeArrowheads="1"/>
          </p:cNvSpPr>
          <p:nvPr>
            <p:ph idx="4294967295"/>
          </p:nvPr>
        </p:nvSpPr>
        <p:spPr bwMode="auto">
          <a:xfrm>
            <a:off x="1143000" y="1676400"/>
            <a:ext cx="7162800" cy="19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smtClean="0">
                <a:solidFill>
                  <a:sysClr val="windowText" lastClr="000000"/>
                </a:solidFill>
              </a:rPr>
              <a:t>213.4(d) The </a:t>
            </a:r>
            <a:r>
              <a:rPr lang="en-US" sz="2000" kern="0" dirty="0">
                <a:solidFill>
                  <a:sysClr val="windowText" lastClr="000000"/>
                </a:solidFill>
              </a:rPr>
              <a:t>identified segment of track is not located on a bridge including the track approaching the bridge for 100 feet on either side, or located on a public street or highway, if railroad cars containing commodities required to be placarded by the Hazardous Materials Regulations (49 CFR part  172), are moved over the track; </a:t>
            </a:r>
            <a:r>
              <a:rPr lang="en-US" sz="2000" kern="0" dirty="0" smtClean="0">
                <a:solidFill>
                  <a:sysClr val="windowText" lastClr="000000"/>
                </a:solidFill>
              </a:rPr>
              <a:t>and</a:t>
            </a:r>
            <a:endParaRPr kumimoji="0" lang="en-US" sz="2000" b="0" i="0" u="none" strike="noStrike" kern="0" cap="none" spc="0" normalizeH="0" baseline="0" noProof="0" dirty="0" smtClean="0">
              <a:ln>
                <a:noFill/>
              </a:ln>
              <a:solidFill>
                <a:sysClr val="windowText" lastClr="000000"/>
              </a:solidFill>
              <a:effectLst/>
              <a:uLnTx/>
              <a:uFillTx/>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620814"/>
            <a:ext cx="3048000" cy="262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6720403" y="4858407"/>
            <a:ext cx="747197" cy="0"/>
          </a:xfrm>
          <a:prstGeom prst="line">
            <a:avLst/>
          </a:prstGeom>
          <a:ln w="44450" cmpd="sng"/>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48400" y="5502166"/>
            <a:ext cx="1066800" cy="0"/>
          </a:xfrm>
          <a:prstGeom prst="line">
            <a:avLst/>
          </a:prstGeom>
          <a:ln w="44450" cmpd="sng"/>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3886200"/>
            <a:ext cx="990600" cy="1200329"/>
          </a:xfrm>
          <a:prstGeom prst="rect">
            <a:avLst/>
          </a:prstGeom>
          <a:noFill/>
        </p:spPr>
        <p:txBody>
          <a:bodyPr wrap="square" rtlCol="0">
            <a:spAutoFit/>
          </a:bodyPr>
          <a:lstStyle/>
          <a:p>
            <a:r>
              <a:rPr lang="en-US" dirty="0" smtClean="0">
                <a:solidFill>
                  <a:prstClr val="black"/>
                </a:solidFill>
              </a:rPr>
              <a:t>100’ on either side of Bridge</a:t>
            </a:r>
            <a:endParaRPr lang="en-US" dirty="0">
              <a:solidFill>
                <a:prstClr val="black"/>
              </a:solidFill>
            </a:endParaRPr>
          </a:p>
        </p:txBody>
      </p:sp>
      <p:sp>
        <p:nvSpPr>
          <p:cNvPr id="3" name="TextBox 2"/>
          <p:cNvSpPr txBox="1"/>
          <p:nvPr/>
        </p:nvSpPr>
        <p:spPr>
          <a:xfrm>
            <a:off x="7849937" y="3808274"/>
            <a:ext cx="1294063" cy="2585323"/>
          </a:xfrm>
          <a:prstGeom prst="rect">
            <a:avLst/>
          </a:prstGeom>
          <a:noFill/>
        </p:spPr>
        <p:txBody>
          <a:bodyPr wrap="square" rtlCol="0">
            <a:spAutoFit/>
          </a:bodyPr>
          <a:lstStyle/>
          <a:p>
            <a:r>
              <a:rPr lang="en-US" dirty="0" smtClean="0">
                <a:solidFill>
                  <a:prstClr val="black"/>
                </a:solidFill>
              </a:rPr>
              <a:t>Public Crossings</a:t>
            </a:r>
          </a:p>
          <a:p>
            <a:endParaRPr lang="en-US" dirty="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r>
              <a:rPr lang="en-US" dirty="0" smtClean="0">
                <a:solidFill>
                  <a:prstClr val="black"/>
                </a:solidFill>
              </a:rPr>
              <a:t>cannot be EXCEPTED</a:t>
            </a:r>
            <a:endParaRPr lang="en-US" dirty="0">
              <a:solidFill>
                <a:prstClr val="black"/>
              </a:solidFill>
            </a:endParaRPr>
          </a:p>
        </p:txBody>
      </p:sp>
    </p:spTree>
    <p:extLst>
      <p:ext uri="{BB962C8B-B14F-4D97-AF65-F5344CB8AC3E}">
        <p14:creationId xmlns:p14="http://schemas.microsoft.com/office/powerpoint/2010/main" val="772763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r>
              <a:rPr lang="en-US" dirty="0" smtClean="0"/>
              <a:t>Timetables</a:t>
            </a:r>
            <a:br>
              <a:rPr lang="en-US" dirty="0" smtClean="0"/>
            </a:br>
            <a:r>
              <a:rPr lang="en-US" dirty="0" smtClean="0"/>
              <a:t>Speeds</a:t>
            </a:r>
            <a:endParaRPr lang="en-US" dirty="0"/>
          </a:p>
        </p:txBody>
      </p:sp>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4114800" cy="127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50961"/>
            <a:ext cx="4114800" cy="266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52600"/>
            <a:ext cx="3974509" cy="2733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800600"/>
            <a:ext cx="3974509" cy="813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35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sp>
        <p:nvSpPr>
          <p:cNvPr id="9" name="Rectangle 7"/>
          <p:cNvSpPr>
            <a:spLocks noGrp="1" noChangeArrowheads="1"/>
          </p:cNvSpPr>
          <p:nvPr>
            <p:ph idx="4294967295"/>
          </p:nvPr>
        </p:nvSpPr>
        <p:spPr bwMode="auto">
          <a:xfrm>
            <a:off x="1143000" y="1676400"/>
            <a:ext cx="7162800" cy="43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b="1" kern="0" dirty="0" smtClean="0">
                <a:solidFill>
                  <a:sysClr val="windowText" lastClr="000000"/>
                </a:solidFill>
              </a:rPr>
              <a:t>213.4(e) </a:t>
            </a:r>
            <a:r>
              <a:rPr lang="en-US" sz="2000" kern="0" dirty="0" smtClean="0">
                <a:solidFill>
                  <a:sysClr val="windowText" lastClr="000000"/>
                </a:solidFill>
              </a:rPr>
              <a:t>The </a:t>
            </a:r>
            <a:r>
              <a:rPr lang="en-US" sz="2000" kern="0" dirty="0">
                <a:solidFill>
                  <a:sysClr val="windowText" lastClr="000000"/>
                </a:solidFill>
              </a:rPr>
              <a:t>railroad conducts operations on the identified segment under the following conditions</a:t>
            </a:r>
            <a:r>
              <a:rPr lang="en-US" sz="2000" kern="0" dirty="0" smtClean="0">
                <a:solidFill>
                  <a:sysClr val="windowText" lastClr="000000"/>
                </a:solidFill>
              </a:rPr>
              <a:t>: </a:t>
            </a:r>
          </a:p>
          <a:p>
            <a:pPr marL="457200" lvl="0" indent="-457200">
              <a:spcBef>
                <a:spcPts val="0"/>
              </a:spcBef>
              <a:spcAft>
                <a:spcPts val="0"/>
              </a:spcAft>
              <a:buClrTx/>
              <a:buSzTx/>
              <a:buFont typeface="+mj-lt"/>
              <a:buAutoNum type="arabicParenR"/>
            </a:pPr>
            <a:r>
              <a:rPr lang="en-US" sz="2000" kern="0" dirty="0" smtClean="0">
                <a:solidFill>
                  <a:sysClr val="windowText" lastClr="000000"/>
                </a:solidFill>
              </a:rPr>
              <a:t>No </a:t>
            </a:r>
            <a:r>
              <a:rPr lang="en-US" sz="2000" kern="0" dirty="0">
                <a:solidFill>
                  <a:sysClr val="windowText" lastClr="000000"/>
                </a:solidFill>
              </a:rPr>
              <a:t>train shall be operated at speeds in excess of </a:t>
            </a:r>
            <a:r>
              <a:rPr lang="en-US" sz="2000" u="sng" kern="0" dirty="0">
                <a:solidFill>
                  <a:sysClr val="windowText" lastClr="000000"/>
                </a:solidFill>
              </a:rPr>
              <a:t>10 miles per hour</a:t>
            </a:r>
            <a:r>
              <a:rPr lang="en-US" sz="2000" kern="0" dirty="0" smtClean="0">
                <a:solidFill>
                  <a:sysClr val="windowText" lastClr="000000"/>
                </a:solidFill>
              </a:rPr>
              <a:t>; </a:t>
            </a:r>
          </a:p>
          <a:p>
            <a:pPr marL="457200" lvl="0" indent="-457200">
              <a:spcBef>
                <a:spcPts val="0"/>
              </a:spcBef>
              <a:spcAft>
                <a:spcPts val="0"/>
              </a:spcAft>
              <a:buClrTx/>
              <a:buSzTx/>
              <a:buFont typeface="+mj-lt"/>
              <a:buAutoNum type="arabicParenR"/>
            </a:pPr>
            <a:r>
              <a:rPr lang="en-US" sz="2000" u="sng" kern="0" dirty="0" smtClean="0">
                <a:solidFill>
                  <a:sysClr val="windowText" lastClr="000000"/>
                </a:solidFill>
              </a:rPr>
              <a:t>No </a:t>
            </a:r>
            <a:r>
              <a:rPr lang="en-US" sz="2000" u="sng" kern="0" dirty="0">
                <a:solidFill>
                  <a:sysClr val="windowText" lastClr="000000"/>
                </a:solidFill>
              </a:rPr>
              <a:t>occupied passenger train </a:t>
            </a:r>
            <a:r>
              <a:rPr lang="en-US" sz="2000" kern="0" dirty="0">
                <a:solidFill>
                  <a:sysClr val="windowText" lastClr="000000"/>
                </a:solidFill>
              </a:rPr>
              <a:t>shall be operated</a:t>
            </a:r>
            <a:r>
              <a:rPr lang="en-US" sz="2000" kern="0" dirty="0" smtClean="0">
                <a:solidFill>
                  <a:sysClr val="windowText" lastClr="000000"/>
                </a:solidFill>
              </a:rPr>
              <a:t>; </a:t>
            </a:r>
          </a:p>
          <a:p>
            <a:pPr marL="457200" lvl="0" indent="-457200">
              <a:spcBef>
                <a:spcPts val="0"/>
              </a:spcBef>
              <a:spcAft>
                <a:spcPts val="0"/>
              </a:spcAft>
              <a:buClrTx/>
              <a:buSzTx/>
              <a:buFont typeface="+mj-lt"/>
              <a:buAutoNum type="arabicParenR"/>
            </a:pPr>
            <a:r>
              <a:rPr lang="en-US" sz="2000" u="sng" kern="0" dirty="0" smtClean="0">
                <a:solidFill>
                  <a:sysClr val="windowText" lastClr="000000"/>
                </a:solidFill>
              </a:rPr>
              <a:t>No</a:t>
            </a:r>
            <a:r>
              <a:rPr lang="en-US" sz="2000" kern="0" dirty="0" smtClean="0">
                <a:solidFill>
                  <a:sysClr val="windowText" lastClr="000000"/>
                </a:solidFill>
              </a:rPr>
              <a:t> </a:t>
            </a:r>
            <a:r>
              <a:rPr lang="en-US" sz="2000" kern="0" dirty="0">
                <a:solidFill>
                  <a:sysClr val="windowText" lastClr="000000"/>
                </a:solidFill>
              </a:rPr>
              <a:t>freight train shall be operated that contains </a:t>
            </a:r>
            <a:r>
              <a:rPr lang="en-US" sz="2000" u="sng" kern="0" dirty="0">
                <a:solidFill>
                  <a:sysClr val="windowText" lastClr="000000"/>
                </a:solidFill>
              </a:rPr>
              <a:t>more than five cars required to be placarded</a:t>
            </a:r>
            <a:r>
              <a:rPr lang="en-US" sz="2000" kern="0" dirty="0">
                <a:solidFill>
                  <a:sysClr val="windowText" lastClr="000000"/>
                </a:solidFill>
              </a:rPr>
              <a:t> by the Hazardous Materials Regulations (49 CFR part  172); </a:t>
            </a:r>
            <a:r>
              <a:rPr lang="en-US" sz="2000" kern="0" dirty="0" smtClean="0">
                <a:solidFill>
                  <a:sysClr val="windowText" lastClr="000000"/>
                </a:solidFill>
              </a:rPr>
              <a:t>and </a:t>
            </a:r>
          </a:p>
          <a:p>
            <a:pPr marL="457200" lvl="0" indent="-457200">
              <a:spcBef>
                <a:spcPts val="0"/>
              </a:spcBef>
              <a:spcAft>
                <a:spcPts val="0"/>
              </a:spcAft>
              <a:buClrTx/>
              <a:buSzTx/>
              <a:buFont typeface="+mj-lt"/>
              <a:buAutoNum type="arabicParenR"/>
            </a:pPr>
            <a:r>
              <a:rPr lang="en-US" sz="2000" kern="0" dirty="0" smtClean="0">
                <a:solidFill>
                  <a:sysClr val="windowText" lastClr="000000"/>
                </a:solidFill>
              </a:rPr>
              <a:t>The </a:t>
            </a:r>
            <a:r>
              <a:rPr lang="en-US" sz="2000" u="sng" kern="0" dirty="0">
                <a:solidFill>
                  <a:sysClr val="windowText" lastClr="000000"/>
                </a:solidFill>
              </a:rPr>
              <a:t>gage</a:t>
            </a:r>
            <a:r>
              <a:rPr lang="en-US" sz="2000" kern="0" dirty="0">
                <a:solidFill>
                  <a:sysClr val="windowText" lastClr="000000"/>
                </a:solidFill>
              </a:rPr>
              <a:t> on excepted track shall not be more than </a:t>
            </a:r>
            <a:r>
              <a:rPr lang="en-US" sz="2000" u="sng" kern="0" dirty="0">
                <a:solidFill>
                  <a:sysClr val="windowText" lastClr="000000"/>
                </a:solidFill>
              </a:rPr>
              <a:t>4 feet 10 </a:t>
            </a:r>
            <a:r>
              <a:rPr lang="en-US" sz="2000" u="sng" kern="0" dirty="0" smtClean="0">
                <a:solidFill>
                  <a:sysClr val="windowText" lastClr="000000"/>
                </a:solidFill>
              </a:rPr>
              <a:t>¼ (58-1/4”) inches</a:t>
            </a:r>
            <a:r>
              <a:rPr lang="en-US" sz="2000" kern="0" dirty="0">
                <a:solidFill>
                  <a:sysClr val="windowText" lastClr="000000"/>
                </a:solidFill>
              </a:rPr>
              <a:t>. </a:t>
            </a:r>
            <a:endParaRPr lang="en-US" sz="2000" kern="0" dirty="0" smtClean="0">
              <a:solidFill>
                <a:sysClr val="windowText" lastClr="000000"/>
              </a:solidFill>
            </a:endParaRPr>
          </a:p>
          <a:p>
            <a:pPr marL="457200" lvl="0" indent="-457200">
              <a:spcBef>
                <a:spcPts val="0"/>
              </a:spcBef>
              <a:spcAft>
                <a:spcPts val="0"/>
              </a:spcAft>
              <a:buClrTx/>
              <a:buSzTx/>
              <a:buFont typeface="+mj-lt"/>
              <a:buAutoNum type="arabicParenR"/>
            </a:pPr>
            <a:endParaRPr lang="en-US" sz="2000" kern="0" dirty="0" smtClean="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213.4(f) A </a:t>
            </a:r>
            <a:r>
              <a:rPr lang="en-US" sz="2000" kern="0" dirty="0">
                <a:solidFill>
                  <a:sysClr val="windowText" lastClr="000000"/>
                </a:solidFill>
              </a:rPr>
              <a:t>track owner </a:t>
            </a:r>
            <a:r>
              <a:rPr lang="en-US" sz="2000" kern="0" dirty="0" smtClean="0">
                <a:solidFill>
                  <a:sysClr val="windowText" lastClr="000000"/>
                </a:solidFill>
              </a:rPr>
              <a:t>shall </a:t>
            </a:r>
            <a:r>
              <a:rPr lang="en-US" sz="2000" kern="0" dirty="0">
                <a:solidFill>
                  <a:sysClr val="windowText" lastClr="000000"/>
                </a:solidFill>
              </a:rPr>
              <a:t>advise the appropriate FRA Regional Office at least 10 days prior to removal of a segment of track from excepted status.</a:t>
            </a:r>
            <a:endParaRPr kumimoji="0" lang="en-US"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538393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sp>
        <p:nvSpPr>
          <p:cNvPr id="9" name="Rectangle 7"/>
          <p:cNvSpPr>
            <a:spLocks noGrp="1" noChangeArrowheads="1"/>
          </p:cNvSpPr>
          <p:nvPr>
            <p:ph idx="4294967295"/>
          </p:nvPr>
        </p:nvSpPr>
        <p:spPr bwMode="auto">
          <a:xfrm>
            <a:off x="228600" y="3157066"/>
            <a:ext cx="2565400" cy="316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lang="en-US" sz="2000" kern="0" dirty="0">
                <a:solidFill>
                  <a:sysClr val="windowText" lastClr="000000"/>
                </a:solidFill>
              </a:rPr>
              <a:t>The term “train” is defined in 49 CFR § 236.832 as, “A locomotive or more than one locomotive coupled, with or without cars”. </a:t>
            </a:r>
            <a:endParaRPr lang="en-US" sz="2000" kern="0" dirty="0" smtClean="0">
              <a:solidFill>
                <a:sysClr val="windowText" lastClr="000000"/>
              </a:solidFill>
            </a:endParaRPr>
          </a:p>
          <a:p>
            <a:pPr marL="0" lvl="0" indent="0">
              <a:spcBef>
                <a:spcPts val="0"/>
              </a:spcBef>
              <a:spcAft>
                <a:spcPts val="0"/>
              </a:spcAft>
              <a:buClrTx/>
              <a:buSzTx/>
              <a:buNone/>
            </a:pPr>
            <a:endParaRPr lang="en-US" sz="2000" kern="0" dirty="0" smtClean="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That </a:t>
            </a:r>
            <a:r>
              <a:rPr lang="en-US" sz="2000" kern="0" dirty="0">
                <a:solidFill>
                  <a:sysClr val="windowText" lastClr="000000"/>
                </a:solidFill>
              </a:rPr>
              <a:t>definition applies to this </a:t>
            </a:r>
            <a:r>
              <a:rPr lang="en-US" sz="2000" kern="0" dirty="0" smtClean="0">
                <a:solidFill>
                  <a:sysClr val="windowText" lastClr="000000"/>
                </a:solidFill>
              </a:rPr>
              <a:t>rule.</a:t>
            </a:r>
            <a:endParaRPr lang="en-US" sz="2000" kern="0" dirty="0">
              <a:solidFill>
                <a:sysClr val="windowText" lastClr="000000"/>
              </a:solidFill>
            </a:endParaRPr>
          </a:p>
        </p:txBody>
      </p:sp>
      <p:sp>
        <p:nvSpPr>
          <p:cNvPr id="3" name="TextBox 2"/>
          <p:cNvSpPr txBox="1"/>
          <p:nvPr/>
        </p:nvSpPr>
        <p:spPr>
          <a:xfrm>
            <a:off x="152400" y="2677180"/>
            <a:ext cx="2895600" cy="523220"/>
          </a:xfrm>
          <a:prstGeom prst="rect">
            <a:avLst/>
          </a:prstGeom>
          <a:noFill/>
        </p:spPr>
        <p:txBody>
          <a:bodyPr wrap="square" rtlCol="0">
            <a:spAutoFit/>
          </a:bodyPr>
          <a:lstStyle/>
          <a:p>
            <a:r>
              <a:rPr lang="en-US" sz="2800" b="1" dirty="0" smtClean="0">
                <a:solidFill>
                  <a:prstClr val="black"/>
                </a:solidFill>
              </a:rPr>
              <a:t>Is this a train?</a:t>
            </a:r>
            <a:endParaRPr lang="en-US" sz="2800" b="1" dirty="0">
              <a:solidFill>
                <a:prstClr val="black"/>
              </a:solidFill>
            </a:endParaRPr>
          </a:p>
        </p:txBody>
      </p:sp>
      <p:pic>
        <p:nvPicPr>
          <p:cNvPr id="141315" name="Picture 3" descr="C:\Users\kevin.mcquitty\Documents\RR BNSF\Pix BNSFa\pho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0" y="1524000"/>
            <a:ext cx="61976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kevin.mcquitty\AppData\Local\Microsoft\Windows\Temporary Internet Files\Content.IE5\E9Q6Q4U8\brain-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53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Text Box 16"/>
          <p:cNvSpPr txBox="1">
            <a:spLocks noChangeArrowheads="1"/>
          </p:cNvSpPr>
          <p:nvPr/>
        </p:nvSpPr>
        <p:spPr bwMode="auto">
          <a:xfrm>
            <a:off x="533400" y="1447800"/>
            <a:ext cx="2667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800" dirty="0" smtClean="0">
                <a:solidFill>
                  <a:prstClr val="black"/>
                </a:solidFill>
              </a:rPr>
              <a:t>Conditions that Apply to all excepted track </a:t>
            </a:r>
          </a:p>
          <a:p>
            <a:endParaRPr lang="en-US" sz="1800" dirty="0">
              <a:solidFill>
                <a:prstClr val="black"/>
              </a:solidFill>
            </a:endParaRPr>
          </a:p>
          <a:p>
            <a:pPr marL="285750" indent="-285750">
              <a:buFont typeface="Arial" pitchFamily="34" charset="0"/>
              <a:buChar char="•"/>
            </a:pPr>
            <a:r>
              <a:rPr lang="en-US" sz="1800" dirty="0" smtClean="0">
                <a:solidFill>
                  <a:prstClr val="black"/>
                </a:solidFill>
              </a:rPr>
              <a:t>Identified in writing</a:t>
            </a:r>
          </a:p>
          <a:p>
            <a:pPr marL="285750" indent="-285750">
              <a:buFont typeface="Arial" pitchFamily="34" charset="0"/>
              <a:buChar char="•"/>
            </a:pPr>
            <a:r>
              <a:rPr lang="en-US" sz="1800" dirty="0" smtClean="0">
                <a:solidFill>
                  <a:prstClr val="black"/>
                </a:solidFill>
              </a:rPr>
              <a:t>Within 30’ of track operated at &gt; 10 mph</a:t>
            </a:r>
            <a:endParaRPr lang="en-US" sz="1800" dirty="0">
              <a:solidFill>
                <a:prstClr val="black"/>
              </a:solidFill>
            </a:endParaRPr>
          </a:p>
          <a:p>
            <a:pPr marL="285750" indent="-285750">
              <a:buFont typeface="Arial" pitchFamily="34" charset="0"/>
              <a:buChar char="•"/>
            </a:pPr>
            <a:r>
              <a:rPr lang="en-US" sz="1800" dirty="0" smtClean="0">
                <a:solidFill>
                  <a:prstClr val="black"/>
                </a:solidFill>
              </a:rPr>
              <a:t>Inspected at class 1 frequency</a:t>
            </a:r>
          </a:p>
          <a:p>
            <a:pPr marL="285750" indent="-285750">
              <a:buFont typeface="Arial" pitchFamily="34" charset="0"/>
              <a:buChar char="•"/>
            </a:pPr>
            <a:r>
              <a:rPr lang="en-US" sz="1800" dirty="0" smtClean="0">
                <a:solidFill>
                  <a:prstClr val="black"/>
                </a:solidFill>
              </a:rPr>
              <a:t>Not on Bridge + 100’ </a:t>
            </a:r>
          </a:p>
          <a:p>
            <a:pPr marL="285750" indent="-285750">
              <a:buFont typeface="Arial" pitchFamily="34" charset="0"/>
              <a:buChar char="•"/>
            </a:pPr>
            <a:r>
              <a:rPr lang="en-US" sz="1800" dirty="0" smtClean="0">
                <a:solidFill>
                  <a:prstClr val="black"/>
                </a:solidFill>
              </a:rPr>
              <a:t>Not on public crossing</a:t>
            </a:r>
          </a:p>
          <a:p>
            <a:pPr marL="285750" indent="-285750">
              <a:buFont typeface="Arial" pitchFamily="34" charset="0"/>
              <a:buChar char="•"/>
            </a:pPr>
            <a:r>
              <a:rPr lang="en-US" sz="1800" dirty="0" smtClean="0">
                <a:solidFill>
                  <a:prstClr val="black"/>
                </a:solidFill>
              </a:rPr>
              <a:t>Speed not &gt; 10mph</a:t>
            </a:r>
          </a:p>
          <a:p>
            <a:pPr marL="285750" indent="-285750">
              <a:buFont typeface="Arial" pitchFamily="34" charset="0"/>
              <a:buChar char="•"/>
            </a:pPr>
            <a:r>
              <a:rPr lang="en-US" sz="1800" dirty="0" smtClean="0">
                <a:solidFill>
                  <a:prstClr val="black"/>
                </a:solidFill>
              </a:rPr>
              <a:t>No occupied Passenger cars</a:t>
            </a:r>
          </a:p>
          <a:p>
            <a:pPr marL="285750" indent="-285750">
              <a:buFont typeface="Arial" pitchFamily="34" charset="0"/>
              <a:buChar char="•"/>
            </a:pPr>
            <a:r>
              <a:rPr lang="en-US" sz="1800" dirty="0">
                <a:solidFill>
                  <a:prstClr val="black"/>
                </a:solidFill>
              </a:rPr>
              <a:t>≤ </a:t>
            </a:r>
            <a:r>
              <a:rPr lang="en-US" sz="1800" dirty="0" smtClean="0">
                <a:solidFill>
                  <a:prstClr val="black"/>
                </a:solidFill>
              </a:rPr>
              <a:t>5 haz-mat cars</a:t>
            </a:r>
          </a:p>
          <a:p>
            <a:pPr marL="285750" indent="-285750">
              <a:buFont typeface="Arial" pitchFamily="34" charset="0"/>
              <a:buChar char="•"/>
            </a:pPr>
            <a:r>
              <a:rPr lang="en-US" sz="1800" dirty="0" smtClean="0">
                <a:solidFill>
                  <a:prstClr val="black"/>
                </a:solidFill>
              </a:rPr>
              <a:t>No more than 4 feet 10- ¼ inch  (58 ¼”)  gage</a:t>
            </a:r>
            <a:endParaRPr lang="en-US" sz="1800" dirty="0">
              <a:solidFill>
                <a:prstClr val="black"/>
              </a:solidFill>
            </a:endParaRPr>
          </a:p>
          <a:p>
            <a:pPr marL="285750" indent="-285750">
              <a:buFont typeface="Arial" pitchFamily="34" charset="0"/>
              <a:buChar char="•"/>
            </a:pPr>
            <a:r>
              <a:rPr lang="en-US" sz="1800" dirty="0" smtClean="0">
                <a:solidFill>
                  <a:prstClr val="black"/>
                </a:solidFill>
              </a:rPr>
              <a:t>10 Day notice to remove</a:t>
            </a:r>
            <a:endParaRPr lang="en-US" sz="1800" dirty="0">
              <a:solidFill>
                <a:prstClr val="black"/>
              </a:solidFill>
            </a:endParaRPr>
          </a:p>
        </p:txBody>
      </p:sp>
      <p:sp>
        <p:nvSpPr>
          <p:cNvPr id="18" name="Title 1"/>
          <p:cNvSpPr>
            <a:spLocks noGrp="1"/>
          </p:cNvSpPr>
          <p:nvPr>
            <p:ph type="title" idx="4294967295"/>
          </p:nvPr>
        </p:nvSpPr>
        <p:spPr>
          <a:xfrm>
            <a:off x="1793289" y="228600"/>
            <a:ext cx="6969711" cy="1143000"/>
          </a:xfrm>
        </p:spPr>
        <p:txBody>
          <a:bodyPr/>
          <a:lstStyle/>
          <a:p>
            <a:pPr algn="l"/>
            <a:r>
              <a:rPr lang="en-US" sz="4400" dirty="0" smtClean="0"/>
              <a:t>§ 213.4  Excepted Track </a:t>
            </a:r>
            <a:endParaRPr lang="en-US" sz="4400" dirty="0"/>
          </a:p>
        </p:txBody>
      </p:sp>
      <p:pic>
        <p:nvPicPr>
          <p:cNvPr id="4104" name="Picture 8" descr="C:\Users\kevin.mcquitty\Documents\RR SHORTLINES\RR RSAX (Chevron)\RSIZ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828800"/>
            <a:ext cx="55626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74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213.5 </a:t>
            </a:r>
            <a:r>
              <a:rPr lang="en-US" sz="3600" dirty="0" smtClean="0"/>
              <a:t>Responsibility for </a:t>
            </a:r>
            <a:br>
              <a:rPr lang="en-US" sz="3600" dirty="0" smtClean="0"/>
            </a:br>
            <a:r>
              <a:rPr lang="en-US" sz="3600" dirty="0"/>
              <a:t> </a:t>
            </a:r>
            <a:r>
              <a:rPr lang="en-US" sz="3600" dirty="0" smtClean="0"/>
              <a:t>              Compliance</a:t>
            </a:r>
            <a:endParaRPr lang="en-US" sz="3600" dirty="0"/>
          </a:p>
        </p:txBody>
      </p:sp>
      <p:pic>
        <p:nvPicPr>
          <p:cNvPr id="8" name="Picture 4"/>
          <p:cNvPicPr>
            <a:picLocks noGrp="1" noChangeAspect="1" noChangeArrowheads="1"/>
          </p:cNvPicPr>
          <p:nvPr>
            <p:ph idx="4294967295"/>
          </p:nvPr>
        </p:nvPicPr>
        <p:blipFill>
          <a:blip r:embed="rId3" cstate="print"/>
          <a:stretch>
            <a:fillRect/>
          </a:stretch>
        </p:blipFill>
        <p:spPr bwMode="auto">
          <a:xfrm>
            <a:off x="457200" y="1600200"/>
            <a:ext cx="8229600" cy="4525963"/>
          </a:xfrm>
          <a:prstGeom prst="rect">
            <a:avLst/>
          </a:prstGeom>
          <a:noFill/>
          <a:ln w="9525">
            <a:noFill/>
            <a:miter lim="800000"/>
            <a:headEnd/>
            <a:tailEnd/>
          </a:ln>
          <a:effectLst/>
        </p:spPr>
      </p:pic>
      <p:pic>
        <p:nvPicPr>
          <p:cNvPr id="1119233" name="Picture 1" descr="C:\Documents and Settings\kevin.mcquitty\Local Settings\Temporary Internet Files\Content.IE5\WBDMUBP2\MM900040934[1].gif"/>
          <p:cNvPicPr>
            <a:picLocks noChangeAspect="1" noChangeArrowheads="1" noCrop="1"/>
          </p:cNvPicPr>
          <p:nvPr/>
        </p:nvPicPr>
        <p:blipFill>
          <a:blip r:embed="rId4" cstate="print"/>
          <a:srcRect/>
          <a:stretch>
            <a:fillRect/>
          </a:stretch>
        </p:blipFill>
        <p:spPr bwMode="auto">
          <a:xfrm flipH="1">
            <a:off x="3209926" y="4695825"/>
            <a:ext cx="1209674" cy="1019175"/>
          </a:xfrm>
          <a:prstGeom prst="rect">
            <a:avLst/>
          </a:prstGeom>
          <a:noFill/>
        </p:spPr>
      </p:pic>
      <p:pic>
        <p:nvPicPr>
          <p:cNvPr id="1119234" name="Picture 2" descr="C:\Documents and Settings\kevin.mcquitty\Local Settings\Temporary Internet Files\Content.IE5\WBDMUBP2\MM900040934[1].gif"/>
          <p:cNvPicPr>
            <a:picLocks noChangeAspect="1" noChangeArrowheads="1" noCrop="1"/>
          </p:cNvPicPr>
          <p:nvPr/>
        </p:nvPicPr>
        <p:blipFill>
          <a:blip r:embed="rId4" cstate="print"/>
          <a:srcRect/>
          <a:stretch>
            <a:fillRect/>
          </a:stretch>
        </p:blipFill>
        <p:spPr bwMode="auto">
          <a:xfrm>
            <a:off x="6477000" y="4800600"/>
            <a:ext cx="1152525" cy="1019175"/>
          </a:xfrm>
          <a:prstGeom prst="rect">
            <a:avLst/>
          </a:prstGeom>
          <a:noFill/>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52400"/>
            <a:ext cx="709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63</a:t>
            </a:fld>
            <a:endParaRPr lang="en-US" sz="800" dirty="0">
              <a:solidFill>
                <a:prstClr val="black"/>
              </a:solidFill>
            </a:endParaRPr>
          </a:p>
        </p:txBody>
      </p:sp>
      <p:sp>
        <p:nvSpPr>
          <p:cNvPr id="17" name="TextBox 16"/>
          <p:cNvSpPr txBox="1"/>
          <p:nvPr/>
        </p:nvSpPr>
        <p:spPr>
          <a:xfrm>
            <a:off x="533400" y="63362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Tree>
    <p:extLst>
      <p:ext uri="{BB962C8B-B14F-4D97-AF65-F5344CB8AC3E}">
        <p14:creationId xmlns:p14="http://schemas.microsoft.com/office/powerpoint/2010/main" val="3828823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9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9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609600" y="17526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514350" indent="-514350">
              <a:tabLst>
                <a:tab pos="1085850" algn="l"/>
              </a:tabLst>
            </a:pPr>
            <a:r>
              <a:rPr lang="en-US" sz="2600" dirty="0">
                <a:solidFill>
                  <a:prstClr val="black"/>
                </a:solidFill>
              </a:rPr>
              <a:t>(a)  Except as provided in (b), </a:t>
            </a:r>
            <a:r>
              <a:rPr lang="en-US" sz="2600" i="1" dirty="0">
                <a:solidFill>
                  <a:srgbClr val="212745"/>
                </a:solidFill>
              </a:rPr>
              <a:t>an owner that knows or has notice that the track does not comply, </a:t>
            </a:r>
            <a:r>
              <a:rPr lang="en-US" sz="2600" dirty="0">
                <a:solidFill>
                  <a:prstClr val="black"/>
                </a:solidFill>
              </a:rPr>
              <a:t>shall </a:t>
            </a:r>
          </a:p>
          <a:p>
            <a:pPr marL="514350" indent="-514350">
              <a:tabLst>
                <a:tab pos="1085850" algn="l"/>
              </a:tabLst>
            </a:pPr>
            <a:r>
              <a:rPr lang="en-US" sz="2600" dirty="0">
                <a:solidFill>
                  <a:prstClr val="black"/>
                </a:solidFill>
              </a:rPr>
              <a:t>	(1)	Bring the track into compliance;</a:t>
            </a:r>
          </a:p>
          <a:p>
            <a:pPr marL="514350" indent="-514350">
              <a:tabLst>
                <a:tab pos="1085850" algn="l"/>
              </a:tabLst>
            </a:pPr>
            <a:r>
              <a:rPr lang="en-US" sz="2600" dirty="0">
                <a:solidFill>
                  <a:prstClr val="black"/>
                </a:solidFill>
              </a:rPr>
              <a:t>	(2)	Halt operations over that track; or</a:t>
            </a:r>
          </a:p>
          <a:p>
            <a:pPr marL="514350" indent="-514350">
              <a:tabLst>
                <a:tab pos="1085850" algn="l"/>
              </a:tabLst>
            </a:pPr>
            <a:r>
              <a:rPr lang="en-US" sz="2600" dirty="0">
                <a:solidFill>
                  <a:prstClr val="black"/>
                </a:solidFill>
              </a:rPr>
              <a:t>	(3)	Operate under authority of a person designated </a:t>
            </a:r>
            <a:r>
              <a:rPr lang="en-US" sz="2600" dirty="0" smtClean="0">
                <a:solidFill>
                  <a:prstClr val="black"/>
                </a:solidFill>
              </a:rPr>
              <a:t>under </a:t>
            </a:r>
            <a:r>
              <a:rPr lang="en-US" sz="2600" dirty="0">
                <a:solidFill>
                  <a:prstClr val="black"/>
                </a:solidFill>
              </a:rPr>
              <a:t>213.7(a) subject to conditions set forth in this </a:t>
            </a:r>
            <a:r>
              <a:rPr lang="en-US" sz="2600" dirty="0" smtClean="0">
                <a:solidFill>
                  <a:prstClr val="black"/>
                </a:solidFill>
              </a:rPr>
              <a:t>part.</a:t>
            </a:r>
          </a:p>
          <a:p>
            <a:pPr marL="514350" indent="-514350">
              <a:tabLst>
                <a:tab pos="1085850" algn="l"/>
              </a:tabLst>
            </a:pPr>
            <a:endParaRPr lang="en-US" sz="2600" dirty="0">
              <a:solidFill>
                <a:prstClr val="black"/>
              </a:solidFill>
            </a:endParaRPr>
          </a:p>
          <a:p>
            <a:pPr marL="514350" indent="-514350">
              <a:tabLst>
                <a:tab pos="1085850" algn="l"/>
              </a:tabLst>
            </a:pPr>
            <a:r>
              <a:rPr lang="en-US" dirty="0">
                <a:solidFill>
                  <a:prstClr val="black"/>
                </a:solidFill>
              </a:rPr>
              <a:t>(b)  If an owner designates a segment of track as “excepted track” (213.4), operations may continue without complying with the provisions of subparts B [roadbed], C [geometry],  D [structure] , and E [appliances], unless otherwise expressly stated.</a:t>
            </a:r>
          </a:p>
        </p:txBody>
      </p:sp>
      <p:sp>
        <p:nvSpPr>
          <p:cNvPr id="11"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213.5 </a:t>
            </a:r>
            <a:r>
              <a:rPr lang="en-US" sz="3600" dirty="0" smtClean="0"/>
              <a:t>Responsibility for </a:t>
            </a:r>
            <a:br>
              <a:rPr lang="en-US" sz="3600" dirty="0" smtClean="0"/>
            </a:br>
            <a:r>
              <a:rPr lang="en-US" sz="3600" dirty="0"/>
              <a:t> </a:t>
            </a:r>
            <a:r>
              <a:rPr lang="en-US" sz="3600" dirty="0" smtClean="0"/>
              <a:t>              Compliance</a:t>
            </a:r>
            <a:endParaRPr lang="en-US" sz="3600" dirty="0"/>
          </a:p>
        </p:txBody>
      </p:sp>
    </p:spTree>
    <p:extLst>
      <p:ext uri="{BB962C8B-B14F-4D97-AF65-F5344CB8AC3E}">
        <p14:creationId xmlns:p14="http://schemas.microsoft.com/office/powerpoint/2010/main" val="3257728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213.5 </a:t>
            </a:r>
            <a:r>
              <a:rPr lang="en-US" sz="3600" dirty="0" smtClean="0"/>
              <a:t>Responsibility for </a:t>
            </a:r>
            <a:br>
              <a:rPr lang="en-US" sz="3600" dirty="0" smtClean="0"/>
            </a:br>
            <a:r>
              <a:rPr lang="en-US" sz="3600" dirty="0"/>
              <a:t> </a:t>
            </a:r>
            <a:r>
              <a:rPr lang="en-US" sz="3600" dirty="0" smtClean="0"/>
              <a:t>              Compliance</a:t>
            </a:r>
            <a:endParaRPr lang="en-US" sz="3600" dirty="0"/>
          </a:p>
        </p:txBody>
      </p:sp>
      <p:sp>
        <p:nvSpPr>
          <p:cNvPr id="8" name="Rectangle 6"/>
          <p:cNvSpPr txBox="1">
            <a:spLocks noChangeArrowheads="1"/>
          </p:cNvSpPr>
          <p:nvPr/>
        </p:nvSpPr>
        <p:spPr>
          <a:xfrm>
            <a:off x="533400" y="1905000"/>
            <a:ext cx="8229600" cy="43434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(c) </a:t>
            </a:r>
            <a:r>
              <a:rPr lang="en-US" sz="1900" b="1" dirty="0" smtClean="0">
                <a:solidFill>
                  <a:prstClr val="black">
                    <a:lumMod val="75000"/>
                    <a:lumOff val="25000"/>
                  </a:prstClr>
                </a:solidFill>
              </a:rPr>
              <a:t> </a:t>
            </a:r>
            <a:r>
              <a:rPr lang="en-US" sz="1900" dirty="0" smtClean="0">
                <a:solidFill>
                  <a:srgbClr val="212745"/>
                </a:solidFill>
              </a:rPr>
              <a:t>If an owner of track </a:t>
            </a:r>
            <a:r>
              <a:rPr lang="en-US" sz="1900" b="1" dirty="0" smtClean="0">
                <a:solidFill>
                  <a:srgbClr val="212745"/>
                </a:solidFill>
              </a:rPr>
              <a:t>assigns responsibility for the track to another person </a:t>
            </a:r>
            <a:r>
              <a:rPr lang="en-US" sz="1900" dirty="0" smtClean="0">
                <a:solidFill>
                  <a:srgbClr val="212745"/>
                </a:solidFill>
              </a:rPr>
              <a:t>written notification must be provided to the appropriate FRA Regional Office at least 30 days in advance of the assignment.  The notification may be made by any party to that assignment and include the following --</a:t>
            </a:r>
          </a:p>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(1)	The name and address of the track owner; </a:t>
            </a:r>
          </a:p>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(2)	The name and address of the assignee;</a:t>
            </a:r>
          </a:p>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(3)	A statement of the exact relationship between parties;</a:t>
            </a:r>
          </a:p>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(4)	A precise identification of the track;</a:t>
            </a:r>
          </a:p>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(5)	A statement as to the competence and ability of the assignee to carry out the duties of the track owner under this part; and</a:t>
            </a:r>
          </a:p>
          <a:p>
            <a:pPr marL="517525" indent="-517525">
              <a:buClr>
                <a:srgbClr val="F14124">
                  <a:lumMod val="75000"/>
                </a:srgbClr>
              </a:buClr>
              <a:buFont typeface="Monotype Sorts" pitchFamily="2" charset="2"/>
              <a:buNone/>
              <a:tabLst>
                <a:tab pos="914400" algn="l"/>
              </a:tabLst>
            </a:pPr>
            <a:r>
              <a:rPr lang="en-US" sz="1900" dirty="0" smtClean="0">
                <a:solidFill>
                  <a:prstClr val="black">
                    <a:lumMod val="75000"/>
                    <a:lumOff val="25000"/>
                  </a:prstClr>
                </a:solidFill>
              </a:rPr>
              <a:t> 	(6)	A statement signed by the assignee acknowledging the 		assignment of responsibility.</a:t>
            </a:r>
          </a:p>
        </p:txBody>
      </p:sp>
    </p:spTree>
    <p:extLst>
      <p:ext uri="{BB962C8B-B14F-4D97-AF65-F5344CB8AC3E}">
        <p14:creationId xmlns:p14="http://schemas.microsoft.com/office/powerpoint/2010/main" val="3056418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213.5 </a:t>
            </a:r>
            <a:r>
              <a:rPr lang="en-US" sz="3600" dirty="0" smtClean="0"/>
              <a:t>Responsibility for </a:t>
            </a:r>
            <a:br>
              <a:rPr lang="en-US" sz="3600" dirty="0" smtClean="0"/>
            </a:br>
            <a:r>
              <a:rPr lang="en-US" sz="3600" dirty="0"/>
              <a:t> </a:t>
            </a:r>
            <a:r>
              <a:rPr lang="en-US" sz="3600" dirty="0" smtClean="0"/>
              <a:t>              Compliance</a:t>
            </a:r>
            <a:endParaRPr lang="en-US" sz="3600" dirty="0"/>
          </a:p>
        </p:txBody>
      </p:sp>
      <p:sp>
        <p:nvSpPr>
          <p:cNvPr id="7" name="Rectangle 6"/>
          <p:cNvSpPr txBox="1">
            <a:spLocks noChangeArrowheads="1"/>
          </p:cNvSpPr>
          <p:nvPr/>
        </p:nvSpPr>
        <p:spPr>
          <a:xfrm>
            <a:off x="533400" y="1524000"/>
            <a:ext cx="8229600" cy="47244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628650" indent="-628650">
              <a:buClr>
                <a:srgbClr val="F14124">
                  <a:lumMod val="75000"/>
                </a:srgbClr>
              </a:buClr>
              <a:buFont typeface="Monotype Sorts" pitchFamily="2" charset="2"/>
              <a:buNone/>
            </a:pPr>
            <a:r>
              <a:rPr lang="en-US" dirty="0" smtClean="0">
                <a:solidFill>
                  <a:srgbClr val="212745"/>
                </a:solidFill>
              </a:rPr>
              <a:t> </a:t>
            </a:r>
            <a:r>
              <a:rPr lang="en-US" dirty="0" smtClean="0">
                <a:solidFill>
                  <a:prstClr val="black">
                    <a:lumMod val="75000"/>
                    <a:lumOff val="25000"/>
                  </a:prstClr>
                </a:solidFill>
              </a:rPr>
              <a:t>(d)	The Administrator may hold the track owner or the assignee or both responsible for compliance with this part and subject to penalties under 213.15.</a:t>
            </a:r>
          </a:p>
          <a:p>
            <a:pPr marL="628650" indent="-628650">
              <a:buClr>
                <a:srgbClr val="F14124">
                  <a:lumMod val="75000"/>
                </a:srgbClr>
              </a:buClr>
              <a:buFont typeface="Monotype Sorts" pitchFamily="2" charset="2"/>
              <a:buNone/>
            </a:pPr>
            <a:r>
              <a:rPr lang="en-US" dirty="0" smtClean="0">
                <a:solidFill>
                  <a:prstClr val="black">
                    <a:lumMod val="75000"/>
                    <a:lumOff val="25000"/>
                  </a:prstClr>
                </a:solidFill>
              </a:rPr>
              <a:t>  (e)	A common carrier by railroad which is directed by the Surface Transportation Board to provide service over the track of another railroad under 49 U.S.C. 11125 is considered the owner of that track for the purposes of the application of this part during the period the directed service order remains in effect.</a:t>
            </a:r>
          </a:p>
          <a:p>
            <a:pPr marL="628650" indent="-628650">
              <a:buClr>
                <a:srgbClr val="F14124">
                  <a:lumMod val="75000"/>
                </a:srgbClr>
              </a:buClr>
              <a:buFont typeface="Monotype Sorts" pitchFamily="2" charset="2"/>
              <a:buNone/>
            </a:pPr>
            <a:r>
              <a:rPr lang="en-US" b="1" i="1" dirty="0" smtClean="0">
                <a:solidFill>
                  <a:srgbClr val="212745"/>
                </a:solidFill>
              </a:rPr>
              <a:t>  (f)  When any person, </a:t>
            </a:r>
            <a:r>
              <a:rPr lang="en-US" b="1" i="1" u="sng" dirty="0" smtClean="0">
                <a:solidFill>
                  <a:srgbClr val="212745"/>
                </a:solidFill>
              </a:rPr>
              <a:t>including a contractor</a:t>
            </a:r>
            <a:r>
              <a:rPr lang="en-US" b="1" i="1" dirty="0" smtClean="0">
                <a:solidFill>
                  <a:srgbClr val="212745"/>
                </a:solidFill>
              </a:rPr>
              <a:t> for a railroad or track owner, performs any function required by this part, the person is required to perform that function  in accordance with this part.</a:t>
            </a:r>
          </a:p>
          <a:p>
            <a:pPr marL="628650" indent="-628650">
              <a:buClr>
                <a:srgbClr val="F14124">
                  <a:lumMod val="75000"/>
                </a:srgbClr>
              </a:buClr>
              <a:buFont typeface="Monotype Sorts" pitchFamily="2" charset="2"/>
              <a:buNone/>
            </a:pPr>
            <a:endParaRPr lang="en-US" i="1" dirty="0" smtClean="0">
              <a:solidFill>
                <a:srgbClr val="212745"/>
              </a:solidFill>
            </a:endParaRPr>
          </a:p>
          <a:p>
            <a:pPr marL="628650" indent="-628650">
              <a:buClr>
                <a:srgbClr val="F14124">
                  <a:lumMod val="75000"/>
                </a:srgbClr>
              </a:buClr>
              <a:buFont typeface="Monotype Sorts" pitchFamily="2" charset="2"/>
              <a:buNone/>
            </a:pPr>
            <a:endParaRPr lang="en-US" i="1" dirty="0" smtClean="0">
              <a:solidFill>
                <a:srgbClr val="212745"/>
              </a:solidFill>
            </a:endParaRPr>
          </a:p>
        </p:txBody>
      </p:sp>
    </p:spTree>
    <p:extLst>
      <p:ext uri="{BB962C8B-B14F-4D97-AF65-F5344CB8AC3E}">
        <p14:creationId xmlns:p14="http://schemas.microsoft.com/office/powerpoint/2010/main" val="1991900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sp>
        <p:nvSpPr>
          <p:cNvPr id="11"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dirty="0" smtClean="0">
                <a:solidFill>
                  <a:prstClr val="black">
                    <a:lumMod val="75000"/>
                    <a:lumOff val="25000"/>
                  </a:prstClr>
                </a:solidFill>
              </a:rPr>
              <a:t> </a:t>
            </a:r>
            <a:r>
              <a:rPr lang="en-US" sz="1800" b="1" dirty="0" smtClean="0">
                <a:solidFill>
                  <a:prstClr val="black">
                    <a:lumMod val="75000"/>
                    <a:lumOff val="25000"/>
                  </a:prstClr>
                </a:solidFill>
              </a:rPr>
              <a:t>(a)</a:t>
            </a:r>
            <a:r>
              <a:rPr lang="en-US" sz="1800" dirty="0" smtClean="0">
                <a:solidFill>
                  <a:prstClr val="black">
                    <a:lumMod val="75000"/>
                    <a:lumOff val="25000"/>
                  </a:prstClr>
                </a:solidFill>
              </a:rPr>
              <a:t>	Owners shall designate qualified persons to </a:t>
            </a:r>
            <a:r>
              <a:rPr lang="en-US" sz="1800" b="1" i="1" u="sng" dirty="0" smtClean="0">
                <a:solidFill>
                  <a:prstClr val="black">
                    <a:lumMod val="75000"/>
                    <a:lumOff val="25000"/>
                  </a:prstClr>
                </a:solidFill>
              </a:rPr>
              <a:t>supervise </a:t>
            </a:r>
            <a:r>
              <a:rPr lang="en-US" sz="1800" b="1" i="1" u="sng" dirty="0" smtClean="0">
                <a:solidFill>
                  <a:srgbClr val="212745"/>
                </a:solidFill>
              </a:rPr>
              <a:t>restorations and renewals</a:t>
            </a:r>
            <a:r>
              <a:rPr lang="en-US" sz="1800" dirty="0" smtClean="0">
                <a:solidFill>
                  <a:prstClr val="black">
                    <a:lumMod val="75000"/>
                    <a:lumOff val="25000"/>
                  </a:prstClr>
                </a:solidFill>
              </a:rPr>
              <a:t> under traffic conditions.  Each person designated must have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(1)  At least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	1 year of supervisory experience in track maintenance; or</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(ii)	A combination of supervisory experience in track maintenance 		and track maintenance training or from a college program;</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(2)  Demonstrated to the owner that he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a:t>
            </a:r>
            <a:r>
              <a:rPr lang="en-US" sz="1800" b="1" dirty="0" smtClean="0">
                <a:solidFill>
                  <a:srgbClr val="FF0000"/>
                </a:solidFill>
              </a:rPr>
              <a:t>	(i)	</a:t>
            </a:r>
            <a:r>
              <a:rPr lang="en-US" sz="1800" i="1" dirty="0">
                <a:solidFill>
                  <a:prstClr val="black"/>
                </a:solidFill>
              </a:rPr>
              <a:t>Knows and understands </a:t>
            </a:r>
            <a:r>
              <a:rPr lang="en-US" sz="1800" i="1" dirty="0" smtClean="0">
                <a:solidFill>
                  <a:prstClr val="black"/>
                </a:solidFill>
              </a:rPr>
              <a:t>the requirements </a:t>
            </a:r>
            <a:r>
              <a:rPr lang="en-US" sz="1800" i="1" dirty="0">
                <a:solidFill>
                  <a:prstClr val="black"/>
                </a:solidFill>
              </a:rPr>
              <a:t>of this part </a:t>
            </a:r>
            <a:r>
              <a:rPr lang="en-US" sz="1800" b="1" i="1" dirty="0" smtClean="0">
                <a:solidFill>
                  <a:srgbClr val="FF0000"/>
                </a:solidFill>
              </a:rPr>
              <a:t>that            </a:t>
            </a:r>
            <a:r>
              <a:rPr lang="en-US" sz="800" b="1" i="1" dirty="0" smtClean="0">
                <a:solidFill>
                  <a:srgbClr val="FF0000"/>
                </a:solidFill>
              </a:rPr>
              <a:t>.</a:t>
            </a:r>
            <a:r>
              <a:rPr lang="en-US" sz="1800" b="1" i="1" dirty="0" smtClean="0">
                <a:solidFill>
                  <a:srgbClr val="FF0000"/>
                </a:solidFill>
              </a:rPr>
              <a:t>            apply to the </a:t>
            </a:r>
            <a:r>
              <a:rPr lang="en-US" sz="1800" b="1" i="1" dirty="0">
                <a:solidFill>
                  <a:srgbClr val="FF0000"/>
                </a:solidFill>
              </a:rPr>
              <a:t>restoration and renewal of the </a:t>
            </a:r>
            <a:r>
              <a:rPr lang="en-US" sz="1800" b="1" i="1" dirty="0" smtClean="0">
                <a:solidFill>
                  <a:srgbClr val="FF0000"/>
                </a:solidFill>
              </a:rPr>
              <a:t>track for which </a:t>
            </a:r>
            <a:r>
              <a:rPr lang="en-US" sz="1800" b="1" i="1" dirty="0" smtClean="0">
                <a:solidFill>
                  <a:srgbClr val="B4DCFA"/>
                </a:solidFill>
              </a:rPr>
              <a:t>. </a:t>
            </a:r>
            <a:r>
              <a:rPr lang="en-US" sz="800" b="1" i="1" dirty="0" smtClean="0">
                <a:solidFill>
                  <a:srgbClr val="B4DCFA"/>
                </a:solidFill>
              </a:rPr>
              <a:t>.</a:t>
            </a:r>
            <a:r>
              <a:rPr lang="en-US" sz="1800" b="1" i="1" dirty="0" smtClean="0">
                <a:solidFill>
                  <a:srgbClr val="B4DCFA"/>
                </a:solidFill>
              </a:rPr>
              <a:t>               </a:t>
            </a:r>
            <a:r>
              <a:rPr lang="en-US" sz="800" b="1" i="1" dirty="0" smtClean="0">
                <a:solidFill>
                  <a:srgbClr val="FF0000"/>
                </a:solidFill>
              </a:rPr>
              <a:t>.                           </a:t>
            </a:r>
            <a:r>
              <a:rPr lang="en-US" sz="1800" b="1" i="1" dirty="0" smtClean="0">
                <a:solidFill>
                  <a:srgbClr val="FF0000"/>
                </a:solidFill>
              </a:rPr>
              <a:t>he or </a:t>
            </a:r>
            <a:r>
              <a:rPr lang="en-US" sz="1800" b="1" i="1" dirty="0">
                <a:solidFill>
                  <a:srgbClr val="FF0000"/>
                </a:solidFill>
              </a:rPr>
              <a:t>she is </a:t>
            </a:r>
            <a:r>
              <a:rPr lang="en-US" sz="1800" b="1" i="1" dirty="0" smtClean="0">
                <a:solidFill>
                  <a:srgbClr val="FF0000"/>
                </a:solidFill>
              </a:rPr>
              <a:t>responsible;</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(ii)	Can detect deviations from those requirements;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(iii)	Can prescribe appropriate remedial action to correct or safely 		compensate for those deviations; and</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(3) 	Written authorization from the track owner to prescribe remedial 	actions to correct or safely compensate for deviations.</a:t>
            </a:r>
          </a:p>
        </p:txBody>
      </p:sp>
    </p:spTree>
    <p:extLst>
      <p:ext uri="{BB962C8B-B14F-4D97-AF65-F5344CB8AC3E}">
        <p14:creationId xmlns:p14="http://schemas.microsoft.com/office/powerpoint/2010/main" val="3663997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sp>
        <p:nvSpPr>
          <p:cNvPr id="7"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b="1" dirty="0" smtClean="0">
                <a:solidFill>
                  <a:prstClr val="black">
                    <a:lumMod val="75000"/>
                    <a:lumOff val="25000"/>
                  </a:prstClr>
                </a:solidFill>
              </a:rPr>
              <a:t> </a:t>
            </a:r>
            <a:r>
              <a:rPr lang="en-US" sz="1800" b="1" dirty="0" smtClean="0">
                <a:solidFill>
                  <a:prstClr val="black">
                    <a:lumMod val="75000"/>
                    <a:lumOff val="25000"/>
                  </a:prstClr>
                </a:solidFill>
              </a:rPr>
              <a:t>(b)  </a:t>
            </a:r>
            <a:r>
              <a:rPr lang="en-US" sz="1800" dirty="0" smtClean="0">
                <a:solidFill>
                  <a:prstClr val="black">
                    <a:lumMod val="75000"/>
                    <a:lumOff val="25000"/>
                  </a:prstClr>
                </a:solidFill>
              </a:rPr>
              <a:t>Owner shall designate qualified persons to </a:t>
            </a:r>
            <a:r>
              <a:rPr lang="en-US" sz="1800" b="1" i="1" u="sng" dirty="0" smtClean="0">
                <a:solidFill>
                  <a:srgbClr val="212745"/>
                </a:solidFill>
              </a:rPr>
              <a:t>inspect track for defects</a:t>
            </a:r>
            <a:r>
              <a:rPr lang="en-US" sz="1800" dirty="0" smtClean="0">
                <a:solidFill>
                  <a:prstClr val="black">
                    <a:lumMod val="75000"/>
                    <a:lumOff val="25000"/>
                  </a:prstClr>
                </a:solidFill>
              </a:rPr>
              <a:t>.  Each person designated must have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(1)	At least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	1 year of experience in railroad track inspection; or</a:t>
            </a:r>
          </a:p>
          <a:p>
            <a:pPr marL="519113" indent="-519113" defTabSz="919163">
              <a:buClr>
                <a:srgbClr val="F14124">
                  <a:lumMod val="75000"/>
                </a:srgbClr>
              </a:buClr>
              <a:buFont typeface="Monotype Sorts" pitchFamily="2" charset="2"/>
              <a:buNone/>
              <a:tabLst>
                <a:tab pos="966788" algn="l"/>
                <a:tab pos="1371600" algn="l"/>
              </a:tabLst>
            </a:pPr>
            <a:r>
              <a:rPr lang="en-US" sz="1800" dirty="0">
                <a:solidFill>
                  <a:prstClr val="black">
                    <a:lumMod val="75000"/>
                    <a:lumOff val="25000"/>
                  </a:prstClr>
                </a:solidFill>
              </a:rPr>
              <a:t> </a:t>
            </a:r>
            <a:r>
              <a:rPr lang="en-US" sz="1800" dirty="0" smtClean="0">
                <a:solidFill>
                  <a:prstClr val="black">
                    <a:lumMod val="75000"/>
                    <a:lumOff val="25000"/>
                  </a:prstClr>
                </a:solidFill>
              </a:rPr>
              <a:t>       </a:t>
            </a:r>
            <a:r>
              <a:rPr lang="en-US" sz="1800" dirty="0">
                <a:solidFill>
                  <a:prstClr val="black">
                    <a:lumMod val="75000"/>
                    <a:lumOff val="25000"/>
                  </a:prstClr>
                </a:solidFill>
              </a:rPr>
              <a:t>	</a:t>
            </a:r>
            <a:r>
              <a:rPr lang="en-US" sz="1800" dirty="0" smtClean="0">
                <a:solidFill>
                  <a:prstClr val="black">
                    <a:lumMod val="75000"/>
                    <a:lumOff val="25000"/>
                  </a:prstClr>
                </a:solidFill>
              </a:rPr>
              <a:t>(ii)  A </a:t>
            </a:r>
            <a:r>
              <a:rPr lang="en-US" sz="1800" dirty="0">
                <a:solidFill>
                  <a:prstClr val="black">
                    <a:lumMod val="75000"/>
                    <a:lumOff val="25000"/>
                  </a:prstClr>
                </a:solidFill>
              </a:rPr>
              <a:t>combination of supervisory experience in track maintenance 		and track maintenance training or from a college program;</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(2)  Demonstrated to the owner that he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a:t>
            </a:r>
            <a:r>
              <a:rPr lang="en-US" sz="1800" b="1" dirty="0" smtClean="0">
                <a:solidFill>
                  <a:srgbClr val="FF0000"/>
                </a:solidFill>
              </a:rPr>
              <a:t>(i)	</a:t>
            </a:r>
            <a:r>
              <a:rPr lang="en-US" sz="1800" i="1" dirty="0">
                <a:solidFill>
                  <a:prstClr val="black"/>
                </a:solidFill>
              </a:rPr>
              <a:t>Knows and understands </a:t>
            </a:r>
            <a:r>
              <a:rPr lang="en-US" sz="1800" i="1" dirty="0" smtClean="0">
                <a:solidFill>
                  <a:prstClr val="black"/>
                </a:solidFill>
              </a:rPr>
              <a:t>the requirements </a:t>
            </a:r>
            <a:r>
              <a:rPr lang="en-US" sz="1800" i="1" dirty="0">
                <a:solidFill>
                  <a:prstClr val="black"/>
                </a:solidFill>
              </a:rPr>
              <a:t>of this part </a:t>
            </a:r>
            <a:r>
              <a:rPr lang="en-US" sz="1800" b="1" i="1" dirty="0">
                <a:solidFill>
                  <a:srgbClr val="FF0000"/>
                </a:solidFill>
              </a:rPr>
              <a:t>that </a:t>
            </a:r>
            <a:r>
              <a:rPr lang="en-US" sz="800" b="1" i="1" dirty="0" smtClean="0">
                <a:solidFill>
                  <a:srgbClr val="FF0000"/>
                </a:solidFill>
              </a:rPr>
              <a:t>.        .        .                           ..                         </a:t>
            </a:r>
            <a:r>
              <a:rPr lang="en-US" sz="1800" b="1" i="1" dirty="0" smtClean="0">
                <a:solidFill>
                  <a:srgbClr val="FF0000"/>
                </a:solidFill>
              </a:rPr>
              <a:t>apply to the </a:t>
            </a:r>
            <a:r>
              <a:rPr lang="en-US" sz="1800" b="1" i="1" dirty="0">
                <a:solidFill>
                  <a:srgbClr val="FF0000"/>
                </a:solidFill>
              </a:rPr>
              <a:t>inspection of the track for which </a:t>
            </a:r>
            <a:r>
              <a:rPr lang="en-US" sz="1800" b="1" i="1" dirty="0" smtClean="0">
                <a:solidFill>
                  <a:srgbClr val="FF0000"/>
                </a:solidFill>
              </a:rPr>
              <a:t>he or </a:t>
            </a:r>
            <a:r>
              <a:rPr lang="en-US" sz="1800" b="1" i="1" dirty="0">
                <a:solidFill>
                  <a:srgbClr val="FF0000"/>
                </a:solidFill>
              </a:rPr>
              <a:t>she is </a:t>
            </a:r>
            <a:r>
              <a:rPr lang="en-US" sz="800" b="1" i="1" dirty="0" smtClean="0">
                <a:solidFill>
                  <a:srgbClr val="FF0000"/>
                </a:solidFill>
              </a:rPr>
              <a:t>.              .    .                     </a:t>
            </a:r>
            <a:r>
              <a:rPr lang="en-US" sz="1800" b="1" i="1" dirty="0" smtClean="0">
                <a:solidFill>
                  <a:srgbClr val="FF0000"/>
                </a:solidFill>
              </a:rPr>
              <a:t>responsible;</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(ii)	Can detect deviations from those requirements;</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(iii)	Can prescribe appropriate remedial action to correct or safely 		compensate for those deviations; and </a:t>
            </a:r>
          </a:p>
          <a:p>
            <a:pPr marL="519113" indent="-519113" defTabSz="919163">
              <a:buClr>
                <a:srgbClr val="F14124">
                  <a:lumMod val="75000"/>
                </a:srgbClr>
              </a:buClr>
              <a:buFont typeface="Monotype Sorts" pitchFamily="2" charset="2"/>
              <a:buNone/>
              <a:tabLst>
                <a:tab pos="966788" algn="l"/>
                <a:tab pos="1371600" algn="l"/>
              </a:tabLst>
            </a:pPr>
            <a:r>
              <a:rPr lang="en-US" sz="1800" dirty="0" smtClean="0">
                <a:solidFill>
                  <a:prstClr val="black">
                    <a:lumMod val="75000"/>
                    <a:lumOff val="25000"/>
                  </a:prstClr>
                </a:solidFill>
              </a:rPr>
              <a:t>  	(3)  Written authorization from the owner to prescribe remedial actions to compensate for deviations, pending review by person under (a).</a:t>
            </a:r>
          </a:p>
        </p:txBody>
      </p:sp>
    </p:spTree>
    <p:extLst>
      <p:ext uri="{BB962C8B-B14F-4D97-AF65-F5344CB8AC3E}">
        <p14:creationId xmlns:p14="http://schemas.microsoft.com/office/powerpoint/2010/main" val="1143066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sp>
        <p:nvSpPr>
          <p:cNvPr id="8" name="Rectangle 6"/>
          <p:cNvSpPr txBox="1">
            <a:spLocks noChangeArrowheads="1"/>
          </p:cNvSpPr>
          <p:nvPr/>
        </p:nvSpPr>
        <p:spPr>
          <a:xfrm>
            <a:off x="457200" y="1600200"/>
            <a:ext cx="8305800" cy="44958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sz="2400" dirty="0" smtClean="0">
                <a:solidFill>
                  <a:srgbClr val="212745"/>
                </a:solidFill>
              </a:rPr>
              <a:t> </a:t>
            </a:r>
            <a:r>
              <a:rPr lang="en-US" sz="2400" i="1" dirty="0" smtClean="0">
                <a:solidFill>
                  <a:srgbClr val="212745"/>
                </a:solidFill>
              </a:rPr>
              <a:t>213.7(c)</a:t>
            </a:r>
          </a:p>
          <a:p>
            <a:pPr marL="519113" indent="-519113" defTabSz="919163">
              <a:buClr>
                <a:srgbClr val="F14124">
                  <a:lumMod val="75000"/>
                </a:srgbClr>
              </a:buClr>
              <a:buFont typeface="Monotype Sorts" pitchFamily="2" charset="2"/>
              <a:buNone/>
              <a:tabLst>
                <a:tab pos="966788" algn="l"/>
                <a:tab pos="1371600" algn="l"/>
              </a:tabLst>
            </a:pPr>
            <a:r>
              <a:rPr lang="en-US" sz="2400" b="1" dirty="0" smtClean="0">
                <a:solidFill>
                  <a:srgbClr val="212745"/>
                </a:solidFill>
              </a:rPr>
              <a:t>Individuals designated under paragraphs (a) or (b) of this section that inspect continuous welded rail (CWR) track or supervise the installation, adjustment, and maintenance of CWR track in accordance with the written procedures of the track owner shall have:</a:t>
            </a:r>
          </a:p>
          <a:p>
            <a:pPr marL="519113" indent="-519113" defTabSz="919163">
              <a:buClr>
                <a:srgbClr val="F14124">
                  <a:lumMod val="75000"/>
                </a:srgbClr>
              </a:buClr>
              <a:buFont typeface="Monotype Sorts" pitchFamily="2" charset="2"/>
              <a:buNone/>
              <a:tabLst>
                <a:tab pos="966788" algn="l"/>
                <a:tab pos="1371600" algn="l"/>
              </a:tabLst>
            </a:pPr>
            <a:endParaRPr lang="en-US" sz="2400" b="1" dirty="0" smtClean="0">
              <a:solidFill>
                <a:srgbClr val="212745"/>
              </a:solidFill>
            </a:endParaRPr>
          </a:p>
          <a:p>
            <a:pPr marL="609600" indent="-609600">
              <a:lnSpc>
                <a:spcPct val="80000"/>
              </a:lnSpc>
              <a:buClr>
                <a:srgbClr val="F14124">
                  <a:lumMod val="75000"/>
                </a:srgbClr>
              </a:buClr>
              <a:buFontTx/>
              <a:buNone/>
              <a:defRPr/>
            </a:pPr>
            <a:r>
              <a:rPr lang="en-US" sz="2000" b="1" dirty="0">
                <a:solidFill>
                  <a:srgbClr val="212745"/>
                </a:solidFill>
              </a:rPr>
              <a:t>(1</a:t>
            </a:r>
            <a:r>
              <a:rPr lang="en-US" sz="2000" b="1" dirty="0" smtClean="0">
                <a:solidFill>
                  <a:srgbClr val="212745"/>
                </a:solidFill>
              </a:rPr>
              <a:t>) Current </a:t>
            </a:r>
            <a:r>
              <a:rPr lang="en-US" sz="2000" b="1" dirty="0">
                <a:solidFill>
                  <a:srgbClr val="212745"/>
                </a:solidFill>
              </a:rPr>
              <a:t>qualifications under either paragraph (a) or (b) of this section;</a:t>
            </a:r>
          </a:p>
          <a:p>
            <a:pPr marL="609600" indent="-609600">
              <a:lnSpc>
                <a:spcPct val="80000"/>
              </a:lnSpc>
              <a:buClr>
                <a:srgbClr val="F14124">
                  <a:lumMod val="75000"/>
                </a:srgbClr>
              </a:buClr>
              <a:buFontTx/>
              <a:buNone/>
              <a:defRPr/>
            </a:pPr>
            <a:r>
              <a:rPr lang="en-US" sz="2000" b="1" dirty="0">
                <a:solidFill>
                  <a:srgbClr val="212745"/>
                </a:solidFill>
              </a:rPr>
              <a:t>(</a:t>
            </a:r>
            <a:r>
              <a:rPr lang="en-US" sz="2000" b="1" dirty="0" smtClean="0">
                <a:solidFill>
                  <a:srgbClr val="212745"/>
                </a:solidFill>
              </a:rPr>
              <a:t>2) Successfully </a:t>
            </a:r>
            <a:r>
              <a:rPr lang="en-US" sz="2000" b="1" dirty="0">
                <a:solidFill>
                  <a:srgbClr val="212745"/>
                </a:solidFill>
              </a:rPr>
              <a:t>completed a comprehensive training course specifically developed for the application of written CWR procedures issued by the track owner;</a:t>
            </a:r>
          </a:p>
          <a:p>
            <a:pPr marL="519113" indent="-519113" defTabSz="919163">
              <a:buClr>
                <a:srgbClr val="F14124">
                  <a:lumMod val="75000"/>
                </a:srgbClr>
              </a:buClr>
              <a:buFont typeface="Monotype Sorts" pitchFamily="2" charset="2"/>
              <a:buNone/>
              <a:tabLst>
                <a:tab pos="966788" algn="l"/>
                <a:tab pos="1371600" algn="l"/>
              </a:tabLst>
            </a:pPr>
            <a:endParaRPr lang="en-US" sz="24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i="1" dirty="0" smtClean="0">
              <a:solidFill>
                <a:srgbClr val="212745"/>
              </a:solidFill>
            </a:endParaRPr>
          </a:p>
        </p:txBody>
      </p:sp>
    </p:spTree>
    <p:extLst>
      <p:ext uri="{BB962C8B-B14F-4D97-AF65-F5344CB8AC3E}">
        <p14:creationId xmlns:p14="http://schemas.microsoft.com/office/powerpoint/2010/main" val="4125772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r>
              <a:rPr lang="en-US" dirty="0" smtClean="0"/>
              <a:t>Timetable - Equipment Restrictions, Subdivision Rules</a:t>
            </a:r>
            <a:endParaRPr lang="en-US" dirty="0"/>
          </a:p>
        </p:txBody>
      </p:sp>
      <p:pic>
        <p:nvPicPr>
          <p:cNvPr id="144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3" y="1905000"/>
            <a:ext cx="4130936"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430131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567" y="1981200"/>
            <a:ext cx="4066066"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446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smtClean="0"/>
              <a:t>           Supervise Certain Renewals and Inspect Track </a:t>
            </a:r>
            <a:endParaRPr lang="en-US" sz="3600" dirty="0"/>
          </a:p>
        </p:txBody>
      </p:sp>
      <p:sp>
        <p:nvSpPr>
          <p:cNvPr id="8" name="Rectangle 6"/>
          <p:cNvSpPr txBox="1">
            <a:spLocks noChangeArrowheads="1"/>
          </p:cNvSpPr>
          <p:nvPr/>
        </p:nvSpPr>
        <p:spPr>
          <a:xfrm>
            <a:off x="457200" y="1535668"/>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sz="2400" dirty="0" smtClean="0">
                <a:solidFill>
                  <a:srgbClr val="212745"/>
                </a:solidFill>
              </a:rPr>
              <a:t> </a:t>
            </a:r>
            <a:r>
              <a:rPr lang="en-US" sz="2400" i="1" dirty="0" smtClean="0">
                <a:solidFill>
                  <a:srgbClr val="212745"/>
                </a:solidFill>
              </a:rPr>
              <a:t>213.7(c) CONTINUED</a:t>
            </a:r>
          </a:p>
          <a:p>
            <a:pPr marL="609600" indent="-609600">
              <a:lnSpc>
                <a:spcPct val="80000"/>
              </a:lnSpc>
              <a:buClr>
                <a:srgbClr val="F14124">
                  <a:lumMod val="75000"/>
                </a:srgbClr>
              </a:buClr>
              <a:buFont typeface="Wingdings" pitchFamily="2" charset="2"/>
              <a:buNone/>
              <a:defRPr/>
            </a:pPr>
            <a:endParaRPr lang="en-US" sz="2000" b="1" dirty="0" smtClean="0">
              <a:solidFill>
                <a:srgbClr val="212745"/>
              </a:solidFill>
            </a:endParaRPr>
          </a:p>
          <a:p>
            <a:pPr marL="609600" indent="-609600">
              <a:lnSpc>
                <a:spcPct val="80000"/>
              </a:lnSpc>
              <a:buClr>
                <a:srgbClr val="F14124">
                  <a:lumMod val="75000"/>
                </a:srgbClr>
              </a:buClr>
              <a:buFont typeface="Wingdings" pitchFamily="2" charset="2"/>
              <a:buNone/>
              <a:defRPr/>
            </a:pPr>
            <a:r>
              <a:rPr lang="en-US" sz="2000" b="1" dirty="0" smtClean="0">
                <a:solidFill>
                  <a:srgbClr val="212745"/>
                </a:solidFill>
              </a:rPr>
              <a:t>(</a:t>
            </a:r>
            <a:r>
              <a:rPr lang="en-US" sz="2000" b="1" dirty="0">
                <a:solidFill>
                  <a:srgbClr val="212745"/>
                </a:solidFill>
              </a:rPr>
              <a:t>3) </a:t>
            </a:r>
            <a:r>
              <a:rPr lang="en-US" sz="2000" b="1" dirty="0" smtClean="0">
                <a:solidFill>
                  <a:srgbClr val="212745"/>
                </a:solidFill>
              </a:rPr>
              <a:t>Demonstrated </a:t>
            </a:r>
            <a:r>
              <a:rPr lang="en-US" sz="2000" b="1" dirty="0">
                <a:solidFill>
                  <a:srgbClr val="212745"/>
                </a:solidFill>
              </a:rPr>
              <a:t>to the track owner that the individual:</a:t>
            </a:r>
          </a:p>
          <a:p>
            <a:pPr marL="609600" indent="-609600">
              <a:lnSpc>
                <a:spcPct val="80000"/>
              </a:lnSpc>
              <a:buClr>
                <a:srgbClr val="F14124">
                  <a:lumMod val="75000"/>
                </a:srgbClr>
              </a:buClr>
              <a:buFont typeface="Wingdings" pitchFamily="2" charset="2"/>
              <a:buNone/>
              <a:defRPr/>
            </a:pPr>
            <a:r>
              <a:rPr lang="en-US" sz="2000" b="1" dirty="0">
                <a:solidFill>
                  <a:srgbClr val="212745"/>
                </a:solidFill>
              </a:rPr>
              <a:t>	(i)  Knows and understands the requirements of those written CWR procedures;</a:t>
            </a:r>
          </a:p>
          <a:p>
            <a:pPr marL="609600" indent="-609600">
              <a:lnSpc>
                <a:spcPct val="80000"/>
              </a:lnSpc>
              <a:buClr>
                <a:srgbClr val="F14124">
                  <a:lumMod val="75000"/>
                </a:srgbClr>
              </a:buClr>
              <a:buFont typeface="Wingdings" pitchFamily="2" charset="2"/>
              <a:buNone/>
              <a:defRPr/>
            </a:pPr>
            <a:r>
              <a:rPr lang="en-US" sz="2000" b="1" dirty="0">
                <a:solidFill>
                  <a:srgbClr val="212745"/>
                </a:solidFill>
              </a:rPr>
              <a:t>	(ii)  Can detect deviations from those requirements; and</a:t>
            </a:r>
          </a:p>
          <a:p>
            <a:pPr marL="609600" indent="-609600">
              <a:lnSpc>
                <a:spcPct val="80000"/>
              </a:lnSpc>
              <a:buClr>
                <a:srgbClr val="F14124">
                  <a:lumMod val="75000"/>
                </a:srgbClr>
              </a:buClr>
              <a:buFont typeface="Wingdings" pitchFamily="2" charset="2"/>
              <a:buNone/>
              <a:defRPr/>
            </a:pPr>
            <a:r>
              <a:rPr lang="en-US" sz="2000" b="1" dirty="0">
                <a:solidFill>
                  <a:srgbClr val="212745"/>
                </a:solidFill>
              </a:rPr>
              <a:t>	(iii)  Can prescribe appropriate remedial action to correct or safely compensate for those deviations; and</a:t>
            </a:r>
          </a:p>
          <a:p>
            <a:pPr marL="609600" indent="-609600">
              <a:lnSpc>
                <a:spcPct val="80000"/>
              </a:lnSpc>
              <a:buClr>
                <a:srgbClr val="F14124">
                  <a:lumMod val="75000"/>
                </a:srgbClr>
              </a:buClr>
              <a:buFont typeface="Monotype Sorts" pitchFamily="2" charset="2"/>
              <a:buNone/>
              <a:defRPr/>
            </a:pPr>
            <a:r>
              <a:rPr lang="en-US" sz="2000" b="1" dirty="0">
                <a:solidFill>
                  <a:srgbClr val="212745"/>
                </a:solidFill>
              </a:rPr>
              <a:t>(4) </a:t>
            </a:r>
            <a:r>
              <a:rPr lang="en-US" sz="2000" b="1" dirty="0" smtClean="0">
                <a:solidFill>
                  <a:srgbClr val="212745"/>
                </a:solidFill>
              </a:rPr>
              <a:t>Written </a:t>
            </a:r>
            <a:r>
              <a:rPr lang="en-US" sz="2000" b="1" dirty="0">
                <a:solidFill>
                  <a:srgbClr val="212745"/>
                </a:solidFill>
              </a:rPr>
              <a:t>authorization from the track owner to prescribe remedial actions to correct or safely compensate for deviations from the requirements in those procedures and successfully completed a recorded examination on those procedures as part of the qualification process</a:t>
            </a: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r>
              <a:rPr lang="en-US" sz="2000" b="1" dirty="0" smtClean="0">
                <a:solidFill>
                  <a:srgbClr val="212745"/>
                </a:solidFill>
              </a:rPr>
              <a:t> </a:t>
            </a:r>
          </a:p>
          <a:p>
            <a:pPr marL="519113" indent="-519113" defTabSz="919163">
              <a:buClr>
                <a:srgbClr val="F14124">
                  <a:lumMod val="75000"/>
                </a:srgbClr>
              </a:buClr>
              <a:buFont typeface="Monotype Sorts" pitchFamily="2" charset="2"/>
              <a:buNone/>
              <a:tabLst>
                <a:tab pos="966788" algn="l"/>
                <a:tab pos="1371600" algn="l"/>
              </a:tabLst>
            </a:pPr>
            <a:endParaRPr lang="en-US" sz="2000" i="1" dirty="0" smtClean="0">
              <a:solidFill>
                <a:srgbClr val="212745"/>
              </a:solidFill>
            </a:endParaRPr>
          </a:p>
        </p:txBody>
      </p:sp>
    </p:spTree>
    <p:extLst>
      <p:ext uri="{BB962C8B-B14F-4D97-AF65-F5344CB8AC3E}">
        <p14:creationId xmlns:p14="http://schemas.microsoft.com/office/powerpoint/2010/main" val="1854757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sz="2400" dirty="0" smtClean="0">
                <a:solidFill>
                  <a:srgbClr val="212745"/>
                </a:solidFill>
              </a:rPr>
              <a:t> </a:t>
            </a:r>
            <a:r>
              <a:rPr lang="en-US" sz="2400" i="1" dirty="0" smtClean="0">
                <a:solidFill>
                  <a:srgbClr val="212745"/>
                </a:solidFill>
              </a:rPr>
              <a:t>213.7(d)</a:t>
            </a:r>
            <a:endParaRPr lang="en-US" sz="2000" b="1" dirty="0" smtClean="0">
              <a:solidFill>
                <a:srgbClr val="212745"/>
              </a:solidFill>
            </a:endParaRPr>
          </a:p>
          <a:p>
            <a:pPr marL="519113" indent="-519113" defTabSz="919163">
              <a:buClr>
                <a:srgbClr val="F14124">
                  <a:lumMod val="75000"/>
                </a:srgbClr>
              </a:buClr>
              <a:buFont typeface="Georgia" pitchFamily="18" charset="0"/>
              <a:buNone/>
              <a:tabLst>
                <a:tab pos="966788" algn="l"/>
                <a:tab pos="1371600" algn="l"/>
              </a:tabLst>
            </a:pPr>
            <a:r>
              <a:rPr lang="en-US" sz="2000" dirty="0">
                <a:solidFill>
                  <a:srgbClr val="212745"/>
                </a:solidFill>
              </a:rPr>
              <a:t>(d)  Persons not fully qualified to supervise certain renewals and inspect track as required in </a:t>
            </a:r>
            <a:r>
              <a:rPr lang="en-US" sz="2000" i="1" dirty="0">
                <a:solidFill>
                  <a:srgbClr val="212745"/>
                </a:solidFill>
              </a:rPr>
              <a:t>paragraphs (a) through (c) </a:t>
            </a:r>
            <a:r>
              <a:rPr lang="en-US" sz="2000" dirty="0">
                <a:solidFill>
                  <a:srgbClr val="212745"/>
                </a:solidFill>
              </a:rPr>
              <a:t>of this section, but with at least one year of maintenance‑of‑way or signal experience, may pass trains over broken rails and pull aparts provided that</a:t>
            </a:r>
            <a:r>
              <a:rPr lang="en-US" sz="2000" dirty="0">
                <a:solidFill>
                  <a:srgbClr val="212745"/>
                </a:solidFill>
                <a:sym typeface="WP TypographicSymbols" pitchFamily="2" charset="0"/>
              </a:rPr>
              <a:t></a:t>
            </a:r>
          </a:p>
          <a:p>
            <a:pPr marL="519113" indent="-519113" defTabSz="919163">
              <a:buClr>
                <a:srgbClr val="F14124">
                  <a:lumMod val="75000"/>
                </a:srgbClr>
              </a:buClr>
              <a:buFont typeface="Georgia" pitchFamily="18" charset="0"/>
              <a:buNone/>
              <a:tabLst>
                <a:tab pos="966788" algn="l"/>
                <a:tab pos="1371600" algn="l"/>
              </a:tabLst>
            </a:pPr>
            <a:r>
              <a:rPr lang="en-US" sz="1600" dirty="0">
                <a:solidFill>
                  <a:srgbClr val="212745"/>
                </a:solidFill>
              </a:rPr>
              <a:t> (1)  The track owner determines the person to be qualified and, as part of doing so, trains, examines, and re‑examines the person periodically within two years after each prior examination on the following topics as they relate to the safe passage of trains over broken rails or pull aparts:  rail defect identification, crosstie condition, track surface and alinement, gage restraint, rail end mismatch, joint bars, and maximum distance between rail ends over which trains may be allowed to pass.  The sole purpose of the examination is to ascertain the person's ability to effectively apply these requirements and the examination may not be used to disqualify the person from other duties.  A minimum of four hours training is required for initial training;</a:t>
            </a:r>
          </a:p>
          <a:p>
            <a:pPr marL="519113" indent="-519113" defTabSz="919163">
              <a:buClr>
                <a:srgbClr val="F14124">
                  <a:lumMod val="75000"/>
                </a:srgbClr>
              </a:buClr>
              <a:buFont typeface="Monotype Sorts" pitchFamily="2" charset="2"/>
              <a:buNone/>
              <a:tabLst>
                <a:tab pos="966788" algn="l"/>
                <a:tab pos="1371600" algn="l"/>
              </a:tabLst>
            </a:pPr>
            <a:endParaRPr lang="en-US" sz="16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r>
              <a:rPr lang="en-US" sz="2000" b="1" dirty="0" smtClean="0">
                <a:solidFill>
                  <a:srgbClr val="212745"/>
                </a:solidFill>
              </a:rPr>
              <a:t> </a:t>
            </a:r>
          </a:p>
          <a:p>
            <a:pPr marL="519113" indent="-519113" defTabSz="919163">
              <a:buClr>
                <a:srgbClr val="F14124">
                  <a:lumMod val="75000"/>
                </a:srgbClr>
              </a:buClr>
              <a:buFont typeface="Monotype Sorts" pitchFamily="2" charset="2"/>
              <a:buNone/>
              <a:tabLst>
                <a:tab pos="966788" algn="l"/>
                <a:tab pos="1371600" algn="l"/>
              </a:tabLst>
            </a:pPr>
            <a:endParaRPr lang="en-US" sz="2000" i="1" dirty="0" smtClean="0">
              <a:solidFill>
                <a:srgbClr val="212745"/>
              </a:solidFill>
            </a:endParaRPr>
          </a:p>
        </p:txBody>
      </p:sp>
    </p:spTree>
    <p:extLst>
      <p:ext uri="{BB962C8B-B14F-4D97-AF65-F5344CB8AC3E}">
        <p14:creationId xmlns:p14="http://schemas.microsoft.com/office/powerpoint/2010/main" val="3542029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sp>
        <p:nvSpPr>
          <p:cNvPr id="9" name="TextBox 8" hidden="1"/>
          <p:cNvSpPr txBox="1"/>
          <p:nvPr/>
        </p:nvSpPr>
        <p:spPr>
          <a:xfrm>
            <a:off x="533400" y="63362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sz="2400" dirty="0" smtClean="0">
                <a:solidFill>
                  <a:srgbClr val="212745"/>
                </a:solidFill>
              </a:rPr>
              <a:t> </a:t>
            </a:r>
            <a:r>
              <a:rPr lang="en-US" sz="2400" i="1" dirty="0" smtClean="0">
                <a:solidFill>
                  <a:srgbClr val="212745"/>
                </a:solidFill>
              </a:rPr>
              <a:t>213.7(d) CONTINUED</a:t>
            </a:r>
            <a:endParaRPr lang="en-US" sz="2000" b="1" dirty="0" smtClean="0">
              <a:solidFill>
                <a:srgbClr val="212745"/>
              </a:solidFill>
            </a:endParaRPr>
          </a:p>
          <a:p>
            <a:pPr marL="519113" indent="-519113" defTabSz="919163">
              <a:buClr>
                <a:srgbClr val="F14124">
                  <a:lumMod val="75000"/>
                </a:srgbClr>
              </a:buClr>
              <a:buFont typeface="Georgia" pitchFamily="18" charset="0"/>
              <a:buNone/>
              <a:tabLst>
                <a:tab pos="966788" algn="l"/>
                <a:tab pos="1371600" algn="l"/>
              </a:tabLst>
            </a:pPr>
            <a:r>
              <a:rPr lang="en-US" sz="2000" dirty="0">
                <a:solidFill>
                  <a:srgbClr val="212745"/>
                </a:solidFill>
              </a:rPr>
              <a:t>(d)  Persons not fully qualified to supervise certain renewals and inspect track as required in </a:t>
            </a:r>
            <a:r>
              <a:rPr lang="en-US" sz="2000" i="1" dirty="0">
                <a:solidFill>
                  <a:srgbClr val="212745"/>
                </a:solidFill>
              </a:rPr>
              <a:t>paragraphs (a) through (c) </a:t>
            </a:r>
            <a:r>
              <a:rPr lang="en-US" sz="2000" dirty="0">
                <a:solidFill>
                  <a:srgbClr val="212745"/>
                </a:solidFill>
              </a:rPr>
              <a:t>of this section, but with at least one year of maintenance‑of‑way or signal experience, may pass trains over broken rails and pull aparts provided that</a:t>
            </a:r>
            <a:r>
              <a:rPr lang="en-US" sz="2000" dirty="0">
                <a:solidFill>
                  <a:srgbClr val="212745"/>
                </a:solidFill>
                <a:sym typeface="WP TypographicSymbols" pitchFamily="2" charset="0"/>
              </a:rPr>
              <a:t></a:t>
            </a:r>
          </a:p>
          <a:p>
            <a:pPr>
              <a:buClr>
                <a:srgbClr val="F14124">
                  <a:lumMod val="75000"/>
                </a:srgbClr>
              </a:buClr>
              <a:buFont typeface="Monotype Sorts" pitchFamily="2" charset="2"/>
              <a:buNone/>
            </a:pPr>
            <a:r>
              <a:rPr lang="en-US" sz="1600" dirty="0">
                <a:solidFill>
                  <a:srgbClr val="212745"/>
                </a:solidFill>
              </a:rPr>
              <a:t> (2)  The person deems it safe and train speeds are limited to a maximum of 10 m.p.h. over the broken rail or pull apart;</a:t>
            </a:r>
          </a:p>
          <a:p>
            <a:pPr>
              <a:buClr>
                <a:srgbClr val="F14124">
                  <a:lumMod val="75000"/>
                </a:srgbClr>
              </a:buClr>
            </a:pPr>
            <a:endParaRPr lang="en-US" sz="1600" dirty="0">
              <a:solidFill>
                <a:srgbClr val="212745"/>
              </a:solidFill>
            </a:endParaRPr>
          </a:p>
          <a:p>
            <a:pPr>
              <a:buClr>
                <a:srgbClr val="F14124">
                  <a:lumMod val="75000"/>
                </a:srgbClr>
              </a:buClr>
              <a:buFont typeface="Monotype Sorts" pitchFamily="2" charset="2"/>
              <a:buNone/>
            </a:pPr>
            <a:r>
              <a:rPr lang="en-US" sz="1600" dirty="0">
                <a:solidFill>
                  <a:srgbClr val="212745"/>
                </a:solidFill>
              </a:rPr>
              <a:t>  </a:t>
            </a:r>
            <a:r>
              <a:rPr lang="en-US" sz="1600" dirty="0" smtClean="0">
                <a:solidFill>
                  <a:srgbClr val="212745"/>
                </a:solidFill>
              </a:rPr>
              <a:t>(</a:t>
            </a:r>
            <a:r>
              <a:rPr lang="en-US" sz="1600" dirty="0">
                <a:solidFill>
                  <a:srgbClr val="212745"/>
                </a:solidFill>
              </a:rPr>
              <a:t>3)  The person shall watch all movements over the broken rail or pull apart and be prepared to stop the train if necessary; and</a:t>
            </a:r>
          </a:p>
          <a:p>
            <a:pPr>
              <a:buClr>
                <a:srgbClr val="F14124">
                  <a:lumMod val="75000"/>
                </a:srgbClr>
              </a:buClr>
            </a:pPr>
            <a:endParaRPr lang="en-US" sz="1600" dirty="0">
              <a:solidFill>
                <a:srgbClr val="212745"/>
              </a:solidFill>
            </a:endParaRPr>
          </a:p>
          <a:p>
            <a:pPr>
              <a:buClr>
                <a:srgbClr val="F14124">
                  <a:lumMod val="75000"/>
                </a:srgbClr>
              </a:buClr>
              <a:buFont typeface="Monotype Sorts" pitchFamily="2" charset="2"/>
              <a:buNone/>
            </a:pPr>
            <a:r>
              <a:rPr lang="en-US" sz="1600" dirty="0">
                <a:solidFill>
                  <a:srgbClr val="212745"/>
                </a:solidFill>
              </a:rPr>
              <a:t>  </a:t>
            </a:r>
            <a:r>
              <a:rPr lang="en-US" sz="1600" dirty="0" smtClean="0">
                <a:solidFill>
                  <a:srgbClr val="212745"/>
                </a:solidFill>
              </a:rPr>
              <a:t>(</a:t>
            </a:r>
            <a:r>
              <a:rPr lang="en-US" sz="1600" dirty="0">
                <a:solidFill>
                  <a:srgbClr val="212745"/>
                </a:solidFill>
              </a:rPr>
              <a:t>4)  Person(s) fully qualified under </a:t>
            </a:r>
            <a:r>
              <a:rPr lang="en-US" sz="1600" dirty="0">
                <a:solidFill>
                  <a:srgbClr val="212745"/>
                </a:solidFill>
                <a:sym typeface="WP TypographicSymbols" pitchFamily="2" charset="0"/>
              </a:rPr>
              <a:t></a:t>
            </a:r>
            <a:r>
              <a:rPr lang="en-US" sz="1600" dirty="0">
                <a:solidFill>
                  <a:srgbClr val="212745"/>
                </a:solidFill>
              </a:rPr>
              <a:t> 213.7 are notified and dispatched to the location promptly for the purpose of authorizing movements and effecting temporary or permanent repairs.</a:t>
            </a:r>
            <a:endParaRPr lang="en-US" sz="16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b="1" dirty="0" smtClean="0">
              <a:solidFill>
                <a:srgbClr val="212745"/>
              </a:solidFill>
            </a:endParaRPr>
          </a:p>
          <a:p>
            <a:pPr marL="519113" indent="-519113" defTabSz="919163">
              <a:buClr>
                <a:srgbClr val="F14124">
                  <a:lumMod val="75000"/>
                </a:srgbClr>
              </a:buClr>
              <a:buFont typeface="Monotype Sorts" pitchFamily="2" charset="2"/>
              <a:buNone/>
              <a:tabLst>
                <a:tab pos="966788" algn="l"/>
                <a:tab pos="1371600" algn="l"/>
              </a:tabLst>
            </a:pPr>
            <a:r>
              <a:rPr lang="en-US" sz="2000" b="1" dirty="0" smtClean="0">
                <a:solidFill>
                  <a:srgbClr val="212745"/>
                </a:solidFill>
              </a:rPr>
              <a:t> </a:t>
            </a:r>
          </a:p>
          <a:p>
            <a:pPr marL="519113" indent="-519113" defTabSz="919163">
              <a:buClr>
                <a:srgbClr val="F14124">
                  <a:lumMod val="75000"/>
                </a:srgbClr>
              </a:buClr>
              <a:buFont typeface="Monotype Sorts" pitchFamily="2" charset="2"/>
              <a:buNone/>
              <a:tabLst>
                <a:tab pos="966788" algn="l"/>
                <a:tab pos="1371600" algn="l"/>
              </a:tabLst>
            </a:pPr>
            <a:endParaRPr lang="en-US" sz="2000" i="1" dirty="0" smtClean="0">
              <a:solidFill>
                <a:srgbClr val="212745"/>
              </a:solidFill>
            </a:endParaRPr>
          </a:p>
        </p:txBody>
      </p:sp>
    </p:spTree>
    <p:extLst>
      <p:ext uri="{BB962C8B-B14F-4D97-AF65-F5344CB8AC3E}">
        <p14:creationId xmlns:p14="http://schemas.microsoft.com/office/powerpoint/2010/main" val="1217295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Clr>
                <a:srgbClr val="F14124">
                  <a:lumMod val="75000"/>
                </a:srgbClr>
              </a:buClr>
              <a:buFont typeface="Monotype Sorts" pitchFamily="2" charset="2"/>
              <a:buNone/>
            </a:pPr>
            <a:r>
              <a:rPr lang="en-US" sz="2000" dirty="0">
                <a:solidFill>
                  <a:srgbClr val="212745"/>
                </a:solidFill>
              </a:rPr>
              <a:t>(e)  With respect to designations under paragraphs (a) through (d) of this section, each track owner shall maintain written records of</a:t>
            </a:r>
            <a:r>
              <a:rPr lang="en-US" sz="2000" dirty="0">
                <a:solidFill>
                  <a:srgbClr val="212745"/>
                </a:solidFill>
                <a:sym typeface="WP TypographicSymbols" pitchFamily="2" charset="0"/>
              </a:rPr>
              <a:t> ---</a:t>
            </a:r>
            <a:endParaRPr lang="en-US" sz="2000" dirty="0">
              <a:solidFill>
                <a:srgbClr val="212745"/>
              </a:solidFill>
            </a:endParaRPr>
          </a:p>
          <a:p>
            <a:pPr>
              <a:buClr>
                <a:srgbClr val="F14124">
                  <a:lumMod val="75000"/>
                </a:srgbClr>
              </a:buClr>
              <a:buFont typeface="Monotype Sorts" pitchFamily="2" charset="2"/>
              <a:buNone/>
            </a:pPr>
            <a:r>
              <a:rPr lang="en-US" sz="2000" dirty="0">
                <a:solidFill>
                  <a:srgbClr val="212745"/>
                </a:solidFill>
              </a:rPr>
              <a:t>     (1)  Each designation in effect;</a:t>
            </a:r>
          </a:p>
          <a:p>
            <a:pPr>
              <a:buClr>
                <a:srgbClr val="F14124">
                  <a:lumMod val="75000"/>
                </a:srgbClr>
              </a:buClr>
              <a:buFont typeface="Monotype Sorts" pitchFamily="2" charset="2"/>
              <a:buNone/>
            </a:pPr>
            <a:r>
              <a:rPr lang="en-US" sz="2000" dirty="0">
                <a:solidFill>
                  <a:srgbClr val="212745"/>
                </a:solidFill>
              </a:rPr>
              <a:t>     (2)  The basis for each designation; and</a:t>
            </a:r>
          </a:p>
          <a:p>
            <a:pPr>
              <a:buClr>
                <a:srgbClr val="F14124">
                  <a:lumMod val="75000"/>
                </a:srgbClr>
              </a:buClr>
              <a:buFont typeface="Monotype Sorts" pitchFamily="2" charset="2"/>
              <a:buNone/>
            </a:pPr>
            <a:r>
              <a:rPr lang="en-US" sz="2000" dirty="0">
                <a:solidFill>
                  <a:srgbClr val="212745"/>
                </a:solidFill>
              </a:rPr>
              <a:t>     (3)  Track inspections made by each designated qualified person </a:t>
            </a:r>
            <a:r>
              <a:rPr lang="en-US" sz="2000" dirty="0" smtClean="0">
                <a:solidFill>
                  <a:srgbClr val="212745"/>
                </a:solidFill>
              </a:rPr>
              <a:t>as    required </a:t>
            </a:r>
            <a:r>
              <a:rPr lang="en-US" sz="2000" dirty="0">
                <a:solidFill>
                  <a:srgbClr val="212745"/>
                </a:solidFill>
              </a:rPr>
              <a:t>by  </a:t>
            </a:r>
            <a:r>
              <a:rPr lang="en-US" sz="2000" dirty="0" smtClean="0">
                <a:solidFill>
                  <a:srgbClr val="212745"/>
                </a:solidFill>
              </a:rPr>
              <a:t>213.241</a:t>
            </a:r>
            <a:r>
              <a:rPr lang="en-US" sz="2000" dirty="0">
                <a:solidFill>
                  <a:srgbClr val="212745"/>
                </a:solidFill>
              </a:rPr>
              <a:t>.  These records shall be kept available for inspection or copying by the Federal Railroad Administration during regular business hours.</a:t>
            </a:r>
          </a:p>
        </p:txBody>
      </p:sp>
      <p:graphicFrame>
        <p:nvGraphicFramePr>
          <p:cNvPr id="7" name="Table 6"/>
          <p:cNvGraphicFramePr>
            <a:graphicFrameLocks noGrp="1"/>
          </p:cNvGraphicFramePr>
          <p:nvPr>
            <p:extLst>
              <p:ext uri="{D42A27DB-BD31-4B8C-83A1-F6EECF244321}">
                <p14:modId xmlns:p14="http://schemas.microsoft.com/office/powerpoint/2010/main" val="2627834139"/>
              </p:ext>
            </p:extLst>
          </p:nvPr>
        </p:nvGraphicFramePr>
        <p:xfrm>
          <a:off x="533400" y="4495800"/>
          <a:ext cx="7772400" cy="1854200"/>
        </p:xfrm>
        <a:graphic>
          <a:graphicData uri="http://schemas.openxmlformats.org/drawingml/2006/table">
            <a:tbl>
              <a:tblPr firstRow="1" bandRow="1">
                <a:tableStyleId>{5C22544A-7EE6-4342-B048-85BDC9FD1C3A}</a:tableStyleId>
              </a:tblPr>
              <a:tblGrid>
                <a:gridCol w="1676400"/>
                <a:gridCol w="1432560"/>
                <a:gridCol w="1554480"/>
                <a:gridCol w="1554480"/>
                <a:gridCol w="1554480"/>
              </a:tblGrid>
              <a:tr h="370840">
                <a:tc>
                  <a:txBody>
                    <a:bodyPr/>
                    <a:lstStyle/>
                    <a:p>
                      <a:pPr algn="ctr"/>
                      <a:r>
                        <a:rPr lang="en-US" baseline="0" dirty="0" smtClean="0">
                          <a:solidFill>
                            <a:schemeClr val="tx1"/>
                          </a:solidFill>
                        </a:rPr>
                        <a:t>Name</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213.7(a)</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213.7(b)</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213.7(c)</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213.7(d)</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Spike Bender</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1</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1</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1</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Sparky</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2</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Gandy Dancer</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Casey Jones</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11" name="TextBox 10" hidden="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73</a:t>
            </a:fld>
            <a:endParaRPr lang="en-US" sz="800" dirty="0">
              <a:solidFill>
                <a:prstClr val="black"/>
              </a:solidFill>
            </a:endParaRPr>
          </a:p>
        </p:txBody>
      </p:sp>
    </p:spTree>
    <p:extLst>
      <p:ext uri="{BB962C8B-B14F-4D97-AF65-F5344CB8AC3E}">
        <p14:creationId xmlns:p14="http://schemas.microsoft.com/office/powerpoint/2010/main" val="197147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lstStyle/>
          <a:p>
            <a:pPr algn="l"/>
            <a:r>
              <a:rPr lang="en-US" sz="4400" dirty="0" smtClean="0"/>
              <a:t>§ 213.7 </a:t>
            </a:r>
            <a:r>
              <a:rPr lang="en-US" sz="2000" dirty="0" smtClean="0"/>
              <a:t>Designation of Qualified Persons to</a:t>
            </a:r>
            <a:br>
              <a:rPr lang="en-US" sz="2000" dirty="0" smtClean="0"/>
            </a:br>
            <a:r>
              <a:rPr lang="en-US" sz="2000" dirty="0"/>
              <a:t> </a:t>
            </a:r>
            <a:r>
              <a:rPr lang="en-US" sz="2000" dirty="0" smtClean="0"/>
              <a:t>          Supervise Certain Renewals and Inspect Track </a:t>
            </a:r>
            <a:endParaRPr lang="en-US" sz="3600" dirty="0"/>
          </a:p>
        </p:txBody>
      </p:sp>
      <p:pic>
        <p:nvPicPr>
          <p:cNvPr id="5"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709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hidden="1"/>
          <p:cNvSpPr txBox="1"/>
          <p:nvPr/>
        </p:nvSpPr>
        <p:spPr>
          <a:xfrm>
            <a:off x="533400" y="63362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Clr>
                <a:srgbClr val="F14124">
                  <a:lumMod val="75000"/>
                </a:srgbClr>
              </a:buClr>
              <a:buFont typeface="Monotype Sorts" pitchFamily="2" charset="2"/>
              <a:buNone/>
            </a:pPr>
            <a:r>
              <a:rPr lang="en-US" sz="2000" dirty="0">
                <a:solidFill>
                  <a:srgbClr val="212745"/>
                </a:solidFill>
              </a:rPr>
              <a:t>(e)  With respect to designations under paragraphs (a) through (d) of this section, each track owner shall maintain written records of</a:t>
            </a:r>
            <a:r>
              <a:rPr lang="en-US" sz="2000" dirty="0">
                <a:solidFill>
                  <a:srgbClr val="212745"/>
                </a:solidFill>
                <a:sym typeface="WP TypographicSymbols" pitchFamily="2" charset="0"/>
              </a:rPr>
              <a:t> ---</a:t>
            </a:r>
            <a:endParaRPr lang="en-US" sz="2000" dirty="0">
              <a:solidFill>
                <a:srgbClr val="212745"/>
              </a:solidFill>
            </a:endParaRPr>
          </a:p>
          <a:p>
            <a:pPr>
              <a:buClr>
                <a:srgbClr val="F14124">
                  <a:lumMod val="75000"/>
                </a:srgbClr>
              </a:buClr>
              <a:buFont typeface="Monotype Sorts" pitchFamily="2" charset="2"/>
              <a:buNone/>
            </a:pPr>
            <a:r>
              <a:rPr lang="en-US" sz="2000" dirty="0">
                <a:solidFill>
                  <a:srgbClr val="212745"/>
                </a:solidFill>
              </a:rPr>
              <a:t>     (1)  Each designation in effect;</a:t>
            </a:r>
          </a:p>
          <a:p>
            <a:pPr>
              <a:buClr>
                <a:srgbClr val="F14124">
                  <a:lumMod val="75000"/>
                </a:srgbClr>
              </a:buClr>
              <a:buFont typeface="Monotype Sorts" pitchFamily="2" charset="2"/>
              <a:buNone/>
            </a:pPr>
            <a:r>
              <a:rPr lang="en-US" sz="2000" dirty="0">
                <a:solidFill>
                  <a:srgbClr val="212745"/>
                </a:solidFill>
              </a:rPr>
              <a:t>     (2)  The basis for each designation; and</a:t>
            </a:r>
          </a:p>
          <a:p>
            <a:pPr>
              <a:buClr>
                <a:srgbClr val="F14124">
                  <a:lumMod val="75000"/>
                </a:srgbClr>
              </a:buClr>
              <a:buFont typeface="Monotype Sorts" pitchFamily="2" charset="2"/>
              <a:buNone/>
            </a:pPr>
            <a:r>
              <a:rPr lang="en-US" sz="2000" dirty="0">
                <a:solidFill>
                  <a:srgbClr val="212745"/>
                </a:solidFill>
              </a:rPr>
              <a:t>     (3)  Track inspections made by each designated qualified person </a:t>
            </a:r>
            <a:r>
              <a:rPr lang="en-US" sz="2000" dirty="0" smtClean="0">
                <a:solidFill>
                  <a:srgbClr val="212745"/>
                </a:solidFill>
              </a:rPr>
              <a:t>as</a:t>
            </a:r>
          </a:p>
          <a:p>
            <a:pPr>
              <a:buClr>
                <a:srgbClr val="F14124">
                  <a:lumMod val="75000"/>
                </a:srgbClr>
              </a:buClr>
              <a:buFont typeface="Monotype Sorts" pitchFamily="2" charset="2"/>
              <a:buNone/>
            </a:pPr>
            <a:r>
              <a:rPr lang="en-US" sz="2000" dirty="0" smtClean="0">
                <a:solidFill>
                  <a:srgbClr val="212745"/>
                </a:solidFill>
              </a:rPr>
              <a:t>   required </a:t>
            </a:r>
            <a:r>
              <a:rPr lang="en-US" sz="2000" dirty="0">
                <a:solidFill>
                  <a:srgbClr val="212745"/>
                </a:solidFill>
              </a:rPr>
              <a:t>by   </a:t>
            </a:r>
            <a:r>
              <a:rPr lang="en-US" sz="2000" dirty="0">
                <a:solidFill>
                  <a:srgbClr val="212745"/>
                </a:solidFill>
                <a:sym typeface="WP TypographicSymbols" pitchFamily="2" charset="0"/>
              </a:rPr>
              <a:t></a:t>
            </a:r>
            <a:r>
              <a:rPr lang="en-US" sz="2000" dirty="0">
                <a:solidFill>
                  <a:srgbClr val="212745"/>
                </a:solidFill>
              </a:rPr>
              <a:t>213.241.  These records shall be kept available for inspection or copying by the Federal Railroad Administration during regular business hours.</a:t>
            </a:r>
          </a:p>
        </p:txBody>
      </p:sp>
      <p:graphicFrame>
        <p:nvGraphicFramePr>
          <p:cNvPr id="7" name="Table 6"/>
          <p:cNvGraphicFramePr>
            <a:graphicFrameLocks noGrp="1"/>
          </p:cNvGraphicFramePr>
          <p:nvPr>
            <p:extLst>
              <p:ext uri="{D42A27DB-BD31-4B8C-83A1-F6EECF244321}">
                <p14:modId xmlns:p14="http://schemas.microsoft.com/office/powerpoint/2010/main" val="2142333379"/>
              </p:ext>
            </p:extLst>
          </p:nvPr>
        </p:nvGraphicFramePr>
        <p:xfrm>
          <a:off x="533400" y="4495800"/>
          <a:ext cx="7772400" cy="1854200"/>
        </p:xfrm>
        <a:graphic>
          <a:graphicData uri="http://schemas.openxmlformats.org/drawingml/2006/table">
            <a:tbl>
              <a:tblPr firstRow="1" bandRow="1">
                <a:tableStyleId>{5C22544A-7EE6-4342-B048-85BDC9FD1C3A}</a:tableStyleId>
              </a:tblPr>
              <a:tblGrid>
                <a:gridCol w="1676400"/>
                <a:gridCol w="1432560"/>
                <a:gridCol w="1554480"/>
                <a:gridCol w="1554480"/>
                <a:gridCol w="1554480"/>
              </a:tblGrid>
              <a:tr h="370840">
                <a:tc>
                  <a:txBody>
                    <a:bodyPr/>
                    <a:lstStyle/>
                    <a:p>
                      <a:pPr algn="ctr"/>
                      <a:r>
                        <a:rPr lang="en-US" baseline="0" dirty="0" smtClean="0">
                          <a:solidFill>
                            <a:schemeClr val="tx1"/>
                          </a:solidFill>
                        </a:rPr>
                        <a:t>Name</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213.7(a)</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213.7(b)</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213.7(c)</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baseline="0" dirty="0" smtClean="0">
                          <a:solidFill>
                            <a:schemeClr val="tx1"/>
                          </a:solidFill>
                        </a:rPr>
                        <a:t>213.7(d)</a:t>
                      </a:r>
                      <a:endParaRPr lang="en-US" baseline="0"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Spike Bender</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1</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1</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1</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Sparky</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 2</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70840">
                <a:tc>
                  <a:txBody>
                    <a:bodyPr/>
                    <a:lstStyle/>
                    <a:p>
                      <a:pPr algn="ctr"/>
                      <a:r>
                        <a:rPr lang="en-US" dirty="0" smtClean="0"/>
                        <a:t>Gandy Dancer</a:t>
                      </a:r>
                      <a:endParaRPr lang="en-US" dirty="0"/>
                    </a:p>
                  </a:txBody>
                  <a:tcPr>
                    <a:gradFill>
                      <a:gsLst>
                        <a:gs pos="0">
                          <a:srgbClr val="FFF200"/>
                        </a:gs>
                        <a:gs pos="45000">
                          <a:srgbClr val="FF7A00"/>
                        </a:gs>
                        <a:gs pos="70000">
                          <a:srgbClr val="FF0300"/>
                        </a:gs>
                        <a:gs pos="100000">
                          <a:srgbClr val="4D0808"/>
                        </a:gs>
                      </a:gsLst>
                      <a:lin ang="5400000" scaled="0"/>
                    </a:gradFill>
                  </a:tcPr>
                </a:tc>
                <a:tc>
                  <a:txBody>
                    <a:bodyPr/>
                    <a:lstStyle/>
                    <a:p>
                      <a:pPr algn="ctr"/>
                      <a:endParaRPr lang="en-US" dirty="0"/>
                    </a:p>
                  </a:txBody>
                  <a:tcPr>
                    <a:gradFill>
                      <a:gsLst>
                        <a:gs pos="0">
                          <a:srgbClr val="FFF200"/>
                        </a:gs>
                        <a:gs pos="45000">
                          <a:srgbClr val="FF7A00"/>
                        </a:gs>
                        <a:gs pos="70000">
                          <a:srgbClr val="FF0300"/>
                        </a:gs>
                        <a:gs pos="100000">
                          <a:srgbClr val="4D0808"/>
                        </a:gs>
                      </a:gsLst>
                      <a:lin ang="5400000" scaled="0"/>
                    </a:gradFill>
                  </a:tcPr>
                </a:tc>
                <a:tc>
                  <a:txBody>
                    <a:bodyPr/>
                    <a:lstStyle/>
                    <a:p>
                      <a:pPr algn="ctr"/>
                      <a:endParaRPr lang="en-US" dirty="0"/>
                    </a:p>
                  </a:txBody>
                  <a:tcPr>
                    <a:gradFill>
                      <a:gsLst>
                        <a:gs pos="0">
                          <a:srgbClr val="FFF200"/>
                        </a:gs>
                        <a:gs pos="45000">
                          <a:srgbClr val="FF7A00"/>
                        </a:gs>
                        <a:gs pos="70000">
                          <a:srgbClr val="FF0300"/>
                        </a:gs>
                        <a:gs pos="100000">
                          <a:srgbClr val="4D0808"/>
                        </a:gs>
                      </a:gsLst>
                      <a:lin ang="5400000" scaled="0"/>
                    </a:gradFill>
                  </a:tcPr>
                </a:tc>
                <a:tc>
                  <a:txBody>
                    <a:bodyPr/>
                    <a:lstStyle/>
                    <a:p>
                      <a:pPr algn="ctr"/>
                      <a:r>
                        <a:rPr lang="en-US" dirty="0" smtClean="0"/>
                        <a:t>X</a:t>
                      </a:r>
                      <a:endParaRPr lang="en-US" dirty="0"/>
                    </a:p>
                  </a:txBody>
                  <a:tcPr>
                    <a:gradFill>
                      <a:gsLst>
                        <a:gs pos="0">
                          <a:srgbClr val="FFF200"/>
                        </a:gs>
                        <a:gs pos="45000">
                          <a:srgbClr val="FF7A00"/>
                        </a:gs>
                        <a:gs pos="70000">
                          <a:srgbClr val="FF0300"/>
                        </a:gs>
                        <a:gs pos="100000">
                          <a:srgbClr val="4D0808"/>
                        </a:gs>
                      </a:gsLst>
                      <a:lin ang="5400000" scaled="0"/>
                    </a:gradFill>
                  </a:tcPr>
                </a:tc>
                <a:tc>
                  <a:txBody>
                    <a:bodyPr/>
                    <a:lstStyle/>
                    <a:p>
                      <a:pPr algn="ctr"/>
                      <a:endParaRPr lang="en-US" dirty="0"/>
                    </a:p>
                  </a:txBody>
                  <a:tcPr>
                    <a:gradFill>
                      <a:gsLst>
                        <a:gs pos="0">
                          <a:srgbClr val="FFF200"/>
                        </a:gs>
                        <a:gs pos="45000">
                          <a:srgbClr val="FF7A00"/>
                        </a:gs>
                        <a:gs pos="70000">
                          <a:srgbClr val="FF0300"/>
                        </a:gs>
                        <a:gs pos="100000">
                          <a:srgbClr val="4D0808"/>
                        </a:gs>
                      </a:gsLst>
                      <a:lin ang="5400000" scaled="0"/>
                    </a:gradFill>
                  </a:tcPr>
                </a:tc>
              </a:tr>
              <a:tr h="370840">
                <a:tc>
                  <a:txBody>
                    <a:bodyPr/>
                    <a:lstStyle/>
                    <a:p>
                      <a:pPr algn="ctr"/>
                      <a:r>
                        <a:rPr lang="en-US" dirty="0" smtClean="0"/>
                        <a:t>Casey Jones</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dirty="0" smtClean="0"/>
                        <a:t>x</a:t>
                      </a:r>
                      <a:endParaRPr lang="en-US" dirty="0"/>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11" name="TextBox 10" hidden="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74</a:t>
            </a:fld>
            <a:endParaRPr lang="en-US" sz="800" dirty="0">
              <a:solidFill>
                <a:prstClr val="black"/>
              </a:solidFill>
            </a:endParaRPr>
          </a:p>
        </p:txBody>
      </p:sp>
      <p:sp>
        <p:nvSpPr>
          <p:cNvPr id="10" name="Multiply 9"/>
          <p:cNvSpPr/>
          <p:nvPr/>
        </p:nvSpPr>
        <p:spPr>
          <a:xfrm>
            <a:off x="2590800" y="5410200"/>
            <a:ext cx="609600" cy="849868"/>
          </a:xfrm>
          <a:prstGeom prst="mathMultiply">
            <a:avLst/>
          </a:prstGeom>
          <a:solidFill>
            <a:srgbClr val="6076B4"/>
          </a:solidFill>
          <a:ln w="28575" cap="flat" cmpd="sng" algn="ctr">
            <a:solidFill>
              <a:srgbClr val="6076B4">
                <a:shade val="50000"/>
              </a:srgbClr>
            </a:solidFill>
            <a:prstDash val="solid"/>
          </a:ln>
          <a:effectLst/>
        </p:spPr>
        <p:txBody>
          <a:bodyPr rtlCol="0" anchor="ctr"/>
          <a:lstStyle/>
          <a:p>
            <a:pPr algn="ctr" fontAlgn="base">
              <a:spcBef>
                <a:spcPct val="0"/>
              </a:spcBef>
              <a:spcAft>
                <a:spcPct val="0"/>
              </a:spcAft>
              <a:defRPr/>
            </a:pPr>
            <a:endParaRPr lang="en-US" kern="0" dirty="0" smtClean="0">
              <a:solidFill>
                <a:prstClr val="white"/>
              </a:solidFill>
              <a:latin typeface="Palatino Linotype"/>
            </a:endParaRPr>
          </a:p>
        </p:txBody>
      </p:sp>
      <p:sp>
        <p:nvSpPr>
          <p:cNvPr id="12" name="Multiply 11"/>
          <p:cNvSpPr/>
          <p:nvPr/>
        </p:nvSpPr>
        <p:spPr>
          <a:xfrm>
            <a:off x="4038600" y="5398532"/>
            <a:ext cx="609600" cy="84986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61641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sz="2000" dirty="0">
                <a:solidFill>
                  <a:prstClr val="black">
                    <a:lumMod val="75000"/>
                    <a:lumOff val="25000"/>
                  </a:prstClr>
                </a:solidFill>
              </a:rPr>
              <a:t> (a)  Except as provided in paragraphs (b) of this section and 213.57(b), [unbalance], 213.59(a) [elevation runoff in a curve], and 213.113(a), [rail defects] and 213.137(b) and (c) [frogs], the following maximum allowable operating speeds apply --</a:t>
            </a:r>
          </a:p>
        </p:txBody>
      </p:sp>
      <p:graphicFrame>
        <p:nvGraphicFramePr>
          <p:cNvPr id="3" name="Object 2"/>
          <p:cNvGraphicFramePr>
            <a:graphicFrameLocks noChangeAspect="1"/>
          </p:cNvGraphicFramePr>
          <p:nvPr>
            <p:extLst>
              <p:ext uri="{D42A27DB-BD31-4B8C-83A1-F6EECF244321}">
                <p14:modId xmlns:p14="http://schemas.microsoft.com/office/powerpoint/2010/main" val="1224368753"/>
              </p:ext>
            </p:extLst>
          </p:nvPr>
        </p:nvGraphicFramePr>
        <p:xfrm>
          <a:off x="2286000" y="3200400"/>
          <a:ext cx="4648200" cy="2700338"/>
        </p:xfrm>
        <a:graphic>
          <a:graphicData uri="http://schemas.openxmlformats.org/presentationml/2006/ole">
            <mc:AlternateContent xmlns:mc="http://schemas.openxmlformats.org/markup-compatibility/2006">
              <mc:Choice xmlns:v="urn:schemas-microsoft-com:vml" Requires="v">
                <p:oleObj spid="_x0000_s178212" name="Worksheet" r:id="rId4" imgW="1870560" imgH="1298880" progId="Excel.Sheet.8">
                  <p:embed/>
                </p:oleObj>
              </mc:Choice>
              <mc:Fallback>
                <p:oleObj name="Worksheet" r:id="rId4" imgW="1870560" imgH="129888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200400"/>
                        <a:ext cx="4648200" cy="2700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75</a:t>
            </a:fld>
            <a:endParaRPr lang="en-US" sz="800" dirty="0">
              <a:solidFill>
                <a:prstClr val="black"/>
              </a:solidFill>
            </a:endParaRPr>
          </a:p>
        </p:txBody>
      </p:sp>
    </p:spTree>
    <p:extLst>
      <p:ext uri="{BB962C8B-B14F-4D97-AF65-F5344CB8AC3E}">
        <p14:creationId xmlns:p14="http://schemas.microsoft.com/office/powerpoint/2010/main" val="1608019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r>
              <a:rPr lang="en-US" sz="2000" dirty="0">
                <a:solidFill>
                  <a:prstClr val="black">
                    <a:lumMod val="75000"/>
                    <a:lumOff val="25000"/>
                  </a:prstClr>
                </a:solidFill>
              </a:rPr>
              <a:t> </a:t>
            </a:r>
            <a:r>
              <a:rPr lang="en-US" sz="2800" b="1" dirty="0" smtClean="0">
                <a:solidFill>
                  <a:prstClr val="black">
                    <a:lumMod val="75000"/>
                    <a:lumOff val="25000"/>
                  </a:prstClr>
                </a:solidFill>
              </a:rPr>
              <a:t>What does 213.9(a) mean?</a:t>
            </a:r>
          </a:p>
          <a:p>
            <a:pPr marL="519113" indent="-519113" defTabSz="919163">
              <a:buClr>
                <a:srgbClr val="F14124">
                  <a:lumMod val="75000"/>
                </a:srgbClr>
              </a:buClr>
              <a:buFont typeface="Monotype Sorts" pitchFamily="2" charset="2"/>
              <a:buNone/>
              <a:tabLst>
                <a:tab pos="966788" algn="l"/>
                <a:tab pos="1371600" algn="l"/>
              </a:tabLst>
            </a:pPr>
            <a:endParaRPr lang="en-US" sz="900" dirty="0" smtClean="0">
              <a:solidFill>
                <a:prstClr val="black">
                  <a:lumMod val="75000"/>
                  <a:lumOff val="25000"/>
                </a:prstClr>
              </a:solidFill>
            </a:endParaRPr>
          </a:p>
          <a:p>
            <a:pPr marL="519113" indent="-519113" defTabSz="919163">
              <a:buClr>
                <a:srgbClr val="F14124">
                  <a:lumMod val="75000"/>
                </a:srgbClr>
              </a:buClr>
              <a:buFont typeface="Georgia" pitchFamily="18" charset="0"/>
              <a:buNone/>
              <a:tabLst>
                <a:tab pos="966788" algn="l"/>
                <a:tab pos="1371600" algn="l"/>
              </a:tabLst>
            </a:pPr>
            <a:r>
              <a:rPr lang="en-US" sz="2000" b="1" dirty="0" smtClean="0">
                <a:solidFill>
                  <a:prstClr val="black">
                    <a:lumMod val="75000"/>
                    <a:lumOff val="25000"/>
                  </a:prstClr>
                </a:solidFill>
              </a:rPr>
              <a:t>213.57(b) </a:t>
            </a:r>
            <a:r>
              <a:rPr lang="en-US" sz="2000" dirty="0" smtClean="0">
                <a:solidFill>
                  <a:prstClr val="black">
                    <a:lumMod val="75000"/>
                    <a:lumOff val="25000"/>
                  </a:prstClr>
                </a:solidFill>
              </a:rPr>
              <a:t>The </a:t>
            </a:r>
            <a:r>
              <a:rPr lang="en-US" sz="2000" dirty="0">
                <a:solidFill>
                  <a:prstClr val="black">
                    <a:lumMod val="75000"/>
                    <a:lumOff val="25000"/>
                  </a:prstClr>
                </a:solidFill>
              </a:rPr>
              <a:t>maximum allowable operating speed for each curve is determined by the following formula --</a:t>
            </a:r>
          </a:p>
          <a:p>
            <a:pPr marL="519113" indent="-519113" defTabSz="919163">
              <a:buClr>
                <a:srgbClr val="F14124">
                  <a:lumMod val="75000"/>
                </a:srgbClr>
              </a:buClr>
              <a:buFont typeface="Monotype Sorts" pitchFamily="2" charset="2"/>
              <a:buNone/>
              <a:tabLst>
                <a:tab pos="966788" algn="l"/>
                <a:tab pos="1371600" algn="l"/>
              </a:tabLst>
            </a:pPr>
            <a:endParaRPr lang="en-US" sz="2000" dirty="0" smtClean="0">
              <a:solidFill>
                <a:prstClr val="black">
                  <a:lumMod val="75000"/>
                  <a:lumOff val="25000"/>
                </a:prstClr>
              </a:solidFill>
            </a:endParaRPr>
          </a:p>
          <a:p>
            <a:pPr marL="519113" indent="-519113" defTabSz="919163">
              <a:buClr>
                <a:srgbClr val="F14124">
                  <a:lumMod val="75000"/>
                </a:srgbClr>
              </a:buClr>
              <a:buFont typeface="Monotype Sorts" pitchFamily="2" charset="2"/>
              <a:buNone/>
              <a:tabLst>
                <a:tab pos="966788" algn="l"/>
                <a:tab pos="1371600" algn="l"/>
              </a:tabLst>
            </a:pPr>
            <a:r>
              <a:rPr lang="en-US" sz="2000" b="1" dirty="0" smtClean="0">
                <a:solidFill>
                  <a:prstClr val="black">
                    <a:lumMod val="75000"/>
                    <a:lumOff val="25000"/>
                  </a:prstClr>
                </a:solidFill>
              </a:rPr>
              <a:t>213.59(a</a:t>
            </a:r>
            <a:r>
              <a:rPr lang="en-US" sz="2000" b="1" dirty="0">
                <a:solidFill>
                  <a:prstClr val="black">
                    <a:lumMod val="75000"/>
                    <a:lumOff val="25000"/>
                  </a:prstClr>
                </a:solidFill>
              </a:rPr>
              <a:t>) </a:t>
            </a:r>
            <a:r>
              <a:rPr lang="en-US" sz="2000" dirty="0">
                <a:solidFill>
                  <a:prstClr val="black">
                    <a:lumMod val="75000"/>
                    <a:lumOff val="25000"/>
                  </a:prstClr>
                </a:solidFill>
              </a:rPr>
              <a:t>[elevation runoff in a curve</a:t>
            </a:r>
            <a:r>
              <a:rPr lang="en-US" sz="2000" dirty="0" smtClean="0">
                <a:solidFill>
                  <a:prstClr val="black">
                    <a:lumMod val="75000"/>
                    <a:lumOff val="25000"/>
                  </a:prstClr>
                </a:solidFill>
              </a:rPr>
              <a:t>] </a:t>
            </a:r>
            <a:r>
              <a:rPr lang="en-US" sz="2000" dirty="0">
                <a:solidFill>
                  <a:prstClr val="black">
                    <a:lumMod val="75000"/>
                    <a:lumOff val="25000"/>
                  </a:prstClr>
                </a:solidFill>
              </a:rPr>
              <a:t>If a curve is elevated, the full elevation must be provided throughout the curve, unless physical conditions do not permit. </a:t>
            </a:r>
            <a:endParaRPr lang="en-US" sz="2000" dirty="0" smtClean="0">
              <a:solidFill>
                <a:prstClr val="black">
                  <a:lumMod val="75000"/>
                  <a:lumOff val="25000"/>
                </a:prstClr>
              </a:solidFill>
            </a:endParaRPr>
          </a:p>
          <a:p>
            <a:pPr marL="519113" indent="-519113" defTabSz="919163">
              <a:buClr>
                <a:srgbClr val="F14124">
                  <a:lumMod val="75000"/>
                </a:srgbClr>
              </a:buClr>
              <a:buFont typeface="Monotype Sorts" pitchFamily="2" charset="2"/>
              <a:buNone/>
              <a:tabLst>
                <a:tab pos="966788" algn="l"/>
                <a:tab pos="1371600" algn="l"/>
              </a:tabLst>
            </a:pPr>
            <a:endParaRPr lang="en-US" sz="2000" dirty="0" smtClean="0">
              <a:solidFill>
                <a:prstClr val="black">
                  <a:lumMod val="75000"/>
                  <a:lumOff val="25000"/>
                </a:prstClr>
              </a:solidFill>
            </a:endParaRPr>
          </a:p>
          <a:p>
            <a:pPr marL="519113" indent="-519113" defTabSz="919163">
              <a:buClr>
                <a:srgbClr val="F14124">
                  <a:lumMod val="75000"/>
                </a:srgbClr>
              </a:buClr>
              <a:buFont typeface="Monotype Sorts" pitchFamily="2" charset="2"/>
              <a:buNone/>
              <a:tabLst>
                <a:tab pos="966788" algn="l"/>
                <a:tab pos="1371600" algn="l"/>
              </a:tabLst>
            </a:pPr>
            <a:r>
              <a:rPr lang="en-US" sz="2000" b="1" dirty="0" smtClean="0">
                <a:solidFill>
                  <a:prstClr val="black">
                    <a:lumMod val="75000"/>
                    <a:lumOff val="25000"/>
                  </a:prstClr>
                </a:solidFill>
              </a:rPr>
              <a:t>213.113(a) </a:t>
            </a:r>
            <a:r>
              <a:rPr lang="en-US" sz="2000" dirty="0">
                <a:solidFill>
                  <a:prstClr val="black">
                    <a:lumMod val="75000"/>
                    <a:lumOff val="25000"/>
                  </a:prstClr>
                </a:solidFill>
              </a:rPr>
              <a:t>[rail defects] and </a:t>
            </a:r>
            <a:r>
              <a:rPr lang="en-US" sz="2000" dirty="0" smtClean="0">
                <a:solidFill>
                  <a:prstClr val="black">
                    <a:lumMod val="75000"/>
                    <a:lumOff val="25000"/>
                  </a:prstClr>
                </a:solidFill>
              </a:rPr>
              <a:t>Rail table</a:t>
            </a:r>
          </a:p>
          <a:p>
            <a:pPr marL="519113" indent="-519113" defTabSz="919163">
              <a:buClr>
                <a:srgbClr val="F14124">
                  <a:lumMod val="75000"/>
                </a:srgbClr>
              </a:buClr>
              <a:buFont typeface="Monotype Sorts" pitchFamily="2" charset="2"/>
              <a:buNone/>
              <a:tabLst>
                <a:tab pos="966788" algn="l"/>
                <a:tab pos="1371600" algn="l"/>
              </a:tabLst>
            </a:pPr>
            <a:endParaRPr lang="en-US" sz="2000" dirty="0" smtClean="0">
              <a:solidFill>
                <a:prstClr val="black">
                  <a:lumMod val="75000"/>
                  <a:lumOff val="25000"/>
                </a:prstClr>
              </a:solidFill>
            </a:endParaRPr>
          </a:p>
          <a:p>
            <a:pPr marL="519113" indent="-519113" defTabSz="919163">
              <a:buClr>
                <a:srgbClr val="F14124">
                  <a:lumMod val="75000"/>
                </a:srgbClr>
              </a:buClr>
              <a:buFont typeface="Monotype Sorts" pitchFamily="2" charset="2"/>
              <a:buNone/>
              <a:tabLst>
                <a:tab pos="966788" algn="l"/>
                <a:tab pos="1371600" algn="l"/>
              </a:tabLst>
            </a:pPr>
            <a:r>
              <a:rPr lang="en-US" sz="2000" b="1" dirty="0" smtClean="0">
                <a:solidFill>
                  <a:prstClr val="black">
                    <a:lumMod val="75000"/>
                    <a:lumOff val="25000"/>
                  </a:prstClr>
                </a:solidFill>
              </a:rPr>
              <a:t>213.137(b</a:t>
            </a:r>
            <a:r>
              <a:rPr lang="en-US" sz="2000" b="1" dirty="0">
                <a:solidFill>
                  <a:prstClr val="black">
                    <a:lumMod val="75000"/>
                    <a:lumOff val="25000"/>
                  </a:prstClr>
                </a:solidFill>
              </a:rPr>
              <a:t>) </a:t>
            </a:r>
            <a:r>
              <a:rPr lang="en-US" sz="2000" dirty="0">
                <a:solidFill>
                  <a:prstClr val="black">
                    <a:lumMod val="75000"/>
                    <a:lumOff val="25000"/>
                  </a:prstClr>
                </a:solidFill>
              </a:rPr>
              <a:t>and (c) [frogs</a:t>
            </a:r>
            <a:r>
              <a:rPr lang="en-US" sz="2000" dirty="0" smtClean="0">
                <a:solidFill>
                  <a:prstClr val="black">
                    <a:lumMod val="75000"/>
                    <a:lumOff val="25000"/>
                  </a:prstClr>
                </a:solidFill>
              </a:rPr>
              <a:t>] - (Tread 10 mph)</a:t>
            </a:r>
            <a:endParaRPr lang="en-US" sz="2000" dirty="0">
              <a:solidFill>
                <a:prstClr val="black">
                  <a:lumMod val="75000"/>
                  <a:lumOff val="25000"/>
                </a:prstClr>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669777680"/>
              </p:ext>
            </p:extLst>
          </p:nvPr>
        </p:nvGraphicFramePr>
        <p:xfrm>
          <a:off x="5918412" y="4312920"/>
          <a:ext cx="2692187" cy="1463040"/>
        </p:xfrm>
        <a:graphic>
          <a:graphicData uri="http://schemas.openxmlformats.org/drawingml/2006/table">
            <a:tbl>
              <a:tblPr firstRow="1" bandRow="1">
                <a:tableStyleId>{073A0DAA-6AF3-43AB-8588-CEC1D06C72B9}</a:tableStyleId>
              </a:tblPr>
              <a:tblGrid>
                <a:gridCol w="2692187"/>
              </a:tblGrid>
              <a:tr h="370840">
                <a:tc>
                  <a:txBody>
                    <a:bodyPr/>
                    <a:lstStyle/>
                    <a:p>
                      <a:r>
                        <a:rPr lang="en-US" dirty="0" smtClean="0"/>
                        <a:t>Defects identified in these §</a:t>
                      </a:r>
                      <a:r>
                        <a:rPr lang="en-US" baseline="0" dirty="0" smtClean="0"/>
                        <a:t> have </a:t>
                      </a:r>
                      <a:r>
                        <a:rPr lang="en-US" u="sng" baseline="0" dirty="0" smtClean="0"/>
                        <a:t>specific</a:t>
                      </a:r>
                      <a:r>
                        <a:rPr lang="en-US" baseline="0" dirty="0" smtClean="0"/>
                        <a:t> Remedial Actions or Speeds prescribed.  You CANNOT exercise 2139(b) </a:t>
                      </a:r>
                      <a:endParaRPr lang="en-US" dirty="0"/>
                    </a:p>
                  </a:txBody>
                  <a:tcPr/>
                </a:tc>
              </a:tr>
            </a:tbl>
          </a:graphicData>
        </a:graphic>
      </p:graphicFrame>
      <p:sp>
        <p:nvSpPr>
          <p:cNvPr id="16" name="TextBox 15" hidden="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76</a:t>
            </a:fld>
            <a:endParaRPr lang="en-US" sz="800" dirty="0">
              <a:solidFill>
                <a:prstClr val="black"/>
              </a:solidFill>
            </a:endParaRPr>
          </a:p>
        </p:txBody>
      </p:sp>
      <p:pic>
        <p:nvPicPr>
          <p:cNvPr id="139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625" y="2667000"/>
            <a:ext cx="1704975" cy="58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543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9266"/>
                                        </p:tgtEl>
                                        <p:attrNameLst>
                                          <p:attrName>style.visibility</p:attrName>
                                        </p:attrNameLst>
                                      </p:cBhvr>
                                      <p:to>
                                        <p:strVal val="visible"/>
                                      </p:to>
                                    </p:set>
                                    <p:animEffect transition="in" filter="fade">
                                      <p:cBhvr>
                                        <p:cTn id="10" dur="500"/>
                                        <p:tgtEl>
                                          <p:spTgt spid="1392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Effect transition="in" filter="fade">
                                      <p:cBhvr>
                                        <p:cTn id="25" dur="500"/>
                                        <p:tgtEl>
                                          <p:spTgt spid="8">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pic>
        <p:nvPicPr>
          <p:cNvPr id="5"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709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hidden="1"/>
          <p:cNvSpPr txBox="1"/>
          <p:nvPr/>
        </p:nvSpPr>
        <p:spPr>
          <a:xfrm>
            <a:off x="533400" y="63362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
        <p:nvSpPr>
          <p:cNvPr id="8" name="Rectangle 6"/>
          <p:cNvSpPr txBox="1">
            <a:spLocks noChangeArrowheads="1"/>
          </p:cNvSpPr>
          <p:nvPr/>
        </p:nvSpPr>
        <p:spPr>
          <a:xfrm>
            <a:off x="457200" y="1600200"/>
            <a:ext cx="5257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68325" lvl="2" indent="-568325" defTabSz="919163">
              <a:buClr>
                <a:srgbClr val="F14124">
                  <a:lumMod val="75000"/>
                </a:srgbClr>
              </a:buClr>
              <a:buFont typeface="Georgia" pitchFamily="18" charset="0"/>
              <a:buNone/>
              <a:tabLst>
                <a:tab pos="966788" algn="l"/>
                <a:tab pos="1371600" algn="l"/>
              </a:tabLst>
            </a:pPr>
            <a:r>
              <a:rPr lang="en-US" dirty="0" smtClean="0">
                <a:solidFill>
                  <a:prstClr val="black">
                    <a:lumMod val="75000"/>
                    <a:lumOff val="25000"/>
                  </a:prstClr>
                </a:solidFill>
              </a:rPr>
              <a:t>(b)    If </a:t>
            </a:r>
            <a:r>
              <a:rPr lang="en-US" dirty="0">
                <a:solidFill>
                  <a:prstClr val="black">
                    <a:lumMod val="75000"/>
                    <a:lumOff val="25000"/>
                  </a:prstClr>
                </a:solidFill>
              </a:rPr>
              <a:t>a segment of track does not meet all of the requirements for its intended class, it is reclassified to the next lowest class of track for which it does meet all of the requirements of this part.  However, if the segment of track does not at least meet the requirements for Class 1 track, operations may continue at Class 1 speeds </a:t>
            </a:r>
            <a:r>
              <a:rPr lang="en-US" i="1" dirty="0">
                <a:solidFill>
                  <a:srgbClr val="212745"/>
                </a:solidFill>
              </a:rPr>
              <a:t>for a period of not more than 30 days </a:t>
            </a:r>
            <a:r>
              <a:rPr lang="en-US" dirty="0">
                <a:solidFill>
                  <a:prstClr val="black">
                    <a:lumMod val="75000"/>
                    <a:lumOff val="25000"/>
                  </a:prstClr>
                </a:solidFill>
              </a:rPr>
              <a:t>without bringing the track into compliance, under the authority of a person designated under 213.7(a), who has at least one year of supervisory experience in </a:t>
            </a:r>
            <a:r>
              <a:rPr lang="en-US" dirty="0" smtClean="0">
                <a:solidFill>
                  <a:prstClr val="black">
                    <a:lumMod val="75000"/>
                    <a:lumOff val="25000"/>
                  </a:prstClr>
                </a:solidFill>
              </a:rPr>
              <a:t>  railroad </a:t>
            </a:r>
            <a:r>
              <a:rPr lang="en-US" dirty="0">
                <a:solidFill>
                  <a:prstClr val="black">
                    <a:lumMod val="75000"/>
                    <a:lumOff val="25000"/>
                  </a:prstClr>
                </a:solidFill>
              </a:rPr>
              <a:t>track maintenance, after that person determines that operations may safely continue and subject to any limiting conditions specified by such person.</a:t>
            </a:r>
          </a:p>
        </p:txBody>
      </p:sp>
      <p:pic>
        <p:nvPicPr>
          <p:cNvPr id="11266" name="Picture 2" descr="C:\Users\kevin.mcquitty\Pictures\RR BNSF\Pix BNSFa\BNSF Sando\San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9600" y="2438400"/>
            <a:ext cx="3378200" cy="3067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hidden="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77</a:t>
            </a:fld>
            <a:endParaRPr lang="en-US" sz="800" dirty="0">
              <a:solidFill>
                <a:prstClr val="black"/>
              </a:solidFill>
            </a:endParaRPr>
          </a:p>
        </p:txBody>
      </p:sp>
    </p:spTree>
    <p:extLst>
      <p:ext uri="{BB962C8B-B14F-4D97-AF65-F5344CB8AC3E}">
        <p14:creationId xmlns:p14="http://schemas.microsoft.com/office/powerpoint/2010/main" val="594455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Users\kevin.mcquitty\Documents\RR UP\Pix UPRRa\P10101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434982"/>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pic>
        <p:nvPicPr>
          <p:cNvPr id="5"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52400"/>
            <a:ext cx="709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70" name="Picture 6" descr="C:\Users\kevin.mcquitty\AppData\Local\Microsoft\Windows\Temporary Internet Files\Content.IE5\E9Q6Q4U8\brain-carto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1981200"/>
            <a:ext cx="6400800" cy="461665"/>
          </a:xfrm>
          <a:prstGeom prst="rect">
            <a:avLst/>
          </a:prstGeom>
          <a:noFill/>
        </p:spPr>
        <p:txBody>
          <a:bodyPr wrap="square" rtlCol="0">
            <a:spAutoFit/>
          </a:bodyPr>
          <a:lstStyle/>
          <a:p>
            <a:r>
              <a:rPr lang="en-US" sz="2400" b="1" dirty="0" smtClean="0">
                <a:solidFill>
                  <a:prstClr val="black"/>
                </a:solidFill>
              </a:rPr>
              <a:t>This is my brain – you have to use your own</a:t>
            </a:r>
            <a:endParaRPr lang="en-US" sz="2400" b="1" dirty="0">
              <a:solidFill>
                <a:prstClr val="black"/>
              </a:solidFill>
            </a:endParaRPr>
          </a:p>
        </p:txBody>
      </p:sp>
      <p:sp>
        <p:nvSpPr>
          <p:cNvPr id="4" name="TextBox 3"/>
          <p:cNvSpPr txBox="1"/>
          <p:nvPr/>
        </p:nvSpPr>
        <p:spPr>
          <a:xfrm>
            <a:off x="457200" y="3664803"/>
            <a:ext cx="2057400" cy="830997"/>
          </a:xfrm>
          <a:prstGeom prst="rect">
            <a:avLst/>
          </a:prstGeom>
          <a:noFill/>
        </p:spPr>
        <p:txBody>
          <a:bodyPr wrap="square" rtlCol="0">
            <a:spAutoFit/>
          </a:bodyPr>
          <a:lstStyle/>
          <a:p>
            <a:r>
              <a:rPr lang="en-US" sz="2400" dirty="0" smtClean="0">
                <a:solidFill>
                  <a:prstClr val="black"/>
                </a:solidFill>
              </a:rPr>
              <a:t>… if the ties look like this?</a:t>
            </a:r>
            <a:endParaRPr lang="en-US" sz="2400" dirty="0">
              <a:solidFill>
                <a:prstClr val="black"/>
              </a:solidFill>
            </a:endParaRPr>
          </a:p>
        </p:txBody>
      </p:sp>
    </p:spTree>
    <p:extLst>
      <p:ext uri="{BB962C8B-B14F-4D97-AF65-F5344CB8AC3E}">
        <p14:creationId xmlns:p14="http://schemas.microsoft.com/office/powerpoint/2010/main" val="1868344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pic>
        <p:nvPicPr>
          <p:cNvPr id="139270" name="Picture 6" descr="C:\Users\kevin.mcquitty\AppData\Local\Microsoft\Windows\Temporary Internet Files\Content.IE5\E9Q6Q4U8\brain-carto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1981200"/>
            <a:ext cx="6400800" cy="461665"/>
          </a:xfrm>
          <a:prstGeom prst="rect">
            <a:avLst/>
          </a:prstGeom>
          <a:noFill/>
        </p:spPr>
        <p:txBody>
          <a:bodyPr wrap="square" rtlCol="0">
            <a:spAutoFit/>
          </a:bodyPr>
          <a:lstStyle/>
          <a:p>
            <a:r>
              <a:rPr lang="en-US" sz="2400" b="1" dirty="0" smtClean="0">
                <a:solidFill>
                  <a:prstClr val="black"/>
                </a:solidFill>
              </a:rPr>
              <a:t>This is my brain – you have to use your own</a:t>
            </a:r>
            <a:endParaRPr lang="en-US" sz="2400" b="1" dirty="0">
              <a:solidFill>
                <a:prstClr val="black"/>
              </a:solidFill>
            </a:endParaRPr>
          </a:p>
        </p:txBody>
      </p:sp>
      <p:sp>
        <p:nvSpPr>
          <p:cNvPr id="4" name="TextBox 3"/>
          <p:cNvSpPr txBox="1"/>
          <p:nvPr/>
        </p:nvSpPr>
        <p:spPr>
          <a:xfrm>
            <a:off x="583407" y="2819400"/>
            <a:ext cx="7950994" cy="3477875"/>
          </a:xfrm>
          <a:prstGeom prst="rect">
            <a:avLst/>
          </a:prstGeom>
          <a:noFill/>
        </p:spPr>
        <p:txBody>
          <a:bodyPr wrap="square" rtlCol="0">
            <a:spAutoFit/>
          </a:bodyPr>
          <a:lstStyle/>
          <a:p>
            <a:pPr marL="457200" indent="-457200">
              <a:buFont typeface="+mj-lt"/>
              <a:buAutoNum type="arabicPeriod" startAt="4"/>
            </a:pPr>
            <a:r>
              <a:rPr lang="en-US" sz="2000" dirty="0" smtClean="0">
                <a:solidFill>
                  <a:prstClr val="black"/>
                </a:solidFill>
              </a:rPr>
              <a:t>After claiming 213.9b the 30 days expire but the RR still has cars on the track – now what? </a:t>
            </a:r>
          </a:p>
          <a:p>
            <a:pPr marL="457200" indent="-457200">
              <a:buFont typeface="+mj-lt"/>
              <a:buAutoNum type="arabicPeriod" startAt="4"/>
            </a:pPr>
            <a:endParaRPr lang="en-US" sz="2000" dirty="0">
              <a:solidFill>
                <a:prstClr val="black"/>
              </a:solidFill>
            </a:endParaRPr>
          </a:p>
          <a:p>
            <a:pPr marL="457200" indent="-457200">
              <a:buFont typeface="+mj-lt"/>
              <a:buAutoNum type="arabicPeriod" startAt="4"/>
            </a:pPr>
            <a:r>
              <a:rPr lang="en-US" sz="2000" dirty="0" smtClean="0">
                <a:solidFill>
                  <a:prstClr val="black"/>
                </a:solidFill>
              </a:rPr>
              <a:t>The railroad locks the track out with the cars in it; you come back a month or so later and you notice the track is still locked out but there are different cars on the track – So now what?</a:t>
            </a:r>
          </a:p>
          <a:p>
            <a:pPr marL="457200" indent="-457200">
              <a:buFont typeface="+mj-lt"/>
              <a:buAutoNum type="arabicPeriod" startAt="4"/>
            </a:pPr>
            <a:endParaRPr lang="en-US" sz="2000" dirty="0">
              <a:solidFill>
                <a:prstClr val="black"/>
              </a:solidFill>
            </a:endParaRPr>
          </a:p>
          <a:p>
            <a:pPr marL="457200" indent="-457200">
              <a:buFont typeface="+mj-lt"/>
              <a:buAutoNum type="arabicPeriod" startAt="4"/>
            </a:pPr>
            <a:r>
              <a:rPr lang="en-US" sz="2000" dirty="0" smtClean="0">
                <a:solidFill>
                  <a:prstClr val="black"/>
                </a:solidFill>
              </a:rPr>
              <a:t>In the next picture the railroad is operating at 15MPH – what class of track is it?</a:t>
            </a:r>
          </a:p>
          <a:p>
            <a:pPr marL="457200" indent="-457200">
              <a:buFont typeface="+mj-lt"/>
              <a:buAutoNum type="arabicPeriod" startAt="4"/>
            </a:pPr>
            <a:endParaRPr lang="en-US" sz="2000" dirty="0">
              <a:solidFill>
                <a:prstClr val="black"/>
              </a:solidFill>
            </a:endParaRPr>
          </a:p>
          <a:p>
            <a:pPr marL="457200" indent="-457200">
              <a:buFont typeface="+mj-lt"/>
              <a:buAutoNum type="arabicPeriod" startAt="4"/>
            </a:pPr>
            <a:endParaRPr lang="en-US" sz="2000" dirty="0">
              <a:solidFill>
                <a:prstClr val="black"/>
              </a:solidFill>
            </a:endParaRPr>
          </a:p>
        </p:txBody>
      </p:sp>
    </p:spTree>
    <p:extLst>
      <p:ext uri="{BB962C8B-B14F-4D97-AF65-F5344CB8AC3E}">
        <p14:creationId xmlns:p14="http://schemas.microsoft.com/office/powerpoint/2010/main" val="47976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r>
              <a:rPr lang="en-US" dirty="0" smtClean="0"/>
              <a:t>Timetables</a:t>
            </a:r>
            <a:br>
              <a:rPr lang="en-US" dirty="0" smtClean="0"/>
            </a:br>
            <a:r>
              <a:rPr lang="en-US" dirty="0" smtClean="0"/>
              <a:t>Type of Operation</a:t>
            </a:r>
            <a:endParaRPr lang="en-US" dirty="0"/>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184" y="1600200"/>
            <a:ext cx="5963633" cy="472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899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19113" indent="-519113" defTabSz="919163">
              <a:buClr>
                <a:srgbClr val="F14124">
                  <a:lumMod val="75000"/>
                </a:srgbClr>
              </a:buClr>
              <a:buFont typeface="Monotype Sorts" pitchFamily="2" charset="2"/>
              <a:buNone/>
              <a:tabLst>
                <a:tab pos="966788" algn="l"/>
                <a:tab pos="1371600" algn="l"/>
              </a:tabLst>
            </a:pPr>
            <a:endParaRPr lang="en-US" sz="2000" dirty="0">
              <a:solidFill>
                <a:prstClr val="black">
                  <a:lumMod val="75000"/>
                  <a:lumOff val="25000"/>
                </a:prstClr>
              </a:solidFill>
            </a:endParaRPr>
          </a:p>
        </p:txBody>
      </p:sp>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1857375"/>
            <a:ext cx="57531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1111399" y="3810000"/>
            <a:ext cx="1485900" cy="785813"/>
          </a:xfrm>
          <a:prstGeom prst="rightArrow">
            <a:avLst/>
          </a:prstGeom>
          <a:solidFill>
            <a:srgbClr val="FFFF00"/>
          </a:solidFill>
          <a:ln w="12700">
            <a:solidFill>
              <a:schemeClr val="tx1"/>
            </a:solidFill>
            <a:round/>
            <a:headEnd/>
            <a:tailEnd/>
          </a:ln>
        </p:spPr>
        <p:txBody>
          <a:bodyPr wrap="none" rtlCol="0" anchor="ctr"/>
          <a:lstStyle/>
          <a:p>
            <a:pPr algn="ctr"/>
            <a:r>
              <a:rPr lang="en-US" sz="2800" b="1" dirty="0">
                <a:solidFill>
                  <a:prstClr val="black"/>
                </a:solidFill>
              </a:rPr>
              <a:t>?</a:t>
            </a:r>
          </a:p>
        </p:txBody>
      </p:sp>
      <p:sp>
        <p:nvSpPr>
          <p:cNvPr id="7" name="TextBox 6"/>
          <p:cNvSpPr txBox="1"/>
          <p:nvPr/>
        </p:nvSpPr>
        <p:spPr>
          <a:xfrm>
            <a:off x="381000" y="3551872"/>
            <a:ext cx="1295400" cy="1477328"/>
          </a:xfrm>
          <a:prstGeom prst="rect">
            <a:avLst/>
          </a:prstGeom>
          <a:noFill/>
        </p:spPr>
        <p:txBody>
          <a:bodyPr wrap="square" rtlCol="0">
            <a:spAutoFit/>
          </a:bodyPr>
          <a:lstStyle/>
          <a:p>
            <a:r>
              <a:rPr lang="en-US" dirty="0" smtClean="0">
                <a:solidFill>
                  <a:prstClr val="black"/>
                </a:solidFill>
              </a:rPr>
              <a:t>Passenger Cars         - Passenger Speeds</a:t>
            </a:r>
            <a:endParaRPr lang="en-US" dirty="0">
              <a:solidFill>
                <a:prstClr val="black"/>
              </a:solidFill>
            </a:endParaRPr>
          </a:p>
        </p:txBody>
      </p:sp>
    </p:spTree>
    <p:extLst>
      <p:ext uri="{BB962C8B-B14F-4D97-AF65-F5344CB8AC3E}">
        <p14:creationId xmlns:p14="http://schemas.microsoft.com/office/powerpoint/2010/main" val="2785660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a:t>
            </a:r>
            <a:r>
              <a:rPr lang="en-US" sz="2400" dirty="0" smtClean="0"/>
              <a:t> </a:t>
            </a:r>
            <a:r>
              <a:rPr lang="en-US" sz="3200" dirty="0" smtClean="0"/>
              <a:t>Restoration or Renewal</a:t>
            </a:r>
            <a:br>
              <a:rPr lang="en-US" sz="3200" dirty="0" smtClean="0"/>
            </a:br>
            <a:r>
              <a:rPr lang="en-US" sz="3200" dirty="0" smtClean="0"/>
              <a:t>     of Track Under Traffic Conditions </a:t>
            </a:r>
            <a:endParaRPr lang="en-US" sz="32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763" indent="-4763" defTabSz="919163">
              <a:buClr>
                <a:srgbClr val="F14124">
                  <a:lumMod val="75000"/>
                </a:srgbClr>
              </a:buClr>
              <a:tabLst>
                <a:tab pos="966788" algn="l"/>
                <a:tab pos="1371600" algn="l"/>
              </a:tabLst>
            </a:pPr>
            <a:r>
              <a:rPr lang="en-US" dirty="0" smtClean="0">
                <a:solidFill>
                  <a:prstClr val="black">
                    <a:lumMod val="75000"/>
                    <a:lumOff val="25000"/>
                  </a:prstClr>
                </a:solidFill>
              </a:rPr>
              <a:t>If </a:t>
            </a:r>
            <a:r>
              <a:rPr lang="en-US" dirty="0">
                <a:solidFill>
                  <a:prstClr val="black">
                    <a:lumMod val="75000"/>
                    <a:lumOff val="25000"/>
                  </a:prstClr>
                </a:solidFill>
              </a:rPr>
              <a:t>during a period of restoration or renewal, track is under traffic conditions and does not meet all of the requirements prescribed in this part, the work on the track must be under the continuous supervision of a person designated under 213.7(a) who has at least one year of supervisory experience in railroad track maintenance, </a:t>
            </a:r>
            <a:r>
              <a:rPr lang="en-US" i="1" dirty="0">
                <a:solidFill>
                  <a:srgbClr val="212745"/>
                </a:solidFill>
              </a:rPr>
              <a:t>and subject to any limiting conditions specified by such person.</a:t>
            </a:r>
            <a:r>
              <a:rPr lang="en-US" dirty="0">
                <a:solidFill>
                  <a:prstClr val="black">
                    <a:lumMod val="75000"/>
                    <a:lumOff val="25000"/>
                  </a:prstClr>
                </a:solidFill>
              </a:rPr>
              <a:t>  </a:t>
            </a:r>
            <a:endParaRPr lang="en-US" dirty="0" smtClean="0">
              <a:solidFill>
                <a:prstClr val="black">
                  <a:lumMod val="75000"/>
                  <a:lumOff val="25000"/>
                </a:prstClr>
              </a:solidFill>
            </a:endParaRPr>
          </a:p>
          <a:p>
            <a:pPr marL="4763" indent="-4763" defTabSz="919163">
              <a:buClr>
                <a:srgbClr val="F14124">
                  <a:lumMod val="75000"/>
                </a:srgbClr>
              </a:buClr>
              <a:tabLst>
                <a:tab pos="966788" algn="l"/>
                <a:tab pos="1371600" algn="l"/>
              </a:tabLst>
            </a:pPr>
            <a:endParaRPr lang="en-US" sz="1050" dirty="0" smtClean="0">
              <a:solidFill>
                <a:prstClr val="black">
                  <a:lumMod val="75000"/>
                  <a:lumOff val="25000"/>
                </a:prstClr>
              </a:solidFill>
            </a:endParaRPr>
          </a:p>
          <a:p>
            <a:pPr marL="0" indent="0" defTabSz="919163">
              <a:buClr>
                <a:srgbClr val="F14124">
                  <a:lumMod val="75000"/>
                </a:srgbClr>
              </a:buClr>
              <a:buFont typeface="Georgia" pitchFamily="18" charset="0"/>
              <a:buNone/>
              <a:tabLst>
                <a:tab pos="966788" algn="l"/>
                <a:tab pos="1371600" algn="l"/>
              </a:tabLst>
            </a:pPr>
            <a:r>
              <a:rPr lang="en-US" b="1" dirty="0" smtClean="0">
                <a:solidFill>
                  <a:prstClr val="black">
                    <a:lumMod val="75000"/>
                    <a:lumOff val="25000"/>
                  </a:prstClr>
                </a:solidFill>
              </a:rPr>
              <a:t>GUIDANCE: </a:t>
            </a:r>
            <a:r>
              <a:rPr lang="en-US" dirty="0" smtClean="0">
                <a:solidFill>
                  <a:prstClr val="black">
                    <a:lumMod val="75000"/>
                    <a:lumOff val="25000"/>
                  </a:prstClr>
                </a:solidFill>
              </a:rPr>
              <a:t>The </a:t>
            </a:r>
            <a:r>
              <a:rPr lang="en-US" dirty="0">
                <a:solidFill>
                  <a:prstClr val="black">
                    <a:lumMod val="75000"/>
                    <a:lumOff val="25000"/>
                  </a:prstClr>
                </a:solidFill>
              </a:rPr>
              <a:t>term “continuous supervision” as used in this section means the physical presence of that person at a job site.  However, since the work may be performed over a large area, it is not necessary that each phase of the work be done under the visual supervision of that person.</a:t>
            </a:r>
          </a:p>
        </p:txBody>
      </p:sp>
    </p:spTree>
    <p:extLst>
      <p:ext uri="{BB962C8B-B14F-4D97-AF65-F5344CB8AC3E}">
        <p14:creationId xmlns:p14="http://schemas.microsoft.com/office/powerpoint/2010/main" val="1221345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a:t>
            </a:r>
            <a:r>
              <a:rPr lang="en-US" sz="2400" dirty="0" smtClean="0"/>
              <a:t> </a:t>
            </a:r>
            <a:r>
              <a:rPr lang="en-US" sz="3200" dirty="0" smtClean="0"/>
              <a:t>Restoration or Renewal</a:t>
            </a:r>
            <a:br>
              <a:rPr lang="en-US" sz="3200" dirty="0" smtClean="0"/>
            </a:br>
            <a:r>
              <a:rPr lang="en-US" sz="3200" dirty="0" smtClean="0"/>
              <a:t>     of Track Under Traffic Conditions </a:t>
            </a:r>
            <a:endParaRPr lang="en-US" sz="3200" dirty="0"/>
          </a:p>
        </p:txBody>
      </p:sp>
      <p:pic>
        <p:nvPicPr>
          <p:cNvPr id="11" name="Picture 6" descr="C:\Users\kevin.mcquitty\AppData\Local\Microsoft\Windows\Temporary Internet Files\Content.IE5\E9Q6Q4U8\brain-carto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6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1922463"/>
            <a:ext cx="5291137" cy="396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 y="2971800"/>
            <a:ext cx="1828801" cy="2246769"/>
          </a:xfrm>
          <a:prstGeom prst="rect">
            <a:avLst/>
          </a:prstGeom>
          <a:noFill/>
        </p:spPr>
        <p:txBody>
          <a:bodyPr wrap="square" rtlCol="0">
            <a:spAutoFit/>
          </a:bodyPr>
          <a:lstStyle/>
          <a:p>
            <a:r>
              <a:rPr lang="en-US" sz="2000" dirty="0">
                <a:solidFill>
                  <a:prstClr val="black"/>
                </a:solidFill>
              </a:rPr>
              <a:t>When a 213.7 qualified welder is </a:t>
            </a:r>
            <a:r>
              <a:rPr lang="en-US" sz="2000" dirty="0" smtClean="0">
                <a:solidFill>
                  <a:prstClr val="black"/>
                </a:solidFill>
              </a:rPr>
              <a:t>here </a:t>
            </a:r>
            <a:r>
              <a:rPr lang="en-US" sz="2000" dirty="0">
                <a:solidFill>
                  <a:prstClr val="black"/>
                </a:solidFill>
              </a:rPr>
              <a:t>working on </a:t>
            </a:r>
            <a:r>
              <a:rPr lang="en-US" sz="2000" dirty="0" smtClean="0">
                <a:solidFill>
                  <a:prstClr val="black"/>
                </a:solidFill>
              </a:rPr>
              <a:t>this - </a:t>
            </a:r>
            <a:r>
              <a:rPr lang="en-US" sz="2000" dirty="0">
                <a:solidFill>
                  <a:prstClr val="black"/>
                </a:solidFill>
              </a:rPr>
              <a:t>how fast can he allow trains to pass? </a:t>
            </a:r>
          </a:p>
        </p:txBody>
      </p:sp>
    </p:spTree>
    <p:extLst>
      <p:ext uri="{BB962C8B-B14F-4D97-AF65-F5344CB8AC3E}">
        <p14:creationId xmlns:p14="http://schemas.microsoft.com/office/powerpoint/2010/main" val="1119832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a:t>
            </a:r>
            <a:r>
              <a:rPr lang="en-US" sz="2400" dirty="0" smtClean="0"/>
              <a:t> </a:t>
            </a:r>
            <a:r>
              <a:rPr lang="en-US" sz="3200" dirty="0" smtClean="0"/>
              <a:t>Measuring Track Under</a:t>
            </a:r>
            <a:br>
              <a:rPr lang="en-US" sz="3200" dirty="0" smtClean="0"/>
            </a:br>
            <a:r>
              <a:rPr lang="en-US" sz="3200" dirty="0"/>
              <a:t> </a:t>
            </a:r>
            <a:r>
              <a:rPr lang="en-US" sz="3200" dirty="0" smtClean="0"/>
              <a:t>                   Load </a:t>
            </a:r>
            <a:endParaRPr lang="en-US" sz="3200" dirty="0"/>
          </a:p>
        </p:txBody>
      </p:sp>
      <p:sp>
        <p:nvSpPr>
          <p:cNvPr id="8" name="Rectangle 6"/>
          <p:cNvSpPr txBox="1">
            <a:spLocks noChangeArrowheads="1"/>
          </p:cNvSpPr>
          <p:nvPr/>
        </p:nvSpPr>
        <p:spPr>
          <a:xfrm>
            <a:off x="457200" y="1600200"/>
            <a:ext cx="8305800" cy="4800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763" indent="-4763" defTabSz="919163">
              <a:buClr>
                <a:srgbClr val="F14124">
                  <a:lumMod val="75000"/>
                </a:srgbClr>
              </a:buClr>
              <a:tabLst>
                <a:tab pos="966788" algn="l"/>
                <a:tab pos="1371600" algn="l"/>
              </a:tabLst>
            </a:pPr>
            <a:r>
              <a:rPr lang="en-US" dirty="0">
                <a:solidFill>
                  <a:prstClr val="black">
                    <a:lumMod val="75000"/>
                    <a:lumOff val="25000"/>
                  </a:prstClr>
                </a:solidFill>
              </a:rPr>
              <a:t>When unloaded track is measured to determine compliance with requirements of this part, the amount of rail movement, if any, that occurs while the track is loaded must be added to the measurements of the unloaded track.</a:t>
            </a:r>
          </a:p>
        </p:txBody>
      </p:sp>
      <p:grpSp>
        <p:nvGrpSpPr>
          <p:cNvPr id="7" name="Group 48"/>
          <p:cNvGrpSpPr>
            <a:grpSpLocks/>
          </p:cNvGrpSpPr>
          <p:nvPr/>
        </p:nvGrpSpPr>
        <p:grpSpPr bwMode="auto">
          <a:xfrm>
            <a:off x="815182" y="3201988"/>
            <a:ext cx="7275512" cy="2913062"/>
            <a:chOff x="481" y="2017"/>
            <a:chExt cx="4583" cy="1835"/>
          </a:xfrm>
        </p:grpSpPr>
        <p:grpSp>
          <p:nvGrpSpPr>
            <p:cNvPr id="10" name="Group 30"/>
            <p:cNvGrpSpPr>
              <a:grpSpLocks/>
            </p:cNvGrpSpPr>
            <p:nvPr/>
          </p:nvGrpSpPr>
          <p:grpSpPr bwMode="auto">
            <a:xfrm>
              <a:off x="1675" y="2131"/>
              <a:ext cx="1391" cy="1554"/>
              <a:chOff x="1675" y="2131"/>
              <a:chExt cx="1391" cy="1554"/>
            </a:xfrm>
          </p:grpSpPr>
          <p:sp>
            <p:nvSpPr>
              <p:cNvPr id="28" name="Freeform 8"/>
              <p:cNvSpPr>
                <a:spLocks/>
              </p:cNvSpPr>
              <p:nvPr/>
            </p:nvSpPr>
            <p:spPr bwMode="auto">
              <a:xfrm>
                <a:off x="2362" y="2131"/>
                <a:ext cx="364" cy="44"/>
              </a:xfrm>
              <a:custGeom>
                <a:avLst/>
                <a:gdLst>
                  <a:gd name="T0" fmla="*/ 351 w 364"/>
                  <a:gd name="T1" fmla="*/ 33 h 44"/>
                  <a:gd name="T2" fmla="*/ 330 w 364"/>
                  <a:gd name="T3" fmla="*/ 28 h 44"/>
                  <a:gd name="T4" fmla="*/ 308 w 364"/>
                  <a:gd name="T5" fmla="*/ 26 h 44"/>
                  <a:gd name="T6" fmla="*/ 287 w 364"/>
                  <a:gd name="T7" fmla="*/ 21 h 44"/>
                  <a:gd name="T8" fmla="*/ 267 w 364"/>
                  <a:gd name="T9" fmla="*/ 18 h 44"/>
                  <a:gd name="T10" fmla="*/ 246 w 364"/>
                  <a:gd name="T11" fmla="*/ 15 h 44"/>
                  <a:gd name="T12" fmla="*/ 226 w 364"/>
                  <a:gd name="T13" fmla="*/ 13 h 44"/>
                  <a:gd name="T14" fmla="*/ 205 w 364"/>
                  <a:gd name="T15" fmla="*/ 11 h 44"/>
                  <a:gd name="T16" fmla="*/ 185 w 364"/>
                  <a:gd name="T17" fmla="*/ 8 h 44"/>
                  <a:gd name="T18" fmla="*/ 164 w 364"/>
                  <a:gd name="T19" fmla="*/ 7 h 44"/>
                  <a:gd name="T20" fmla="*/ 141 w 364"/>
                  <a:gd name="T21" fmla="*/ 5 h 44"/>
                  <a:gd name="T22" fmla="*/ 118 w 364"/>
                  <a:gd name="T23" fmla="*/ 4 h 44"/>
                  <a:gd name="T24" fmla="*/ 94 w 364"/>
                  <a:gd name="T25" fmla="*/ 2 h 44"/>
                  <a:gd name="T26" fmla="*/ 69 w 364"/>
                  <a:gd name="T27" fmla="*/ 1 h 44"/>
                  <a:gd name="T28" fmla="*/ 43 w 364"/>
                  <a:gd name="T29" fmla="*/ 0 h 44"/>
                  <a:gd name="T30" fmla="*/ 14 w 364"/>
                  <a:gd name="T31" fmla="*/ 0 h 44"/>
                  <a:gd name="T32" fmla="*/ 0 w 364"/>
                  <a:gd name="T33" fmla="*/ 8 h 44"/>
                  <a:gd name="T34" fmla="*/ 29 w 364"/>
                  <a:gd name="T35" fmla="*/ 9 h 44"/>
                  <a:gd name="T36" fmla="*/ 56 w 364"/>
                  <a:gd name="T37" fmla="*/ 9 h 44"/>
                  <a:gd name="T38" fmla="*/ 81 w 364"/>
                  <a:gd name="T39" fmla="*/ 10 h 44"/>
                  <a:gd name="T40" fmla="*/ 106 w 364"/>
                  <a:gd name="T41" fmla="*/ 11 h 44"/>
                  <a:gd name="T42" fmla="*/ 130 w 364"/>
                  <a:gd name="T43" fmla="*/ 12 h 44"/>
                  <a:gd name="T44" fmla="*/ 152 w 364"/>
                  <a:gd name="T45" fmla="*/ 14 h 44"/>
                  <a:gd name="T46" fmla="*/ 174 w 364"/>
                  <a:gd name="T47" fmla="*/ 15 h 44"/>
                  <a:gd name="T48" fmla="*/ 195 w 364"/>
                  <a:gd name="T49" fmla="*/ 18 h 44"/>
                  <a:gd name="T50" fmla="*/ 215 w 364"/>
                  <a:gd name="T51" fmla="*/ 20 h 44"/>
                  <a:gd name="T52" fmla="*/ 235 w 364"/>
                  <a:gd name="T53" fmla="*/ 22 h 44"/>
                  <a:gd name="T54" fmla="*/ 256 w 364"/>
                  <a:gd name="T55" fmla="*/ 26 h 44"/>
                  <a:gd name="T56" fmla="*/ 276 w 364"/>
                  <a:gd name="T57" fmla="*/ 28 h 44"/>
                  <a:gd name="T58" fmla="*/ 297 w 364"/>
                  <a:gd name="T59" fmla="*/ 31 h 44"/>
                  <a:gd name="T60" fmla="*/ 318 w 364"/>
                  <a:gd name="T61" fmla="*/ 35 h 44"/>
                  <a:gd name="T62" fmla="*/ 339 w 364"/>
                  <a:gd name="T63" fmla="*/ 39 h 44"/>
                  <a:gd name="T64" fmla="*/ 361 w 364"/>
                  <a:gd name="T65" fmla="*/ 43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4"/>
                  <a:gd name="T100" fmla="*/ 0 h 44"/>
                  <a:gd name="T101" fmla="*/ 364 w 364"/>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4" h="44">
                    <a:moveTo>
                      <a:pt x="363" y="34"/>
                    </a:moveTo>
                    <a:lnTo>
                      <a:pt x="351" y="33"/>
                    </a:lnTo>
                    <a:lnTo>
                      <a:pt x="341" y="31"/>
                    </a:lnTo>
                    <a:lnTo>
                      <a:pt x="330" y="28"/>
                    </a:lnTo>
                    <a:lnTo>
                      <a:pt x="319" y="27"/>
                    </a:lnTo>
                    <a:lnTo>
                      <a:pt x="308" y="26"/>
                    </a:lnTo>
                    <a:lnTo>
                      <a:pt x="298" y="23"/>
                    </a:lnTo>
                    <a:lnTo>
                      <a:pt x="287" y="21"/>
                    </a:lnTo>
                    <a:lnTo>
                      <a:pt x="278" y="20"/>
                    </a:lnTo>
                    <a:lnTo>
                      <a:pt x="267" y="18"/>
                    </a:lnTo>
                    <a:lnTo>
                      <a:pt x="257" y="17"/>
                    </a:lnTo>
                    <a:lnTo>
                      <a:pt x="246" y="15"/>
                    </a:lnTo>
                    <a:lnTo>
                      <a:pt x="237" y="14"/>
                    </a:lnTo>
                    <a:lnTo>
                      <a:pt x="226" y="13"/>
                    </a:lnTo>
                    <a:lnTo>
                      <a:pt x="216" y="11"/>
                    </a:lnTo>
                    <a:lnTo>
                      <a:pt x="205" y="11"/>
                    </a:lnTo>
                    <a:lnTo>
                      <a:pt x="195" y="10"/>
                    </a:lnTo>
                    <a:lnTo>
                      <a:pt x="185" y="8"/>
                    </a:lnTo>
                    <a:lnTo>
                      <a:pt x="174" y="7"/>
                    </a:lnTo>
                    <a:lnTo>
                      <a:pt x="164" y="7"/>
                    </a:lnTo>
                    <a:lnTo>
                      <a:pt x="152" y="6"/>
                    </a:lnTo>
                    <a:lnTo>
                      <a:pt x="141" y="5"/>
                    </a:lnTo>
                    <a:lnTo>
                      <a:pt x="130" y="4"/>
                    </a:lnTo>
                    <a:lnTo>
                      <a:pt x="118" y="4"/>
                    </a:lnTo>
                    <a:lnTo>
                      <a:pt x="106" y="3"/>
                    </a:lnTo>
                    <a:lnTo>
                      <a:pt x="94" y="2"/>
                    </a:lnTo>
                    <a:lnTo>
                      <a:pt x="81" y="2"/>
                    </a:lnTo>
                    <a:lnTo>
                      <a:pt x="69" y="1"/>
                    </a:lnTo>
                    <a:lnTo>
                      <a:pt x="56" y="0"/>
                    </a:lnTo>
                    <a:lnTo>
                      <a:pt x="43" y="0"/>
                    </a:lnTo>
                    <a:lnTo>
                      <a:pt x="29" y="0"/>
                    </a:lnTo>
                    <a:lnTo>
                      <a:pt x="14" y="0"/>
                    </a:lnTo>
                    <a:lnTo>
                      <a:pt x="0" y="0"/>
                    </a:lnTo>
                    <a:lnTo>
                      <a:pt x="0" y="8"/>
                    </a:lnTo>
                    <a:lnTo>
                      <a:pt x="14" y="9"/>
                    </a:lnTo>
                    <a:lnTo>
                      <a:pt x="29" y="9"/>
                    </a:lnTo>
                    <a:lnTo>
                      <a:pt x="43" y="9"/>
                    </a:lnTo>
                    <a:lnTo>
                      <a:pt x="56" y="9"/>
                    </a:lnTo>
                    <a:lnTo>
                      <a:pt x="69" y="9"/>
                    </a:lnTo>
                    <a:lnTo>
                      <a:pt x="81" y="10"/>
                    </a:lnTo>
                    <a:lnTo>
                      <a:pt x="94" y="10"/>
                    </a:lnTo>
                    <a:lnTo>
                      <a:pt x="106" y="11"/>
                    </a:lnTo>
                    <a:lnTo>
                      <a:pt x="118" y="11"/>
                    </a:lnTo>
                    <a:lnTo>
                      <a:pt x="130" y="12"/>
                    </a:lnTo>
                    <a:lnTo>
                      <a:pt x="141" y="13"/>
                    </a:lnTo>
                    <a:lnTo>
                      <a:pt x="152" y="14"/>
                    </a:lnTo>
                    <a:lnTo>
                      <a:pt x="162" y="14"/>
                    </a:lnTo>
                    <a:lnTo>
                      <a:pt x="174" y="15"/>
                    </a:lnTo>
                    <a:lnTo>
                      <a:pt x="185" y="16"/>
                    </a:lnTo>
                    <a:lnTo>
                      <a:pt x="195" y="18"/>
                    </a:lnTo>
                    <a:lnTo>
                      <a:pt x="205" y="18"/>
                    </a:lnTo>
                    <a:lnTo>
                      <a:pt x="215" y="20"/>
                    </a:lnTo>
                    <a:lnTo>
                      <a:pt x="226" y="21"/>
                    </a:lnTo>
                    <a:lnTo>
                      <a:pt x="235" y="22"/>
                    </a:lnTo>
                    <a:lnTo>
                      <a:pt x="246" y="24"/>
                    </a:lnTo>
                    <a:lnTo>
                      <a:pt x="256" y="26"/>
                    </a:lnTo>
                    <a:lnTo>
                      <a:pt x="265" y="27"/>
                    </a:lnTo>
                    <a:lnTo>
                      <a:pt x="276" y="28"/>
                    </a:lnTo>
                    <a:lnTo>
                      <a:pt x="286" y="30"/>
                    </a:lnTo>
                    <a:lnTo>
                      <a:pt x="297" y="31"/>
                    </a:lnTo>
                    <a:lnTo>
                      <a:pt x="307" y="33"/>
                    </a:lnTo>
                    <a:lnTo>
                      <a:pt x="318" y="35"/>
                    </a:lnTo>
                    <a:lnTo>
                      <a:pt x="329" y="37"/>
                    </a:lnTo>
                    <a:lnTo>
                      <a:pt x="339" y="39"/>
                    </a:lnTo>
                    <a:lnTo>
                      <a:pt x="351" y="40"/>
                    </a:lnTo>
                    <a:lnTo>
                      <a:pt x="361" y="43"/>
                    </a:lnTo>
                    <a:lnTo>
                      <a:pt x="363" y="34"/>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29" name="Freeform 9"/>
              <p:cNvSpPr>
                <a:spLocks/>
              </p:cNvSpPr>
              <p:nvPr/>
            </p:nvSpPr>
            <p:spPr bwMode="auto">
              <a:xfrm>
                <a:off x="2725" y="2166"/>
                <a:ext cx="74" cy="96"/>
              </a:xfrm>
              <a:custGeom>
                <a:avLst/>
                <a:gdLst>
                  <a:gd name="T0" fmla="*/ 71 w 74"/>
                  <a:gd name="T1" fmla="*/ 92 h 96"/>
                  <a:gd name="T2" fmla="*/ 71 w 74"/>
                  <a:gd name="T3" fmla="*/ 85 h 96"/>
                  <a:gd name="T4" fmla="*/ 71 w 74"/>
                  <a:gd name="T5" fmla="*/ 79 h 96"/>
                  <a:gd name="T6" fmla="*/ 70 w 74"/>
                  <a:gd name="T7" fmla="*/ 72 h 96"/>
                  <a:gd name="T8" fmla="*/ 68 w 74"/>
                  <a:gd name="T9" fmla="*/ 65 h 96"/>
                  <a:gd name="T10" fmla="*/ 66 w 74"/>
                  <a:gd name="T11" fmla="*/ 58 h 96"/>
                  <a:gd name="T12" fmla="*/ 64 w 74"/>
                  <a:gd name="T13" fmla="*/ 51 h 96"/>
                  <a:gd name="T14" fmla="*/ 61 w 74"/>
                  <a:gd name="T15" fmla="*/ 43 h 96"/>
                  <a:gd name="T16" fmla="*/ 57 w 74"/>
                  <a:gd name="T17" fmla="*/ 37 h 96"/>
                  <a:gd name="T18" fmla="*/ 52 w 74"/>
                  <a:gd name="T19" fmla="*/ 30 h 96"/>
                  <a:gd name="T20" fmla="*/ 46 w 74"/>
                  <a:gd name="T21" fmla="*/ 24 h 96"/>
                  <a:gd name="T22" fmla="*/ 40 w 74"/>
                  <a:gd name="T23" fmla="*/ 18 h 96"/>
                  <a:gd name="T24" fmla="*/ 33 w 74"/>
                  <a:gd name="T25" fmla="*/ 13 h 96"/>
                  <a:gd name="T26" fmla="*/ 25 w 74"/>
                  <a:gd name="T27" fmla="*/ 8 h 96"/>
                  <a:gd name="T28" fmla="*/ 15 w 74"/>
                  <a:gd name="T29" fmla="*/ 4 h 96"/>
                  <a:gd name="T30" fmla="*/ 6 w 74"/>
                  <a:gd name="T31" fmla="*/ 1 h 96"/>
                  <a:gd name="T32" fmla="*/ 0 w 74"/>
                  <a:gd name="T33" fmla="*/ 8 h 96"/>
                  <a:gd name="T34" fmla="*/ 9 w 74"/>
                  <a:gd name="T35" fmla="*/ 11 h 96"/>
                  <a:gd name="T36" fmla="*/ 17 w 74"/>
                  <a:gd name="T37" fmla="*/ 13 h 96"/>
                  <a:gd name="T38" fmla="*/ 25 w 74"/>
                  <a:gd name="T39" fmla="*/ 18 h 96"/>
                  <a:gd name="T40" fmla="*/ 32 w 74"/>
                  <a:gd name="T41" fmla="*/ 22 h 96"/>
                  <a:gd name="T42" fmla="*/ 38 w 74"/>
                  <a:gd name="T43" fmla="*/ 26 h 96"/>
                  <a:gd name="T44" fmla="*/ 43 w 74"/>
                  <a:gd name="T45" fmla="*/ 33 h 96"/>
                  <a:gd name="T46" fmla="*/ 47 w 74"/>
                  <a:gd name="T47" fmla="*/ 38 h 96"/>
                  <a:gd name="T48" fmla="*/ 51 w 74"/>
                  <a:gd name="T49" fmla="*/ 44 h 96"/>
                  <a:gd name="T50" fmla="*/ 55 w 74"/>
                  <a:gd name="T51" fmla="*/ 50 h 96"/>
                  <a:gd name="T52" fmla="*/ 57 w 74"/>
                  <a:gd name="T53" fmla="*/ 56 h 96"/>
                  <a:gd name="T54" fmla="*/ 60 w 74"/>
                  <a:gd name="T55" fmla="*/ 63 h 96"/>
                  <a:gd name="T56" fmla="*/ 61 w 74"/>
                  <a:gd name="T57" fmla="*/ 70 h 96"/>
                  <a:gd name="T58" fmla="*/ 62 w 74"/>
                  <a:gd name="T59" fmla="*/ 76 h 96"/>
                  <a:gd name="T60" fmla="*/ 63 w 74"/>
                  <a:gd name="T61" fmla="*/ 83 h 96"/>
                  <a:gd name="T62" fmla="*/ 63 w 74"/>
                  <a:gd name="T63" fmla="*/ 88 h 96"/>
                  <a:gd name="T64" fmla="*/ 64 w 74"/>
                  <a:gd name="T65" fmla="*/ 95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96"/>
                  <a:gd name="T101" fmla="*/ 74 w 74"/>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96">
                    <a:moveTo>
                      <a:pt x="73" y="95"/>
                    </a:moveTo>
                    <a:lnTo>
                      <a:pt x="71" y="92"/>
                    </a:lnTo>
                    <a:lnTo>
                      <a:pt x="71" y="88"/>
                    </a:lnTo>
                    <a:lnTo>
                      <a:pt x="71" y="85"/>
                    </a:lnTo>
                    <a:lnTo>
                      <a:pt x="71" y="82"/>
                    </a:lnTo>
                    <a:lnTo>
                      <a:pt x="71" y="79"/>
                    </a:lnTo>
                    <a:lnTo>
                      <a:pt x="71" y="76"/>
                    </a:lnTo>
                    <a:lnTo>
                      <a:pt x="70" y="72"/>
                    </a:lnTo>
                    <a:lnTo>
                      <a:pt x="69" y="68"/>
                    </a:lnTo>
                    <a:lnTo>
                      <a:pt x="68" y="65"/>
                    </a:lnTo>
                    <a:lnTo>
                      <a:pt x="67" y="61"/>
                    </a:lnTo>
                    <a:lnTo>
                      <a:pt x="66" y="58"/>
                    </a:lnTo>
                    <a:lnTo>
                      <a:pt x="66" y="54"/>
                    </a:lnTo>
                    <a:lnTo>
                      <a:pt x="64" y="51"/>
                    </a:lnTo>
                    <a:lnTo>
                      <a:pt x="62" y="48"/>
                    </a:lnTo>
                    <a:lnTo>
                      <a:pt x="61" y="43"/>
                    </a:lnTo>
                    <a:lnTo>
                      <a:pt x="59" y="41"/>
                    </a:lnTo>
                    <a:lnTo>
                      <a:pt x="57" y="37"/>
                    </a:lnTo>
                    <a:lnTo>
                      <a:pt x="54" y="33"/>
                    </a:lnTo>
                    <a:lnTo>
                      <a:pt x="52" y="30"/>
                    </a:lnTo>
                    <a:lnTo>
                      <a:pt x="50" y="26"/>
                    </a:lnTo>
                    <a:lnTo>
                      <a:pt x="46" y="24"/>
                    </a:lnTo>
                    <a:lnTo>
                      <a:pt x="44" y="20"/>
                    </a:lnTo>
                    <a:lnTo>
                      <a:pt x="40" y="18"/>
                    </a:lnTo>
                    <a:lnTo>
                      <a:pt x="37" y="15"/>
                    </a:lnTo>
                    <a:lnTo>
                      <a:pt x="33" y="13"/>
                    </a:lnTo>
                    <a:lnTo>
                      <a:pt x="29" y="11"/>
                    </a:lnTo>
                    <a:lnTo>
                      <a:pt x="25" y="8"/>
                    </a:lnTo>
                    <a:lnTo>
                      <a:pt x="21" y="6"/>
                    </a:lnTo>
                    <a:lnTo>
                      <a:pt x="15" y="4"/>
                    </a:lnTo>
                    <a:lnTo>
                      <a:pt x="11" y="3"/>
                    </a:lnTo>
                    <a:lnTo>
                      <a:pt x="6" y="1"/>
                    </a:lnTo>
                    <a:lnTo>
                      <a:pt x="1" y="0"/>
                    </a:lnTo>
                    <a:lnTo>
                      <a:pt x="0" y="8"/>
                    </a:lnTo>
                    <a:lnTo>
                      <a:pt x="4" y="9"/>
                    </a:lnTo>
                    <a:lnTo>
                      <a:pt x="9" y="11"/>
                    </a:lnTo>
                    <a:lnTo>
                      <a:pt x="13" y="12"/>
                    </a:lnTo>
                    <a:lnTo>
                      <a:pt x="17" y="13"/>
                    </a:lnTo>
                    <a:lnTo>
                      <a:pt x="22" y="15"/>
                    </a:lnTo>
                    <a:lnTo>
                      <a:pt x="25" y="18"/>
                    </a:lnTo>
                    <a:lnTo>
                      <a:pt x="29" y="20"/>
                    </a:lnTo>
                    <a:lnTo>
                      <a:pt x="32" y="22"/>
                    </a:lnTo>
                    <a:lnTo>
                      <a:pt x="34" y="25"/>
                    </a:lnTo>
                    <a:lnTo>
                      <a:pt x="38" y="26"/>
                    </a:lnTo>
                    <a:lnTo>
                      <a:pt x="41" y="29"/>
                    </a:lnTo>
                    <a:lnTo>
                      <a:pt x="43" y="33"/>
                    </a:lnTo>
                    <a:lnTo>
                      <a:pt x="45" y="34"/>
                    </a:lnTo>
                    <a:lnTo>
                      <a:pt x="47" y="38"/>
                    </a:lnTo>
                    <a:lnTo>
                      <a:pt x="50" y="41"/>
                    </a:lnTo>
                    <a:lnTo>
                      <a:pt x="51" y="44"/>
                    </a:lnTo>
                    <a:lnTo>
                      <a:pt x="53" y="48"/>
                    </a:lnTo>
                    <a:lnTo>
                      <a:pt x="55" y="50"/>
                    </a:lnTo>
                    <a:lnTo>
                      <a:pt x="56" y="54"/>
                    </a:lnTo>
                    <a:lnTo>
                      <a:pt x="57" y="56"/>
                    </a:lnTo>
                    <a:lnTo>
                      <a:pt x="59" y="61"/>
                    </a:lnTo>
                    <a:lnTo>
                      <a:pt x="60" y="63"/>
                    </a:lnTo>
                    <a:lnTo>
                      <a:pt x="61" y="67"/>
                    </a:lnTo>
                    <a:lnTo>
                      <a:pt x="61" y="70"/>
                    </a:lnTo>
                    <a:lnTo>
                      <a:pt x="62" y="74"/>
                    </a:lnTo>
                    <a:lnTo>
                      <a:pt x="62" y="76"/>
                    </a:lnTo>
                    <a:lnTo>
                      <a:pt x="63" y="79"/>
                    </a:lnTo>
                    <a:lnTo>
                      <a:pt x="63" y="83"/>
                    </a:lnTo>
                    <a:lnTo>
                      <a:pt x="63" y="85"/>
                    </a:lnTo>
                    <a:lnTo>
                      <a:pt x="63" y="88"/>
                    </a:lnTo>
                    <a:lnTo>
                      <a:pt x="63" y="92"/>
                    </a:lnTo>
                    <a:lnTo>
                      <a:pt x="64" y="95"/>
                    </a:lnTo>
                    <a:lnTo>
                      <a:pt x="73" y="95"/>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0" name="Freeform 10"/>
              <p:cNvSpPr>
                <a:spLocks/>
              </p:cNvSpPr>
              <p:nvPr/>
            </p:nvSpPr>
            <p:spPr bwMode="auto">
              <a:xfrm>
                <a:off x="2789" y="2261"/>
                <a:ext cx="16" cy="274"/>
              </a:xfrm>
              <a:custGeom>
                <a:avLst/>
                <a:gdLst>
                  <a:gd name="T0" fmla="*/ 13 w 16"/>
                  <a:gd name="T1" fmla="*/ 273 h 274"/>
                  <a:gd name="T2" fmla="*/ 15 w 16"/>
                  <a:gd name="T3" fmla="*/ 272 h 274"/>
                  <a:gd name="T4" fmla="*/ 15 w 16"/>
                  <a:gd name="T5" fmla="*/ 0 h 274"/>
                  <a:gd name="T6" fmla="*/ 0 w 16"/>
                  <a:gd name="T7" fmla="*/ 0 h 274"/>
                  <a:gd name="T8" fmla="*/ 0 w 16"/>
                  <a:gd name="T9" fmla="*/ 272 h 274"/>
                  <a:gd name="T10" fmla="*/ 13 w 16"/>
                  <a:gd name="T11" fmla="*/ 273 h 274"/>
                  <a:gd name="T12" fmla="*/ 15 w 16"/>
                  <a:gd name="T13" fmla="*/ 273 h 274"/>
                  <a:gd name="T14" fmla="*/ 15 w 16"/>
                  <a:gd name="T15" fmla="*/ 272 h 274"/>
                  <a:gd name="T16" fmla="*/ 13 w 16"/>
                  <a:gd name="T17" fmla="*/ 273 h 2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274"/>
                  <a:gd name="T29" fmla="*/ 16 w 16"/>
                  <a:gd name="T30" fmla="*/ 274 h 2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274">
                    <a:moveTo>
                      <a:pt x="13" y="273"/>
                    </a:moveTo>
                    <a:lnTo>
                      <a:pt x="15" y="272"/>
                    </a:lnTo>
                    <a:lnTo>
                      <a:pt x="15" y="0"/>
                    </a:lnTo>
                    <a:lnTo>
                      <a:pt x="0" y="0"/>
                    </a:lnTo>
                    <a:lnTo>
                      <a:pt x="0" y="272"/>
                    </a:lnTo>
                    <a:lnTo>
                      <a:pt x="13" y="273"/>
                    </a:lnTo>
                    <a:lnTo>
                      <a:pt x="15" y="273"/>
                    </a:lnTo>
                    <a:lnTo>
                      <a:pt x="15" y="272"/>
                    </a:lnTo>
                    <a:lnTo>
                      <a:pt x="13" y="273"/>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1" name="Freeform 11"/>
              <p:cNvSpPr>
                <a:spLocks/>
              </p:cNvSpPr>
              <p:nvPr/>
            </p:nvSpPr>
            <p:spPr bwMode="auto">
              <a:xfrm>
                <a:off x="2759" y="2534"/>
                <a:ext cx="39" cy="39"/>
              </a:xfrm>
              <a:custGeom>
                <a:avLst/>
                <a:gdLst>
                  <a:gd name="T0" fmla="*/ 3 w 39"/>
                  <a:gd name="T1" fmla="*/ 38 h 39"/>
                  <a:gd name="T2" fmla="*/ 7 w 39"/>
                  <a:gd name="T3" fmla="*/ 36 h 39"/>
                  <a:gd name="T4" fmla="*/ 11 w 39"/>
                  <a:gd name="T5" fmla="*/ 35 h 39"/>
                  <a:gd name="T6" fmla="*/ 15 w 39"/>
                  <a:gd name="T7" fmla="*/ 33 h 39"/>
                  <a:gd name="T8" fmla="*/ 18 w 39"/>
                  <a:gd name="T9" fmla="*/ 32 h 39"/>
                  <a:gd name="T10" fmla="*/ 22 w 39"/>
                  <a:gd name="T11" fmla="*/ 30 h 39"/>
                  <a:gd name="T12" fmla="*/ 25 w 39"/>
                  <a:gd name="T13" fmla="*/ 27 h 39"/>
                  <a:gd name="T14" fmla="*/ 26 w 39"/>
                  <a:gd name="T15" fmla="*/ 26 h 39"/>
                  <a:gd name="T16" fmla="*/ 29 w 39"/>
                  <a:gd name="T17" fmla="*/ 25 h 39"/>
                  <a:gd name="T18" fmla="*/ 31 w 39"/>
                  <a:gd name="T19" fmla="*/ 21 h 39"/>
                  <a:gd name="T20" fmla="*/ 32 w 39"/>
                  <a:gd name="T21" fmla="*/ 19 h 39"/>
                  <a:gd name="T22" fmla="*/ 34 w 39"/>
                  <a:gd name="T23" fmla="*/ 17 h 39"/>
                  <a:gd name="T24" fmla="*/ 35 w 39"/>
                  <a:gd name="T25" fmla="*/ 13 h 39"/>
                  <a:gd name="T26" fmla="*/ 36 w 39"/>
                  <a:gd name="T27" fmla="*/ 11 h 39"/>
                  <a:gd name="T28" fmla="*/ 36 w 39"/>
                  <a:gd name="T29" fmla="*/ 7 h 39"/>
                  <a:gd name="T30" fmla="*/ 36 w 39"/>
                  <a:gd name="T31" fmla="*/ 4 h 39"/>
                  <a:gd name="T32" fmla="*/ 38 w 39"/>
                  <a:gd name="T33" fmla="*/ 0 h 39"/>
                  <a:gd name="T34" fmla="*/ 29 w 39"/>
                  <a:gd name="T35" fmla="*/ 1 h 39"/>
                  <a:gd name="T36" fmla="*/ 29 w 39"/>
                  <a:gd name="T37" fmla="*/ 5 h 39"/>
                  <a:gd name="T38" fmla="*/ 28 w 39"/>
                  <a:gd name="T39" fmla="*/ 7 h 39"/>
                  <a:gd name="T40" fmla="*/ 27 w 39"/>
                  <a:gd name="T41" fmla="*/ 11 h 39"/>
                  <a:gd name="T42" fmla="*/ 26 w 39"/>
                  <a:gd name="T43" fmla="*/ 12 h 39"/>
                  <a:gd name="T44" fmla="*/ 25 w 39"/>
                  <a:gd name="T45" fmla="*/ 14 h 39"/>
                  <a:gd name="T46" fmla="*/ 25 w 39"/>
                  <a:gd name="T47" fmla="*/ 17 h 39"/>
                  <a:gd name="T48" fmla="*/ 24 w 39"/>
                  <a:gd name="T49" fmla="*/ 19 h 39"/>
                  <a:gd name="T50" fmla="*/ 22 w 39"/>
                  <a:gd name="T51" fmla="*/ 19 h 39"/>
                  <a:gd name="T52" fmla="*/ 19 w 39"/>
                  <a:gd name="T53" fmla="*/ 22 h 39"/>
                  <a:gd name="T54" fmla="*/ 17 w 39"/>
                  <a:gd name="T55" fmla="*/ 23 h 39"/>
                  <a:gd name="T56" fmla="*/ 15 w 39"/>
                  <a:gd name="T57" fmla="*/ 24 h 39"/>
                  <a:gd name="T58" fmla="*/ 12 w 39"/>
                  <a:gd name="T59" fmla="*/ 26 h 39"/>
                  <a:gd name="T60" fmla="*/ 8 w 39"/>
                  <a:gd name="T61" fmla="*/ 27 h 39"/>
                  <a:gd name="T62" fmla="*/ 5 w 39"/>
                  <a:gd name="T63" fmla="*/ 28 h 39"/>
                  <a:gd name="T64" fmla="*/ 0 w 39"/>
                  <a:gd name="T65" fmla="*/ 30 h 39"/>
                  <a:gd name="T66" fmla="*/ 2 w 39"/>
                  <a:gd name="T67" fmla="*/ 38 h 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
                  <a:gd name="T103" fmla="*/ 0 h 39"/>
                  <a:gd name="T104" fmla="*/ 39 w 39"/>
                  <a:gd name="T105" fmla="*/ 39 h 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 h="39">
                    <a:moveTo>
                      <a:pt x="2" y="38"/>
                    </a:moveTo>
                    <a:lnTo>
                      <a:pt x="3" y="38"/>
                    </a:lnTo>
                    <a:lnTo>
                      <a:pt x="4" y="37"/>
                    </a:lnTo>
                    <a:lnTo>
                      <a:pt x="7" y="36"/>
                    </a:lnTo>
                    <a:lnTo>
                      <a:pt x="8" y="35"/>
                    </a:lnTo>
                    <a:lnTo>
                      <a:pt x="11" y="35"/>
                    </a:lnTo>
                    <a:lnTo>
                      <a:pt x="13" y="34"/>
                    </a:lnTo>
                    <a:lnTo>
                      <a:pt x="15" y="33"/>
                    </a:lnTo>
                    <a:lnTo>
                      <a:pt x="17" y="32"/>
                    </a:lnTo>
                    <a:lnTo>
                      <a:pt x="18" y="32"/>
                    </a:lnTo>
                    <a:lnTo>
                      <a:pt x="20" y="31"/>
                    </a:lnTo>
                    <a:lnTo>
                      <a:pt x="22" y="30"/>
                    </a:lnTo>
                    <a:lnTo>
                      <a:pt x="23" y="29"/>
                    </a:lnTo>
                    <a:lnTo>
                      <a:pt x="25" y="27"/>
                    </a:lnTo>
                    <a:lnTo>
                      <a:pt x="26" y="27"/>
                    </a:lnTo>
                    <a:lnTo>
                      <a:pt x="26" y="26"/>
                    </a:lnTo>
                    <a:lnTo>
                      <a:pt x="27" y="25"/>
                    </a:lnTo>
                    <a:lnTo>
                      <a:pt x="29" y="25"/>
                    </a:lnTo>
                    <a:lnTo>
                      <a:pt x="31" y="23"/>
                    </a:lnTo>
                    <a:lnTo>
                      <a:pt x="31" y="21"/>
                    </a:lnTo>
                    <a:lnTo>
                      <a:pt x="31" y="20"/>
                    </a:lnTo>
                    <a:lnTo>
                      <a:pt x="32" y="19"/>
                    </a:lnTo>
                    <a:lnTo>
                      <a:pt x="33" y="19"/>
                    </a:lnTo>
                    <a:lnTo>
                      <a:pt x="34" y="17"/>
                    </a:lnTo>
                    <a:lnTo>
                      <a:pt x="34" y="15"/>
                    </a:lnTo>
                    <a:lnTo>
                      <a:pt x="35" y="13"/>
                    </a:lnTo>
                    <a:lnTo>
                      <a:pt x="35" y="12"/>
                    </a:lnTo>
                    <a:lnTo>
                      <a:pt x="36" y="11"/>
                    </a:lnTo>
                    <a:lnTo>
                      <a:pt x="36" y="9"/>
                    </a:lnTo>
                    <a:lnTo>
                      <a:pt x="36" y="7"/>
                    </a:lnTo>
                    <a:lnTo>
                      <a:pt x="36" y="6"/>
                    </a:lnTo>
                    <a:lnTo>
                      <a:pt x="36" y="4"/>
                    </a:lnTo>
                    <a:lnTo>
                      <a:pt x="38" y="3"/>
                    </a:lnTo>
                    <a:lnTo>
                      <a:pt x="38" y="0"/>
                    </a:lnTo>
                    <a:lnTo>
                      <a:pt x="30" y="0"/>
                    </a:lnTo>
                    <a:lnTo>
                      <a:pt x="29" y="1"/>
                    </a:lnTo>
                    <a:lnTo>
                      <a:pt x="29" y="3"/>
                    </a:lnTo>
                    <a:lnTo>
                      <a:pt x="29" y="5"/>
                    </a:lnTo>
                    <a:lnTo>
                      <a:pt x="28" y="6"/>
                    </a:lnTo>
                    <a:lnTo>
                      <a:pt x="28" y="7"/>
                    </a:lnTo>
                    <a:lnTo>
                      <a:pt x="27" y="9"/>
                    </a:lnTo>
                    <a:lnTo>
                      <a:pt x="27" y="11"/>
                    </a:lnTo>
                    <a:lnTo>
                      <a:pt x="27" y="12"/>
                    </a:lnTo>
                    <a:lnTo>
                      <a:pt x="26" y="12"/>
                    </a:lnTo>
                    <a:lnTo>
                      <a:pt x="26" y="13"/>
                    </a:lnTo>
                    <a:lnTo>
                      <a:pt x="25" y="14"/>
                    </a:lnTo>
                    <a:lnTo>
                      <a:pt x="25" y="16"/>
                    </a:lnTo>
                    <a:lnTo>
                      <a:pt x="25" y="17"/>
                    </a:lnTo>
                    <a:lnTo>
                      <a:pt x="24" y="18"/>
                    </a:lnTo>
                    <a:lnTo>
                      <a:pt x="24" y="19"/>
                    </a:lnTo>
                    <a:lnTo>
                      <a:pt x="23" y="19"/>
                    </a:lnTo>
                    <a:lnTo>
                      <a:pt x="22" y="19"/>
                    </a:lnTo>
                    <a:lnTo>
                      <a:pt x="20" y="21"/>
                    </a:lnTo>
                    <a:lnTo>
                      <a:pt x="19" y="22"/>
                    </a:lnTo>
                    <a:lnTo>
                      <a:pt x="18" y="22"/>
                    </a:lnTo>
                    <a:lnTo>
                      <a:pt x="17" y="23"/>
                    </a:lnTo>
                    <a:lnTo>
                      <a:pt x="16" y="24"/>
                    </a:lnTo>
                    <a:lnTo>
                      <a:pt x="15" y="24"/>
                    </a:lnTo>
                    <a:lnTo>
                      <a:pt x="13" y="25"/>
                    </a:lnTo>
                    <a:lnTo>
                      <a:pt x="12" y="26"/>
                    </a:lnTo>
                    <a:lnTo>
                      <a:pt x="10" y="26"/>
                    </a:lnTo>
                    <a:lnTo>
                      <a:pt x="8" y="27"/>
                    </a:lnTo>
                    <a:lnTo>
                      <a:pt x="7" y="27"/>
                    </a:lnTo>
                    <a:lnTo>
                      <a:pt x="5" y="28"/>
                    </a:lnTo>
                    <a:lnTo>
                      <a:pt x="3" y="29"/>
                    </a:lnTo>
                    <a:lnTo>
                      <a:pt x="0" y="30"/>
                    </a:lnTo>
                    <a:lnTo>
                      <a:pt x="1" y="30"/>
                    </a:lnTo>
                    <a:lnTo>
                      <a:pt x="2" y="38"/>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2" name="Freeform 12"/>
              <p:cNvSpPr>
                <a:spLocks/>
              </p:cNvSpPr>
              <p:nvPr/>
            </p:nvSpPr>
            <p:spPr bwMode="auto">
              <a:xfrm>
                <a:off x="2521" y="2564"/>
                <a:ext cx="241" cy="45"/>
              </a:xfrm>
              <a:custGeom>
                <a:avLst/>
                <a:gdLst>
                  <a:gd name="T0" fmla="*/ 1 w 241"/>
                  <a:gd name="T1" fmla="*/ 44 h 45"/>
                  <a:gd name="T2" fmla="*/ 240 w 241"/>
                  <a:gd name="T3" fmla="*/ 7 h 45"/>
                  <a:gd name="T4" fmla="*/ 238 w 241"/>
                  <a:gd name="T5" fmla="*/ 0 h 45"/>
                  <a:gd name="T6" fmla="*/ 0 w 241"/>
                  <a:gd name="T7" fmla="*/ 36 h 45"/>
                  <a:gd name="T8" fmla="*/ 1 w 241"/>
                  <a:gd name="T9" fmla="*/ 44 h 45"/>
                  <a:gd name="T10" fmla="*/ 0 60000 65536"/>
                  <a:gd name="T11" fmla="*/ 0 60000 65536"/>
                  <a:gd name="T12" fmla="*/ 0 60000 65536"/>
                  <a:gd name="T13" fmla="*/ 0 60000 65536"/>
                  <a:gd name="T14" fmla="*/ 0 60000 65536"/>
                  <a:gd name="T15" fmla="*/ 0 w 241"/>
                  <a:gd name="T16" fmla="*/ 0 h 45"/>
                  <a:gd name="T17" fmla="*/ 241 w 241"/>
                  <a:gd name="T18" fmla="*/ 45 h 45"/>
                </a:gdLst>
                <a:ahLst/>
                <a:cxnLst>
                  <a:cxn ang="T10">
                    <a:pos x="T0" y="T1"/>
                  </a:cxn>
                  <a:cxn ang="T11">
                    <a:pos x="T2" y="T3"/>
                  </a:cxn>
                  <a:cxn ang="T12">
                    <a:pos x="T4" y="T5"/>
                  </a:cxn>
                  <a:cxn ang="T13">
                    <a:pos x="T6" y="T7"/>
                  </a:cxn>
                  <a:cxn ang="T14">
                    <a:pos x="T8" y="T9"/>
                  </a:cxn>
                </a:cxnLst>
                <a:rect l="T15" t="T16" r="T17" b="T18"/>
                <a:pathLst>
                  <a:path w="241" h="45">
                    <a:moveTo>
                      <a:pt x="1" y="44"/>
                    </a:moveTo>
                    <a:lnTo>
                      <a:pt x="240" y="7"/>
                    </a:lnTo>
                    <a:lnTo>
                      <a:pt x="238" y="0"/>
                    </a:lnTo>
                    <a:lnTo>
                      <a:pt x="0" y="36"/>
                    </a:lnTo>
                    <a:lnTo>
                      <a:pt x="1" y="44"/>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3" name="Freeform 13"/>
              <p:cNvSpPr>
                <a:spLocks/>
              </p:cNvSpPr>
              <p:nvPr/>
            </p:nvSpPr>
            <p:spPr bwMode="auto">
              <a:xfrm>
                <a:off x="2449" y="2601"/>
                <a:ext cx="72" cy="74"/>
              </a:xfrm>
              <a:custGeom>
                <a:avLst/>
                <a:gdLst>
                  <a:gd name="T0" fmla="*/ 8 w 72"/>
                  <a:gd name="T1" fmla="*/ 70 h 74"/>
                  <a:gd name="T2" fmla="*/ 9 w 72"/>
                  <a:gd name="T3" fmla="*/ 66 h 74"/>
                  <a:gd name="T4" fmla="*/ 11 w 72"/>
                  <a:gd name="T5" fmla="*/ 62 h 74"/>
                  <a:gd name="T6" fmla="*/ 13 w 72"/>
                  <a:gd name="T7" fmla="*/ 56 h 74"/>
                  <a:gd name="T8" fmla="*/ 16 w 72"/>
                  <a:gd name="T9" fmla="*/ 52 h 74"/>
                  <a:gd name="T10" fmla="*/ 18 w 72"/>
                  <a:gd name="T11" fmla="*/ 46 h 74"/>
                  <a:gd name="T12" fmla="*/ 23 w 72"/>
                  <a:gd name="T13" fmla="*/ 41 h 74"/>
                  <a:gd name="T14" fmla="*/ 27 w 72"/>
                  <a:gd name="T15" fmla="*/ 36 h 74"/>
                  <a:gd name="T16" fmla="*/ 31 w 72"/>
                  <a:gd name="T17" fmla="*/ 31 h 74"/>
                  <a:gd name="T18" fmla="*/ 36 w 72"/>
                  <a:gd name="T19" fmla="*/ 26 h 74"/>
                  <a:gd name="T20" fmla="*/ 40 w 72"/>
                  <a:gd name="T21" fmla="*/ 22 h 74"/>
                  <a:gd name="T22" fmla="*/ 45 w 72"/>
                  <a:gd name="T23" fmla="*/ 19 h 74"/>
                  <a:gd name="T24" fmla="*/ 52 w 72"/>
                  <a:gd name="T25" fmla="*/ 15 h 74"/>
                  <a:gd name="T26" fmla="*/ 57 w 72"/>
                  <a:gd name="T27" fmla="*/ 12 h 74"/>
                  <a:gd name="T28" fmla="*/ 62 w 72"/>
                  <a:gd name="T29" fmla="*/ 11 h 74"/>
                  <a:gd name="T30" fmla="*/ 68 w 72"/>
                  <a:gd name="T31" fmla="*/ 8 h 74"/>
                  <a:gd name="T32" fmla="*/ 69 w 72"/>
                  <a:gd name="T33" fmla="*/ 0 h 74"/>
                  <a:gd name="T34" fmla="*/ 63 w 72"/>
                  <a:gd name="T35" fmla="*/ 1 h 74"/>
                  <a:gd name="T36" fmla="*/ 57 w 72"/>
                  <a:gd name="T37" fmla="*/ 4 h 74"/>
                  <a:gd name="T38" fmla="*/ 51 w 72"/>
                  <a:gd name="T39" fmla="*/ 6 h 74"/>
                  <a:gd name="T40" fmla="*/ 44 w 72"/>
                  <a:gd name="T41" fmla="*/ 10 h 74"/>
                  <a:gd name="T42" fmla="*/ 39 w 72"/>
                  <a:gd name="T43" fmla="*/ 13 h 74"/>
                  <a:gd name="T44" fmla="*/ 33 w 72"/>
                  <a:gd name="T45" fmla="*/ 19 h 74"/>
                  <a:gd name="T46" fmla="*/ 28 w 72"/>
                  <a:gd name="T47" fmla="*/ 23 h 74"/>
                  <a:gd name="T48" fmla="*/ 23 w 72"/>
                  <a:gd name="T49" fmla="*/ 28 h 74"/>
                  <a:gd name="T50" fmla="*/ 18 w 72"/>
                  <a:gd name="T51" fmla="*/ 33 h 74"/>
                  <a:gd name="T52" fmla="*/ 14 w 72"/>
                  <a:gd name="T53" fmla="*/ 39 h 74"/>
                  <a:gd name="T54" fmla="*/ 11 w 72"/>
                  <a:gd name="T55" fmla="*/ 45 h 74"/>
                  <a:gd name="T56" fmla="*/ 8 w 72"/>
                  <a:gd name="T57" fmla="*/ 50 h 74"/>
                  <a:gd name="T58" fmla="*/ 4 w 72"/>
                  <a:gd name="T59" fmla="*/ 55 h 74"/>
                  <a:gd name="T60" fmla="*/ 3 w 72"/>
                  <a:gd name="T61" fmla="*/ 61 h 74"/>
                  <a:gd name="T62" fmla="*/ 1 w 72"/>
                  <a:gd name="T63" fmla="*/ 66 h 74"/>
                  <a:gd name="T64" fmla="*/ 0 w 72"/>
                  <a:gd name="T65" fmla="*/ 72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4"/>
                  <a:gd name="T101" fmla="*/ 72 w 72"/>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4">
                    <a:moveTo>
                      <a:pt x="8" y="73"/>
                    </a:moveTo>
                    <a:lnTo>
                      <a:pt x="8" y="70"/>
                    </a:lnTo>
                    <a:lnTo>
                      <a:pt x="8" y="69"/>
                    </a:lnTo>
                    <a:lnTo>
                      <a:pt x="9" y="66"/>
                    </a:lnTo>
                    <a:lnTo>
                      <a:pt x="9" y="64"/>
                    </a:lnTo>
                    <a:lnTo>
                      <a:pt x="11" y="62"/>
                    </a:lnTo>
                    <a:lnTo>
                      <a:pt x="12" y="59"/>
                    </a:lnTo>
                    <a:lnTo>
                      <a:pt x="13" y="56"/>
                    </a:lnTo>
                    <a:lnTo>
                      <a:pt x="14" y="53"/>
                    </a:lnTo>
                    <a:lnTo>
                      <a:pt x="16" y="52"/>
                    </a:lnTo>
                    <a:lnTo>
                      <a:pt x="17" y="49"/>
                    </a:lnTo>
                    <a:lnTo>
                      <a:pt x="18" y="46"/>
                    </a:lnTo>
                    <a:lnTo>
                      <a:pt x="21" y="44"/>
                    </a:lnTo>
                    <a:lnTo>
                      <a:pt x="23" y="41"/>
                    </a:lnTo>
                    <a:lnTo>
                      <a:pt x="25" y="38"/>
                    </a:lnTo>
                    <a:lnTo>
                      <a:pt x="27" y="36"/>
                    </a:lnTo>
                    <a:lnTo>
                      <a:pt x="29" y="33"/>
                    </a:lnTo>
                    <a:lnTo>
                      <a:pt x="31" y="31"/>
                    </a:lnTo>
                    <a:lnTo>
                      <a:pt x="33" y="29"/>
                    </a:lnTo>
                    <a:lnTo>
                      <a:pt x="36" y="26"/>
                    </a:lnTo>
                    <a:lnTo>
                      <a:pt x="39" y="25"/>
                    </a:lnTo>
                    <a:lnTo>
                      <a:pt x="40" y="22"/>
                    </a:lnTo>
                    <a:lnTo>
                      <a:pt x="43" y="21"/>
                    </a:lnTo>
                    <a:lnTo>
                      <a:pt x="45" y="19"/>
                    </a:lnTo>
                    <a:lnTo>
                      <a:pt x="49" y="17"/>
                    </a:lnTo>
                    <a:lnTo>
                      <a:pt x="52" y="15"/>
                    </a:lnTo>
                    <a:lnTo>
                      <a:pt x="54" y="13"/>
                    </a:lnTo>
                    <a:lnTo>
                      <a:pt x="57" y="12"/>
                    </a:lnTo>
                    <a:lnTo>
                      <a:pt x="59" y="12"/>
                    </a:lnTo>
                    <a:lnTo>
                      <a:pt x="62" y="11"/>
                    </a:lnTo>
                    <a:lnTo>
                      <a:pt x="65" y="9"/>
                    </a:lnTo>
                    <a:lnTo>
                      <a:pt x="68" y="8"/>
                    </a:lnTo>
                    <a:lnTo>
                      <a:pt x="71" y="7"/>
                    </a:lnTo>
                    <a:lnTo>
                      <a:pt x="69" y="0"/>
                    </a:lnTo>
                    <a:lnTo>
                      <a:pt x="66" y="0"/>
                    </a:lnTo>
                    <a:lnTo>
                      <a:pt x="63" y="1"/>
                    </a:lnTo>
                    <a:lnTo>
                      <a:pt x="60" y="2"/>
                    </a:lnTo>
                    <a:lnTo>
                      <a:pt x="57" y="4"/>
                    </a:lnTo>
                    <a:lnTo>
                      <a:pt x="54" y="5"/>
                    </a:lnTo>
                    <a:lnTo>
                      <a:pt x="51" y="6"/>
                    </a:lnTo>
                    <a:lnTo>
                      <a:pt x="48" y="7"/>
                    </a:lnTo>
                    <a:lnTo>
                      <a:pt x="44" y="10"/>
                    </a:lnTo>
                    <a:lnTo>
                      <a:pt x="41" y="12"/>
                    </a:lnTo>
                    <a:lnTo>
                      <a:pt x="39" y="13"/>
                    </a:lnTo>
                    <a:lnTo>
                      <a:pt x="36" y="16"/>
                    </a:lnTo>
                    <a:lnTo>
                      <a:pt x="33" y="19"/>
                    </a:lnTo>
                    <a:lnTo>
                      <a:pt x="31" y="21"/>
                    </a:lnTo>
                    <a:lnTo>
                      <a:pt x="28" y="23"/>
                    </a:lnTo>
                    <a:lnTo>
                      <a:pt x="26" y="25"/>
                    </a:lnTo>
                    <a:lnTo>
                      <a:pt x="23" y="28"/>
                    </a:lnTo>
                    <a:lnTo>
                      <a:pt x="20" y="31"/>
                    </a:lnTo>
                    <a:lnTo>
                      <a:pt x="18" y="33"/>
                    </a:lnTo>
                    <a:lnTo>
                      <a:pt x="16" y="37"/>
                    </a:lnTo>
                    <a:lnTo>
                      <a:pt x="14" y="39"/>
                    </a:lnTo>
                    <a:lnTo>
                      <a:pt x="13" y="42"/>
                    </a:lnTo>
                    <a:lnTo>
                      <a:pt x="11" y="45"/>
                    </a:lnTo>
                    <a:lnTo>
                      <a:pt x="8" y="46"/>
                    </a:lnTo>
                    <a:lnTo>
                      <a:pt x="8" y="50"/>
                    </a:lnTo>
                    <a:lnTo>
                      <a:pt x="6" y="53"/>
                    </a:lnTo>
                    <a:lnTo>
                      <a:pt x="4" y="55"/>
                    </a:lnTo>
                    <a:lnTo>
                      <a:pt x="3" y="59"/>
                    </a:lnTo>
                    <a:lnTo>
                      <a:pt x="3" y="61"/>
                    </a:lnTo>
                    <a:lnTo>
                      <a:pt x="2" y="64"/>
                    </a:lnTo>
                    <a:lnTo>
                      <a:pt x="1" y="66"/>
                    </a:lnTo>
                    <a:lnTo>
                      <a:pt x="0" y="70"/>
                    </a:lnTo>
                    <a:lnTo>
                      <a:pt x="0" y="72"/>
                    </a:lnTo>
                    <a:lnTo>
                      <a:pt x="8" y="73"/>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4" name="Freeform 14"/>
              <p:cNvSpPr>
                <a:spLocks/>
              </p:cNvSpPr>
              <p:nvPr/>
            </p:nvSpPr>
            <p:spPr bwMode="auto">
              <a:xfrm>
                <a:off x="2424" y="2673"/>
                <a:ext cx="44" cy="727"/>
              </a:xfrm>
              <a:custGeom>
                <a:avLst/>
                <a:gdLst>
                  <a:gd name="T0" fmla="*/ 39 w 44"/>
                  <a:gd name="T1" fmla="*/ 693 h 727"/>
                  <a:gd name="T2" fmla="*/ 34 w 44"/>
                  <a:gd name="T3" fmla="*/ 634 h 727"/>
                  <a:gd name="T4" fmla="*/ 29 w 44"/>
                  <a:gd name="T5" fmla="*/ 578 h 727"/>
                  <a:gd name="T6" fmla="*/ 24 w 44"/>
                  <a:gd name="T7" fmla="*/ 528 h 727"/>
                  <a:gd name="T8" fmla="*/ 19 w 44"/>
                  <a:gd name="T9" fmla="*/ 480 h 727"/>
                  <a:gd name="T10" fmla="*/ 16 w 44"/>
                  <a:gd name="T11" fmla="*/ 434 h 727"/>
                  <a:gd name="T12" fmla="*/ 12 w 44"/>
                  <a:gd name="T13" fmla="*/ 392 h 727"/>
                  <a:gd name="T14" fmla="*/ 11 w 44"/>
                  <a:gd name="T15" fmla="*/ 352 h 727"/>
                  <a:gd name="T16" fmla="*/ 9 w 44"/>
                  <a:gd name="T17" fmla="*/ 312 h 727"/>
                  <a:gd name="T18" fmla="*/ 8 w 44"/>
                  <a:gd name="T19" fmla="*/ 273 h 727"/>
                  <a:gd name="T20" fmla="*/ 8 w 44"/>
                  <a:gd name="T21" fmla="*/ 234 h 727"/>
                  <a:gd name="T22" fmla="*/ 10 w 44"/>
                  <a:gd name="T23" fmla="*/ 195 h 727"/>
                  <a:gd name="T24" fmla="*/ 12 w 44"/>
                  <a:gd name="T25" fmla="*/ 156 h 727"/>
                  <a:gd name="T26" fmla="*/ 16 w 44"/>
                  <a:gd name="T27" fmla="*/ 114 h 727"/>
                  <a:gd name="T28" fmla="*/ 22 w 44"/>
                  <a:gd name="T29" fmla="*/ 70 h 727"/>
                  <a:gd name="T30" fmla="*/ 27 w 44"/>
                  <a:gd name="T31" fmla="*/ 25 h 727"/>
                  <a:gd name="T32" fmla="*/ 24 w 44"/>
                  <a:gd name="T33" fmla="*/ 0 h 727"/>
                  <a:gd name="T34" fmla="*/ 16 w 44"/>
                  <a:gd name="T35" fmla="*/ 47 h 727"/>
                  <a:gd name="T36" fmla="*/ 11 w 44"/>
                  <a:gd name="T37" fmla="*/ 92 h 727"/>
                  <a:gd name="T38" fmla="*/ 7 w 44"/>
                  <a:gd name="T39" fmla="*/ 135 h 727"/>
                  <a:gd name="T40" fmla="*/ 3 w 44"/>
                  <a:gd name="T41" fmla="*/ 175 h 727"/>
                  <a:gd name="T42" fmla="*/ 2 w 44"/>
                  <a:gd name="T43" fmla="*/ 215 h 727"/>
                  <a:gd name="T44" fmla="*/ 0 w 44"/>
                  <a:gd name="T45" fmla="*/ 253 h 727"/>
                  <a:gd name="T46" fmla="*/ 1 w 44"/>
                  <a:gd name="T47" fmla="*/ 291 h 727"/>
                  <a:gd name="T48" fmla="*/ 2 w 44"/>
                  <a:gd name="T49" fmla="*/ 332 h 727"/>
                  <a:gd name="T50" fmla="*/ 4 w 44"/>
                  <a:gd name="T51" fmla="*/ 372 h 727"/>
                  <a:gd name="T52" fmla="*/ 7 w 44"/>
                  <a:gd name="T53" fmla="*/ 414 h 727"/>
                  <a:gd name="T54" fmla="*/ 10 w 44"/>
                  <a:gd name="T55" fmla="*/ 457 h 727"/>
                  <a:gd name="T56" fmla="*/ 13 w 44"/>
                  <a:gd name="T57" fmla="*/ 503 h 727"/>
                  <a:gd name="T58" fmla="*/ 18 w 44"/>
                  <a:gd name="T59" fmla="*/ 553 h 727"/>
                  <a:gd name="T60" fmla="*/ 23 w 44"/>
                  <a:gd name="T61" fmla="*/ 606 h 727"/>
                  <a:gd name="T62" fmla="*/ 29 w 44"/>
                  <a:gd name="T63" fmla="*/ 664 h 727"/>
                  <a:gd name="T64" fmla="*/ 35 w 44"/>
                  <a:gd name="T65" fmla="*/ 726 h 7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727"/>
                  <a:gd name="T101" fmla="*/ 44 w 44"/>
                  <a:gd name="T102" fmla="*/ 727 h 7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727">
                    <a:moveTo>
                      <a:pt x="43" y="725"/>
                    </a:moveTo>
                    <a:lnTo>
                      <a:pt x="39" y="693"/>
                    </a:lnTo>
                    <a:lnTo>
                      <a:pt x="37" y="663"/>
                    </a:lnTo>
                    <a:lnTo>
                      <a:pt x="34" y="634"/>
                    </a:lnTo>
                    <a:lnTo>
                      <a:pt x="32" y="606"/>
                    </a:lnTo>
                    <a:lnTo>
                      <a:pt x="29" y="578"/>
                    </a:lnTo>
                    <a:lnTo>
                      <a:pt x="27" y="553"/>
                    </a:lnTo>
                    <a:lnTo>
                      <a:pt x="24" y="528"/>
                    </a:lnTo>
                    <a:lnTo>
                      <a:pt x="22" y="503"/>
                    </a:lnTo>
                    <a:lnTo>
                      <a:pt x="19" y="480"/>
                    </a:lnTo>
                    <a:lnTo>
                      <a:pt x="17" y="456"/>
                    </a:lnTo>
                    <a:lnTo>
                      <a:pt x="16" y="434"/>
                    </a:lnTo>
                    <a:lnTo>
                      <a:pt x="14" y="414"/>
                    </a:lnTo>
                    <a:lnTo>
                      <a:pt x="12" y="392"/>
                    </a:lnTo>
                    <a:lnTo>
                      <a:pt x="12" y="372"/>
                    </a:lnTo>
                    <a:lnTo>
                      <a:pt x="11" y="352"/>
                    </a:lnTo>
                    <a:lnTo>
                      <a:pt x="9" y="332"/>
                    </a:lnTo>
                    <a:lnTo>
                      <a:pt x="9" y="312"/>
                    </a:lnTo>
                    <a:lnTo>
                      <a:pt x="9" y="291"/>
                    </a:lnTo>
                    <a:lnTo>
                      <a:pt x="8" y="273"/>
                    </a:lnTo>
                    <a:lnTo>
                      <a:pt x="8" y="253"/>
                    </a:lnTo>
                    <a:lnTo>
                      <a:pt x="8" y="234"/>
                    </a:lnTo>
                    <a:lnTo>
                      <a:pt x="9" y="215"/>
                    </a:lnTo>
                    <a:lnTo>
                      <a:pt x="10" y="195"/>
                    </a:lnTo>
                    <a:lnTo>
                      <a:pt x="11" y="175"/>
                    </a:lnTo>
                    <a:lnTo>
                      <a:pt x="12" y="156"/>
                    </a:lnTo>
                    <a:lnTo>
                      <a:pt x="14" y="135"/>
                    </a:lnTo>
                    <a:lnTo>
                      <a:pt x="16" y="114"/>
                    </a:lnTo>
                    <a:lnTo>
                      <a:pt x="18" y="92"/>
                    </a:lnTo>
                    <a:lnTo>
                      <a:pt x="22" y="70"/>
                    </a:lnTo>
                    <a:lnTo>
                      <a:pt x="24" y="48"/>
                    </a:lnTo>
                    <a:lnTo>
                      <a:pt x="27" y="25"/>
                    </a:lnTo>
                    <a:lnTo>
                      <a:pt x="32" y="0"/>
                    </a:lnTo>
                    <a:lnTo>
                      <a:pt x="24" y="0"/>
                    </a:lnTo>
                    <a:lnTo>
                      <a:pt x="19" y="24"/>
                    </a:lnTo>
                    <a:lnTo>
                      <a:pt x="16" y="47"/>
                    </a:lnTo>
                    <a:lnTo>
                      <a:pt x="13" y="69"/>
                    </a:lnTo>
                    <a:lnTo>
                      <a:pt x="11" y="92"/>
                    </a:lnTo>
                    <a:lnTo>
                      <a:pt x="8" y="113"/>
                    </a:lnTo>
                    <a:lnTo>
                      <a:pt x="7" y="135"/>
                    </a:lnTo>
                    <a:lnTo>
                      <a:pt x="5" y="155"/>
                    </a:lnTo>
                    <a:lnTo>
                      <a:pt x="3" y="175"/>
                    </a:lnTo>
                    <a:lnTo>
                      <a:pt x="2" y="195"/>
                    </a:lnTo>
                    <a:lnTo>
                      <a:pt x="2" y="215"/>
                    </a:lnTo>
                    <a:lnTo>
                      <a:pt x="1" y="234"/>
                    </a:lnTo>
                    <a:lnTo>
                      <a:pt x="0" y="253"/>
                    </a:lnTo>
                    <a:lnTo>
                      <a:pt x="0" y="273"/>
                    </a:lnTo>
                    <a:lnTo>
                      <a:pt x="1" y="291"/>
                    </a:lnTo>
                    <a:lnTo>
                      <a:pt x="2" y="312"/>
                    </a:lnTo>
                    <a:lnTo>
                      <a:pt x="2" y="332"/>
                    </a:lnTo>
                    <a:lnTo>
                      <a:pt x="2" y="352"/>
                    </a:lnTo>
                    <a:lnTo>
                      <a:pt x="4" y="372"/>
                    </a:lnTo>
                    <a:lnTo>
                      <a:pt x="5" y="392"/>
                    </a:lnTo>
                    <a:lnTo>
                      <a:pt x="7" y="414"/>
                    </a:lnTo>
                    <a:lnTo>
                      <a:pt x="8" y="435"/>
                    </a:lnTo>
                    <a:lnTo>
                      <a:pt x="10" y="457"/>
                    </a:lnTo>
                    <a:lnTo>
                      <a:pt x="12" y="481"/>
                    </a:lnTo>
                    <a:lnTo>
                      <a:pt x="13" y="503"/>
                    </a:lnTo>
                    <a:lnTo>
                      <a:pt x="16" y="529"/>
                    </a:lnTo>
                    <a:lnTo>
                      <a:pt x="18" y="553"/>
                    </a:lnTo>
                    <a:lnTo>
                      <a:pt x="22" y="579"/>
                    </a:lnTo>
                    <a:lnTo>
                      <a:pt x="23" y="606"/>
                    </a:lnTo>
                    <a:lnTo>
                      <a:pt x="27" y="634"/>
                    </a:lnTo>
                    <a:lnTo>
                      <a:pt x="29" y="664"/>
                    </a:lnTo>
                    <a:lnTo>
                      <a:pt x="32" y="694"/>
                    </a:lnTo>
                    <a:lnTo>
                      <a:pt x="35" y="726"/>
                    </a:lnTo>
                    <a:lnTo>
                      <a:pt x="43" y="725"/>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5" name="Freeform 15"/>
              <p:cNvSpPr>
                <a:spLocks/>
              </p:cNvSpPr>
              <p:nvPr/>
            </p:nvSpPr>
            <p:spPr bwMode="auto">
              <a:xfrm>
                <a:off x="2460" y="3398"/>
                <a:ext cx="74" cy="65"/>
              </a:xfrm>
              <a:custGeom>
                <a:avLst/>
                <a:gdLst>
                  <a:gd name="T0" fmla="*/ 70 w 74"/>
                  <a:gd name="T1" fmla="*/ 55 h 65"/>
                  <a:gd name="T2" fmla="*/ 64 w 74"/>
                  <a:gd name="T3" fmla="*/ 53 h 65"/>
                  <a:gd name="T4" fmla="*/ 59 w 74"/>
                  <a:gd name="T5" fmla="*/ 52 h 65"/>
                  <a:gd name="T6" fmla="*/ 52 w 74"/>
                  <a:gd name="T7" fmla="*/ 50 h 65"/>
                  <a:gd name="T8" fmla="*/ 47 w 74"/>
                  <a:gd name="T9" fmla="*/ 47 h 65"/>
                  <a:gd name="T10" fmla="*/ 41 w 74"/>
                  <a:gd name="T11" fmla="*/ 45 h 65"/>
                  <a:gd name="T12" fmla="*/ 36 w 74"/>
                  <a:gd name="T13" fmla="*/ 41 h 65"/>
                  <a:gd name="T14" fmla="*/ 32 w 74"/>
                  <a:gd name="T15" fmla="*/ 37 h 65"/>
                  <a:gd name="T16" fmla="*/ 27 w 74"/>
                  <a:gd name="T17" fmla="*/ 33 h 65"/>
                  <a:gd name="T18" fmla="*/ 23 w 74"/>
                  <a:gd name="T19" fmla="*/ 30 h 65"/>
                  <a:gd name="T20" fmla="*/ 18 w 74"/>
                  <a:gd name="T21" fmla="*/ 25 h 65"/>
                  <a:gd name="T22" fmla="*/ 16 w 74"/>
                  <a:gd name="T23" fmla="*/ 21 h 65"/>
                  <a:gd name="T24" fmla="*/ 13 w 74"/>
                  <a:gd name="T25" fmla="*/ 17 h 65"/>
                  <a:gd name="T26" fmla="*/ 10 w 74"/>
                  <a:gd name="T27" fmla="*/ 12 h 65"/>
                  <a:gd name="T28" fmla="*/ 8 w 74"/>
                  <a:gd name="T29" fmla="*/ 7 h 65"/>
                  <a:gd name="T30" fmla="*/ 8 w 74"/>
                  <a:gd name="T31" fmla="*/ 3 h 65"/>
                  <a:gd name="T32" fmla="*/ 0 w 74"/>
                  <a:gd name="T33" fmla="*/ 0 h 65"/>
                  <a:gd name="T34" fmla="*/ 0 w 74"/>
                  <a:gd name="T35" fmla="*/ 6 h 65"/>
                  <a:gd name="T36" fmla="*/ 2 w 74"/>
                  <a:gd name="T37" fmla="*/ 12 h 65"/>
                  <a:gd name="T38" fmla="*/ 4 w 74"/>
                  <a:gd name="T39" fmla="*/ 18 h 65"/>
                  <a:gd name="T40" fmla="*/ 7 w 74"/>
                  <a:gd name="T41" fmla="*/ 23 h 65"/>
                  <a:gd name="T42" fmla="*/ 10 w 74"/>
                  <a:gd name="T43" fmla="*/ 28 h 65"/>
                  <a:gd name="T44" fmla="*/ 15 w 74"/>
                  <a:gd name="T45" fmla="*/ 33 h 65"/>
                  <a:gd name="T46" fmla="*/ 19 w 74"/>
                  <a:gd name="T47" fmla="*/ 38 h 65"/>
                  <a:gd name="T48" fmla="*/ 24 w 74"/>
                  <a:gd name="T49" fmla="*/ 42 h 65"/>
                  <a:gd name="T50" fmla="*/ 29 w 74"/>
                  <a:gd name="T51" fmla="*/ 45 h 65"/>
                  <a:gd name="T52" fmla="*/ 34 w 74"/>
                  <a:gd name="T53" fmla="*/ 50 h 65"/>
                  <a:gd name="T54" fmla="*/ 40 w 74"/>
                  <a:gd name="T55" fmla="*/ 53 h 65"/>
                  <a:gd name="T56" fmla="*/ 47 w 74"/>
                  <a:gd name="T57" fmla="*/ 56 h 65"/>
                  <a:gd name="T58" fmla="*/ 52 w 74"/>
                  <a:gd name="T59" fmla="*/ 58 h 65"/>
                  <a:gd name="T60" fmla="*/ 59 w 74"/>
                  <a:gd name="T61" fmla="*/ 61 h 65"/>
                  <a:gd name="T62" fmla="*/ 65 w 74"/>
                  <a:gd name="T63" fmla="*/ 62 h 65"/>
                  <a:gd name="T64" fmla="*/ 71 w 74"/>
                  <a:gd name="T65" fmla="*/ 64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5"/>
                  <a:gd name="T101" fmla="*/ 74 w 7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5">
                    <a:moveTo>
                      <a:pt x="73" y="56"/>
                    </a:moveTo>
                    <a:lnTo>
                      <a:pt x="70" y="55"/>
                    </a:lnTo>
                    <a:lnTo>
                      <a:pt x="66" y="54"/>
                    </a:lnTo>
                    <a:lnTo>
                      <a:pt x="64" y="53"/>
                    </a:lnTo>
                    <a:lnTo>
                      <a:pt x="61" y="53"/>
                    </a:lnTo>
                    <a:lnTo>
                      <a:pt x="59" y="52"/>
                    </a:lnTo>
                    <a:lnTo>
                      <a:pt x="55" y="51"/>
                    </a:lnTo>
                    <a:lnTo>
                      <a:pt x="52" y="50"/>
                    </a:lnTo>
                    <a:lnTo>
                      <a:pt x="50" y="49"/>
                    </a:lnTo>
                    <a:lnTo>
                      <a:pt x="47" y="47"/>
                    </a:lnTo>
                    <a:lnTo>
                      <a:pt x="45" y="45"/>
                    </a:lnTo>
                    <a:lnTo>
                      <a:pt x="41" y="45"/>
                    </a:lnTo>
                    <a:lnTo>
                      <a:pt x="39" y="43"/>
                    </a:lnTo>
                    <a:lnTo>
                      <a:pt x="36" y="41"/>
                    </a:lnTo>
                    <a:lnTo>
                      <a:pt x="34" y="38"/>
                    </a:lnTo>
                    <a:lnTo>
                      <a:pt x="32" y="37"/>
                    </a:lnTo>
                    <a:lnTo>
                      <a:pt x="29" y="36"/>
                    </a:lnTo>
                    <a:lnTo>
                      <a:pt x="27" y="33"/>
                    </a:lnTo>
                    <a:lnTo>
                      <a:pt x="24" y="32"/>
                    </a:lnTo>
                    <a:lnTo>
                      <a:pt x="23" y="30"/>
                    </a:lnTo>
                    <a:lnTo>
                      <a:pt x="21" y="27"/>
                    </a:lnTo>
                    <a:lnTo>
                      <a:pt x="18" y="25"/>
                    </a:lnTo>
                    <a:lnTo>
                      <a:pt x="18" y="23"/>
                    </a:lnTo>
                    <a:lnTo>
                      <a:pt x="16" y="21"/>
                    </a:lnTo>
                    <a:lnTo>
                      <a:pt x="13" y="19"/>
                    </a:lnTo>
                    <a:lnTo>
                      <a:pt x="13" y="17"/>
                    </a:lnTo>
                    <a:lnTo>
                      <a:pt x="11" y="14"/>
                    </a:lnTo>
                    <a:lnTo>
                      <a:pt x="10" y="12"/>
                    </a:lnTo>
                    <a:lnTo>
                      <a:pt x="9" y="10"/>
                    </a:lnTo>
                    <a:lnTo>
                      <a:pt x="8" y="7"/>
                    </a:lnTo>
                    <a:lnTo>
                      <a:pt x="8" y="5"/>
                    </a:lnTo>
                    <a:lnTo>
                      <a:pt x="8" y="3"/>
                    </a:lnTo>
                    <a:lnTo>
                      <a:pt x="8" y="0"/>
                    </a:lnTo>
                    <a:lnTo>
                      <a:pt x="0" y="0"/>
                    </a:lnTo>
                    <a:lnTo>
                      <a:pt x="0" y="3"/>
                    </a:lnTo>
                    <a:lnTo>
                      <a:pt x="0" y="6"/>
                    </a:lnTo>
                    <a:lnTo>
                      <a:pt x="1" y="9"/>
                    </a:lnTo>
                    <a:lnTo>
                      <a:pt x="2" y="12"/>
                    </a:lnTo>
                    <a:lnTo>
                      <a:pt x="3" y="14"/>
                    </a:lnTo>
                    <a:lnTo>
                      <a:pt x="4" y="18"/>
                    </a:lnTo>
                    <a:lnTo>
                      <a:pt x="5" y="20"/>
                    </a:lnTo>
                    <a:lnTo>
                      <a:pt x="7" y="23"/>
                    </a:lnTo>
                    <a:lnTo>
                      <a:pt x="8" y="25"/>
                    </a:lnTo>
                    <a:lnTo>
                      <a:pt x="10" y="28"/>
                    </a:lnTo>
                    <a:lnTo>
                      <a:pt x="12" y="31"/>
                    </a:lnTo>
                    <a:lnTo>
                      <a:pt x="15" y="33"/>
                    </a:lnTo>
                    <a:lnTo>
                      <a:pt x="17" y="36"/>
                    </a:lnTo>
                    <a:lnTo>
                      <a:pt x="19" y="38"/>
                    </a:lnTo>
                    <a:lnTo>
                      <a:pt x="21" y="39"/>
                    </a:lnTo>
                    <a:lnTo>
                      <a:pt x="24" y="42"/>
                    </a:lnTo>
                    <a:lnTo>
                      <a:pt x="26" y="45"/>
                    </a:lnTo>
                    <a:lnTo>
                      <a:pt x="29" y="45"/>
                    </a:lnTo>
                    <a:lnTo>
                      <a:pt x="32" y="47"/>
                    </a:lnTo>
                    <a:lnTo>
                      <a:pt x="34" y="50"/>
                    </a:lnTo>
                    <a:lnTo>
                      <a:pt x="37" y="51"/>
                    </a:lnTo>
                    <a:lnTo>
                      <a:pt x="40" y="53"/>
                    </a:lnTo>
                    <a:lnTo>
                      <a:pt x="43" y="54"/>
                    </a:lnTo>
                    <a:lnTo>
                      <a:pt x="47" y="56"/>
                    </a:lnTo>
                    <a:lnTo>
                      <a:pt x="50" y="57"/>
                    </a:lnTo>
                    <a:lnTo>
                      <a:pt x="52" y="58"/>
                    </a:lnTo>
                    <a:lnTo>
                      <a:pt x="55" y="60"/>
                    </a:lnTo>
                    <a:lnTo>
                      <a:pt x="59" y="61"/>
                    </a:lnTo>
                    <a:lnTo>
                      <a:pt x="62" y="61"/>
                    </a:lnTo>
                    <a:lnTo>
                      <a:pt x="65" y="62"/>
                    </a:lnTo>
                    <a:lnTo>
                      <a:pt x="68" y="63"/>
                    </a:lnTo>
                    <a:lnTo>
                      <a:pt x="71" y="64"/>
                    </a:lnTo>
                    <a:lnTo>
                      <a:pt x="73" y="56"/>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6" name="Freeform 16"/>
              <p:cNvSpPr>
                <a:spLocks/>
              </p:cNvSpPr>
              <p:nvPr/>
            </p:nvSpPr>
            <p:spPr bwMode="auto">
              <a:xfrm>
                <a:off x="2532" y="3455"/>
                <a:ext cx="527" cy="99"/>
              </a:xfrm>
              <a:custGeom>
                <a:avLst/>
                <a:gdLst>
                  <a:gd name="T0" fmla="*/ 526 w 527"/>
                  <a:gd name="T1" fmla="*/ 94 h 99"/>
                  <a:gd name="T2" fmla="*/ 522 w 527"/>
                  <a:gd name="T3" fmla="*/ 90 h 99"/>
                  <a:gd name="T4" fmla="*/ 1 w 527"/>
                  <a:gd name="T5" fmla="*/ 0 h 99"/>
                  <a:gd name="T6" fmla="*/ 0 w 527"/>
                  <a:gd name="T7" fmla="*/ 7 h 99"/>
                  <a:gd name="T8" fmla="*/ 520 w 527"/>
                  <a:gd name="T9" fmla="*/ 98 h 99"/>
                  <a:gd name="T10" fmla="*/ 517 w 527"/>
                  <a:gd name="T11" fmla="*/ 94 h 99"/>
                  <a:gd name="T12" fmla="*/ 526 w 527"/>
                  <a:gd name="T13" fmla="*/ 94 h 99"/>
                  <a:gd name="T14" fmla="*/ 526 w 527"/>
                  <a:gd name="T15" fmla="*/ 91 h 99"/>
                  <a:gd name="T16" fmla="*/ 522 w 527"/>
                  <a:gd name="T17" fmla="*/ 90 h 99"/>
                  <a:gd name="T18" fmla="*/ 526 w 527"/>
                  <a:gd name="T19" fmla="*/ 94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7"/>
                  <a:gd name="T31" fmla="*/ 0 h 99"/>
                  <a:gd name="T32" fmla="*/ 527 w 527"/>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7" h="99">
                    <a:moveTo>
                      <a:pt x="526" y="94"/>
                    </a:moveTo>
                    <a:lnTo>
                      <a:pt x="522" y="90"/>
                    </a:lnTo>
                    <a:lnTo>
                      <a:pt x="1" y="0"/>
                    </a:lnTo>
                    <a:lnTo>
                      <a:pt x="0" y="7"/>
                    </a:lnTo>
                    <a:lnTo>
                      <a:pt x="520" y="98"/>
                    </a:lnTo>
                    <a:lnTo>
                      <a:pt x="517" y="94"/>
                    </a:lnTo>
                    <a:lnTo>
                      <a:pt x="526" y="94"/>
                    </a:lnTo>
                    <a:lnTo>
                      <a:pt x="526" y="91"/>
                    </a:lnTo>
                    <a:lnTo>
                      <a:pt x="522" y="90"/>
                    </a:lnTo>
                    <a:lnTo>
                      <a:pt x="526" y="94"/>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7" name="Freeform 17"/>
              <p:cNvSpPr>
                <a:spLocks/>
              </p:cNvSpPr>
              <p:nvPr/>
            </p:nvSpPr>
            <p:spPr bwMode="auto">
              <a:xfrm>
                <a:off x="3050" y="3550"/>
                <a:ext cx="16" cy="130"/>
              </a:xfrm>
              <a:custGeom>
                <a:avLst/>
                <a:gdLst>
                  <a:gd name="T0" fmla="*/ 8 w 16"/>
                  <a:gd name="T1" fmla="*/ 129 h 130"/>
                  <a:gd name="T2" fmla="*/ 15 w 16"/>
                  <a:gd name="T3" fmla="*/ 125 h 130"/>
                  <a:gd name="T4" fmla="*/ 15 w 16"/>
                  <a:gd name="T5" fmla="*/ 0 h 130"/>
                  <a:gd name="T6" fmla="*/ 0 w 16"/>
                  <a:gd name="T7" fmla="*/ 0 h 130"/>
                  <a:gd name="T8" fmla="*/ 0 w 16"/>
                  <a:gd name="T9" fmla="*/ 125 h 130"/>
                  <a:gd name="T10" fmla="*/ 8 w 16"/>
                  <a:gd name="T11" fmla="*/ 120 h 130"/>
                  <a:gd name="T12" fmla="*/ 8 w 16"/>
                  <a:gd name="T13" fmla="*/ 129 h 130"/>
                  <a:gd name="T14" fmla="*/ 15 w 16"/>
                  <a:gd name="T15" fmla="*/ 129 h 130"/>
                  <a:gd name="T16" fmla="*/ 15 w 16"/>
                  <a:gd name="T17" fmla="*/ 125 h 130"/>
                  <a:gd name="T18" fmla="*/ 8 w 16"/>
                  <a:gd name="T19" fmla="*/ 129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0"/>
                  <a:gd name="T32" fmla="*/ 16 w 16"/>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0">
                    <a:moveTo>
                      <a:pt x="8" y="129"/>
                    </a:moveTo>
                    <a:lnTo>
                      <a:pt x="15" y="125"/>
                    </a:lnTo>
                    <a:lnTo>
                      <a:pt x="15" y="0"/>
                    </a:lnTo>
                    <a:lnTo>
                      <a:pt x="0" y="0"/>
                    </a:lnTo>
                    <a:lnTo>
                      <a:pt x="0" y="125"/>
                    </a:lnTo>
                    <a:lnTo>
                      <a:pt x="8" y="120"/>
                    </a:lnTo>
                    <a:lnTo>
                      <a:pt x="8" y="129"/>
                    </a:lnTo>
                    <a:lnTo>
                      <a:pt x="15" y="129"/>
                    </a:lnTo>
                    <a:lnTo>
                      <a:pt x="15" y="125"/>
                    </a:lnTo>
                    <a:lnTo>
                      <a:pt x="8" y="129"/>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8" name="Freeform 18"/>
              <p:cNvSpPr>
                <a:spLocks/>
              </p:cNvSpPr>
              <p:nvPr/>
            </p:nvSpPr>
            <p:spPr bwMode="auto">
              <a:xfrm>
                <a:off x="2362" y="3670"/>
                <a:ext cx="694" cy="15"/>
              </a:xfrm>
              <a:custGeom>
                <a:avLst/>
                <a:gdLst>
                  <a:gd name="T0" fmla="*/ 0 w 694"/>
                  <a:gd name="T1" fmla="*/ 7 h 15"/>
                  <a:gd name="T2" fmla="*/ 0 w 694"/>
                  <a:gd name="T3" fmla="*/ 14 h 15"/>
                  <a:gd name="T4" fmla="*/ 693 w 694"/>
                  <a:gd name="T5" fmla="*/ 14 h 15"/>
                  <a:gd name="T6" fmla="*/ 693 w 694"/>
                  <a:gd name="T7" fmla="*/ 0 h 15"/>
                  <a:gd name="T8" fmla="*/ 0 w 694"/>
                  <a:gd name="T9" fmla="*/ 0 h 15"/>
                  <a:gd name="T10" fmla="*/ 0 w 694"/>
                  <a:gd name="T11" fmla="*/ 7 h 15"/>
                  <a:gd name="T12" fmla="*/ 0 60000 65536"/>
                  <a:gd name="T13" fmla="*/ 0 60000 65536"/>
                  <a:gd name="T14" fmla="*/ 0 60000 65536"/>
                  <a:gd name="T15" fmla="*/ 0 60000 65536"/>
                  <a:gd name="T16" fmla="*/ 0 60000 65536"/>
                  <a:gd name="T17" fmla="*/ 0 60000 65536"/>
                  <a:gd name="T18" fmla="*/ 0 w 694"/>
                  <a:gd name="T19" fmla="*/ 0 h 15"/>
                  <a:gd name="T20" fmla="*/ 694 w 69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94" h="15">
                    <a:moveTo>
                      <a:pt x="0" y="7"/>
                    </a:moveTo>
                    <a:lnTo>
                      <a:pt x="0" y="14"/>
                    </a:lnTo>
                    <a:lnTo>
                      <a:pt x="693" y="14"/>
                    </a:lnTo>
                    <a:lnTo>
                      <a:pt x="693" y="0"/>
                    </a:lnTo>
                    <a:lnTo>
                      <a:pt x="0" y="0"/>
                    </a:lnTo>
                    <a:lnTo>
                      <a:pt x="0" y="7"/>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39" name="Freeform 19"/>
              <p:cNvSpPr>
                <a:spLocks/>
              </p:cNvSpPr>
              <p:nvPr/>
            </p:nvSpPr>
            <p:spPr bwMode="auto">
              <a:xfrm>
                <a:off x="2009" y="2131"/>
                <a:ext cx="365" cy="44"/>
              </a:xfrm>
              <a:custGeom>
                <a:avLst/>
                <a:gdLst>
                  <a:gd name="T0" fmla="*/ 12 w 365"/>
                  <a:gd name="T1" fmla="*/ 40 h 44"/>
                  <a:gd name="T2" fmla="*/ 34 w 365"/>
                  <a:gd name="T3" fmla="*/ 37 h 44"/>
                  <a:gd name="T4" fmla="*/ 55 w 365"/>
                  <a:gd name="T5" fmla="*/ 33 h 44"/>
                  <a:gd name="T6" fmla="*/ 76 w 365"/>
                  <a:gd name="T7" fmla="*/ 30 h 44"/>
                  <a:gd name="T8" fmla="*/ 97 w 365"/>
                  <a:gd name="T9" fmla="*/ 27 h 44"/>
                  <a:gd name="T10" fmla="*/ 117 w 365"/>
                  <a:gd name="T11" fmla="*/ 24 h 44"/>
                  <a:gd name="T12" fmla="*/ 137 w 365"/>
                  <a:gd name="T13" fmla="*/ 21 h 44"/>
                  <a:gd name="T14" fmla="*/ 159 w 365"/>
                  <a:gd name="T15" fmla="*/ 18 h 44"/>
                  <a:gd name="T16" fmla="*/ 179 w 365"/>
                  <a:gd name="T17" fmla="*/ 16 h 44"/>
                  <a:gd name="T18" fmla="*/ 201 w 365"/>
                  <a:gd name="T19" fmla="*/ 14 h 44"/>
                  <a:gd name="T20" fmla="*/ 222 w 365"/>
                  <a:gd name="T21" fmla="*/ 13 h 44"/>
                  <a:gd name="T22" fmla="*/ 245 w 365"/>
                  <a:gd name="T23" fmla="*/ 11 h 44"/>
                  <a:gd name="T24" fmla="*/ 269 w 365"/>
                  <a:gd name="T25" fmla="*/ 10 h 44"/>
                  <a:gd name="T26" fmla="*/ 294 w 365"/>
                  <a:gd name="T27" fmla="*/ 9 h 44"/>
                  <a:gd name="T28" fmla="*/ 321 w 365"/>
                  <a:gd name="T29" fmla="*/ 9 h 44"/>
                  <a:gd name="T30" fmla="*/ 349 w 365"/>
                  <a:gd name="T31" fmla="*/ 9 h 44"/>
                  <a:gd name="T32" fmla="*/ 364 w 365"/>
                  <a:gd name="T33" fmla="*/ 0 h 44"/>
                  <a:gd name="T34" fmla="*/ 335 w 365"/>
                  <a:gd name="T35" fmla="*/ 0 h 44"/>
                  <a:gd name="T36" fmla="*/ 307 w 365"/>
                  <a:gd name="T37" fmla="*/ 0 h 44"/>
                  <a:gd name="T38" fmla="*/ 282 w 365"/>
                  <a:gd name="T39" fmla="*/ 2 h 44"/>
                  <a:gd name="T40" fmla="*/ 257 w 365"/>
                  <a:gd name="T41" fmla="*/ 3 h 44"/>
                  <a:gd name="T42" fmla="*/ 233 w 365"/>
                  <a:gd name="T43" fmla="*/ 4 h 44"/>
                  <a:gd name="T44" fmla="*/ 211 w 365"/>
                  <a:gd name="T45" fmla="*/ 6 h 44"/>
                  <a:gd name="T46" fmla="*/ 189 w 365"/>
                  <a:gd name="T47" fmla="*/ 7 h 44"/>
                  <a:gd name="T48" fmla="*/ 168 w 365"/>
                  <a:gd name="T49" fmla="*/ 10 h 44"/>
                  <a:gd name="T50" fmla="*/ 147 w 365"/>
                  <a:gd name="T51" fmla="*/ 11 h 44"/>
                  <a:gd name="T52" fmla="*/ 127 w 365"/>
                  <a:gd name="T53" fmla="*/ 14 h 44"/>
                  <a:gd name="T54" fmla="*/ 106 w 365"/>
                  <a:gd name="T55" fmla="*/ 17 h 44"/>
                  <a:gd name="T56" fmla="*/ 85 w 365"/>
                  <a:gd name="T57" fmla="*/ 20 h 44"/>
                  <a:gd name="T58" fmla="*/ 65 w 365"/>
                  <a:gd name="T59" fmla="*/ 23 h 44"/>
                  <a:gd name="T60" fmla="*/ 44 w 365"/>
                  <a:gd name="T61" fmla="*/ 27 h 44"/>
                  <a:gd name="T62" fmla="*/ 22 w 365"/>
                  <a:gd name="T63" fmla="*/ 31 h 44"/>
                  <a:gd name="T64" fmla="*/ 0 w 365"/>
                  <a:gd name="T65" fmla="*/ 34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5"/>
                  <a:gd name="T100" fmla="*/ 0 h 44"/>
                  <a:gd name="T101" fmla="*/ 365 w 365"/>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5" h="44">
                    <a:moveTo>
                      <a:pt x="1" y="43"/>
                    </a:moveTo>
                    <a:lnTo>
                      <a:pt x="12" y="40"/>
                    </a:lnTo>
                    <a:lnTo>
                      <a:pt x="23" y="39"/>
                    </a:lnTo>
                    <a:lnTo>
                      <a:pt x="34" y="37"/>
                    </a:lnTo>
                    <a:lnTo>
                      <a:pt x="44" y="35"/>
                    </a:lnTo>
                    <a:lnTo>
                      <a:pt x="55" y="33"/>
                    </a:lnTo>
                    <a:lnTo>
                      <a:pt x="65" y="31"/>
                    </a:lnTo>
                    <a:lnTo>
                      <a:pt x="76" y="30"/>
                    </a:lnTo>
                    <a:lnTo>
                      <a:pt x="87" y="28"/>
                    </a:lnTo>
                    <a:lnTo>
                      <a:pt x="97" y="27"/>
                    </a:lnTo>
                    <a:lnTo>
                      <a:pt x="107" y="26"/>
                    </a:lnTo>
                    <a:lnTo>
                      <a:pt x="117" y="24"/>
                    </a:lnTo>
                    <a:lnTo>
                      <a:pt x="128" y="22"/>
                    </a:lnTo>
                    <a:lnTo>
                      <a:pt x="137" y="21"/>
                    </a:lnTo>
                    <a:lnTo>
                      <a:pt x="148" y="20"/>
                    </a:lnTo>
                    <a:lnTo>
                      <a:pt x="159" y="18"/>
                    </a:lnTo>
                    <a:lnTo>
                      <a:pt x="168" y="18"/>
                    </a:lnTo>
                    <a:lnTo>
                      <a:pt x="179" y="16"/>
                    </a:lnTo>
                    <a:lnTo>
                      <a:pt x="189" y="15"/>
                    </a:lnTo>
                    <a:lnTo>
                      <a:pt x="201" y="14"/>
                    </a:lnTo>
                    <a:lnTo>
                      <a:pt x="211" y="14"/>
                    </a:lnTo>
                    <a:lnTo>
                      <a:pt x="222" y="13"/>
                    </a:lnTo>
                    <a:lnTo>
                      <a:pt x="233" y="12"/>
                    </a:lnTo>
                    <a:lnTo>
                      <a:pt x="245" y="11"/>
                    </a:lnTo>
                    <a:lnTo>
                      <a:pt x="257" y="11"/>
                    </a:lnTo>
                    <a:lnTo>
                      <a:pt x="269" y="10"/>
                    </a:lnTo>
                    <a:lnTo>
                      <a:pt x="282" y="10"/>
                    </a:lnTo>
                    <a:lnTo>
                      <a:pt x="294" y="9"/>
                    </a:lnTo>
                    <a:lnTo>
                      <a:pt x="307" y="9"/>
                    </a:lnTo>
                    <a:lnTo>
                      <a:pt x="321" y="9"/>
                    </a:lnTo>
                    <a:lnTo>
                      <a:pt x="335" y="9"/>
                    </a:lnTo>
                    <a:lnTo>
                      <a:pt x="349" y="9"/>
                    </a:lnTo>
                    <a:lnTo>
                      <a:pt x="364" y="8"/>
                    </a:lnTo>
                    <a:lnTo>
                      <a:pt x="364" y="0"/>
                    </a:lnTo>
                    <a:lnTo>
                      <a:pt x="349" y="0"/>
                    </a:lnTo>
                    <a:lnTo>
                      <a:pt x="335" y="0"/>
                    </a:lnTo>
                    <a:lnTo>
                      <a:pt x="321" y="0"/>
                    </a:lnTo>
                    <a:lnTo>
                      <a:pt x="307" y="0"/>
                    </a:lnTo>
                    <a:lnTo>
                      <a:pt x="294" y="1"/>
                    </a:lnTo>
                    <a:lnTo>
                      <a:pt x="282" y="2"/>
                    </a:lnTo>
                    <a:lnTo>
                      <a:pt x="269" y="2"/>
                    </a:lnTo>
                    <a:lnTo>
                      <a:pt x="257" y="3"/>
                    </a:lnTo>
                    <a:lnTo>
                      <a:pt x="245" y="4"/>
                    </a:lnTo>
                    <a:lnTo>
                      <a:pt x="233" y="4"/>
                    </a:lnTo>
                    <a:lnTo>
                      <a:pt x="222" y="5"/>
                    </a:lnTo>
                    <a:lnTo>
                      <a:pt x="211" y="6"/>
                    </a:lnTo>
                    <a:lnTo>
                      <a:pt x="200" y="7"/>
                    </a:lnTo>
                    <a:lnTo>
                      <a:pt x="189" y="7"/>
                    </a:lnTo>
                    <a:lnTo>
                      <a:pt x="179" y="8"/>
                    </a:lnTo>
                    <a:lnTo>
                      <a:pt x="168" y="10"/>
                    </a:lnTo>
                    <a:lnTo>
                      <a:pt x="158" y="11"/>
                    </a:lnTo>
                    <a:lnTo>
                      <a:pt x="147" y="11"/>
                    </a:lnTo>
                    <a:lnTo>
                      <a:pt x="137" y="13"/>
                    </a:lnTo>
                    <a:lnTo>
                      <a:pt x="127" y="14"/>
                    </a:lnTo>
                    <a:lnTo>
                      <a:pt x="117" y="15"/>
                    </a:lnTo>
                    <a:lnTo>
                      <a:pt x="106" y="17"/>
                    </a:lnTo>
                    <a:lnTo>
                      <a:pt x="96" y="18"/>
                    </a:lnTo>
                    <a:lnTo>
                      <a:pt x="85" y="20"/>
                    </a:lnTo>
                    <a:lnTo>
                      <a:pt x="76" y="21"/>
                    </a:lnTo>
                    <a:lnTo>
                      <a:pt x="65" y="23"/>
                    </a:lnTo>
                    <a:lnTo>
                      <a:pt x="55" y="26"/>
                    </a:lnTo>
                    <a:lnTo>
                      <a:pt x="44" y="27"/>
                    </a:lnTo>
                    <a:lnTo>
                      <a:pt x="33" y="28"/>
                    </a:lnTo>
                    <a:lnTo>
                      <a:pt x="22" y="31"/>
                    </a:lnTo>
                    <a:lnTo>
                      <a:pt x="11" y="33"/>
                    </a:lnTo>
                    <a:lnTo>
                      <a:pt x="0" y="34"/>
                    </a:lnTo>
                    <a:lnTo>
                      <a:pt x="1" y="43"/>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0" name="Freeform 20"/>
              <p:cNvSpPr>
                <a:spLocks/>
              </p:cNvSpPr>
              <p:nvPr/>
            </p:nvSpPr>
            <p:spPr bwMode="auto">
              <a:xfrm>
                <a:off x="1937" y="2166"/>
                <a:ext cx="73" cy="96"/>
              </a:xfrm>
              <a:custGeom>
                <a:avLst/>
                <a:gdLst>
                  <a:gd name="T0" fmla="*/ 8 w 73"/>
                  <a:gd name="T1" fmla="*/ 92 h 96"/>
                  <a:gd name="T2" fmla="*/ 8 w 73"/>
                  <a:gd name="T3" fmla="*/ 85 h 96"/>
                  <a:gd name="T4" fmla="*/ 8 w 73"/>
                  <a:gd name="T5" fmla="*/ 79 h 96"/>
                  <a:gd name="T6" fmla="*/ 9 w 73"/>
                  <a:gd name="T7" fmla="*/ 74 h 96"/>
                  <a:gd name="T8" fmla="*/ 11 w 73"/>
                  <a:gd name="T9" fmla="*/ 67 h 96"/>
                  <a:gd name="T10" fmla="*/ 13 w 73"/>
                  <a:gd name="T11" fmla="*/ 61 h 96"/>
                  <a:gd name="T12" fmla="*/ 15 w 73"/>
                  <a:gd name="T13" fmla="*/ 54 h 96"/>
                  <a:gd name="T14" fmla="*/ 18 w 73"/>
                  <a:gd name="T15" fmla="*/ 48 h 96"/>
                  <a:gd name="T16" fmla="*/ 21 w 73"/>
                  <a:gd name="T17" fmla="*/ 41 h 96"/>
                  <a:gd name="T18" fmla="*/ 26 w 73"/>
                  <a:gd name="T19" fmla="*/ 34 h 96"/>
                  <a:gd name="T20" fmla="*/ 31 w 73"/>
                  <a:gd name="T21" fmla="*/ 29 h 96"/>
                  <a:gd name="T22" fmla="*/ 36 w 73"/>
                  <a:gd name="T23" fmla="*/ 25 h 96"/>
                  <a:gd name="T24" fmla="*/ 42 w 73"/>
                  <a:gd name="T25" fmla="*/ 20 h 96"/>
                  <a:gd name="T26" fmla="*/ 50 w 73"/>
                  <a:gd name="T27" fmla="*/ 15 h 96"/>
                  <a:gd name="T28" fmla="*/ 59 w 73"/>
                  <a:gd name="T29" fmla="*/ 12 h 96"/>
                  <a:gd name="T30" fmla="*/ 67 w 73"/>
                  <a:gd name="T31" fmla="*/ 9 h 96"/>
                  <a:gd name="T32" fmla="*/ 70 w 73"/>
                  <a:gd name="T33" fmla="*/ 0 h 96"/>
                  <a:gd name="T34" fmla="*/ 60 w 73"/>
                  <a:gd name="T35" fmla="*/ 3 h 96"/>
                  <a:gd name="T36" fmla="*/ 51 w 73"/>
                  <a:gd name="T37" fmla="*/ 6 h 96"/>
                  <a:gd name="T38" fmla="*/ 42 w 73"/>
                  <a:gd name="T39" fmla="*/ 11 h 96"/>
                  <a:gd name="T40" fmla="*/ 35 w 73"/>
                  <a:gd name="T41" fmla="*/ 15 h 96"/>
                  <a:gd name="T42" fmla="*/ 28 w 73"/>
                  <a:gd name="T43" fmla="*/ 20 h 96"/>
                  <a:gd name="T44" fmla="*/ 21 w 73"/>
                  <a:gd name="T45" fmla="*/ 26 h 96"/>
                  <a:gd name="T46" fmla="*/ 17 w 73"/>
                  <a:gd name="T47" fmla="*/ 33 h 96"/>
                  <a:gd name="T48" fmla="*/ 13 w 73"/>
                  <a:gd name="T49" fmla="*/ 41 h 96"/>
                  <a:gd name="T50" fmla="*/ 9 w 73"/>
                  <a:gd name="T51" fmla="*/ 48 h 96"/>
                  <a:gd name="T52" fmla="*/ 6 w 73"/>
                  <a:gd name="T53" fmla="*/ 54 h 96"/>
                  <a:gd name="T54" fmla="*/ 4 w 73"/>
                  <a:gd name="T55" fmla="*/ 61 h 96"/>
                  <a:gd name="T56" fmla="*/ 3 w 73"/>
                  <a:gd name="T57" fmla="*/ 68 h 96"/>
                  <a:gd name="T58" fmla="*/ 1 w 73"/>
                  <a:gd name="T59" fmla="*/ 76 h 96"/>
                  <a:gd name="T60" fmla="*/ 0 w 73"/>
                  <a:gd name="T61" fmla="*/ 82 h 96"/>
                  <a:gd name="T62" fmla="*/ 0 w 73"/>
                  <a:gd name="T63" fmla="*/ 88 h 96"/>
                  <a:gd name="T64" fmla="*/ 0 w 73"/>
                  <a:gd name="T65" fmla="*/ 95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96"/>
                  <a:gd name="T101" fmla="*/ 73 w 73"/>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96">
                    <a:moveTo>
                      <a:pt x="8" y="95"/>
                    </a:moveTo>
                    <a:lnTo>
                      <a:pt x="8" y="92"/>
                    </a:lnTo>
                    <a:lnTo>
                      <a:pt x="8" y="88"/>
                    </a:lnTo>
                    <a:lnTo>
                      <a:pt x="8" y="85"/>
                    </a:lnTo>
                    <a:lnTo>
                      <a:pt x="8" y="83"/>
                    </a:lnTo>
                    <a:lnTo>
                      <a:pt x="8" y="79"/>
                    </a:lnTo>
                    <a:lnTo>
                      <a:pt x="9" y="76"/>
                    </a:lnTo>
                    <a:lnTo>
                      <a:pt x="9" y="74"/>
                    </a:lnTo>
                    <a:lnTo>
                      <a:pt x="10" y="70"/>
                    </a:lnTo>
                    <a:lnTo>
                      <a:pt x="11" y="67"/>
                    </a:lnTo>
                    <a:lnTo>
                      <a:pt x="12" y="63"/>
                    </a:lnTo>
                    <a:lnTo>
                      <a:pt x="13" y="61"/>
                    </a:lnTo>
                    <a:lnTo>
                      <a:pt x="14" y="56"/>
                    </a:lnTo>
                    <a:lnTo>
                      <a:pt x="15" y="54"/>
                    </a:lnTo>
                    <a:lnTo>
                      <a:pt x="16" y="50"/>
                    </a:lnTo>
                    <a:lnTo>
                      <a:pt x="18" y="48"/>
                    </a:lnTo>
                    <a:lnTo>
                      <a:pt x="20" y="44"/>
                    </a:lnTo>
                    <a:lnTo>
                      <a:pt x="21" y="41"/>
                    </a:lnTo>
                    <a:lnTo>
                      <a:pt x="25" y="38"/>
                    </a:lnTo>
                    <a:lnTo>
                      <a:pt x="26" y="34"/>
                    </a:lnTo>
                    <a:lnTo>
                      <a:pt x="29" y="33"/>
                    </a:lnTo>
                    <a:lnTo>
                      <a:pt x="31" y="29"/>
                    </a:lnTo>
                    <a:lnTo>
                      <a:pt x="34" y="26"/>
                    </a:lnTo>
                    <a:lnTo>
                      <a:pt x="36" y="25"/>
                    </a:lnTo>
                    <a:lnTo>
                      <a:pt x="40" y="22"/>
                    </a:lnTo>
                    <a:lnTo>
                      <a:pt x="42" y="20"/>
                    </a:lnTo>
                    <a:lnTo>
                      <a:pt x="46" y="18"/>
                    </a:lnTo>
                    <a:lnTo>
                      <a:pt x="50" y="15"/>
                    </a:lnTo>
                    <a:lnTo>
                      <a:pt x="54" y="13"/>
                    </a:lnTo>
                    <a:lnTo>
                      <a:pt x="59" y="12"/>
                    </a:lnTo>
                    <a:lnTo>
                      <a:pt x="62" y="11"/>
                    </a:lnTo>
                    <a:lnTo>
                      <a:pt x="67" y="9"/>
                    </a:lnTo>
                    <a:lnTo>
                      <a:pt x="72" y="8"/>
                    </a:lnTo>
                    <a:lnTo>
                      <a:pt x="70" y="0"/>
                    </a:lnTo>
                    <a:lnTo>
                      <a:pt x="65" y="1"/>
                    </a:lnTo>
                    <a:lnTo>
                      <a:pt x="60" y="3"/>
                    </a:lnTo>
                    <a:lnTo>
                      <a:pt x="56" y="4"/>
                    </a:lnTo>
                    <a:lnTo>
                      <a:pt x="51" y="6"/>
                    </a:lnTo>
                    <a:lnTo>
                      <a:pt x="46" y="8"/>
                    </a:lnTo>
                    <a:lnTo>
                      <a:pt x="42" y="11"/>
                    </a:lnTo>
                    <a:lnTo>
                      <a:pt x="38" y="13"/>
                    </a:lnTo>
                    <a:lnTo>
                      <a:pt x="35" y="15"/>
                    </a:lnTo>
                    <a:lnTo>
                      <a:pt x="31" y="18"/>
                    </a:lnTo>
                    <a:lnTo>
                      <a:pt x="28" y="20"/>
                    </a:lnTo>
                    <a:lnTo>
                      <a:pt x="25" y="24"/>
                    </a:lnTo>
                    <a:lnTo>
                      <a:pt x="21" y="26"/>
                    </a:lnTo>
                    <a:lnTo>
                      <a:pt x="19" y="30"/>
                    </a:lnTo>
                    <a:lnTo>
                      <a:pt x="17" y="33"/>
                    </a:lnTo>
                    <a:lnTo>
                      <a:pt x="14" y="37"/>
                    </a:lnTo>
                    <a:lnTo>
                      <a:pt x="13" y="41"/>
                    </a:lnTo>
                    <a:lnTo>
                      <a:pt x="11" y="43"/>
                    </a:lnTo>
                    <a:lnTo>
                      <a:pt x="9" y="48"/>
                    </a:lnTo>
                    <a:lnTo>
                      <a:pt x="8" y="51"/>
                    </a:lnTo>
                    <a:lnTo>
                      <a:pt x="6" y="54"/>
                    </a:lnTo>
                    <a:lnTo>
                      <a:pt x="5" y="58"/>
                    </a:lnTo>
                    <a:lnTo>
                      <a:pt x="4" y="61"/>
                    </a:lnTo>
                    <a:lnTo>
                      <a:pt x="3" y="65"/>
                    </a:lnTo>
                    <a:lnTo>
                      <a:pt x="3" y="68"/>
                    </a:lnTo>
                    <a:lnTo>
                      <a:pt x="2" y="72"/>
                    </a:lnTo>
                    <a:lnTo>
                      <a:pt x="1" y="76"/>
                    </a:lnTo>
                    <a:lnTo>
                      <a:pt x="1" y="79"/>
                    </a:lnTo>
                    <a:lnTo>
                      <a:pt x="0" y="82"/>
                    </a:lnTo>
                    <a:lnTo>
                      <a:pt x="0" y="85"/>
                    </a:lnTo>
                    <a:lnTo>
                      <a:pt x="0" y="88"/>
                    </a:lnTo>
                    <a:lnTo>
                      <a:pt x="0" y="92"/>
                    </a:lnTo>
                    <a:lnTo>
                      <a:pt x="0" y="95"/>
                    </a:lnTo>
                    <a:lnTo>
                      <a:pt x="8" y="95"/>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1" name="Freeform 21"/>
              <p:cNvSpPr>
                <a:spLocks/>
              </p:cNvSpPr>
              <p:nvPr/>
            </p:nvSpPr>
            <p:spPr bwMode="auto">
              <a:xfrm>
                <a:off x="1937" y="2261"/>
                <a:ext cx="16" cy="274"/>
              </a:xfrm>
              <a:custGeom>
                <a:avLst/>
                <a:gdLst>
                  <a:gd name="T0" fmla="*/ 15 w 16"/>
                  <a:gd name="T1" fmla="*/ 272 h 274"/>
                  <a:gd name="T2" fmla="*/ 15 w 16"/>
                  <a:gd name="T3" fmla="*/ 0 h 274"/>
                  <a:gd name="T4" fmla="*/ 0 w 16"/>
                  <a:gd name="T5" fmla="*/ 0 h 274"/>
                  <a:gd name="T6" fmla="*/ 0 w 16"/>
                  <a:gd name="T7" fmla="*/ 272 h 274"/>
                  <a:gd name="T8" fmla="*/ 0 w 16"/>
                  <a:gd name="T9" fmla="*/ 273 h 274"/>
                  <a:gd name="T10" fmla="*/ 0 w 16"/>
                  <a:gd name="T11" fmla="*/ 272 h 274"/>
                  <a:gd name="T12" fmla="*/ 0 w 16"/>
                  <a:gd name="T13" fmla="*/ 273 h 274"/>
                  <a:gd name="T14" fmla="*/ 15 w 16"/>
                  <a:gd name="T15" fmla="*/ 272 h 27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74"/>
                  <a:gd name="T26" fmla="*/ 16 w 16"/>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74">
                    <a:moveTo>
                      <a:pt x="15" y="272"/>
                    </a:moveTo>
                    <a:lnTo>
                      <a:pt x="15" y="0"/>
                    </a:lnTo>
                    <a:lnTo>
                      <a:pt x="0" y="0"/>
                    </a:lnTo>
                    <a:lnTo>
                      <a:pt x="0" y="272"/>
                    </a:lnTo>
                    <a:lnTo>
                      <a:pt x="0" y="273"/>
                    </a:lnTo>
                    <a:lnTo>
                      <a:pt x="0" y="272"/>
                    </a:lnTo>
                    <a:lnTo>
                      <a:pt x="0" y="273"/>
                    </a:lnTo>
                    <a:lnTo>
                      <a:pt x="15" y="272"/>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2" name="Freeform 22"/>
              <p:cNvSpPr>
                <a:spLocks/>
              </p:cNvSpPr>
              <p:nvPr/>
            </p:nvSpPr>
            <p:spPr bwMode="auto">
              <a:xfrm>
                <a:off x="1937" y="2534"/>
                <a:ext cx="39" cy="39"/>
              </a:xfrm>
              <a:custGeom>
                <a:avLst/>
                <a:gdLst>
                  <a:gd name="T0" fmla="*/ 38 w 39"/>
                  <a:gd name="T1" fmla="*/ 30 h 39"/>
                  <a:gd name="T2" fmla="*/ 32 w 39"/>
                  <a:gd name="T3" fmla="*/ 28 h 39"/>
                  <a:gd name="T4" fmla="*/ 29 w 39"/>
                  <a:gd name="T5" fmla="*/ 27 h 39"/>
                  <a:gd name="T6" fmla="*/ 25 w 39"/>
                  <a:gd name="T7" fmla="*/ 26 h 39"/>
                  <a:gd name="T8" fmla="*/ 22 w 39"/>
                  <a:gd name="T9" fmla="*/ 24 h 39"/>
                  <a:gd name="T10" fmla="*/ 20 w 39"/>
                  <a:gd name="T11" fmla="*/ 23 h 39"/>
                  <a:gd name="T12" fmla="*/ 18 w 39"/>
                  <a:gd name="T13" fmla="*/ 22 h 39"/>
                  <a:gd name="T14" fmla="*/ 15 w 39"/>
                  <a:gd name="T15" fmla="*/ 19 h 39"/>
                  <a:gd name="T16" fmla="*/ 14 w 39"/>
                  <a:gd name="T17" fmla="*/ 18 h 39"/>
                  <a:gd name="T18" fmla="*/ 12 w 39"/>
                  <a:gd name="T19" fmla="*/ 16 h 39"/>
                  <a:gd name="T20" fmla="*/ 11 w 39"/>
                  <a:gd name="T21" fmla="*/ 13 h 39"/>
                  <a:gd name="T22" fmla="*/ 10 w 39"/>
                  <a:gd name="T23" fmla="*/ 12 h 39"/>
                  <a:gd name="T24" fmla="*/ 10 w 39"/>
                  <a:gd name="T25" fmla="*/ 9 h 39"/>
                  <a:gd name="T26" fmla="*/ 9 w 39"/>
                  <a:gd name="T27" fmla="*/ 6 h 39"/>
                  <a:gd name="T28" fmla="*/ 8 w 39"/>
                  <a:gd name="T29" fmla="*/ 3 h 39"/>
                  <a:gd name="T30" fmla="*/ 8 w 39"/>
                  <a:gd name="T31" fmla="*/ 0 h 39"/>
                  <a:gd name="T32" fmla="*/ 0 w 39"/>
                  <a:gd name="T33" fmla="*/ 3 h 39"/>
                  <a:gd name="T34" fmla="*/ 1 w 39"/>
                  <a:gd name="T35" fmla="*/ 6 h 39"/>
                  <a:gd name="T36" fmla="*/ 2 w 39"/>
                  <a:gd name="T37" fmla="*/ 9 h 39"/>
                  <a:gd name="T38" fmla="*/ 3 w 39"/>
                  <a:gd name="T39" fmla="*/ 12 h 39"/>
                  <a:gd name="T40" fmla="*/ 3 w 39"/>
                  <a:gd name="T41" fmla="*/ 15 h 39"/>
                  <a:gd name="T42" fmla="*/ 4 w 39"/>
                  <a:gd name="T43" fmla="*/ 19 h 39"/>
                  <a:gd name="T44" fmla="*/ 6 w 39"/>
                  <a:gd name="T45" fmla="*/ 20 h 39"/>
                  <a:gd name="T46" fmla="*/ 7 w 39"/>
                  <a:gd name="T47" fmla="*/ 23 h 39"/>
                  <a:gd name="T48" fmla="*/ 10 w 39"/>
                  <a:gd name="T49" fmla="*/ 25 h 39"/>
                  <a:gd name="T50" fmla="*/ 11 w 39"/>
                  <a:gd name="T51" fmla="*/ 27 h 39"/>
                  <a:gd name="T52" fmla="*/ 14 w 39"/>
                  <a:gd name="T53" fmla="*/ 29 h 39"/>
                  <a:gd name="T54" fmla="*/ 17 w 39"/>
                  <a:gd name="T55" fmla="*/ 31 h 39"/>
                  <a:gd name="T56" fmla="*/ 20 w 39"/>
                  <a:gd name="T57" fmla="*/ 32 h 39"/>
                  <a:gd name="T58" fmla="*/ 25 w 39"/>
                  <a:gd name="T59" fmla="*/ 34 h 39"/>
                  <a:gd name="T60" fmla="*/ 29 w 39"/>
                  <a:gd name="T61" fmla="*/ 35 h 39"/>
                  <a:gd name="T62" fmla="*/ 33 w 39"/>
                  <a:gd name="T63" fmla="*/ 37 h 39"/>
                  <a:gd name="T64" fmla="*/ 36 w 39"/>
                  <a:gd name="T65" fmla="*/ 38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39"/>
                  <a:gd name="T101" fmla="*/ 39 w 39"/>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39">
                    <a:moveTo>
                      <a:pt x="36" y="30"/>
                    </a:moveTo>
                    <a:lnTo>
                      <a:pt x="38" y="30"/>
                    </a:lnTo>
                    <a:lnTo>
                      <a:pt x="35" y="29"/>
                    </a:lnTo>
                    <a:lnTo>
                      <a:pt x="32" y="28"/>
                    </a:lnTo>
                    <a:lnTo>
                      <a:pt x="31" y="27"/>
                    </a:lnTo>
                    <a:lnTo>
                      <a:pt x="29" y="27"/>
                    </a:lnTo>
                    <a:lnTo>
                      <a:pt x="27" y="26"/>
                    </a:lnTo>
                    <a:lnTo>
                      <a:pt x="25" y="26"/>
                    </a:lnTo>
                    <a:lnTo>
                      <a:pt x="25" y="25"/>
                    </a:lnTo>
                    <a:lnTo>
                      <a:pt x="22" y="24"/>
                    </a:lnTo>
                    <a:lnTo>
                      <a:pt x="21" y="24"/>
                    </a:lnTo>
                    <a:lnTo>
                      <a:pt x="20" y="23"/>
                    </a:lnTo>
                    <a:lnTo>
                      <a:pt x="19" y="22"/>
                    </a:lnTo>
                    <a:lnTo>
                      <a:pt x="18" y="22"/>
                    </a:lnTo>
                    <a:lnTo>
                      <a:pt x="17" y="21"/>
                    </a:lnTo>
                    <a:lnTo>
                      <a:pt x="15" y="19"/>
                    </a:lnTo>
                    <a:lnTo>
                      <a:pt x="14" y="19"/>
                    </a:lnTo>
                    <a:lnTo>
                      <a:pt x="14" y="18"/>
                    </a:lnTo>
                    <a:lnTo>
                      <a:pt x="13" y="17"/>
                    </a:lnTo>
                    <a:lnTo>
                      <a:pt x="12" y="16"/>
                    </a:lnTo>
                    <a:lnTo>
                      <a:pt x="12" y="14"/>
                    </a:lnTo>
                    <a:lnTo>
                      <a:pt x="11" y="13"/>
                    </a:lnTo>
                    <a:lnTo>
                      <a:pt x="11" y="12"/>
                    </a:lnTo>
                    <a:lnTo>
                      <a:pt x="10" y="12"/>
                    </a:lnTo>
                    <a:lnTo>
                      <a:pt x="10" y="11"/>
                    </a:lnTo>
                    <a:lnTo>
                      <a:pt x="10" y="9"/>
                    </a:lnTo>
                    <a:lnTo>
                      <a:pt x="9" y="7"/>
                    </a:lnTo>
                    <a:lnTo>
                      <a:pt x="9" y="6"/>
                    </a:lnTo>
                    <a:lnTo>
                      <a:pt x="8" y="5"/>
                    </a:lnTo>
                    <a:lnTo>
                      <a:pt x="8" y="3"/>
                    </a:lnTo>
                    <a:lnTo>
                      <a:pt x="8" y="1"/>
                    </a:lnTo>
                    <a:lnTo>
                      <a:pt x="8" y="0"/>
                    </a:lnTo>
                    <a:lnTo>
                      <a:pt x="0" y="0"/>
                    </a:lnTo>
                    <a:lnTo>
                      <a:pt x="0" y="3"/>
                    </a:lnTo>
                    <a:lnTo>
                      <a:pt x="1" y="4"/>
                    </a:lnTo>
                    <a:lnTo>
                      <a:pt x="1" y="6"/>
                    </a:lnTo>
                    <a:lnTo>
                      <a:pt x="1" y="7"/>
                    </a:lnTo>
                    <a:lnTo>
                      <a:pt x="2" y="9"/>
                    </a:lnTo>
                    <a:lnTo>
                      <a:pt x="2" y="11"/>
                    </a:lnTo>
                    <a:lnTo>
                      <a:pt x="3" y="12"/>
                    </a:lnTo>
                    <a:lnTo>
                      <a:pt x="3" y="13"/>
                    </a:lnTo>
                    <a:lnTo>
                      <a:pt x="3" y="15"/>
                    </a:lnTo>
                    <a:lnTo>
                      <a:pt x="3" y="17"/>
                    </a:lnTo>
                    <a:lnTo>
                      <a:pt x="4" y="19"/>
                    </a:lnTo>
                    <a:lnTo>
                      <a:pt x="5" y="19"/>
                    </a:lnTo>
                    <a:lnTo>
                      <a:pt x="6" y="20"/>
                    </a:lnTo>
                    <a:lnTo>
                      <a:pt x="6" y="21"/>
                    </a:lnTo>
                    <a:lnTo>
                      <a:pt x="7" y="23"/>
                    </a:lnTo>
                    <a:lnTo>
                      <a:pt x="8" y="25"/>
                    </a:lnTo>
                    <a:lnTo>
                      <a:pt x="10" y="25"/>
                    </a:lnTo>
                    <a:lnTo>
                      <a:pt x="11" y="26"/>
                    </a:lnTo>
                    <a:lnTo>
                      <a:pt x="11" y="27"/>
                    </a:lnTo>
                    <a:lnTo>
                      <a:pt x="12" y="27"/>
                    </a:lnTo>
                    <a:lnTo>
                      <a:pt x="14" y="29"/>
                    </a:lnTo>
                    <a:lnTo>
                      <a:pt x="15" y="30"/>
                    </a:lnTo>
                    <a:lnTo>
                      <a:pt x="17" y="31"/>
                    </a:lnTo>
                    <a:lnTo>
                      <a:pt x="19" y="32"/>
                    </a:lnTo>
                    <a:lnTo>
                      <a:pt x="20" y="32"/>
                    </a:lnTo>
                    <a:lnTo>
                      <a:pt x="22" y="33"/>
                    </a:lnTo>
                    <a:lnTo>
                      <a:pt x="25" y="34"/>
                    </a:lnTo>
                    <a:lnTo>
                      <a:pt x="26" y="35"/>
                    </a:lnTo>
                    <a:lnTo>
                      <a:pt x="29" y="35"/>
                    </a:lnTo>
                    <a:lnTo>
                      <a:pt x="31" y="36"/>
                    </a:lnTo>
                    <a:lnTo>
                      <a:pt x="33" y="37"/>
                    </a:lnTo>
                    <a:lnTo>
                      <a:pt x="35" y="38"/>
                    </a:lnTo>
                    <a:lnTo>
                      <a:pt x="36" y="38"/>
                    </a:lnTo>
                    <a:lnTo>
                      <a:pt x="36" y="30"/>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3" name="Freeform 23"/>
              <p:cNvSpPr>
                <a:spLocks/>
              </p:cNvSpPr>
              <p:nvPr/>
            </p:nvSpPr>
            <p:spPr bwMode="auto">
              <a:xfrm>
                <a:off x="1973" y="2564"/>
                <a:ext cx="242" cy="45"/>
              </a:xfrm>
              <a:custGeom>
                <a:avLst/>
                <a:gdLst>
                  <a:gd name="T0" fmla="*/ 241 w 242"/>
                  <a:gd name="T1" fmla="*/ 36 h 45"/>
                  <a:gd name="T2" fmla="*/ 1 w 242"/>
                  <a:gd name="T3" fmla="*/ 0 h 45"/>
                  <a:gd name="T4" fmla="*/ 0 w 242"/>
                  <a:gd name="T5" fmla="*/ 7 h 45"/>
                  <a:gd name="T6" fmla="*/ 239 w 242"/>
                  <a:gd name="T7" fmla="*/ 44 h 45"/>
                  <a:gd name="T8" fmla="*/ 241 w 242"/>
                  <a:gd name="T9" fmla="*/ 36 h 45"/>
                  <a:gd name="T10" fmla="*/ 0 60000 65536"/>
                  <a:gd name="T11" fmla="*/ 0 60000 65536"/>
                  <a:gd name="T12" fmla="*/ 0 60000 65536"/>
                  <a:gd name="T13" fmla="*/ 0 60000 65536"/>
                  <a:gd name="T14" fmla="*/ 0 60000 65536"/>
                  <a:gd name="T15" fmla="*/ 0 w 242"/>
                  <a:gd name="T16" fmla="*/ 0 h 45"/>
                  <a:gd name="T17" fmla="*/ 242 w 242"/>
                  <a:gd name="T18" fmla="*/ 45 h 45"/>
                </a:gdLst>
                <a:ahLst/>
                <a:cxnLst>
                  <a:cxn ang="T10">
                    <a:pos x="T0" y="T1"/>
                  </a:cxn>
                  <a:cxn ang="T11">
                    <a:pos x="T2" y="T3"/>
                  </a:cxn>
                  <a:cxn ang="T12">
                    <a:pos x="T4" y="T5"/>
                  </a:cxn>
                  <a:cxn ang="T13">
                    <a:pos x="T6" y="T7"/>
                  </a:cxn>
                  <a:cxn ang="T14">
                    <a:pos x="T8" y="T9"/>
                  </a:cxn>
                </a:cxnLst>
                <a:rect l="T15" t="T16" r="T17" b="T18"/>
                <a:pathLst>
                  <a:path w="242" h="45">
                    <a:moveTo>
                      <a:pt x="241" y="36"/>
                    </a:moveTo>
                    <a:lnTo>
                      <a:pt x="1" y="0"/>
                    </a:lnTo>
                    <a:lnTo>
                      <a:pt x="0" y="7"/>
                    </a:lnTo>
                    <a:lnTo>
                      <a:pt x="239" y="44"/>
                    </a:lnTo>
                    <a:lnTo>
                      <a:pt x="241" y="36"/>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4" name="Freeform 24"/>
              <p:cNvSpPr>
                <a:spLocks/>
              </p:cNvSpPr>
              <p:nvPr/>
            </p:nvSpPr>
            <p:spPr bwMode="auto">
              <a:xfrm>
                <a:off x="2213" y="2601"/>
                <a:ext cx="74" cy="74"/>
              </a:xfrm>
              <a:custGeom>
                <a:avLst/>
                <a:gdLst>
                  <a:gd name="T0" fmla="*/ 71 w 74"/>
                  <a:gd name="T1" fmla="*/ 69 h 74"/>
                  <a:gd name="T2" fmla="*/ 70 w 74"/>
                  <a:gd name="T3" fmla="*/ 64 h 74"/>
                  <a:gd name="T4" fmla="*/ 68 w 74"/>
                  <a:gd name="T5" fmla="*/ 59 h 74"/>
                  <a:gd name="T6" fmla="*/ 66 w 74"/>
                  <a:gd name="T7" fmla="*/ 53 h 74"/>
                  <a:gd name="T8" fmla="*/ 63 w 74"/>
                  <a:gd name="T9" fmla="*/ 46 h 74"/>
                  <a:gd name="T10" fmla="*/ 59 w 74"/>
                  <a:gd name="T11" fmla="*/ 42 h 74"/>
                  <a:gd name="T12" fmla="*/ 55 w 74"/>
                  <a:gd name="T13" fmla="*/ 37 h 74"/>
                  <a:gd name="T14" fmla="*/ 50 w 74"/>
                  <a:gd name="T15" fmla="*/ 31 h 74"/>
                  <a:gd name="T16" fmla="*/ 45 w 74"/>
                  <a:gd name="T17" fmla="*/ 25 h 74"/>
                  <a:gd name="T18" fmla="*/ 40 w 74"/>
                  <a:gd name="T19" fmla="*/ 21 h 74"/>
                  <a:gd name="T20" fmla="*/ 34 w 74"/>
                  <a:gd name="T21" fmla="*/ 16 h 74"/>
                  <a:gd name="T22" fmla="*/ 29 w 74"/>
                  <a:gd name="T23" fmla="*/ 12 h 74"/>
                  <a:gd name="T24" fmla="*/ 24 w 74"/>
                  <a:gd name="T25" fmla="*/ 7 h 74"/>
                  <a:gd name="T26" fmla="*/ 17 w 74"/>
                  <a:gd name="T27" fmla="*/ 5 h 74"/>
                  <a:gd name="T28" fmla="*/ 10 w 74"/>
                  <a:gd name="T29" fmla="*/ 2 h 74"/>
                  <a:gd name="T30" fmla="*/ 4 w 74"/>
                  <a:gd name="T31" fmla="*/ 0 h 74"/>
                  <a:gd name="T32" fmla="*/ 0 w 74"/>
                  <a:gd name="T33" fmla="*/ 7 h 74"/>
                  <a:gd name="T34" fmla="*/ 5 w 74"/>
                  <a:gd name="T35" fmla="*/ 9 h 74"/>
                  <a:gd name="T36" fmla="*/ 11 w 74"/>
                  <a:gd name="T37" fmla="*/ 12 h 74"/>
                  <a:gd name="T38" fmla="*/ 17 w 74"/>
                  <a:gd name="T39" fmla="*/ 13 h 74"/>
                  <a:gd name="T40" fmla="*/ 23 w 74"/>
                  <a:gd name="T41" fmla="*/ 17 h 74"/>
                  <a:gd name="T42" fmla="*/ 28 w 74"/>
                  <a:gd name="T43" fmla="*/ 21 h 74"/>
                  <a:gd name="T44" fmla="*/ 32 w 74"/>
                  <a:gd name="T45" fmla="*/ 25 h 74"/>
                  <a:gd name="T46" fmla="*/ 38 w 74"/>
                  <a:gd name="T47" fmla="*/ 29 h 74"/>
                  <a:gd name="T48" fmla="*/ 42 w 74"/>
                  <a:gd name="T49" fmla="*/ 33 h 74"/>
                  <a:gd name="T50" fmla="*/ 46 w 74"/>
                  <a:gd name="T51" fmla="*/ 38 h 74"/>
                  <a:gd name="T52" fmla="*/ 50 w 74"/>
                  <a:gd name="T53" fmla="*/ 44 h 74"/>
                  <a:gd name="T54" fmla="*/ 54 w 74"/>
                  <a:gd name="T55" fmla="*/ 49 h 74"/>
                  <a:gd name="T56" fmla="*/ 57 w 74"/>
                  <a:gd name="T57" fmla="*/ 53 h 74"/>
                  <a:gd name="T58" fmla="*/ 60 w 74"/>
                  <a:gd name="T59" fmla="*/ 59 h 74"/>
                  <a:gd name="T60" fmla="*/ 62 w 74"/>
                  <a:gd name="T61" fmla="*/ 64 h 74"/>
                  <a:gd name="T62" fmla="*/ 63 w 74"/>
                  <a:gd name="T63" fmla="*/ 69 h 74"/>
                  <a:gd name="T64" fmla="*/ 64 w 74"/>
                  <a:gd name="T65" fmla="*/ 73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4"/>
                  <a:gd name="T101" fmla="*/ 74 w 74"/>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4">
                    <a:moveTo>
                      <a:pt x="73" y="72"/>
                    </a:moveTo>
                    <a:lnTo>
                      <a:pt x="71" y="69"/>
                    </a:lnTo>
                    <a:lnTo>
                      <a:pt x="71" y="66"/>
                    </a:lnTo>
                    <a:lnTo>
                      <a:pt x="70" y="64"/>
                    </a:lnTo>
                    <a:lnTo>
                      <a:pt x="69" y="61"/>
                    </a:lnTo>
                    <a:lnTo>
                      <a:pt x="68" y="59"/>
                    </a:lnTo>
                    <a:lnTo>
                      <a:pt x="67" y="55"/>
                    </a:lnTo>
                    <a:lnTo>
                      <a:pt x="66" y="53"/>
                    </a:lnTo>
                    <a:lnTo>
                      <a:pt x="64" y="50"/>
                    </a:lnTo>
                    <a:lnTo>
                      <a:pt x="63" y="46"/>
                    </a:lnTo>
                    <a:lnTo>
                      <a:pt x="61" y="45"/>
                    </a:lnTo>
                    <a:lnTo>
                      <a:pt x="59" y="42"/>
                    </a:lnTo>
                    <a:lnTo>
                      <a:pt x="57" y="39"/>
                    </a:lnTo>
                    <a:lnTo>
                      <a:pt x="55" y="37"/>
                    </a:lnTo>
                    <a:lnTo>
                      <a:pt x="52" y="33"/>
                    </a:lnTo>
                    <a:lnTo>
                      <a:pt x="50" y="31"/>
                    </a:lnTo>
                    <a:lnTo>
                      <a:pt x="48" y="28"/>
                    </a:lnTo>
                    <a:lnTo>
                      <a:pt x="45" y="25"/>
                    </a:lnTo>
                    <a:lnTo>
                      <a:pt x="43" y="23"/>
                    </a:lnTo>
                    <a:lnTo>
                      <a:pt x="40" y="21"/>
                    </a:lnTo>
                    <a:lnTo>
                      <a:pt x="39" y="19"/>
                    </a:lnTo>
                    <a:lnTo>
                      <a:pt x="34" y="16"/>
                    </a:lnTo>
                    <a:lnTo>
                      <a:pt x="32" y="13"/>
                    </a:lnTo>
                    <a:lnTo>
                      <a:pt x="29" y="12"/>
                    </a:lnTo>
                    <a:lnTo>
                      <a:pt x="27" y="10"/>
                    </a:lnTo>
                    <a:lnTo>
                      <a:pt x="24" y="7"/>
                    </a:lnTo>
                    <a:lnTo>
                      <a:pt x="20" y="6"/>
                    </a:lnTo>
                    <a:lnTo>
                      <a:pt x="17" y="5"/>
                    </a:lnTo>
                    <a:lnTo>
                      <a:pt x="13" y="4"/>
                    </a:lnTo>
                    <a:lnTo>
                      <a:pt x="10" y="2"/>
                    </a:lnTo>
                    <a:lnTo>
                      <a:pt x="8" y="1"/>
                    </a:lnTo>
                    <a:lnTo>
                      <a:pt x="4" y="0"/>
                    </a:lnTo>
                    <a:lnTo>
                      <a:pt x="1" y="0"/>
                    </a:lnTo>
                    <a:lnTo>
                      <a:pt x="0" y="7"/>
                    </a:lnTo>
                    <a:lnTo>
                      <a:pt x="3" y="8"/>
                    </a:lnTo>
                    <a:lnTo>
                      <a:pt x="5" y="9"/>
                    </a:lnTo>
                    <a:lnTo>
                      <a:pt x="8" y="11"/>
                    </a:lnTo>
                    <a:lnTo>
                      <a:pt x="11" y="12"/>
                    </a:lnTo>
                    <a:lnTo>
                      <a:pt x="13" y="12"/>
                    </a:lnTo>
                    <a:lnTo>
                      <a:pt x="17" y="13"/>
                    </a:lnTo>
                    <a:lnTo>
                      <a:pt x="19" y="15"/>
                    </a:lnTo>
                    <a:lnTo>
                      <a:pt x="23" y="17"/>
                    </a:lnTo>
                    <a:lnTo>
                      <a:pt x="25" y="19"/>
                    </a:lnTo>
                    <a:lnTo>
                      <a:pt x="28" y="21"/>
                    </a:lnTo>
                    <a:lnTo>
                      <a:pt x="30" y="22"/>
                    </a:lnTo>
                    <a:lnTo>
                      <a:pt x="32" y="25"/>
                    </a:lnTo>
                    <a:lnTo>
                      <a:pt x="34" y="26"/>
                    </a:lnTo>
                    <a:lnTo>
                      <a:pt x="38" y="29"/>
                    </a:lnTo>
                    <a:lnTo>
                      <a:pt x="40" y="31"/>
                    </a:lnTo>
                    <a:lnTo>
                      <a:pt x="42" y="33"/>
                    </a:lnTo>
                    <a:lnTo>
                      <a:pt x="45" y="36"/>
                    </a:lnTo>
                    <a:lnTo>
                      <a:pt x="46" y="38"/>
                    </a:lnTo>
                    <a:lnTo>
                      <a:pt x="48" y="41"/>
                    </a:lnTo>
                    <a:lnTo>
                      <a:pt x="50" y="44"/>
                    </a:lnTo>
                    <a:lnTo>
                      <a:pt x="52" y="46"/>
                    </a:lnTo>
                    <a:lnTo>
                      <a:pt x="54" y="49"/>
                    </a:lnTo>
                    <a:lnTo>
                      <a:pt x="55" y="52"/>
                    </a:lnTo>
                    <a:lnTo>
                      <a:pt x="57" y="53"/>
                    </a:lnTo>
                    <a:lnTo>
                      <a:pt x="59" y="56"/>
                    </a:lnTo>
                    <a:lnTo>
                      <a:pt x="60" y="59"/>
                    </a:lnTo>
                    <a:lnTo>
                      <a:pt x="61" y="62"/>
                    </a:lnTo>
                    <a:lnTo>
                      <a:pt x="62" y="64"/>
                    </a:lnTo>
                    <a:lnTo>
                      <a:pt x="62" y="66"/>
                    </a:lnTo>
                    <a:lnTo>
                      <a:pt x="63" y="69"/>
                    </a:lnTo>
                    <a:lnTo>
                      <a:pt x="64" y="71"/>
                    </a:lnTo>
                    <a:lnTo>
                      <a:pt x="64" y="73"/>
                    </a:lnTo>
                    <a:lnTo>
                      <a:pt x="73" y="72"/>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5" name="Freeform 25"/>
              <p:cNvSpPr>
                <a:spLocks/>
              </p:cNvSpPr>
              <p:nvPr/>
            </p:nvSpPr>
            <p:spPr bwMode="auto">
              <a:xfrm>
                <a:off x="2268" y="2673"/>
                <a:ext cx="42" cy="727"/>
              </a:xfrm>
              <a:custGeom>
                <a:avLst/>
                <a:gdLst>
                  <a:gd name="T0" fmla="*/ 10 w 42"/>
                  <a:gd name="T1" fmla="*/ 694 h 727"/>
                  <a:gd name="T2" fmla="*/ 15 w 42"/>
                  <a:gd name="T3" fmla="*/ 634 h 727"/>
                  <a:gd name="T4" fmla="*/ 21 w 42"/>
                  <a:gd name="T5" fmla="*/ 579 h 727"/>
                  <a:gd name="T6" fmla="*/ 26 w 42"/>
                  <a:gd name="T7" fmla="*/ 529 h 727"/>
                  <a:gd name="T8" fmla="*/ 30 w 42"/>
                  <a:gd name="T9" fmla="*/ 481 h 727"/>
                  <a:gd name="T10" fmla="*/ 33 w 42"/>
                  <a:gd name="T11" fmla="*/ 435 h 727"/>
                  <a:gd name="T12" fmla="*/ 36 w 42"/>
                  <a:gd name="T13" fmla="*/ 392 h 727"/>
                  <a:gd name="T14" fmla="*/ 39 w 42"/>
                  <a:gd name="T15" fmla="*/ 352 h 727"/>
                  <a:gd name="T16" fmla="*/ 40 w 42"/>
                  <a:gd name="T17" fmla="*/ 312 h 727"/>
                  <a:gd name="T18" fmla="*/ 41 w 42"/>
                  <a:gd name="T19" fmla="*/ 273 h 727"/>
                  <a:gd name="T20" fmla="*/ 41 w 42"/>
                  <a:gd name="T21" fmla="*/ 234 h 727"/>
                  <a:gd name="T22" fmla="*/ 39 w 42"/>
                  <a:gd name="T23" fmla="*/ 195 h 727"/>
                  <a:gd name="T24" fmla="*/ 36 w 42"/>
                  <a:gd name="T25" fmla="*/ 155 h 727"/>
                  <a:gd name="T26" fmla="*/ 33 w 42"/>
                  <a:gd name="T27" fmla="*/ 113 h 727"/>
                  <a:gd name="T28" fmla="*/ 28 w 42"/>
                  <a:gd name="T29" fmla="*/ 69 h 727"/>
                  <a:gd name="T30" fmla="*/ 22 w 42"/>
                  <a:gd name="T31" fmla="*/ 24 h 727"/>
                  <a:gd name="T32" fmla="*/ 10 w 42"/>
                  <a:gd name="T33" fmla="*/ 0 h 727"/>
                  <a:gd name="T34" fmla="*/ 17 w 42"/>
                  <a:gd name="T35" fmla="*/ 48 h 727"/>
                  <a:gd name="T36" fmla="*/ 23 w 42"/>
                  <a:gd name="T37" fmla="*/ 92 h 727"/>
                  <a:gd name="T38" fmla="*/ 27 w 42"/>
                  <a:gd name="T39" fmla="*/ 135 h 727"/>
                  <a:gd name="T40" fmla="*/ 30 w 42"/>
                  <a:gd name="T41" fmla="*/ 175 h 727"/>
                  <a:gd name="T42" fmla="*/ 32 w 42"/>
                  <a:gd name="T43" fmla="*/ 215 h 727"/>
                  <a:gd name="T44" fmla="*/ 33 w 42"/>
                  <a:gd name="T45" fmla="*/ 253 h 727"/>
                  <a:gd name="T46" fmla="*/ 32 w 42"/>
                  <a:gd name="T47" fmla="*/ 291 h 727"/>
                  <a:gd name="T48" fmla="*/ 32 w 42"/>
                  <a:gd name="T49" fmla="*/ 332 h 727"/>
                  <a:gd name="T50" fmla="*/ 30 w 42"/>
                  <a:gd name="T51" fmla="*/ 372 h 727"/>
                  <a:gd name="T52" fmla="*/ 27 w 42"/>
                  <a:gd name="T53" fmla="*/ 414 h 727"/>
                  <a:gd name="T54" fmla="*/ 24 w 42"/>
                  <a:gd name="T55" fmla="*/ 456 h 727"/>
                  <a:gd name="T56" fmla="*/ 19 w 42"/>
                  <a:gd name="T57" fmla="*/ 503 h 727"/>
                  <a:gd name="T58" fmla="*/ 15 w 42"/>
                  <a:gd name="T59" fmla="*/ 553 h 727"/>
                  <a:gd name="T60" fmla="*/ 10 w 42"/>
                  <a:gd name="T61" fmla="*/ 606 h 727"/>
                  <a:gd name="T62" fmla="*/ 5 w 42"/>
                  <a:gd name="T63" fmla="*/ 663 h 727"/>
                  <a:gd name="T64" fmla="*/ 0 w 42"/>
                  <a:gd name="T65" fmla="*/ 725 h 7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727"/>
                  <a:gd name="T101" fmla="*/ 42 w 42"/>
                  <a:gd name="T102" fmla="*/ 727 h 7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727">
                    <a:moveTo>
                      <a:pt x="7" y="726"/>
                    </a:moveTo>
                    <a:lnTo>
                      <a:pt x="10" y="694"/>
                    </a:lnTo>
                    <a:lnTo>
                      <a:pt x="12" y="664"/>
                    </a:lnTo>
                    <a:lnTo>
                      <a:pt x="15" y="634"/>
                    </a:lnTo>
                    <a:lnTo>
                      <a:pt x="18" y="606"/>
                    </a:lnTo>
                    <a:lnTo>
                      <a:pt x="21" y="579"/>
                    </a:lnTo>
                    <a:lnTo>
                      <a:pt x="23" y="553"/>
                    </a:lnTo>
                    <a:lnTo>
                      <a:pt x="26" y="529"/>
                    </a:lnTo>
                    <a:lnTo>
                      <a:pt x="28" y="503"/>
                    </a:lnTo>
                    <a:lnTo>
                      <a:pt x="30" y="481"/>
                    </a:lnTo>
                    <a:lnTo>
                      <a:pt x="31" y="457"/>
                    </a:lnTo>
                    <a:lnTo>
                      <a:pt x="33" y="435"/>
                    </a:lnTo>
                    <a:lnTo>
                      <a:pt x="35" y="414"/>
                    </a:lnTo>
                    <a:lnTo>
                      <a:pt x="36" y="392"/>
                    </a:lnTo>
                    <a:lnTo>
                      <a:pt x="37" y="372"/>
                    </a:lnTo>
                    <a:lnTo>
                      <a:pt x="39" y="352"/>
                    </a:lnTo>
                    <a:lnTo>
                      <a:pt x="40" y="332"/>
                    </a:lnTo>
                    <a:lnTo>
                      <a:pt x="40" y="312"/>
                    </a:lnTo>
                    <a:lnTo>
                      <a:pt x="41" y="291"/>
                    </a:lnTo>
                    <a:lnTo>
                      <a:pt x="41" y="273"/>
                    </a:lnTo>
                    <a:lnTo>
                      <a:pt x="41" y="253"/>
                    </a:lnTo>
                    <a:lnTo>
                      <a:pt x="41" y="234"/>
                    </a:lnTo>
                    <a:lnTo>
                      <a:pt x="40" y="215"/>
                    </a:lnTo>
                    <a:lnTo>
                      <a:pt x="39" y="195"/>
                    </a:lnTo>
                    <a:lnTo>
                      <a:pt x="38" y="175"/>
                    </a:lnTo>
                    <a:lnTo>
                      <a:pt x="36" y="155"/>
                    </a:lnTo>
                    <a:lnTo>
                      <a:pt x="35" y="135"/>
                    </a:lnTo>
                    <a:lnTo>
                      <a:pt x="33" y="113"/>
                    </a:lnTo>
                    <a:lnTo>
                      <a:pt x="30" y="92"/>
                    </a:lnTo>
                    <a:lnTo>
                      <a:pt x="28" y="69"/>
                    </a:lnTo>
                    <a:lnTo>
                      <a:pt x="26" y="47"/>
                    </a:lnTo>
                    <a:lnTo>
                      <a:pt x="22" y="24"/>
                    </a:lnTo>
                    <a:lnTo>
                      <a:pt x="18" y="0"/>
                    </a:lnTo>
                    <a:lnTo>
                      <a:pt x="10" y="0"/>
                    </a:lnTo>
                    <a:lnTo>
                      <a:pt x="14" y="25"/>
                    </a:lnTo>
                    <a:lnTo>
                      <a:pt x="17" y="48"/>
                    </a:lnTo>
                    <a:lnTo>
                      <a:pt x="21" y="70"/>
                    </a:lnTo>
                    <a:lnTo>
                      <a:pt x="23" y="92"/>
                    </a:lnTo>
                    <a:lnTo>
                      <a:pt x="26" y="114"/>
                    </a:lnTo>
                    <a:lnTo>
                      <a:pt x="27" y="135"/>
                    </a:lnTo>
                    <a:lnTo>
                      <a:pt x="29" y="156"/>
                    </a:lnTo>
                    <a:lnTo>
                      <a:pt x="30" y="175"/>
                    </a:lnTo>
                    <a:lnTo>
                      <a:pt x="31" y="195"/>
                    </a:lnTo>
                    <a:lnTo>
                      <a:pt x="32" y="215"/>
                    </a:lnTo>
                    <a:lnTo>
                      <a:pt x="33" y="234"/>
                    </a:lnTo>
                    <a:lnTo>
                      <a:pt x="33" y="253"/>
                    </a:lnTo>
                    <a:lnTo>
                      <a:pt x="33" y="273"/>
                    </a:lnTo>
                    <a:lnTo>
                      <a:pt x="32" y="291"/>
                    </a:lnTo>
                    <a:lnTo>
                      <a:pt x="32" y="312"/>
                    </a:lnTo>
                    <a:lnTo>
                      <a:pt x="32" y="332"/>
                    </a:lnTo>
                    <a:lnTo>
                      <a:pt x="30" y="352"/>
                    </a:lnTo>
                    <a:lnTo>
                      <a:pt x="30" y="372"/>
                    </a:lnTo>
                    <a:lnTo>
                      <a:pt x="29" y="392"/>
                    </a:lnTo>
                    <a:lnTo>
                      <a:pt x="27" y="414"/>
                    </a:lnTo>
                    <a:lnTo>
                      <a:pt x="26" y="434"/>
                    </a:lnTo>
                    <a:lnTo>
                      <a:pt x="24" y="456"/>
                    </a:lnTo>
                    <a:lnTo>
                      <a:pt x="22" y="480"/>
                    </a:lnTo>
                    <a:lnTo>
                      <a:pt x="19" y="503"/>
                    </a:lnTo>
                    <a:lnTo>
                      <a:pt x="17" y="528"/>
                    </a:lnTo>
                    <a:lnTo>
                      <a:pt x="15" y="553"/>
                    </a:lnTo>
                    <a:lnTo>
                      <a:pt x="12" y="578"/>
                    </a:lnTo>
                    <a:lnTo>
                      <a:pt x="10" y="606"/>
                    </a:lnTo>
                    <a:lnTo>
                      <a:pt x="7" y="634"/>
                    </a:lnTo>
                    <a:lnTo>
                      <a:pt x="5" y="663"/>
                    </a:lnTo>
                    <a:lnTo>
                      <a:pt x="2" y="693"/>
                    </a:lnTo>
                    <a:lnTo>
                      <a:pt x="0" y="725"/>
                    </a:lnTo>
                    <a:lnTo>
                      <a:pt x="7" y="726"/>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6" name="Freeform 26"/>
              <p:cNvSpPr>
                <a:spLocks/>
              </p:cNvSpPr>
              <p:nvPr/>
            </p:nvSpPr>
            <p:spPr bwMode="auto">
              <a:xfrm>
                <a:off x="2202" y="3398"/>
                <a:ext cx="74" cy="65"/>
              </a:xfrm>
              <a:custGeom>
                <a:avLst/>
                <a:gdLst>
                  <a:gd name="T0" fmla="*/ 4 w 74"/>
                  <a:gd name="T1" fmla="*/ 63 h 65"/>
                  <a:gd name="T2" fmla="*/ 10 w 74"/>
                  <a:gd name="T3" fmla="*/ 61 h 65"/>
                  <a:gd name="T4" fmla="*/ 16 w 74"/>
                  <a:gd name="T5" fmla="*/ 60 h 65"/>
                  <a:gd name="T6" fmla="*/ 23 w 74"/>
                  <a:gd name="T7" fmla="*/ 57 h 65"/>
                  <a:gd name="T8" fmla="*/ 29 w 74"/>
                  <a:gd name="T9" fmla="*/ 54 h 65"/>
                  <a:gd name="T10" fmla="*/ 34 w 74"/>
                  <a:gd name="T11" fmla="*/ 51 h 65"/>
                  <a:gd name="T12" fmla="*/ 40 w 74"/>
                  <a:gd name="T13" fmla="*/ 47 h 65"/>
                  <a:gd name="T14" fmla="*/ 45 w 74"/>
                  <a:gd name="T15" fmla="*/ 45 h 65"/>
                  <a:gd name="T16" fmla="*/ 50 w 74"/>
                  <a:gd name="T17" fmla="*/ 39 h 65"/>
                  <a:gd name="T18" fmla="*/ 55 w 74"/>
                  <a:gd name="T19" fmla="*/ 36 h 65"/>
                  <a:gd name="T20" fmla="*/ 60 w 74"/>
                  <a:gd name="T21" fmla="*/ 31 h 65"/>
                  <a:gd name="T22" fmla="*/ 63 w 74"/>
                  <a:gd name="T23" fmla="*/ 25 h 65"/>
                  <a:gd name="T24" fmla="*/ 66 w 74"/>
                  <a:gd name="T25" fmla="*/ 20 h 65"/>
                  <a:gd name="T26" fmla="*/ 69 w 74"/>
                  <a:gd name="T27" fmla="*/ 14 h 65"/>
                  <a:gd name="T28" fmla="*/ 71 w 74"/>
                  <a:gd name="T29" fmla="*/ 9 h 65"/>
                  <a:gd name="T30" fmla="*/ 71 w 74"/>
                  <a:gd name="T31" fmla="*/ 4 h 65"/>
                  <a:gd name="T32" fmla="*/ 65 w 74"/>
                  <a:gd name="T33" fmla="*/ 0 h 65"/>
                  <a:gd name="T34" fmla="*/ 64 w 74"/>
                  <a:gd name="T35" fmla="*/ 5 h 65"/>
                  <a:gd name="T36" fmla="*/ 62 w 74"/>
                  <a:gd name="T37" fmla="*/ 10 h 65"/>
                  <a:gd name="T38" fmla="*/ 61 w 74"/>
                  <a:gd name="T39" fmla="*/ 14 h 65"/>
                  <a:gd name="T40" fmla="*/ 58 w 74"/>
                  <a:gd name="T41" fmla="*/ 19 h 65"/>
                  <a:gd name="T42" fmla="*/ 54 w 74"/>
                  <a:gd name="T43" fmla="*/ 23 h 65"/>
                  <a:gd name="T44" fmla="*/ 50 w 74"/>
                  <a:gd name="T45" fmla="*/ 27 h 65"/>
                  <a:gd name="T46" fmla="*/ 47 w 74"/>
                  <a:gd name="T47" fmla="*/ 32 h 65"/>
                  <a:gd name="T48" fmla="*/ 43 w 74"/>
                  <a:gd name="T49" fmla="*/ 36 h 65"/>
                  <a:gd name="T50" fmla="*/ 39 w 74"/>
                  <a:gd name="T51" fmla="*/ 38 h 65"/>
                  <a:gd name="T52" fmla="*/ 33 w 74"/>
                  <a:gd name="T53" fmla="*/ 43 h 65"/>
                  <a:gd name="T54" fmla="*/ 28 w 74"/>
                  <a:gd name="T55" fmla="*/ 45 h 65"/>
                  <a:gd name="T56" fmla="*/ 23 w 74"/>
                  <a:gd name="T57" fmla="*/ 49 h 65"/>
                  <a:gd name="T58" fmla="*/ 16 w 74"/>
                  <a:gd name="T59" fmla="*/ 51 h 65"/>
                  <a:gd name="T60" fmla="*/ 11 w 74"/>
                  <a:gd name="T61" fmla="*/ 53 h 65"/>
                  <a:gd name="T62" fmla="*/ 6 w 74"/>
                  <a:gd name="T63" fmla="*/ 54 h 65"/>
                  <a:gd name="T64" fmla="*/ 0 w 74"/>
                  <a:gd name="T65" fmla="*/ 56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5"/>
                  <a:gd name="T101" fmla="*/ 74 w 7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5">
                    <a:moveTo>
                      <a:pt x="2" y="64"/>
                    </a:moveTo>
                    <a:lnTo>
                      <a:pt x="4" y="63"/>
                    </a:lnTo>
                    <a:lnTo>
                      <a:pt x="8" y="62"/>
                    </a:lnTo>
                    <a:lnTo>
                      <a:pt x="10" y="61"/>
                    </a:lnTo>
                    <a:lnTo>
                      <a:pt x="13" y="61"/>
                    </a:lnTo>
                    <a:lnTo>
                      <a:pt x="16" y="60"/>
                    </a:lnTo>
                    <a:lnTo>
                      <a:pt x="20" y="58"/>
                    </a:lnTo>
                    <a:lnTo>
                      <a:pt x="23" y="57"/>
                    </a:lnTo>
                    <a:lnTo>
                      <a:pt x="25" y="56"/>
                    </a:lnTo>
                    <a:lnTo>
                      <a:pt x="29" y="54"/>
                    </a:lnTo>
                    <a:lnTo>
                      <a:pt x="31" y="53"/>
                    </a:lnTo>
                    <a:lnTo>
                      <a:pt x="34" y="51"/>
                    </a:lnTo>
                    <a:lnTo>
                      <a:pt x="38" y="50"/>
                    </a:lnTo>
                    <a:lnTo>
                      <a:pt x="40" y="47"/>
                    </a:lnTo>
                    <a:lnTo>
                      <a:pt x="43" y="45"/>
                    </a:lnTo>
                    <a:lnTo>
                      <a:pt x="45" y="45"/>
                    </a:lnTo>
                    <a:lnTo>
                      <a:pt x="48" y="42"/>
                    </a:lnTo>
                    <a:lnTo>
                      <a:pt x="50" y="39"/>
                    </a:lnTo>
                    <a:lnTo>
                      <a:pt x="52" y="38"/>
                    </a:lnTo>
                    <a:lnTo>
                      <a:pt x="55" y="36"/>
                    </a:lnTo>
                    <a:lnTo>
                      <a:pt x="57" y="33"/>
                    </a:lnTo>
                    <a:lnTo>
                      <a:pt x="60" y="31"/>
                    </a:lnTo>
                    <a:lnTo>
                      <a:pt x="61" y="28"/>
                    </a:lnTo>
                    <a:lnTo>
                      <a:pt x="63" y="25"/>
                    </a:lnTo>
                    <a:lnTo>
                      <a:pt x="65" y="23"/>
                    </a:lnTo>
                    <a:lnTo>
                      <a:pt x="66" y="20"/>
                    </a:lnTo>
                    <a:lnTo>
                      <a:pt x="67" y="18"/>
                    </a:lnTo>
                    <a:lnTo>
                      <a:pt x="69" y="14"/>
                    </a:lnTo>
                    <a:lnTo>
                      <a:pt x="70" y="12"/>
                    </a:lnTo>
                    <a:lnTo>
                      <a:pt x="71" y="9"/>
                    </a:lnTo>
                    <a:lnTo>
                      <a:pt x="71" y="6"/>
                    </a:lnTo>
                    <a:lnTo>
                      <a:pt x="71" y="4"/>
                    </a:lnTo>
                    <a:lnTo>
                      <a:pt x="73" y="0"/>
                    </a:lnTo>
                    <a:lnTo>
                      <a:pt x="65" y="0"/>
                    </a:lnTo>
                    <a:lnTo>
                      <a:pt x="64" y="2"/>
                    </a:lnTo>
                    <a:lnTo>
                      <a:pt x="64" y="5"/>
                    </a:lnTo>
                    <a:lnTo>
                      <a:pt x="63" y="7"/>
                    </a:lnTo>
                    <a:lnTo>
                      <a:pt x="62" y="10"/>
                    </a:lnTo>
                    <a:lnTo>
                      <a:pt x="61" y="12"/>
                    </a:lnTo>
                    <a:lnTo>
                      <a:pt x="61" y="14"/>
                    </a:lnTo>
                    <a:lnTo>
                      <a:pt x="59" y="17"/>
                    </a:lnTo>
                    <a:lnTo>
                      <a:pt x="58" y="19"/>
                    </a:lnTo>
                    <a:lnTo>
                      <a:pt x="56" y="21"/>
                    </a:lnTo>
                    <a:lnTo>
                      <a:pt x="54" y="23"/>
                    </a:lnTo>
                    <a:lnTo>
                      <a:pt x="53" y="25"/>
                    </a:lnTo>
                    <a:lnTo>
                      <a:pt x="50" y="27"/>
                    </a:lnTo>
                    <a:lnTo>
                      <a:pt x="49" y="30"/>
                    </a:lnTo>
                    <a:lnTo>
                      <a:pt x="47" y="32"/>
                    </a:lnTo>
                    <a:lnTo>
                      <a:pt x="45" y="33"/>
                    </a:lnTo>
                    <a:lnTo>
                      <a:pt x="43" y="36"/>
                    </a:lnTo>
                    <a:lnTo>
                      <a:pt x="40" y="37"/>
                    </a:lnTo>
                    <a:lnTo>
                      <a:pt x="39" y="38"/>
                    </a:lnTo>
                    <a:lnTo>
                      <a:pt x="35" y="41"/>
                    </a:lnTo>
                    <a:lnTo>
                      <a:pt x="33" y="43"/>
                    </a:lnTo>
                    <a:lnTo>
                      <a:pt x="30" y="45"/>
                    </a:lnTo>
                    <a:lnTo>
                      <a:pt x="28" y="45"/>
                    </a:lnTo>
                    <a:lnTo>
                      <a:pt x="25" y="47"/>
                    </a:lnTo>
                    <a:lnTo>
                      <a:pt x="23" y="49"/>
                    </a:lnTo>
                    <a:lnTo>
                      <a:pt x="20" y="50"/>
                    </a:lnTo>
                    <a:lnTo>
                      <a:pt x="16" y="51"/>
                    </a:lnTo>
                    <a:lnTo>
                      <a:pt x="13" y="52"/>
                    </a:lnTo>
                    <a:lnTo>
                      <a:pt x="11" y="53"/>
                    </a:lnTo>
                    <a:lnTo>
                      <a:pt x="8" y="53"/>
                    </a:lnTo>
                    <a:lnTo>
                      <a:pt x="6" y="54"/>
                    </a:lnTo>
                    <a:lnTo>
                      <a:pt x="3" y="55"/>
                    </a:lnTo>
                    <a:lnTo>
                      <a:pt x="0" y="56"/>
                    </a:lnTo>
                    <a:lnTo>
                      <a:pt x="2" y="64"/>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7" name="Freeform 27"/>
              <p:cNvSpPr>
                <a:spLocks/>
              </p:cNvSpPr>
              <p:nvPr/>
            </p:nvSpPr>
            <p:spPr bwMode="auto">
              <a:xfrm>
                <a:off x="1675" y="3455"/>
                <a:ext cx="530" cy="99"/>
              </a:xfrm>
              <a:custGeom>
                <a:avLst/>
                <a:gdLst>
                  <a:gd name="T0" fmla="*/ 8 w 530"/>
                  <a:gd name="T1" fmla="*/ 94 h 99"/>
                  <a:gd name="T2" fmla="*/ 5 w 530"/>
                  <a:gd name="T3" fmla="*/ 98 h 99"/>
                  <a:gd name="T4" fmla="*/ 529 w 530"/>
                  <a:gd name="T5" fmla="*/ 7 h 99"/>
                  <a:gd name="T6" fmla="*/ 527 w 530"/>
                  <a:gd name="T7" fmla="*/ 0 h 99"/>
                  <a:gd name="T8" fmla="*/ 4 w 530"/>
                  <a:gd name="T9" fmla="*/ 90 h 99"/>
                  <a:gd name="T10" fmla="*/ 0 w 530"/>
                  <a:gd name="T11" fmla="*/ 94 h 99"/>
                  <a:gd name="T12" fmla="*/ 4 w 530"/>
                  <a:gd name="T13" fmla="*/ 90 h 99"/>
                  <a:gd name="T14" fmla="*/ 0 w 530"/>
                  <a:gd name="T15" fmla="*/ 91 h 99"/>
                  <a:gd name="T16" fmla="*/ 0 w 530"/>
                  <a:gd name="T17" fmla="*/ 94 h 99"/>
                  <a:gd name="T18" fmla="*/ 8 w 530"/>
                  <a:gd name="T19" fmla="*/ 94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0"/>
                  <a:gd name="T31" fmla="*/ 0 h 99"/>
                  <a:gd name="T32" fmla="*/ 530 w 530"/>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0" h="99">
                    <a:moveTo>
                      <a:pt x="8" y="94"/>
                    </a:moveTo>
                    <a:lnTo>
                      <a:pt x="5" y="98"/>
                    </a:lnTo>
                    <a:lnTo>
                      <a:pt x="529" y="7"/>
                    </a:lnTo>
                    <a:lnTo>
                      <a:pt x="527" y="0"/>
                    </a:lnTo>
                    <a:lnTo>
                      <a:pt x="4" y="90"/>
                    </a:lnTo>
                    <a:lnTo>
                      <a:pt x="0" y="94"/>
                    </a:lnTo>
                    <a:lnTo>
                      <a:pt x="4" y="90"/>
                    </a:lnTo>
                    <a:lnTo>
                      <a:pt x="0" y="91"/>
                    </a:lnTo>
                    <a:lnTo>
                      <a:pt x="0" y="94"/>
                    </a:lnTo>
                    <a:lnTo>
                      <a:pt x="8" y="94"/>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8" name="Freeform 28"/>
              <p:cNvSpPr>
                <a:spLocks/>
              </p:cNvSpPr>
              <p:nvPr/>
            </p:nvSpPr>
            <p:spPr bwMode="auto">
              <a:xfrm>
                <a:off x="1675" y="3550"/>
                <a:ext cx="16" cy="130"/>
              </a:xfrm>
              <a:custGeom>
                <a:avLst/>
                <a:gdLst>
                  <a:gd name="T0" fmla="*/ 8 w 16"/>
                  <a:gd name="T1" fmla="*/ 120 h 130"/>
                  <a:gd name="T2" fmla="*/ 15 w 16"/>
                  <a:gd name="T3" fmla="*/ 125 h 130"/>
                  <a:gd name="T4" fmla="*/ 15 w 16"/>
                  <a:gd name="T5" fmla="*/ 0 h 130"/>
                  <a:gd name="T6" fmla="*/ 0 w 16"/>
                  <a:gd name="T7" fmla="*/ 0 h 130"/>
                  <a:gd name="T8" fmla="*/ 0 w 16"/>
                  <a:gd name="T9" fmla="*/ 125 h 130"/>
                  <a:gd name="T10" fmla="*/ 8 w 16"/>
                  <a:gd name="T11" fmla="*/ 129 h 130"/>
                  <a:gd name="T12" fmla="*/ 0 w 16"/>
                  <a:gd name="T13" fmla="*/ 125 h 130"/>
                  <a:gd name="T14" fmla="*/ 0 w 16"/>
                  <a:gd name="T15" fmla="*/ 129 h 130"/>
                  <a:gd name="T16" fmla="*/ 8 w 16"/>
                  <a:gd name="T17" fmla="*/ 129 h 130"/>
                  <a:gd name="T18" fmla="*/ 8 w 16"/>
                  <a:gd name="T19" fmla="*/ 12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0"/>
                  <a:gd name="T32" fmla="*/ 16 w 16"/>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0">
                    <a:moveTo>
                      <a:pt x="8" y="120"/>
                    </a:moveTo>
                    <a:lnTo>
                      <a:pt x="15" y="125"/>
                    </a:lnTo>
                    <a:lnTo>
                      <a:pt x="15" y="0"/>
                    </a:lnTo>
                    <a:lnTo>
                      <a:pt x="0" y="0"/>
                    </a:lnTo>
                    <a:lnTo>
                      <a:pt x="0" y="125"/>
                    </a:lnTo>
                    <a:lnTo>
                      <a:pt x="8" y="129"/>
                    </a:lnTo>
                    <a:lnTo>
                      <a:pt x="0" y="125"/>
                    </a:lnTo>
                    <a:lnTo>
                      <a:pt x="0" y="129"/>
                    </a:lnTo>
                    <a:lnTo>
                      <a:pt x="8" y="129"/>
                    </a:lnTo>
                    <a:lnTo>
                      <a:pt x="8" y="120"/>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sp>
            <p:nvSpPr>
              <p:cNvPr id="49" name="Freeform 29"/>
              <p:cNvSpPr>
                <a:spLocks/>
              </p:cNvSpPr>
              <p:nvPr/>
            </p:nvSpPr>
            <p:spPr bwMode="auto">
              <a:xfrm>
                <a:off x="1680" y="3670"/>
                <a:ext cx="694" cy="15"/>
              </a:xfrm>
              <a:custGeom>
                <a:avLst/>
                <a:gdLst>
                  <a:gd name="T0" fmla="*/ 693 w 694"/>
                  <a:gd name="T1" fmla="*/ 7 h 15"/>
                  <a:gd name="T2" fmla="*/ 693 w 694"/>
                  <a:gd name="T3" fmla="*/ 0 h 15"/>
                  <a:gd name="T4" fmla="*/ 0 w 694"/>
                  <a:gd name="T5" fmla="*/ 0 h 15"/>
                  <a:gd name="T6" fmla="*/ 0 w 694"/>
                  <a:gd name="T7" fmla="*/ 14 h 15"/>
                  <a:gd name="T8" fmla="*/ 693 w 694"/>
                  <a:gd name="T9" fmla="*/ 14 h 15"/>
                  <a:gd name="T10" fmla="*/ 693 w 694"/>
                  <a:gd name="T11" fmla="*/ 7 h 15"/>
                  <a:gd name="T12" fmla="*/ 0 60000 65536"/>
                  <a:gd name="T13" fmla="*/ 0 60000 65536"/>
                  <a:gd name="T14" fmla="*/ 0 60000 65536"/>
                  <a:gd name="T15" fmla="*/ 0 60000 65536"/>
                  <a:gd name="T16" fmla="*/ 0 60000 65536"/>
                  <a:gd name="T17" fmla="*/ 0 60000 65536"/>
                  <a:gd name="T18" fmla="*/ 0 w 694"/>
                  <a:gd name="T19" fmla="*/ 0 h 15"/>
                  <a:gd name="T20" fmla="*/ 694 w 69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94" h="15">
                    <a:moveTo>
                      <a:pt x="693" y="7"/>
                    </a:moveTo>
                    <a:lnTo>
                      <a:pt x="693" y="0"/>
                    </a:lnTo>
                    <a:lnTo>
                      <a:pt x="0" y="0"/>
                    </a:lnTo>
                    <a:lnTo>
                      <a:pt x="0" y="14"/>
                    </a:lnTo>
                    <a:lnTo>
                      <a:pt x="693" y="14"/>
                    </a:lnTo>
                    <a:lnTo>
                      <a:pt x="693" y="7"/>
                    </a:lnTo>
                  </a:path>
                </a:pathLst>
              </a:custGeom>
              <a:solidFill>
                <a:srgbClr val="000000"/>
              </a:solidFill>
              <a:ln w="25400" cap="rnd" cmpd="sng">
                <a:solidFill>
                  <a:schemeClr val="tx1"/>
                </a:solidFill>
                <a:prstDash val="solid"/>
                <a:round/>
                <a:headEnd type="none" w="sm" len="sm"/>
                <a:tailEnd type="none" w="sm" len="sm"/>
              </a:ln>
            </p:spPr>
            <p:txBody>
              <a:bodyPr/>
              <a:lstStyle/>
              <a:p>
                <a:endParaRPr lang="en-US" dirty="0">
                  <a:solidFill>
                    <a:prstClr val="black"/>
                  </a:solidFill>
                </a:endParaRPr>
              </a:p>
            </p:txBody>
          </p:sp>
        </p:grpSp>
        <p:grpSp>
          <p:nvGrpSpPr>
            <p:cNvPr id="11" name="Group 39"/>
            <p:cNvGrpSpPr>
              <a:grpSpLocks/>
            </p:cNvGrpSpPr>
            <p:nvPr/>
          </p:nvGrpSpPr>
          <p:grpSpPr bwMode="auto">
            <a:xfrm>
              <a:off x="794" y="3548"/>
              <a:ext cx="2823" cy="304"/>
              <a:chOff x="794" y="3548"/>
              <a:chExt cx="2823" cy="304"/>
            </a:xfrm>
          </p:grpSpPr>
          <p:sp>
            <p:nvSpPr>
              <p:cNvPr id="20" name="Line 31"/>
              <p:cNvSpPr>
                <a:spLocks noChangeShapeType="1"/>
              </p:cNvSpPr>
              <p:nvPr/>
            </p:nvSpPr>
            <p:spPr bwMode="auto">
              <a:xfrm>
                <a:off x="3610" y="3735"/>
                <a:ext cx="0" cy="109"/>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1" name="Line 32"/>
              <p:cNvSpPr>
                <a:spLocks noChangeShapeType="1"/>
              </p:cNvSpPr>
              <p:nvPr/>
            </p:nvSpPr>
            <p:spPr bwMode="auto">
              <a:xfrm flipH="1" flipV="1">
                <a:off x="2922" y="3675"/>
                <a:ext cx="695" cy="5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2" name="Line 33"/>
              <p:cNvSpPr>
                <a:spLocks noChangeShapeType="1"/>
              </p:cNvSpPr>
              <p:nvPr/>
            </p:nvSpPr>
            <p:spPr bwMode="auto">
              <a:xfrm>
                <a:off x="804" y="3851"/>
                <a:ext cx="2798" cy="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3" name="Line 34"/>
              <p:cNvSpPr>
                <a:spLocks noChangeShapeType="1"/>
              </p:cNvSpPr>
              <p:nvPr/>
            </p:nvSpPr>
            <p:spPr bwMode="auto">
              <a:xfrm>
                <a:off x="794" y="3766"/>
                <a:ext cx="0" cy="7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4" name="Line 35"/>
              <p:cNvSpPr>
                <a:spLocks noChangeShapeType="1"/>
              </p:cNvSpPr>
              <p:nvPr/>
            </p:nvSpPr>
            <p:spPr bwMode="auto">
              <a:xfrm flipV="1">
                <a:off x="803" y="3620"/>
                <a:ext cx="670" cy="14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5" name="Line 36"/>
              <p:cNvSpPr>
                <a:spLocks noChangeShapeType="1"/>
              </p:cNvSpPr>
              <p:nvPr/>
            </p:nvSpPr>
            <p:spPr bwMode="auto">
              <a:xfrm flipV="1">
                <a:off x="1497" y="3548"/>
                <a:ext cx="60" cy="86"/>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6" name="Line 37"/>
              <p:cNvSpPr>
                <a:spLocks noChangeShapeType="1"/>
              </p:cNvSpPr>
              <p:nvPr/>
            </p:nvSpPr>
            <p:spPr bwMode="auto">
              <a:xfrm>
                <a:off x="1566" y="3565"/>
                <a:ext cx="0" cy="11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7" name="Line 38"/>
              <p:cNvSpPr>
                <a:spLocks noChangeShapeType="1"/>
              </p:cNvSpPr>
              <p:nvPr/>
            </p:nvSpPr>
            <p:spPr bwMode="auto">
              <a:xfrm>
                <a:off x="1576" y="3682"/>
                <a:ext cx="134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12" name="Rectangle 40"/>
            <p:cNvSpPr>
              <a:spLocks noChangeArrowheads="1"/>
            </p:cNvSpPr>
            <p:nvPr/>
          </p:nvSpPr>
          <p:spPr bwMode="auto">
            <a:xfrm>
              <a:off x="3420" y="2442"/>
              <a:ext cx="164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Static Gage 4'9" (57")</a:t>
              </a:r>
            </a:p>
          </p:txBody>
        </p:sp>
        <p:sp>
          <p:nvSpPr>
            <p:cNvPr id="13" name="Line 41"/>
            <p:cNvSpPr>
              <a:spLocks noChangeShapeType="1"/>
            </p:cNvSpPr>
            <p:nvPr/>
          </p:nvSpPr>
          <p:spPr bwMode="auto">
            <a:xfrm>
              <a:off x="2798" y="2365"/>
              <a:ext cx="1761" cy="0"/>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 name="Rectangle 42"/>
            <p:cNvSpPr>
              <a:spLocks noChangeArrowheads="1"/>
            </p:cNvSpPr>
            <p:nvPr/>
          </p:nvSpPr>
          <p:spPr bwMode="auto">
            <a:xfrm>
              <a:off x="481" y="2545"/>
              <a:ext cx="118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Movement 1/2"</a:t>
              </a:r>
            </a:p>
          </p:txBody>
        </p:sp>
        <p:sp>
          <p:nvSpPr>
            <p:cNvPr id="15" name="Line 43"/>
            <p:cNvSpPr>
              <a:spLocks noChangeShapeType="1"/>
            </p:cNvSpPr>
            <p:nvPr/>
          </p:nvSpPr>
          <p:spPr bwMode="auto">
            <a:xfrm>
              <a:off x="1163" y="2838"/>
              <a:ext cx="445" cy="67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 name="Rectangle 44"/>
            <p:cNvSpPr>
              <a:spLocks noChangeArrowheads="1"/>
            </p:cNvSpPr>
            <p:nvPr/>
          </p:nvSpPr>
          <p:spPr bwMode="auto">
            <a:xfrm>
              <a:off x="2633" y="2952"/>
              <a:ext cx="241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Dynamic Gage 4'9-1/2" (57-1/2")</a:t>
              </a:r>
            </a:p>
          </p:txBody>
        </p:sp>
        <p:sp>
          <p:nvSpPr>
            <p:cNvPr id="17" name="Rectangle 45"/>
            <p:cNvSpPr>
              <a:spLocks noChangeArrowheads="1"/>
            </p:cNvSpPr>
            <p:nvPr/>
          </p:nvSpPr>
          <p:spPr bwMode="auto">
            <a:xfrm>
              <a:off x="3147" y="2017"/>
              <a:ext cx="155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5/8" below top of rail</a:t>
              </a:r>
            </a:p>
          </p:txBody>
        </p:sp>
        <p:sp>
          <p:nvSpPr>
            <p:cNvPr id="18" name="Line 46"/>
            <p:cNvSpPr>
              <a:spLocks noChangeShapeType="1"/>
            </p:cNvSpPr>
            <p:nvPr/>
          </p:nvSpPr>
          <p:spPr bwMode="auto">
            <a:xfrm>
              <a:off x="2011" y="2152"/>
              <a:ext cx="108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9" name="Line 47"/>
            <p:cNvSpPr>
              <a:spLocks noChangeShapeType="1"/>
            </p:cNvSpPr>
            <p:nvPr/>
          </p:nvSpPr>
          <p:spPr bwMode="auto">
            <a:xfrm flipV="1">
              <a:off x="2974" y="2022"/>
              <a:ext cx="0" cy="346"/>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Tree>
    <p:extLst>
      <p:ext uri="{BB962C8B-B14F-4D97-AF65-F5344CB8AC3E}">
        <p14:creationId xmlns:p14="http://schemas.microsoft.com/office/powerpoint/2010/main" val="360644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a:t>
            </a:r>
            <a:r>
              <a:rPr lang="en-US" sz="2400" dirty="0" smtClean="0"/>
              <a:t> </a:t>
            </a:r>
            <a:r>
              <a:rPr lang="en-US" sz="3200" dirty="0" smtClean="0"/>
              <a:t>Measuring Track Under</a:t>
            </a:r>
            <a:br>
              <a:rPr lang="en-US" sz="3200" dirty="0" smtClean="0"/>
            </a:br>
            <a:r>
              <a:rPr lang="en-US" sz="3200" dirty="0"/>
              <a:t> </a:t>
            </a:r>
            <a:r>
              <a:rPr lang="en-US" sz="3200" dirty="0" smtClean="0"/>
              <a:t>                   Load </a:t>
            </a:r>
            <a:endParaRPr lang="en-US" sz="3200" dirty="0"/>
          </a:p>
        </p:txBody>
      </p:sp>
      <p:pic>
        <p:nvPicPr>
          <p:cNvPr id="50" name="Picture 11" descr="C:\Documents and Settings\kevin.mcquitty\My Documents\RR UP\014_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7526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50"/>
          <p:cNvSpPr txBox="1">
            <a:spLocks noChangeArrowheads="1"/>
          </p:cNvSpPr>
          <p:nvPr/>
        </p:nvSpPr>
        <p:spPr bwMode="auto">
          <a:xfrm>
            <a:off x="1600200" y="4572000"/>
            <a:ext cx="186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solidFill>
                  <a:prstClr val="black"/>
                </a:solidFill>
              </a:rPr>
              <a:t>Vertical Load</a:t>
            </a:r>
          </a:p>
        </p:txBody>
      </p:sp>
      <p:pic>
        <p:nvPicPr>
          <p:cNvPr id="52" name="Picture 51" descr="C:\Temp\213_13.jpg"/>
          <p:cNvPicPr>
            <a:picLocks noChangeAspect="1" noChangeArrowheads="1"/>
          </p:cNvPicPr>
          <p:nvPr/>
        </p:nvPicPr>
        <p:blipFill>
          <a:blip r:embed="rId4" cstate="print">
            <a:extLst>
              <a:ext uri="{28A0092B-C50C-407E-A947-70E740481C1C}">
                <a14:useLocalDpi xmlns:a14="http://schemas.microsoft.com/office/drawing/2010/main" val="0"/>
              </a:ext>
            </a:extLst>
          </a:blip>
          <a:srcRect l="11111"/>
          <a:stretch>
            <a:fillRect/>
          </a:stretch>
        </p:blipFill>
        <p:spPr bwMode="auto">
          <a:xfrm>
            <a:off x="4800600" y="3009966"/>
            <a:ext cx="3810000" cy="285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52"/>
          <p:cNvSpPr txBox="1">
            <a:spLocks noChangeArrowheads="1"/>
          </p:cNvSpPr>
          <p:nvPr/>
        </p:nvSpPr>
        <p:spPr bwMode="auto">
          <a:xfrm>
            <a:off x="6096000" y="2362200"/>
            <a:ext cx="1746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dirty="0">
                <a:solidFill>
                  <a:prstClr val="black"/>
                </a:solidFill>
              </a:rPr>
              <a:t>Lateral Load</a:t>
            </a:r>
          </a:p>
        </p:txBody>
      </p:sp>
    </p:spTree>
    <p:extLst>
      <p:ext uri="{BB962C8B-B14F-4D97-AF65-F5344CB8AC3E}">
        <p14:creationId xmlns:p14="http://schemas.microsoft.com/office/powerpoint/2010/main" val="1642279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a:t>
            </a:r>
            <a:r>
              <a:rPr lang="en-US" sz="2400" dirty="0" smtClean="0"/>
              <a:t> </a:t>
            </a:r>
            <a:r>
              <a:rPr lang="en-US" sz="3200" dirty="0" smtClean="0"/>
              <a:t>Measuring Track Under</a:t>
            </a:r>
            <a:br>
              <a:rPr lang="en-US" sz="3200" dirty="0" smtClean="0"/>
            </a:br>
            <a:r>
              <a:rPr lang="en-US" sz="3200" dirty="0"/>
              <a:t> </a:t>
            </a:r>
            <a:r>
              <a:rPr lang="en-US" sz="3200" dirty="0" smtClean="0"/>
              <a:t>                   Load </a:t>
            </a:r>
            <a:endParaRPr lang="en-US" sz="32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76400" y="1828800"/>
            <a:ext cx="58420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2199" y="4840309"/>
            <a:ext cx="1498601" cy="148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0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barn(inVertical)">
                                      <p:cBhvr>
                                        <p:cTn id="7"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kevin.mcquitty\AppData\Local\Microsoft\Windows\Temporary Internet Files\Content.Outlook\BM7YTDQO\IMG_021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val="0"/>
              </a:ext>
            </a:extLst>
          </a:blip>
          <a:srcRect l="27562" t="1" r="-27562" b="-2001"/>
          <a:stretch/>
        </p:blipFill>
        <p:spPr bwMode="auto">
          <a:xfrm rot="5400000">
            <a:off x="472440" y="3012440"/>
            <a:ext cx="8128000" cy="6217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213.14  </a:t>
            </a:r>
            <a:r>
              <a:rPr lang="en-US" sz="2400" dirty="0" smtClean="0">
                <a:solidFill>
                  <a:srgbClr val="FF0000"/>
                </a:solidFill>
              </a:rPr>
              <a:t>Application of Requirements</a:t>
            </a:r>
            <a:br>
              <a:rPr lang="en-US" sz="2400" dirty="0" smtClean="0">
                <a:solidFill>
                  <a:srgbClr val="FF0000"/>
                </a:solidFill>
              </a:rPr>
            </a:br>
            <a:r>
              <a:rPr lang="en-US" sz="2400" dirty="0">
                <a:solidFill>
                  <a:srgbClr val="FF0000"/>
                </a:solidFill>
              </a:rPr>
              <a:t> </a:t>
            </a:r>
            <a:r>
              <a:rPr lang="en-US" sz="2400" dirty="0" smtClean="0">
                <a:solidFill>
                  <a:srgbClr val="FF0000"/>
                </a:solidFill>
              </a:rPr>
              <a:t>                           to Curved Track</a:t>
            </a:r>
            <a:endParaRPr lang="en-US" sz="2400" dirty="0">
              <a:solidFill>
                <a:srgbClr val="FF0000"/>
              </a:solidFill>
            </a:endParaRPr>
          </a:p>
        </p:txBody>
      </p:sp>
      <p:sp>
        <p:nvSpPr>
          <p:cNvPr id="7" name="Rectangle 2052"/>
          <p:cNvSpPr>
            <a:spLocks noChangeArrowheads="1"/>
          </p:cNvSpPr>
          <p:nvPr/>
        </p:nvSpPr>
        <p:spPr bwMode="auto">
          <a:xfrm>
            <a:off x="609600" y="13716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r>
              <a:rPr lang="en-US" i="1" dirty="0">
                <a:solidFill>
                  <a:srgbClr val="212745"/>
                </a:solidFill>
              </a:rPr>
              <a:t>Unless otherwise provided in </a:t>
            </a:r>
            <a:r>
              <a:rPr lang="en-US" i="1" dirty="0" smtClean="0">
                <a:solidFill>
                  <a:srgbClr val="212745"/>
                </a:solidFill>
              </a:rPr>
              <a:t>this part</a:t>
            </a:r>
            <a:r>
              <a:rPr lang="en-US" i="1" dirty="0">
                <a:solidFill>
                  <a:srgbClr val="212745"/>
                </a:solidFill>
              </a:rPr>
              <a:t>, requirements specified for </a:t>
            </a:r>
            <a:r>
              <a:rPr lang="en-US" i="1" dirty="0" smtClean="0">
                <a:solidFill>
                  <a:srgbClr val="212745"/>
                </a:solidFill>
              </a:rPr>
              <a:t>curved track </a:t>
            </a:r>
            <a:r>
              <a:rPr lang="en-US" i="1" dirty="0">
                <a:solidFill>
                  <a:srgbClr val="212745"/>
                </a:solidFill>
              </a:rPr>
              <a:t>apply only to track having </a:t>
            </a:r>
            <a:r>
              <a:rPr lang="en-US" i="1" dirty="0" smtClean="0">
                <a:solidFill>
                  <a:srgbClr val="212745"/>
                </a:solidFill>
              </a:rPr>
              <a:t>a curvature </a:t>
            </a:r>
            <a:r>
              <a:rPr lang="en-US" i="1" dirty="0">
                <a:solidFill>
                  <a:srgbClr val="212745"/>
                </a:solidFill>
              </a:rPr>
              <a:t>greater than </a:t>
            </a:r>
            <a:r>
              <a:rPr lang="en-US" i="1" dirty="0" smtClean="0">
                <a:solidFill>
                  <a:srgbClr val="212745"/>
                </a:solidFill>
              </a:rPr>
              <a:t>0.25</a:t>
            </a:r>
            <a:endParaRPr lang="en-US" sz="1600" i="1" dirty="0">
              <a:solidFill>
                <a:srgbClr val="212745"/>
              </a:solidFill>
            </a:endParaRPr>
          </a:p>
        </p:txBody>
      </p:sp>
    </p:spTree>
    <p:extLst>
      <p:ext uri="{BB962C8B-B14F-4D97-AF65-F5344CB8AC3E}">
        <p14:creationId xmlns:p14="http://schemas.microsoft.com/office/powerpoint/2010/main" val="2408942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213.15  Penalties</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r>
              <a:rPr lang="en-US" i="1" dirty="0" smtClean="0">
                <a:solidFill>
                  <a:srgbClr val="212745"/>
                </a:solidFill>
              </a:rPr>
              <a:t>Any </a:t>
            </a:r>
            <a:r>
              <a:rPr lang="en-US" i="1" dirty="0">
                <a:solidFill>
                  <a:srgbClr val="212745"/>
                </a:solidFill>
              </a:rPr>
              <a:t>person who violates any requirement of this part </a:t>
            </a:r>
            <a:r>
              <a:rPr lang="en-US" i="1" dirty="0" smtClean="0">
                <a:solidFill>
                  <a:srgbClr val="212745"/>
                </a:solidFill>
              </a:rPr>
              <a:t>or causes </a:t>
            </a:r>
            <a:r>
              <a:rPr lang="en-US" i="1" dirty="0">
                <a:solidFill>
                  <a:srgbClr val="212745"/>
                </a:solidFill>
              </a:rPr>
              <a:t>the violation of any such requirement is subject to a </a:t>
            </a:r>
            <a:r>
              <a:rPr lang="en-US" i="1" dirty="0" smtClean="0">
                <a:solidFill>
                  <a:srgbClr val="212745"/>
                </a:solidFill>
              </a:rPr>
              <a:t>civil </a:t>
            </a:r>
            <a:r>
              <a:rPr lang="en-US" i="1" dirty="0">
                <a:solidFill>
                  <a:srgbClr val="212745"/>
                </a:solidFill>
              </a:rPr>
              <a:t>penalty of at least $650 and not more than $25,000 per </a:t>
            </a:r>
            <a:r>
              <a:rPr lang="en-US" i="1" dirty="0" smtClean="0">
                <a:solidFill>
                  <a:srgbClr val="212745"/>
                </a:solidFill>
              </a:rPr>
              <a:t>violation</a:t>
            </a:r>
            <a:r>
              <a:rPr lang="en-US" i="1" dirty="0">
                <a:solidFill>
                  <a:srgbClr val="212745"/>
                </a:solidFill>
              </a:rPr>
              <a:t>, except that: Penalties may be assessed against </a:t>
            </a:r>
            <a:r>
              <a:rPr lang="en-US" i="1" dirty="0" smtClean="0">
                <a:solidFill>
                  <a:srgbClr val="212745"/>
                </a:solidFill>
              </a:rPr>
              <a:t>individuals </a:t>
            </a:r>
            <a:r>
              <a:rPr lang="en-US" i="1" dirty="0">
                <a:solidFill>
                  <a:srgbClr val="212745"/>
                </a:solidFill>
              </a:rPr>
              <a:t>only for willful violations, and, where a grossly </a:t>
            </a:r>
            <a:r>
              <a:rPr lang="en-US" i="1" dirty="0" smtClean="0">
                <a:solidFill>
                  <a:srgbClr val="212745"/>
                </a:solidFill>
              </a:rPr>
              <a:t>negligent </a:t>
            </a:r>
            <a:r>
              <a:rPr lang="en-US" i="1" dirty="0">
                <a:solidFill>
                  <a:srgbClr val="212745"/>
                </a:solidFill>
              </a:rPr>
              <a:t>violation or a pattern of repeated violations </a:t>
            </a:r>
            <a:r>
              <a:rPr lang="en-US" i="1" dirty="0" smtClean="0">
                <a:solidFill>
                  <a:srgbClr val="212745"/>
                </a:solidFill>
              </a:rPr>
              <a:t>has created </a:t>
            </a:r>
            <a:r>
              <a:rPr lang="en-US" i="1" dirty="0">
                <a:solidFill>
                  <a:srgbClr val="212745"/>
                </a:solidFill>
              </a:rPr>
              <a:t>an imminent hazard of death or injury to persons, or </a:t>
            </a:r>
            <a:r>
              <a:rPr lang="en-US" i="1" dirty="0" smtClean="0">
                <a:solidFill>
                  <a:srgbClr val="212745"/>
                </a:solidFill>
              </a:rPr>
              <a:t>has </a:t>
            </a:r>
            <a:r>
              <a:rPr lang="en-US" i="1" dirty="0">
                <a:solidFill>
                  <a:srgbClr val="212745"/>
                </a:solidFill>
              </a:rPr>
              <a:t>caused death or injury, a penalty not to exceed $</a:t>
            </a:r>
            <a:r>
              <a:rPr lang="en-US" i="1" dirty="0" smtClean="0">
                <a:solidFill>
                  <a:srgbClr val="212745"/>
                </a:solidFill>
              </a:rPr>
              <a:t>105,000 per </a:t>
            </a:r>
            <a:r>
              <a:rPr lang="en-US" i="1" dirty="0">
                <a:solidFill>
                  <a:srgbClr val="212745"/>
                </a:solidFill>
              </a:rPr>
              <a:t>violation may be assessed. (Continued</a:t>
            </a:r>
            <a:r>
              <a:rPr lang="en-US" i="1" dirty="0" smtClean="0">
                <a:solidFill>
                  <a:srgbClr val="212745"/>
                </a:solidFill>
              </a:rPr>
              <a:t>)</a:t>
            </a:r>
          </a:p>
          <a:p>
            <a:pPr marL="342900" indent="-342900" defTabSz="919163">
              <a:buFontTx/>
              <a:buAutoNum type="alphaLcParenBoth"/>
              <a:tabLst>
                <a:tab pos="514350" algn="l"/>
                <a:tab pos="966788" algn="l"/>
                <a:tab pos="1371600" algn="l"/>
              </a:tabLst>
            </a:pPr>
            <a:endParaRPr lang="en-US" i="1" dirty="0">
              <a:solidFill>
                <a:srgbClr val="212745"/>
              </a:solidFill>
            </a:endParaRPr>
          </a:p>
          <a:p>
            <a:pPr defTabSz="919163">
              <a:tabLst>
                <a:tab pos="514350" algn="l"/>
                <a:tab pos="966788" algn="l"/>
                <a:tab pos="1371600" algn="l"/>
              </a:tabLst>
            </a:pPr>
            <a:r>
              <a:rPr lang="en-US" sz="1400" i="1" dirty="0" smtClean="0">
                <a:solidFill>
                  <a:srgbClr val="212745"/>
                </a:solidFill>
              </a:rPr>
              <a:t>Person</a:t>
            </a:r>
            <a:r>
              <a:rPr lang="en-US" sz="1400" i="1" dirty="0">
                <a:solidFill>
                  <a:srgbClr val="212745"/>
                </a:solidFill>
              </a:rPr>
              <a:t>" means an entity of any type covered under 1 U.S.C. 1, including but not limited to the following: a railroad; a manager, supervisor, official, or other employee or agent of a railroad; any owner, manufacturer, lessor, or lessee of railroad equipment, track, or facilities; any independent contractor providing goods or services to a railroad; any employee of such owner, manufacturer, lessor, lessee, or independent contractor; and anyone held by the Federal Railroad Administrator to be responsible under §213.5(d) or §213.303(c).  Each day a violation continues shall constitute a separate offense.  See Appendix B to this part for a statement of agency civil penalty policy.</a:t>
            </a:r>
          </a:p>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Tree>
    <p:extLst>
      <p:ext uri="{BB962C8B-B14F-4D97-AF65-F5344CB8AC3E}">
        <p14:creationId xmlns:p14="http://schemas.microsoft.com/office/powerpoint/2010/main" val="634046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213.15  Penalties</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10" name="Picture 2" descr="http://ts1.mm.bing.net/th?id=H.4852880491416242&amp;w=103&amp;h=103&amp;c=8&amp;pid=3.1&amp;qlt=90&amp;r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3133721"/>
            <a:ext cx="3190875" cy="31908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23900" y="1765300"/>
            <a:ext cx="7886700" cy="2062103"/>
          </a:xfrm>
          <a:prstGeom prst="rect">
            <a:avLst/>
          </a:prstGeom>
        </p:spPr>
        <p:txBody>
          <a:bodyPr wrap="square">
            <a:spAutoFit/>
          </a:bodyPr>
          <a:lstStyle/>
          <a:p>
            <a:r>
              <a:rPr lang="en-US" sz="2800" dirty="0">
                <a:solidFill>
                  <a:prstClr val="black"/>
                </a:solidFill>
              </a:rPr>
              <a:t>(b) Any person who knowingly and </a:t>
            </a:r>
            <a:r>
              <a:rPr lang="en-US" sz="2800" u="sng" dirty="0">
                <a:solidFill>
                  <a:prstClr val="black"/>
                </a:solidFill>
              </a:rPr>
              <a:t>willfully falsifies a record or report </a:t>
            </a:r>
            <a:r>
              <a:rPr lang="en-US" dirty="0" smtClean="0">
                <a:solidFill>
                  <a:prstClr val="black"/>
                </a:solidFill>
              </a:rPr>
              <a:t>required by </a:t>
            </a:r>
            <a:r>
              <a:rPr lang="en-US" dirty="0">
                <a:solidFill>
                  <a:prstClr val="black"/>
                </a:solidFill>
              </a:rPr>
              <a:t>this Part may be subject to criminal penalties under </a:t>
            </a:r>
            <a:r>
              <a:rPr lang="en-US" dirty="0" smtClean="0">
                <a:solidFill>
                  <a:prstClr val="black"/>
                </a:solidFill>
              </a:rPr>
              <a:t>49      </a:t>
            </a:r>
            <a:r>
              <a:rPr lang="en-US" dirty="0">
                <a:solidFill>
                  <a:prstClr val="black"/>
                </a:solidFill>
              </a:rPr>
              <a:t>U.S.C. 21311</a:t>
            </a:r>
            <a:r>
              <a:rPr lang="en-US" dirty="0" smtClean="0">
                <a:solidFill>
                  <a:prstClr val="black"/>
                </a:solidFill>
              </a:rPr>
              <a:t>.</a:t>
            </a: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095566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213.17  Waivers</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2031325"/>
          </a:xfrm>
          <a:prstGeom prst="rect">
            <a:avLst/>
          </a:prstGeom>
        </p:spPr>
        <p:txBody>
          <a:bodyPr wrap="square">
            <a:spAutoFit/>
          </a:bodyPr>
          <a:lstStyle/>
          <a:p>
            <a:r>
              <a:rPr lang="en-US" dirty="0">
                <a:solidFill>
                  <a:prstClr val="black"/>
                </a:solidFill>
              </a:rPr>
              <a:t>(a) Any owner of track to which this part applies, or other person subject to this part, may petition the Federal Railroad Administrator for a waiver from any or all requirements prescribed in this part. The filing of such a petition does not affect that person's responsibility for compliance with that requirement while the petition is being </a:t>
            </a:r>
            <a:r>
              <a:rPr lang="en-US" dirty="0" smtClean="0">
                <a:solidFill>
                  <a:prstClr val="black"/>
                </a:solidFill>
              </a:rPr>
              <a:t>considered….</a:t>
            </a:r>
            <a:endParaRPr lang="en-US" dirty="0">
              <a:solidFill>
                <a:prstClr val="black"/>
              </a:solidFill>
            </a:endParaRPr>
          </a:p>
          <a:p>
            <a:endParaRPr lang="en-US" dirty="0" smtClean="0">
              <a:solidFill>
                <a:prstClr val="black"/>
              </a:solidFill>
            </a:endParaRPr>
          </a:p>
          <a:p>
            <a:endParaRPr lang="en-US"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514013619"/>
              </p:ext>
            </p:extLst>
          </p:nvPr>
        </p:nvGraphicFramePr>
        <p:xfrm>
          <a:off x="1905000" y="3276600"/>
          <a:ext cx="5181600" cy="2895600"/>
        </p:xfrm>
        <a:graphic>
          <a:graphicData uri="http://schemas.openxmlformats.org/drawingml/2006/table">
            <a:tbl>
              <a:tblPr firstRow="1" bandRow="1">
                <a:tableStyleId>{073A0DAA-6AF3-43AB-8588-CEC1D06C72B9}</a:tableStyleId>
              </a:tblPr>
              <a:tblGrid>
                <a:gridCol w="1727200"/>
                <a:gridCol w="1727200"/>
                <a:gridCol w="1727200"/>
              </a:tblGrid>
              <a:tr h="381000">
                <a:tc gridSpan="3">
                  <a:txBody>
                    <a:bodyPr/>
                    <a:lstStyle/>
                    <a:p>
                      <a:pPr algn="ctr"/>
                      <a:r>
                        <a:rPr lang="en-US" dirty="0" smtClean="0"/>
                        <a:t>Waivers in Effect</a:t>
                      </a:r>
                      <a:endParaRPr lang="en-US" dirty="0"/>
                    </a:p>
                  </a:txBody>
                  <a:tcPr/>
                </a:tc>
                <a:tc hMerge="1">
                  <a:txBody>
                    <a:bodyPr/>
                    <a:lstStyle/>
                    <a:p>
                      <a:endParaRPr lang="en-US" dirty="0"/>
                    </a:p>
                  </a:txBody>
                  <a:tcPr/>
                </a:tc>
                <a:tc hMerge="1">
                  <a:txBody>
                    <a:bodyPr/>
                    <a:lstStyle/>
                    <a:p>
                      <a:endParaRPr lang="en-US" dirty="0"/>
                    </a:p>
                  </a:txBody>
                  <a:tcPr/>
                </a:tc>
              </a:tr>
              <a:tr h="628650">
                <a:tc>
                  <a:txBody>
                    <a:bodyPr/>
                    <a:lstStyle/>
                    <a:p>
                      <a:r>
                        <a:rPr lang="en-US" sz="1100" baseline="0" dirty="0" smtClean="0"/>
                        <a:t>Flange-bearing Frogs</a:t>
                      </a:r>
                      <a:endParaRPr lang="en-US" sz="1100" baseline="0" dirty="0"/>
                    </a:p>
                  </a:txBody>
                  <a:tcPr/>
                </a:tc>
                <a:tc>
                  <a:txBody>
                    <a:bodyPr/>
                    <a:lstStyle/>
                    <a:p>
                      <a:r>
                        <a:rPr lang="en-US" sz="1100" baseline="0" dirty="0" smtClean="0"/>
                        <a:t>Operate more than 5 Haz-mat cars on excepted track</a:t>
                      </a:r>
                      <a:endParaRPr lang="en-US" sz="1100" baseline="0" dirty="0"/>
                    </a:p>
                  </a:txBody>
                  <a:tcPr/>
                </a:tc>
                <a:tc>
                  <a:txBody>
                    <a:bodyPr/>
                    <a:lstStyle/>
                    <a:p>
                      <a:r>
                        <a:rPr lang="en-US" sz="1100" baseline="0" dirty="0" smtClean="0"/>
                        <a:t>Non-stop high speed rail testing</a:t>
                      </a:r>
                      <a:endParaRPr lang="en-US" sz="1100" baseline="0" dirty="0"/>
                    </a:p>
                  </a:txBody>
                  <a:tcPr/>
                </a:tc>
              </a:tr>
              <a:tr h="628650">
                <a:tc>
                  <a:txBody>
                    <a:bodyPr/>
                    <a:lstStyle/>
                    <a:p>
                      <a:r>
                        <a:rPr lang="en-US" sz="1100" baseline="0" dirty="0" smtClean="0"/>
                        <a:t>Radios for train Approach</a:t>
                      </a:r>
                      <a:endParaRPr lang="en-US" sz="1100" baseline="0" dirty="0"/>
                    </a:p>
                  </a:txBody>
                  <a:tcPr/>
                </a:tc>
                <a:tc>
                  <a:txBody>
                    <a:bodyPr/>
                    <a:lstStyle/>
                    <a:p>
                      <a:r>
                        <a:rPr lang="en-US" sz="1100" baseline="0" dirty="0" smtClean="0"/>
                        <a:t>TAWS</a:t>
                      </a:r>
                      <a:endParaRPr lang="en-US" sz="1100" baseline="0" dirty="0"/>
                    </a:p>
                  </a:txBody>
                  <a:tcPr/>
                </a:tc>
                <a:tc>
                  <a:txBody>
                    <a:bodyPr/>
                    <a:lstStyle/>
                    <a:p>
                      <a:r>
                        <a:rPr lang="en-US" sz="1100" baseline="0" dirty="0" smtClean="0"/>
                        <a:t>Waiver from twice weekly inspection on passenger line</a:t>
                      </a:r>
                      <a:endParaRPr lang="en-US" sz="1100" baseline="0" dirty="0"/>
                    </a:p>
                  </a:txBody>
                  <a:tcPr/>
                </a:tc>
              </a:tr>
              <a:tr h="628650">
                <a:tc>
                  <a:txBody>
                    <a:bodyPr/>
                    <a:lstStyle/>
                    <a:p>
                      <a:r>
                        <a:rPr lang="en-US" sz="1100" baseline="0" dirty="0" smtClean="0"/>
                        <a:t>Heavy Point Frog; Class 5 at Class 4 guard check measurement</a:t>
                      </a:r>
                      <a:endParaRPr lang="en-US" sz="1100" baseline="0" dirty="0"/>
                    </a:p>
                  </a:txBody>
                  <a:tcPr/>
                </a:tc>
                <a:tc>
                  <a:txBody>
                    <a:bodyPr/>
                    <a:lstStyle/>
                    <a:p>
                      <a:r>
                        <a:rPr lang="en-US" sz="1100" baseline="0" dirty="0" smtClean="0"/>
                        <a:t>Remote Controlled RMM W/O requirement for enclosed cab</a:t>
                      </a:r>
                      <a:endParaRPr lang="en-US" sz="1100" baseline="0" dirty="0"/>
                    </a:p>
                  </a:txBody>
                  <a:tcPr/>
                </a:tc>
                <a:tc>
                  <a:txBody>
                    <a:bodyPr/>
                    <a:lstStyle/>
                    <a:p>
                      <a:r>
                        <a:rPr lang="en-US" sz="1100" baseline="0" dirty="0" smtClean="0"/>
                        <a:t>Relief from using hand tools to remove snow from platforms</a:t>
                      </a:r>
                      <a:endParaRPr lang="en-US" sz="1100" baseline="0" dirty="0"/>
                    </a:p>
                  </a:txBody>
                  <a:tcPr/>
                </a:tc>
              </a:tr>
              <a:tr h="628650">
                <a:tc>
                  <a:txBody>
                    <a:bodyPr/>
                    <a:lstStyle/>
                    <a:p>
                      <a:r>
                        <a:rPr lang="en-US" sz="1100" baseline="0" dirty="0" smtClean="0"/>
                        <a:t>Use of GRMS to supplement twice weekly inspection (SEPTA)</a:t>
                      </a:r>
                      <a:endParaRPr lang="en-US" sz="1100" baseline="0" dirty="0"/>
                    </a:p>
                  </a:txBody>
                  <a:tcPr/>
                </a:tc>
                <a:tc>
                  <a:txBody>
                    <a:bodyPr/>
                    <a:lstStyle/>
                    <a:p>
                      <a:r>
                        <a:rPr lang="en-US" sz="1100" baseline="0" dirty="0" smtClean="0"/>
                        <a:t>Use of TGMS to supplement twice weekly inspection  (NJT)</a:t>
                      </a:r>
                      <a:endParaRPr lang="en-US" sz="1100" baseline="0" dirty="0"/>
                    </a:p>
                  </a:txBody>
                  <a:tcPr/>
                </a:tc>
                <a:tc>
                  <a:txBody>
                    <a:bodyPr/>
                    <a:lstStyle/>
                    <a:p>
                      <a:r>
                        <a:rPr lang="en-US" sz="1100" baseline="0" dirty="0" smtClean="0"/>
                        <a:t>Allow use of concrete tie with one fastener missing </a:t>
                      </a:r>
                    </a:p>
                    <a:p>
                      <a:endParaRPr lang="en-US" sz="1100" baseline="0" dirty="0"/>
                    </a:p>
                  </a:txBody>
                  <a:tcPr/>
                </a:tc>
              </a:tr>
            </a:tbl>
          </a:graphicData>
        </a:graphic>
      </p:graphicFrame>
    </p:spTree>
    <p:extLst>
      <p:ext uri="{BB962C8B-B14F-4D97-AF65-F5344CB8AC3E}">
        <p14:creationId xmlns:p14="http://schemas.microsoft.com/office/powerpoint/2010/main" val="4274303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r>
              <a:rPr lang="en-US" dirty="0" smtClean="0"/>
              <a:t>Timetables – Wayside Detectors &amp; Excepted Track</a:t>
            </a:r>
            <a:endParaRPr lang="en-US" dirty="0"/>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7467600" cy="406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750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lstStyle/>
          <a:p>
            <a:pPr algn="l"/>
            <a:r>
              <a:rPr lang="en-US" dirty="0" smtClean="0"/>
              <a:t>Part 213 </a:t>
            </a:r>
            <a:r>
              <a:rPr lang="en-US" sz="2400" dirty="0" smtClean="0"/>
              <a:t>- </a:t>
            </a:r>
            <a:r>
              <a:rPr lang="en-US" sz="2800" dirty="0" smtClean="0"/>
              <a:t>Track Safety Standards</a:t>
            </a:r>
            <a:endParaRPr lang="en-US" sz="2800" dirty="0"/>
          </a:p>
        </p:txBody>
      </p:sp>
      <p:sp>
        <p:nvSpPr>
          <p:cNvPr id="9" name="Rectangle 7"/>
          <p:cNvSpPr>
            <a:spLocks noGrp="1" noChangeArrowheads="1"/>
          </p:cNvSpPr>
          <p:nvPr>
            <p:ph idx="4294967295"/>
          </p:nvPr>
        </p:nvSpPr>
        <p:spPr bwMode="auto">
          <a:xfrm>
            <a:off x="1143000" y="1676400"/>
            <a:ext cx="7162800"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kumimoji="0" lang="en-US" sz="2000" b="0" i="0" u="none" strike="noStrike" kern="0" cap="none" spc="0" normalizeH="0" baseline="0" noProof="0" dirty="0" smtClean="0">
                <a:ln>
                  <a:noFill/>
                </a:ln>
                <a:solidFill>
                  <a:sysClr val="windowText" lastClr="000000"/>
                </a:solidFill>
                <a:effectLst/>
                <a:uLnTx/>
                <a:uFillTx/>
              </a:rPr>
              <a:t>SUBPART – B</a:t>
            </a:r>
            <a:r>
              <a:rPr kumimoji="0" lang="en-US" sz="2000" b="0" i="0" u="none" strike="noStrike" kern="0" cap="none" spc="0" normalizeH="0" noProof="0" dirty="0" smtClean="0">
                <a:ln>
                  <a:noFill/>
                </a:ln>
                <a:solidFill>
                  <a:sysClr val="windowText" lastClr="000000"/>
                </a:solidFill>
                <a:effectLst/>
                <a:uLnTx/>
                <a:uFillTx/>
              </a:rPr>
              <a:t>     ROADBED</a:t>
            </a:r>
          </a:p>
          <a:p>
            <a:pPr marL="0" lvl="0" indent="0">
              <a:spcBef>
                <a:spcPts val="0"/>
              </a:spcBef>
              <a:spcAft>
                <a:spcPts val="0"/>
              </a:spcAft>
              <a:buClrTx/>
              <a:buSzTx/>
              <a:buNone/>
            </a:pPr>
            <a:endParaRPr lang="en-US" sz="2000" kern="0" baseline="0" dirty="0">
              <a:solidFill>
                <a:sysClr val="windowText" lastClr="000000"/>
              </a:solidFill>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213.31   Scope </a:t>
            </a:r>
          </a:p>
          <a:p>
            <a:pPr marL="0" lvl="0" indent="0">
              <a:spcBef>
                <a:spcPts val="0"/>
              </a:spcBef>
              <a:spcAft>
                <a:spcPts val="0"/>
              </a:spcAft>
              <a:buClrTx/>
              <a:buSzTx/>
              <a:buNone/>
            </a:pPr>
            <a:r>
              <a:rPr lang="en-US" sz="2000" kern="0" dirty="0" smtClean="0">
                <a:solidFill>
                  <a:sysClr val="windowText" lastClr="000000"/>
                </a:solidFill>
              </a:rPr>
              <a:t>§ 213.33   Drainage</a:t>
            </a: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213.37   Vegetation</a:t>
            </a:r>
            <a:endParaRPr kumimoji="0" lang="en-US" sz="2000" b="0" i="0" u="none" strike="noStrike" kern="0" cap="none" spc="0" normalizeH="0" baseline="0" noProof="0" dirty="0" smtClean="0">
              <a:ln>
                <a:noFill/>
              </a:ln>
              <a:solidFill>
                <a:sysClr val="windowText" lastClr="000000"/>
              </a:solidFill>
              <a:effectLst/>
              <a:uLnTx/>
              <a:uFillTx/>
            </a:endParaRPr>
          </a:p>
        </p:txBody>
      </p:sp>
      <p:pic>
        <p:nvPicPr>
          <p:cNvPr id="8" name="Picture 4"/>
          <p:cNvPicPr>
            <a:picLocks noChangeAspect="1" noChangeArrowheads="1"/>
          </p:cNvPicPr>
          <p:nvPr/>
        </p:nvPicPr>
        <p:blipFill>
          <a:blip r:embed="rId2" cstate="print"/>
          <a:srcRect/>
          <a:stretch>
            <a:fillRect/>
          </a:stretch>
        </p:blipFill>
        <p:spPr bwMode="auto">
          <a:xfrm>
            <a:off x="2514600" y="3494911"/>
            <a:ext cx="3962401" cy="2829689"/>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4205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213.31 Scope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646331"/>
          </a:xfrm>
          <a:prstGeom prst="rect">
            <a:avLst/>
          </a:prstGeom>
        </p:spPr>
        <p:txBody>
          <a:bodyPr wrap="square">
            <a:spAutoFit/>
          </a:bodyPr>
          <a:lstStyle/>
          <a:p>
            <a:r>
              <a:rPr lang="en-US" dirty="0" smtClean="0">
                <a:solidFill>
                  <a:prstClr val="black"/>
                </a:solidFill>
              </a:rPr>
              <a:t>This </a:t>
            </a:r>
            <a:r>
              <a:rPr lang="en-US" dirty="0">
                <a:solidFill>
                  <a:prstClr val="black"/>
                </a:solidFill>
              </a:rPr>
              <a:t>part prescribes minimum requirements  for roadbed and areas immediately adjacent to roadbed</a:t>
            </a:r>
            <a:r>
              <a:rPr lang="en-US" dirty="0" smtClean="0">
                <a:solidFill>
                  <a:prstClr val="black"/>
                </a:solidFill>
              </a:rPr>
              <a:t>. </a:t>
            </a:r>
            <a:endParaRPr lang="en-US" dirty="0">
              <a:solidFill>
                <a:prstClr val="black"/>
              </a:solidFill>
            </a:endParaRPr>
          </a:p>
        </p:txBody>
      </p:sp>
      <p:pic>
        <p:nvPicPr>
          <p:cNvPr id="11" name="Picture 3"/>
          <p:cNvPicPr>
            <a:picLocks noChangeAspect="1" noChangeArrowheads="1"/>
          </p:cNvPicPr>
          <p:nvPr/>
        </p:nvPicPr>
        <p:blipFill>
          <a:blip r:embed="rId3" cstate="print"/>
          <a:srcRect/>
          <a:stretch>
            <a:fillRect/>
          </a:stretch>
        </p:blipFill>
        <p:spPr bwMode="auto">
          <a:xfrm>
            <a:off x="781050" y="2499586"/>
            <a:ext cx="7296150" cy="3672614"/>
          </a:xfrm>
          <a:prstGeom prst="rect">
            <a:avLst/>
          </a:prstGeom>
          <a:noFill/>
          <a:ln w="9525">
            <a:noFill/>
            <a:miter lim="800000"/>
            <a:headEnd/>
            <a:tailEnd/>
          </a:ln>
        </p:spPr>
      </p:pic>
    </p:spTree>
    <p:extLst>
      <p:ext uri="{BB962C8B-B14F-4D97-AF65-F5344CB8AC3E}">
        <p14:creationId xmlns:p14="http://schemas.microsoft.com/office/powerpoint/2010/main" val="1212927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213.33 Drainage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1200329"/>
          </a:xfrm>
          <a:prstGeom prst="rect">
            <a:avLst/>
          </a:prstGeom>
        </p:spPr>
        <p:txBody>
          <a:bodyPr wrap="square">
            <a:spAutoFit/>
          </a:bodyPr>
          <a:lstStyle/>
          <a:p>
            <a:r>
              <a:rPr lang="en-US" dirty="0" smtClean="0">
                <a:solidFill>
                  <a:prstClr val="black"/>
                </a:solidFill>
              </a:rPr>
              <a:t>Each </a:t>
            </a:r>
            <a:r>
              <a:rPr lang="en-US" dirty="0">
                <a:solidFill>
                  <a:prstClr val="black"/>
                </a:solidFill>
              </a:rPr>
              <a:t>drainage or other water carrying facility under or immediately adjacent to the roadbed must be maintained and kept free of obstruction, to accommodate expected water flow for the area concerned.</a:t>
            </a:r>
          </a:p>
          <a:p>
            <a:endParaRPr lang="en-US" dirty="0">
              <a:solidFill>
                <a:prstClr val="black"/>
              </a:solidFill>
            </a:endParaRPr>
          </a:p>
        </p:txBody>
      </p:sp>
      <p:pic>
        <p:nvPicPr>
          <p:cNvPr id="14" name="Picture 2" descr="C:\Users\kevin.mcquitty\Documents\RR UP\Pix UPRRa\P6260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795588"/>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2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213.33 Drainage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10" name="Picture 4" descr="C:\Temp\213_33.jpg"/>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a:stretch>
            <a:fillRect/>
          </a:stretch>
        </p:blipFill>
        <p:spPr bwMode="auto">
          <a:xfrm>
            <a:off x="838200" y="1623322"/>
            <a:ext cx="3352800" cy="218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Temp\213_33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840" y="3935896"/>
            <a:ext cx="3312160" cy="21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Data\IMAGES\rail photos\Wash4.tif"/>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4953000" y="1623390"/>
            <a:ext cx="3352800" cy="218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Temp\213_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886200"/>
            <a:ext cx="3352800" cy="218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17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213.37  Vegetation</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4708981"/>
          </a:xfrm>
          <a:prstGeom prst="rect">
            <a:avLst/>
          </a:prstGeom>
        </p:spPr>
        <p:txBody>
          <a:bodyPr wrap="square">
            <a:spAutoFit/>
          </a:bodyPr>
          <a:lstStyle/>
          <a:p>
            <a:r>
              <a:rPr lang="en-US" sz="2800" dirty="0" smtClean="0">
                <a:solidFill>
                  <a:prstClr val="black"/>
                </a:solidFill>
              </a:rPr>
              <a:t>Vegetation on railroad </a:t>
            </a:r>
            <a:r>
              <a:rPr lang="en-US" sz="2800" dirty="0">
                <a:solidFill>
                  <a:prstClr val="black"/>
                </a:solidFill>
              </a:rPr>
              <a:t>property, on or </a:t>
            </a:r>
            <a:r>
              <a:rPr lang="en-US" sz="2800" dirty="0" smtClean="0">
                <a:solidFill>
                  <a:prstClr val="black"/>
                </a:solidFill>
              </a:rPr>
              <a:t>immediately adjacent, </a:t>
            </a:r>
            <a:r>
              <a:rPr lang="en-US" sz="2800" dirty="0">
                <a:solidFill>
                  <a:prstClr val="black"/>
                </a:solidFill>
              </a:rPr>
              <a:t>must be controlled so that it does </a:t>
            </a:r>
            <a:r>
              <a:rPr lang="en-US" sz="2800" dirty="0" smtClean="0">
                <a:solidFill>
                  <a:prstClr val="black"/>
                </a:solidFill>
              </a:rPr>
              <a:t>not:</a:t>
            </a:r>
          </a:p>
          <a:p>
            <a:endParaRPr lang="en-US" dirty="0">
              <a:solidFill>
                <a:prstClr val="black"/>
              </a:solidFill>
            </a:endParaRPr>
          </a:p>
          <a:p>
            <a:r>
              <a:rPr lang="en-US" sz="2000" dirty="0">
                <a:solidFill>
                  <a:prstClr val="black"/>
                </a:solidFill>
              </a:rPr>
              <a:t>(a) Become a fire hazard to track-carrying structures;</a:t>
            </a:r>
          </a:p>
          <a:p>
            <a:r>
              <a:rPr lang="en-US" sz="2000" dirty="0">
                <a:solidFill>
                  <a:prstClr val="black"/>
                </a:solidFill>
              </a:rPr>
              <a:t>(b) Obstruct visibility of railroad signs and signals:</a:t>
            </a:r>
          </a:p>
          <a:p>
            <a:r>
              <a:rPr lang="en-US" sz="2000" dirty="0">
                <a:solidFill>
                  <a:prstClr val="black"/>
                </a:solidFill>
              </a:rPr>
              <a:t>	(1) Along the right-of-way, and</a:t>
            </a:r>
          </a:p>
          <a:p>
            <a:r>
              <a:rPr lang="en-US" sz="2000" dirty="0">
                <a:solidFill>
                  <a:prstClr val="black"/>
                </a:solidFill>
              </a:rPr>
              <a:t>	(2) At highway-rail crossings; (effective 9/21/99)</a:t>
            </a:r>
          </a:p>
          <a:p>
            <a:r>
              <a:rPr lang="en-US" sz="2000" dirty="0">
                <a:solidFill>
                  <a:prstClr val="black"/>
                </a:solidFill>
              </a:rPr>
              <a:t>(c) Interfere with employees performing trackside duties;</a:t>
            </a:r>
          </a:p>
          <a:p>
            <a:r>
              <a:rPr lang="en-US" sz="2000" dirty="0">
                <a:solidFill>
                  <a:prstClr val="black"/>
                </a:solidFill>
              </a:rPr>
              <a:t>(d) Prevent proper functioning of signal and communication lines; or </a:t>
            </a:r>
          </a:p>
          <a:p>
            <a:r>
              <a:rPr lang="en-US" sz="2000" dirty="0">
                <a:solidFill>
                  <a:prstClr val="black"/>
                </a:solidFill>
              </a:rPr>
              <a:t>(e) Prevent railroad employees from visually inspecting moving equipment from their normal duty stations.</a:t>
            </a:r>
          </a:p>
          <a:p>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5969128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213.37  Vegetation</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10" name="Picture 8" descr="C:\Data\IMAGES\AREMA Photos\PHOTOS\B37A1.JPG"/>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919480" y="1676400"/>
            <a:ext cx="327152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D:\FRA_TSS\Photos\B37d1.jpg"/>
          <p:cNvPicPr>
            <a:picLocks noChangeAspect="1" noChangeArrowheads="1"/>
          </p:cNvPicPr>
          <p:nvPr/>
        </p:nvPicPr>
        <p:blipFill>
          <a:blip r:embed="rId4" cstate="print">
            <a:lum bright="24000" contrast="24000"/>
            <a:extLst>
              <a:ext uri="{28A0092B-C50C-407E-A947-70E740481C1C}">
                <a14:useLocalDpi xmlns:a14="http://schemas.microsoft.com/office/drawing/2010/main" val="0"/>
              </a:ext>
            </a:extLst>
          </a:blip>
          <a:srcRect/>
          <a:stretch>
            <a:fillRect/>
          </a:stretch>
        </p:blipFill>
        <p:spPr bwMode="auto">
          <a:xfrm>
            <a:off x="938212" y="4114800"/>
            <a:ext cx="3252787" cy="212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Data\IMAGES\rail photos\Vegetati\VEGIT1.TIF"/>
          <p:cNvPicPr>
            <a:picLocks noChangeAspect="1" noChangeArrowheads="1"/>
          </p:cNvPicPr>
          <p:nvPr/>
        </p:nvPicPr>
        <p:blipFill>
          <a:blip r:embed="rId5" cstate="print">
            <a:extLst>
              <a:ext uri="{28A0092B-C50C-407E-A947-70E740481C1C}">
                <a14:useLocalDpi xmlns:a14="http://schemas.microsoft.com/office/drawing/2010/main" val="0"/>
              </a:ext>
            </a:extLst>
          </a:blip>
          <a:srcRect r="7384" b="4573"/>
          <a:stretch>
            <a:fillRect/>
          </a:stretch>
        </p:blipFill>
        <p:spPr bwMode="auto">
          <a:xfrm>
            <a:off x="4953000" y="1673086"/>
            <a:ext cx="3276600" cy="21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4114800"/>
            <a:ext cx="3276600" cy="21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033926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213.37  Vegetation</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14" name="Picture 2" descr="C:\Documents and Settings\MLange\Desktop\Los Nietos Sub Vegetation Pictures 10-26-05\P1010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4445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952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98" y="2133599"/>
            <a:ext cx="4267201" cy="350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4"/>
          <p:cNvSpPr>
            <a:spLocks noChangeShapeType="1"/>
          </p:cNvSpPr>
          <p:nvPr/>
        </p:nvSpPr>
        <p:spPr bwMode="auto">
          <a:xfrm flipV="1">
            <a:off x="2438400" y="2514600"/>
            <a:ext cx="838200" cy="25146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Tree>
    <p:extLst>
      <p:ext uri="{BB962C8B-B14F-4D97-AF65-F5344CB8AC3E}">
        <p14:creationId xmlns:p14="http://schemas.microsoft.com/office/powerpoint/2010/main" val="1901288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213.37  Vegetation</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pic>
        <p:nvPicPr>
          <p:cNvPr id="54274" name="Picture 2" descr="C:\Users\kevin.mcquitty\AppData\Local\Microsoft\Windows\Temporary Internet Files\Content.Outlook\BM7YTDQO\Veget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733" y="2143124"/>
            <a:ext cx="6434667"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62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lstStyle/>
          <a:p>
            <a:pPr algn="l"/>
            <a:r>
              <a:rPr lang="en-US" dirty="0" smtClean="0"/>
              <a:t>Part 213 </a:t>
            </a:r>
            <a:r>
              <a:rPr lang="en-US" sz="2400" dirty="0" smtClean="0"/>
              <a:t>- </a:t>
            </a:r>
            <a:r>
              <a:rPr lang="en-US" sz="2800" dirty="0" smtClean="0"/>
              <a:t>Track Safety Standards</a:t>
            </a:r>
            <a:endParaRPr lang="en-US" sz="2800" dirty="0"/>
          </a:p>
        </p:txBody>
      </p:sp>
      <p:sp>
        <p:nvSpPr>
          <p:cNvPr id="9" name="Rectangle 7"/>
          <p:cNvSpPr>
            <a:spLocks noGrp="1" noChangeArrowheads="1"/>
          </p:cNvSpPr>
          <p:nvPr>
            <p:ph idx="4294967295"/>
          </p:nvPr>
        </p:nvSpPr>
        <p:spPr bwMode="auto">
          <a:xfrm>
            <a:off x="1143000" y="1676400"/>
            <a:ext cx="7740106" cy="28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kumimoji="0" lang="en-US" sz="2000" b="0" i="0" u="none" strike="noStrike" kern="0" cap="none" spc="0" normalizeH="0" baseline="0" noProof="0" dirty="0" smtClean="0">
                <a:ln>
                  <a:noFill/>
                </a:ln>
                <a:solidFill>
                  <a:sysClr val="windowText" lastClr="000000"/>
                </a:solidFill>
                <a:effectLst/>
                <a:uLnTx/>
                <a:uFillTx/>
              </a:rPr>
              <a:t>SUBPART – C</a:t>
            </a:r>
            <a:r>
              <a:rPr kumimoji="0" lang="en-US" sz="2000" b="0" i="0" u="none" strike="noStrike" kern="0" cap="none" spc="0" normalizeH="0" noProof="0" dirty="0" smtClean="0">
                <a:ln>
                  <a:noFill/>
                </a:ln>
                <a:solidFill>
                  <a:sysClr val="windowText" lastClr="000000"/>
                </a:solidFill>
                <a:effectLst/>
                <a:uLnTx/>
                <a:uFillTx/>
              </a:rPr>
              <a:t>     TRACK GEOMETRY</a:t>
            </a:r>
          </a:p>
          <a:p>
            <a:pPr marL="0" lvl="0" indent="0">
              <a:spcBef>
                <a:spcPts val="0"/>
              </a:spcBef>
              <a:spcAft>
                <a:spcPts val="0"/>
              </a:spcAft>
              <a:buClrTx/>
              <a:buSzTx/>
              <a:buNone/>
            </a:pPr>
            <a:endParaRPr lang="en-US" sz="2000" kern="0" baseline="0" dirty="0">
              <a:solidFill>
                <a:sysClr val="windowText" lastClr="000000"/>
              </a:solidFill>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213.53   Scope </a:t>
            </a:r>
          </a:p>
          <a:p>
            <a:pPr marL="0" lvl="0" indent="0">
              <a:spcBef>
                <a:spcPts val="0"/>
              </a:spcBef>
              <a:spcAft>
                <a:spcPts val="0"/>
              </a:spcAft>
              <a:buClrTx/>
              <a:buSzTx/>
              <a:buNone/>
            </a:pPr>
            <a:r>
              <a:rPr lang="en-US" sz="2000" kern="0" dirty="0" smtClean="0">
                <a:solidFill>
                  <a:sysClr val="windowText" lastClr="000000"/>
                </a:solidFill>
              </a:rPr>
              <a:t>§ 213.53   Gage</a:t>
            </a:r>
          </a:p>
          <a:p>
            <a:pPr marL="0" lvl="0" indent="0">
              <a:spcBef>
                <a:spcPts val="0"/>
              </a:spcBef>
              <a:spcAft>
                <a:spcPts val="0"/>
              </a:spcAft>
              <a:buClrTx/>
              <a:buSzTx/>
              <a:buNone/>
            </a:pPr>
            <a:r>
              <a:rPr kumimoji="0" lang="en-US" sz="2000" b="0" i="0" u="none" strike="noStrike" kern="0" cap="none" spc="0" normalizeH="0" noProof="0" dirty="0" smtClean="0">
                <a:ln>
                  <a:noFill/>
                </a:ln>
                <a:solidFill>
                  <a:srgbClr val="FF0000"/>
                </a:solidFill>
                <a:effectLst/>
                <a:uLnTx/>
                <a:uFillTx/>
              </a:rPr>
              <a:t>§ 213.55   Alinement</a:t>
            </a:r>
          </a:p>
          <a:p>
            <a:pPr marL="0" lvl="0" indent="0">
              <a:spcBef>
                <a:spcPts val="0"/>
              </a:spcBef>
              <a:spcAft>
                <a:spcPts val="0"/>
              </a:spcAft>
              <a:buClrTx/>
              <a:buSzTx/>
              <a:buNone/>
            </a:pPr>
            <a:r>
              <a:rPr lang="en-US" sz="2000" kern="0" dirty="0" smtClean="0">
                <a:solidFill>
                  <a:srgbClr val="FF0000"/>
                </a:solidFill>
              </a:rPr>
              <a:t>§ 213.57   Curves; Elevations and Speed Limitations </a:t>
            </a:r>
          </a:p>
          <a:p>
            <a:pPr marL="0" lvl="0" indent="0">
              <a:spcBef>
                <a:spcPts val="0"/>
              </a:spcBef>
              <a:spcAft>
                <a:spcPts val="0"/>
              </a:spcAft>
              <a:buClrTx/>
              <a:buSzTx/>
              <a:buNone/>
            </a:pPr>
            <a:r>
              <a:rPr lang="en-US" sz="2000" kern="0" dirty="0" smtClean="0">
                <a:solidFill>
                  <a:srgbClr val="FF0000"/>
                </a:solidFill>
              </a:rPr>
              <a:t>§ 213.59   Elevation of Curved Track; Runoff</a:t>
            </a:r>
          </a:p>
          <a:p>
            <a:pPr marL="0" lvl="0" indent="0">
              <a:spcBef>
                <a:spcPts val="0"/>
              </a:spcBef>
              <a:spcAft>
                <a:spcPts val="0"/>
              </a:spcAft>
              <a:buClrTx/>
              <a:buSzTx/>
              <a:buNone/>
            </a:pPr>
            <a:r>
              <a:rPr lang="en-US" sz="2000" kern="0" dirty="0" smtClean="0">
                <a:solidFill>
                  <a:sysClr val="windowText" lastClr="000000"/>
                </a:solidFill>
              </a:rPr>
              <a:t>§ 213.63   Track Surface</a:t>
            </a:r>
          </a:p>
          <a:p>
            <a:pPr marL="0" lvl="0" indent="0">
              <a:spcBef>
                <a:spcPts val="0"/>
              </a:spcBef>
              <a:spcAft>
                <a:spcPts val="0"/>
              </a:spcAft>
              <a:buClrTx/>
              <a:buSzTx/>
              <a:buNone/>
            </a:pPr>
            <a:r>
              <a:rPr lang="en-US" sz="2000" kern="0" dirty="0">
                <a:solidFill>
                  <a:srgbClr val="FF0000"/>
                </a:solidFill>
              </a:rPr>
              <a:t>§ 213.65   </a:t>
            </a:r>
            <a:r>
              <a:rPr lang="en-US" sz="2000" kern="0" dirty="0" smtClean="0">
                <a:solidFill>
                  <a:srgbClr val="FF0000"/>
                </a:solidFill>
              </a:rPr>
              <a:t>Combined </a:t>
            </a:r>
            <a:r>
              <a:rPr lang="en-US" sz="2000" kern="0" dirty="0">
                <a:solidFill>
                  <a:srgbClr val="FF0000"/>
                </a:solidFill>
              </a:rPr>
              <a:t>track </a:t>
            </a:r>
            <a:r>
              <a:rPr lang="en-US" sz="2000" kern="0" dirty="0" smtClean="0">
                <a:solidFill>
                  <a:srgbClr val="FF0000"/>
                </a:solidFill>
              </a:rPr>
              <a:t>alinement and surface </a:t>
            </a:r>
            <a:r>
              <a:rPr lang="en-US" sz="2000" kern="0" dirty="0">
                <a:solidFill>
                  <a:srgbClr val="FF0000"/>
                </a:solidFill>
              </a:rPr>
              <a:t>deviations</a:t>
            </a:r>
            <a:r>
              <a:rPr lang="en-US" sz="2000" kern="0" dirty="0" smtClean="0">
                <a:solidFill>
                  <a:srgbClr val="FF0000"/>
                </a:solidFill>
              </a:rPr>
              <a:t>. </a:t>
            </a:r>
            <a:r>
              <a:rPr lang="en-US" sz="2000" u="sng" kern="0" dirty="0" smtClean="0">
                <a:solidFill>
                  <a:srgbClr val="FF0000"/>
                </a:solidFill>
              </a:rPr>
              <a:t>NEW</a:t>
            </a:r>
            <a:endParaRPr kumimoji="0" lang="en-US" sz="2000" b="0" i="0" u="sng" strike="noStrike" kern="0" cap="none" spc="0" normalizeH="0" baseline="0" noProof="0" dirty="0" smtClean="0">
              <a:ln>
                <a:noFill/>
              </a:ln>
              <a:solidFill>
                <a:srgbClr val="FF0000"/>
              </a:solidFill>
              <a:effectLst/>
              <a:uLnTx/>
              <a:uFillTx/>
            </a:endParaRPr>
          </a:p>
        </p:txBody>
      </p:sp>
      <p:pic>
        <p:nvPicPr>
          <p:cNvPr id="8" name="Picture 1037" descr="C:\pic\UPBUCK2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435743"/>
            <a:ext cx="3024187" cy="188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Documents and Settings\kevin.mcquitty\My Documents\My Pictures\014_12 Sand Pa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0814" y="4461143"/>
            <a:ext cx="2795186" cy="18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Documents and Settings\kevin.mcquitty\My Documents\RR UP\100_15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4461143"/>
            <a:ext cx="2634706" cy="18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2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426911" cy="1143000"/>
          </a:xfrm>
        </p:spPr>
        <p:txBody>
          <a:bodyPr/>
          <a:lstStyle/>
          <a:p>
            <a:pPr algn="l"/>
            <a:r>
              <a:rPr lang="en-US" sz="4400" dirty="0" smtClean="0"/>
              <a:t>§ 213.51  Scope</a:t>
            </a:r>
            <a:endParaRPr lang="en-US" sz="3200" dirty="0"/>
          </a:p>
        </p:txBody>
      </p:sp>
      <p:sp>
        <p:nvSpPr>
          <p:cNvPr id="7" name="Rectangle 2052"/>
          <p:cNvSpPr>
            <a:spLocks noChangeArrowheads="1"/>
          </p:cNvSpPr>
          <p:nvPr/>
        </p:nvSpPr>
        <p:spPr bwMode="auto">
          <a:xfrm>
            <a:off x="609600" y="1676400"/>
            <a:ext cx="8153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342900" indent="-342900" defTabSz="919163">
              <a:buFontTx/>
              <a:buAutoNum type="alphaLcParenBoth"/>
              <a:tabLst>
                <a:tab pos="514350" algn="l"/>
                <a:tab pos="966788" algn="l"/>
                <a:tab pos="1371600" algn="l"/>
              </a:tabLst>
            </a:pPr>
            <a:endParaRPr lang="en-US" sz="1600" i="1" dirty="0">
              <a:solidFill>
                <a:srgbClr val="212745"/>
              </a:solidFill>
            </a:endParaRPr>
          </a:p>
        </p:txBody>
      </p:sp>
      <p:sp>
        <p:nvSpPr>
          <p:cNvPr id="8" name="Rectangle 7"/>
          <p:cNvSpPr/>
          <p:nvPr/>
        </p:nvSpPr>
        <p:spPr>
          <a:xfrm>
            <a:off x="723900" y="1765300"/>
            <a:ext cx="7886700" cy="1200329"/>
          </a:xfrm>
          <a:prstGeom prst="rect">
            <a:avLst/>
          </a:prstGeom>
        </p:spPr>
        <p:txBody>
          <a:bodyPr wrap="square">
            <a:spAutoFit/>
          </a:bodyPr>
          <a:lstStyle/>
          <a:p>
            <a:r>
              <a:rPr lang="en-US" sz="2400" dirty="0">
                <a:solidFill>
                  <a:prstClr val="black"/>
                </a:solidFill>
              </a:rPr>
              <a:t>This subpart prescribes requirements for the gage, alinement, and surface of track, and the elevation of outer rails and speed limitations for </a:t>
            </a:r>
            <a:r>
              <a:rPr lang="en-US" sz="2400" dirty="0" smtClean="0">
                <a:solidFill>
                  <a:prstClr val="black"/>
                </a:solidFill>
              </a:rPr>
              <a:t>curved track.</a:t>
            </a:r>
            <a:endParaRPr lang="en-US" sz="2400"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865324477"/>
              </p:ext>
            </p:extLst>
          </p:nvPr>
        </p:nvGraphicFramePr>
        <p:xfrm>
          <a:off x="1522413" y="3116263"/>
          <a:ext cx="6099175" cy="3284537"/>
        </p:xfrm>
        <a:graphic>
          <a:graphicData uri="http://schemas.openxmlformats.org/presentationml/2006/ole">
            <mc:AlternateContent xmlns:mc="http://schemas.openxmlformats.org/markup-compatibility/2006">
              <mc:Choice xmlns:v="urn:schemas-microsoft-com:vml" Requires="v">
                <p:oleObj spid="_x0000_s179236" name="Document" r:id="rId4" imgW="6098346" imgH="3289974" progId="Word.Document.12">
                  <p:embed/>
                </p:oleObj>
              </mc:Choice>
              <mc:Fallback>
                <p:oleObj name="Document" r:id="rId4" imgW="6098346" imgH="328997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3116263"/>
                        <a:ext cx="60991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07717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B3B886A306D64F9E7425CA937F5EC1" ma:contentTypeVersion="1" ma:contentTypeDescription="Create a new document." ma:contentTypeScope="" ma:versionID="d66ab95e4e9a40dcda81b6d553c90f3a">
  <xsd:schema xmlns:xsd="http://www.w3.org/2001/XMLSchema" xmlns:xs="http://www.w3.org/2001/XMLSchema" xmlns:p="http://schemas.microsoft.com/office/2006/metadata/properties" targetNamespace="http://schemas.microsoft.com/office/2006/metadata/properties" ma:root="true" ma:fieldsID="4bb9ff0a29388135f283ffa78f89813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E9D1CD-F465-4423-A14C-4D99FE3C8C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79A345B-D2EB-4A6B-98A1-A4E7C5385E62}">
  <ds:schemaRefs>
    <ds:schemaRef ds:uri="http://schemas.microsoft.com/office/infopath/2007/PartnerControls"/>
    <ds:schemaRef ds:uri="http://purl.org/dc/elements/1.1/"/>
    <ds:schemaRef ds:uri="http://schemas.microsoft.com/office/2006/documentManagement/types"/>
    <ds:schemaRef ds:uri="http://www.w3.org/XML/1998/namespace"/>
    <ds:schemaRef ds:uri="http://schemas.microsoft.com/office/2006/metadata/properties"/>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DBE435F-4C75-4BE9-80A3-0D222ACA80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Adjacency</Template>
  <TotalTime>9518</TotalTime>
  <Words>24508</Words>
  <Application>Microsoft Office PowerPoint</Application>
  <PresentationFormat>On-screen Show (4:3)</PresentationFormat>
  <Paragraphs>2057</Paragraphs>
  <Slides>223</Slides>
  <Notes>134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223</vt:i4>
      </vt:variant>
    </vt:vector>
  </HeadingPairs>
  <TitlesOfParts>
    <vt:vector size="226" baseType="lpstr">
      <vt:lpstr>Office Theme</vt:lpstr>
      <vt:lpstr>Worksheet</vt:lpstr>
      <vt:lpstr>Document</vt:lpstr>
      <vt:lpstr>Track Fundamentals Phase One</vt:lpstr>
      <vt:lpstr>Reading timetables</vt:lpstr>
      <vt:lpstr>MODULE PURPOSE</vt:lpstr>
      <vt:lpstr>MODULE OBJECTIVES</vt:lpstr>
      <vt:lpstr>Timetables</vt:lpstr>
      <vt:lpstr>Timetables Speeds</vt:lpstr>
      <vt:lpstr>Timetable - Equipment Restrictions, Subdivision Rules</vt:lpstr>
      <vt:lpstr>Timetables Type of Operation</vt:lpstr>
      <vt:lpstr>Timetables – Wayside Detectors &amp; Excepted Track</vt:lpstr>
      <vt:lpstr>Timetables Special Conditions</vt:lpstr>
      <vt:lpstr>Timetables Special Conditions</vt:lpstr>
      <vt:lpstr>PRACTICAL EXERCISE</vt:lpstr>
      <vt:lpstr>Practical Exercise #1</vt:lpstr>
      <vt:lpstr>Practical Exercise #1</vt:lpstr>
      <vt:lpstr>Practical Exercise #1</vt:lpstr>
      <vt:lpstr>Practical Exercise #1</vt:lpstr>
      <vt:lpstr>Practical Exercise #1</vt:lpstr>
      <vt:lpstr>Practical Exercise #1</vt:lpstr>
      <vt:lpstr>Practical Exercise #1</vt:lpstr>
      <vt:lpstr>ANSWERS</vt:lpstr>
      <vt:lpstr>Practical Exercise #1</vt:lpstr>
      <vt:lpstr>ANSWERS</vt:lpstr>
      <vt:lpstr>ANSWERS</vt:lpstr>
      <vt:lpstr>Practical Exercise #1</vt:lpstr>
      <vt:lpstr>Practical Exercise #1</vt:lpstr>
      <vt:lpstr>Practical Exercise #1</vt:lpstr>
      <vt:lpstr>Practical Exercise #1</vt:lpstr>
      <vt:lpstr>Practical Exercise #1</vt:lpstr>
      <vt:lpstr> Track Charts/profiles</vt:lpstr>
      <vt:lpstr>Track Charts/Profiles</vt:lpstr>
      <vt:lpstr>Track Charts/Profiles</vt:lpstr>
      <vt:lpstr>Track Charts/Profiles</vt:lpstr>
      <vt:lpstr>PRACTICAL EXERCISE #2</vt:lpstr>
      <vt:lpstr>Practical Exercise #2</vt:lpstr>
      <vt:lpstr>Practical Exercise #2</vt:lpstr>
      <vt:lpstr>Practical Exercise #2</vt:lpstr>
      <vt:lpstr>Practical Exercise #2</vt:lpstr>
      <vt:lpstr>Practical Exercise #2</vt:lpstr>
      <vt:lpstr>Practical Exercise #2</vt:lpstr>
      <vt:lpstr>Practical Exercise #2</vt:lpstr>
      <vt:lpstr>Practical Exercise #2</vt:lpstr>
      <vt:lpstr>Practical Exercise #2</vt:lpstr>
      <vt:lpstr>Practical Exercise #2</vt:lpstr>
      <vt:lpstr>Practical Exercise #2</vt:lpstr>
      <vt:lpstr>Federal Railroad Administration </vt:lpstr>
      <vt:lpstr>Presentation Notes</vt:lpstr>
      <vt:lpstr>Presentation Notes</vt:lpstr>
      <vt:lpstr>Part 213 - Track Safety Standards</vt:lpstr>
      <vt:lpstr>§ 213.1  Scope </vt:lpstr>
      <vt:lpstr>§ 213.1  Scope </vt:lpstr>
      <vt:lpstr>§ 213.3   Application </vt:lpstr>
      <vt:lpstr>§ 213.3   Application </vt:lpstr>
      <vt:lpstr>§ 213.3   Application </vt:lpstr>
      <vt:lpstr>§ 213.3   Application </vt:lpstr>
      <vt:lpstr>§ 213.4  Excepted Track </vt:lpstr>
      <vt:lpstr>§ 213.4  Excepted Track </vt:lpstr>
      <vt:lpstr>§ 213.4  Excepted Track </vt:lpstr>
      <vt:lpstr>§ 213.4  Excepted Track </vt:lpstr>
      <vt:lpstr>§ 213.4  Excepted Track </vt:lpstr>
      <vt:lpstr>§ 213.4  Excepted Track </vt:lpstr>
      <vt:lpstr>§ 213.4  Excepted Track </vt:lpstr>
      <vt:lpstr>§ 213.4  Excepted Track </vt:lpstr>
      <vt:lpstr>§ 213.5 Responsibility for                 Compliance</vt:lpstr>
      <vt:lpstr>§ 213.5 Responsibility for                 Compliance</vt:lpstr>
      <vt:lpstr>§ 213.5 Responsibility for                 Compliance</vt:lpstr>
      <vt:lpstr>§ 213.5 Responsibility for                 Compliance</vt:lpstr>
      <vt:lpstr>§ 213.7 Designation of Qualified Persons to            Supervise Certain Renewals and Inspect Track </vt:lpstr>
      <vt:lpstr>§ 213.7 Designation of Qualified Persons to            Supervise Certain Renewals and Inspect Track </vt:lpstr>
      <vt:lpstr>§ 213.7 Designation of Qualified Persons to            Supervise Certain Renewals and Inspect Track </vt:lpstr>
      <vt:lpstr>§ 213.7 Designation of Qualified Persons to            Supervise Certain Renewals and Inspect Track </vt:lpstr>
      <vt:lpstr>§ 213.7 Designation of Qualified Persons to            Supervise Certain Renewals and Inspect Track </vt:lpstr>
      <vt:lpstr>§ 213.7 Designation of Qualified Persons to            Supervise Certain Renewals and Inspect Track </vt:lpstr>
      <vt:lpstr>§ 213.7 Designation of Qualified Persons to            Supervise Certain Renewals and Inspect Track </vt:lpstr>
      <vt:lpstr>§ 213.7 Designation of Qualified Persons to            Supervise Certain Renewals and Inspect Track </vt:lpstr>
      <vt:lpstr>§ 213.9  Classes of Track:                    Operating Speed Limits </vt:lpstr>
      <vt:lpstr>§ 213.9  Classes of Track:                    Operating Speed Limits </vt:lpstr>
      <vt:lpstr>§ 213.9  Classes of Track:                    Operating Speed Limits </vt:lpstr>
      <vt:lpstr>§ 213.9  Classes of Track:                    Operating Speed Limits </vt:lpstr>
      <vt:lpstr>§ 213.9  Classes of Track:                    Operating Speed Limits </vt:lpstr>
      <vt:lpstr>§ 213.9  Classes of Track:                    Operating Speed Limits </vt:lpstr>
      <vt:lpstr>§ 213.11 Restoration or Renewal      of Track Under Traffic Conditions </vt:lpstr>
      <vt:lpstr>§ 213.11 Restoration or Renewal      of Track Under Traffic Conditions </vt:lpstr>
      <vt:lpstr>§ 213.13 Measuring Track Under                     Load </vt:lpstr>
      <vt:lpstr>§ 213.13 Measuring Track Under                     Load </vt:lpstr>
      <vt:lpstr>§ 213.13 Measuring Track Under                     Load </vt:lpstr>
      <vt:lpstr>§ 213.14  Application of Requirements                             to Curved Track</vt:lpstr>
      <vt:lpstr>§ 213.15  Penalties</vt:lpstr>
      <vt:lpstr>§ 213.15  Penalties</vt:lpstr>
      <vt:lpstr>§ 213.17  Waivers</vt:lpstr>
      <vt:lpstr>Part 213 - Track Safety Standards</vt:lpstr>
      <vt:lpstr>§ 213.31 Scope</vt:lpstr>
      <vt:lpstr>§ 213.33 Drainage</vt:lpstr>
      <vt:lpstr>§ 213.33 Drainage</vt:lpstr>
      <vt:lpstr>§ 213.37  Vegetation</vt:lpstr>
      <vt:lpstr>§ 213.37  Vegetation</vt:lpstr>
      <vt:lpstr>§ 213.37  Vegetation</vt:lpstr>
      <vt:lpstr>§ 213.37  Vegetation</vt:lpstr>
      <vt:lpstr>Part 213 - Track Safety Standards</vt:lpstr>
      <vt:lpstr>§ 213.51  Scope</vt:lpstr>
      <vt:lpstr>§ 213.53  Gage</vt:lpstr>
      <vt:lpstr>§ 213.53  Gage</vt:lpstr>
      <vt:lpstr>§ 213.53  Gage</vt:lpstr>
      <vt:lpstr>§ 213.53  Gage</vt:lpstr>
      <vt:lpstr>§ 213.55  Alinement</vt:lpstr>
      <vt:lpstr>§ 213.55  Alinement</vt:lpstr>
      <vt:lpstr>§ 213.55  Alinement</vt:lpstr>
      <vt:lpstr>§ 213.55  Alinement</vt:lpstr>
      <vt:lpstr>§ 213.55  Alinement</vt:lpstr>
      <vt:lpstr>§ 213.55  Alinement</vt:lpstr>
      <vt:lpstr>§ 213.55  Alinement</vt:lpstr>
      <vt:lpstr>§ 213.55  Alinement</vt:lpstr>
      <vt:lpstr>§ 213.55  Alinement</vt:lpstr>
      <vt:lpstr>§ 213.55  Alinement</vt:lpstr>
      <vt:lpstr>§ 213.55  Alinement</vt:lpstr>
      <vt:lpstr>§ 213.55  Alinement</vt:lpstr>
      <vt:lpstr>§ 213.55  Alinement</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213.57  Curves, Elevations                      and Speed Limitations</vt:lpstr>
      <vt:lpstr>§ 213.59  Elevations and Curved                       Track; Runoff</vt:lpstr>
      <vt:lpstr>§ 213.59  Elevations and Curved                       Track; Runoff</vt:lpstr>
      <vt:lpstr>§ 213.63  Track Surface                                      Runoff</vt:lpstr>
      <vt:lpstr>§ 213.63  Track Surface                                      Runoff</vt:lpstr>
      <vt:lpstr>§ 213.63  Track Surface                                      Runoff</vt:lpstr>
      <vt:lpstr>§ 213.63  Track Surface                                      Runoff</vt:lpstr>
      <vt:lpstr>§ 213.63  Track Surface                                      Profile</vt:lpstr>
      <vt:lpstr>§ 213.63  Track Surface                                      Profile</vt:lpstr>
      <vt:lpstr>§ 213.63  Track Surface                                      Profile</vt:lpstr>
      <vt:lpstr>§ 213.63  Track Surface          Crosslevel/Reverse Elevation</vt:lpstr>
      <vt:lpstr>§ 213.63  Track Surface          Crosslevel/Reverse Elevation</vt:lpstr>
      <vt:lpstr>§ 213.63  Track Surface           Crosslevel Difference – Warp</vt:lpstr>
      <vt:lpstr>§ 213.63  Track Surface           Crosslevel Difference – Warp</vt:lpstr>
      <vt:lpstr>§ 213.63  Track Surface           Crosslevel Difference – Warp</vt:lpstr>
      <vt:lpstr>§ 213.63  Track Surface                                     Spiral Variation </vt:lpstr>
      <vt:lpstr>§ 213.63  Track Surface                                     Note [1] 6” Elevation</vt:lpstr>
      <vt:lpstr>§ 213.63  Track Surface                                     Note [2] Harmonics</vt:lpstr>
      <vt:lpstr>Part 213. 65 – Combined Track            Alinement and Surface Deviations</vt:lpstr>
      <vt:lpstr>Part 213 - Track Safety Standards</vt:lpstr>
      <vt:lpstr>§ 213.101  Scope </vt:lpstr>
      <vt:lpstr>§ 213.103 Ballast; General </vt:lpstr>
      <vt:lpstr>§ 213.103 Ballast; General </vt:lpstr>
      <vt:lpstr>§ 213.103 Ballast; General </vt:lpstr>
      <vt:lpstr>PowerPoint Presentation</vt:lpstr>
      <vt:lpstr>§ 213.109 Crossties </vt:lpstr>
      <vt:lpstr>§ 213.109 Crossties </vt:lpstr>
      <vt:lpstr>§ 213.109 Crossties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 213.109 Crossties Continued </vt:lpstr>
      <vt:lpstr>Concrete Tie Manufacturing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213.110 Gage Restraint                         Measurement Systems</vt:lpstr>
      <vt:lpstr>§ 213.110 Gage Restraint                         Measurement Systems</vt:lpstr>
      <vt:lpstr>§ 213.110 Gage Restraint                         Measurement Systems</vt:lpstr>
      <vt:lpstr>§ 213.113 Defective Rails</vt:lpstr>
      <vt:lpstr>§ 213.113 Defective Rails</vt:lpstr>
      <vt:lpstr>§ 213.113 Defective Rails</vt:lpstr>
      <vt:lpstr>§ 213.113 Defective Rails</vt:lpstr>
      <vt:lpstr>§ 213.113 Defective Rails</vt:lpstr>
      <vt:lpstr>§ 213.113 Defective Rails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Railroad Administration</dc:title>
  <dc:creator>USDOT_User</dc:creator>
  <cp:lastModifiedBy>Rob Castiglione</cp:lastModifiedBy>
  <cp:revision>713</cp:revision>
  <cp:lastPrinted>2014-07-25T19:29:27Z</cp:lastPrinted>
  <dcterms:created xsi:type="dcterms:W3CDTF">2013-02-15T19:25:40Z</dcterms:created>
  <dcterms:modified xsi:type="dcterms:W3CDTF">2016-12-12T22:52:07Z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0x0101005DB3B886A306D64F9E7425CA937F5EC1</vt:lpwstr>
  </property>
</Properties>
</file>