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xls" ContentType="application/vnd.ms-excel"/>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4"/>
  </p:sldMasterIdLst>
  <p:notesMasterIdLst>
    <p:notesMasterId r:id="rId280"/>
  </p:notesMasterIdLst>
  <p:handoutMasterIdLst>
    <p:handoutMasterId r:id="rId281"/>
  </p:handoutMasterIdLst>
  <p:sldIdLst>
    <p:sldId id="1683" r:id="rId5"/>
    <p:sldId id="1684" r:id="rId6"/>
    <p:sldId id="1685" r:id="rId7"/>
    <p:sldId id="1686" r:id="rId8"/>
    <p:sldId id="1687" r:id="rId9"/>
    <p:sldId id="1688" r:id="rId10"/>
    <p:sldId id="1689" r:id="rId11"/>
    <p:sldId id="1690" r:id="rId12"/>
    <p:sldId id="1691" r:id="rId13"/>
    <p:sldId id="1692" r:id="rId14"/>
    <p:sldId id="1693" r:id="rId15"/>
    <p:sldId id="1694" r:id="rId16"/>
    <p:sldId id="1695" r:id="rId17"/>
    <p:sldId id="1696" r:id="rId18"/>
    <p:sldId id="1697" r:id="rId19"/>
    <p:sldId id="1698" r:id="rId20"/>
    <p:sldId id="1699" r:id="rId21"/>
    <p:sldId id="1700" r:id="rId22"/>
    <p:sldId id="1701" r:id="rId23"/>
    <p:sldId id="1702" r:id="rId24"/>
    <p:sldId id="1703" r:id="rId25"/>
    <p:sldId id="1704" r:id="rId26"/>
    <p:sldId id="1705" r:id="rId27"/>
    <p:sldId id="1706" r:id="rId28"/>
    <p:sldId id="1707" r:id="rId29"/>
    <p:sldId id="1708" r:id="rId30"/>
    <p:sldId id="1709" r:id="rId31"/>
    <p:sldId id="1710" r:id="rId32"/>
    <p:sldId id="1711" r:id="rId33"/>
    <p:sldId id="1712" r:id="rId34"/>
    <p:sldId id="1713" r:id="rId35"/>
    <p:sldId id="1714" r:id="rId36"/>
    <p:sldId id="1715" r:id="rId37"/>
    <p:sldId id="1716" r:id="rId38"/>
    <p:sldId id="1717" r:id="rId39"/>
    <p:sldId id="1718" r:id="rId40"/>
    <p:sldId id="1719" r:id="rId41"/>
    <p:sldId id="1720" r:id="rId42"/>
    <p:sldId id="1721" r:id="rId43"/>
    <p:sldId id="1722" r:id="rId44"/>
    <p:sldId id="1723" r:id="rId45"/>
    <p:sldId id="1724" r:id="rId46"/>
    <p:sldId id="1725" r:id="rId47"/>
    <p:sldId id="1726" r:id="rId48"/>
    <p:sldId id="1727" r:id="rId49"/>
    <p:sldId id="1728" r:id="rId50"/>
    <p:sldId id="1729" r:id="rId51"/>
    <p:sldId id="1730" r:id="rId52"/>
    <p:sldId id="1731" r:id="rId53"/>
    <p:sldId id="1732" r:id="rId54"/>
    <p:sldId id="1733" r:id="rId55"/>
    <p:sldId id="1734" r:id="rId56"/>
    <p:sldId id="1735" r:id="rId57"/>
    <p:sldId id="1736" r:id="rId58"/>
    <p:sldId id="1737" r:id="rId59"/>
    <p:sldId id="1738" r:id="rId60"/>
    <p:sldId id="1739" r:id="rId61"/>
    <p:sldId id="1740" r:id="rId62"/>
    <p:sldId id="1741" r:id="rId63"/>
    <p:sldId id="1742" r:id="rId64"/>
    <p:sldId id="1743" r:id="rId65"/>
    <p:sldId id="1744" r:id="rId66"/>
    <p:sldId id="1745" r:id="rId67"/>
    <p:sldId id="1746" r:id="rId68"/>
    <p:sldId id="1747" r:id="rId69"/>
    <p:sldId id="1748" r:id="rId70"/>
    <p:sldId id="1749" r:id="rId71"/>
    <p:sldId id="1750" r:id="rId72"/>
    <p:sldId id="1751" r:id="rId73"/>
    <p:sldId id="1752" r:id="rId74"/>
    <p:sldId id="1753" r:id="rId75"/>
    <p:sldId id="1754" r:id="rId76"/>
    <p:sldId id="1756" r:id="rId77"/>
    <p:sldId id="1758" r:id="rId78"/>
    <p:sldId id="1759" r:id="rId79"/>
    <p:sldId id="1760" r:id="rId80"/>
    <p:sldId id="1761" r:id="rId81"/>
    <p:sldId id="1762" r:id="rId82"/>
    <p:sldId id="1764" r:id="rId83"/>
    <p:sldId id="1765" r:id="rId84"/>
    <p:sldId id="1766" r:id="rId85"/>
    <p:sldId id="1767" r:id="rId86"/>
    <p:sldId id="1768" r:id="rId87"/>
    <p:sldId id="1769" r:id="rId88"/>
    <p:sldId id="1770" r:id="rId89"/>
    <p:sldId id="1771" r:id="rId90"/>
    <p:sldId id="1772" r:id="rId91"/>
    <p:sldId id="1773" r:id="rId92"/>
    <p:sldId id="1774" r:id="rId93"/>
    <p:sldId id="1775" r:id="rId94"/>
    <p:sldId id="1776" r:id="rId95"/>
    <p:sldId id="1777" r:id="rId96"/>
    <p:sldId id="1778" r:id="rId97"/>
    <p:sldId id="1779" r:id="rId98"/>
    <p:sldId id="1780" r:id="rId99"/>
    <p:sldId id="1781" r:id="rId100"/>
    <p:sldId id="1782" r:id="rId101"/>
    <p:sldId id="1783" r:id="rId102"/>
    <p:sldId id="1784" r:id="rId103"/>
    <p:sldId id="1785" r:id="rId104"/>
    <p:sldId id="1786" r:id="rId105"/>
    <p:sldId id="1787" r:id="rId106"/>
    <p:sldId id="1788" r:id="rId107"/>
    <p:sldId id="1789" r:id="rId108"/>
    <p:sldId id="1791" r:id="rId109"/>
    <p:sldId id="1792" r:id="rId110"/>
    <p:sldId id="1793" r:id="rId111"/>
    <p:sldId id="1794" r:id="rId112"/>
    <p:sldId id="1795" r:id="rId113"/>
    <p:sldId id="1796" r:id="rId114"/>
    <p:sldId id="1797" r:id="rId115"/>
    <p:sldId id="1798" r:id="rId116"/>
    <p:sldId id="1799" r:id="rId117"/>
    <p:sldId id="1802" r:id="rId118"/>
    <p:sldId id="1803" r:id="rId119"/>
    <p:sldId id="1805" r:id="rId120"/>
    <p:sldId id="1806" r:id="rId121"/>
    <p:sldId id="1807" r:id="rId122"/>
    <p:sldId id="1809" r:id="rId123"/>
    <p:sldId id="1810" r:id="rId124"/>
    <p:sldId id="1811" r:id="rId125"/>
    <p:sldId id="1813" r:id="rId126"/>
    <p:sldId id="1814" r:id="rId127"/>
    <p:sldId id="1815" r:id="rId128"/>
    <p:sldId id="1816" r:id="rId129"/>
    <p:sldId id="1817" r:id="rId130"/>
    <p:sldId id="1818" r:id="rId131"/>
    <p:sldId id="1819" r:id="rId132"/>
    <p:sldId id="1820" r:id="rId133"/>
    <p:sldId id="1821" r:id="rId134"/>
    <p:sldId id="1822" r:id="rId135"/>
    <p:sldId id="1823" r:id="rId136"/>
    <p:sldId id="1824" r:id="rId137"/>
    <p:sldId id="1825" r:id="rId138"/>
    <p:sldId id="1826" r:id="rId139"/>
    <p:sldId id="1827" r:id="rId140"/>
    <p:sldId id="1828" r:id="rId141"/>
    <p:sldId id="1829" r:id="rId142"/>
    <p:sldId id="1830" r:id="rId143"/>
    <p:sldId id="1831" r:id="rId144"/>
    <p:sldId id="1832" r:id="rId145"/>
    <p:sldId id="1833" r:id="rId146"/>
    <p:sldId id="1834" r:id="rId147"/>
    <p:sldId id="1835" r:id="rId148"/>
    <p:sldId id="1836" r:id="rId149"/>
    <p:sldId id="1837" r:id="rId150"/>
    <p:sldId id="1838" r:id="rId151"/>
    <p:sldId id="1839" r:id="rId152"/>
    <p:sldId id="1840" r:id="rId153"/>
    <p:sldId id="1841" r:id="rId154"/>
    <p:sldId id="1842" r:id="rId155"/>
    <p:sldId id="1843" r:id="rId156"/>
    <p:sldId id="1844" r:id="rId157"/>
    <p:sldId id="1845" r:id="rId158"/>
    <p:sldId id="1846" r:id="rId159"/>
    <p:sldId id="1847" r:id="rId160"/>
    <p:sldId id="1848" r:id="rId161"/>
    <p:sldId id="1849" r:id="rId162"/>
    <p:sldId id="1850" r:id="rId163"/>
    <p:sldId id="1851" r:id="rId164"/>
    <p:sldId id="1852" r:id="rId165"/>
    <p:sldId id="1854" r:id="rId166"/>
    <p:sldId id="1855" r:id="rId167"/>
    <p:sldId id="1856" r:id="rId168"/>
    <p:sldId id="1857" r:id="rId169"/>
    <p:sldId id="1858" r:id="rId170"/>
    <p:sldId id="1859" r:id="rId171"/>
    <p:sldId id="1860" r:id="rId172"/>
    <p:sldId id="1861" r:id="rId173"/>
    <p:sldId id="1862" r:id="rId174"/>
    <p:sldId id="1863" r:id="rId175"/>
    <p:sldId id="1865" r:id="rId176"/>
    <p:sldId id="1866" r:id="rId177"/>
    <p:sldId id="1867" r:id="rId178"/>
    <p:sldId id="1868" r:id="rId179"/>
    <p:sldId id="1869" r:id="rId180"/>
    <p:sldId id="1870" r:id="rId181"/>
    <p:sldId id="1871" r:id="rId182"/>
    <p:sldId id="1872" r:id="rId183"/>
    <p:sldId id="1873" r:id="rId184"/>
    <p:sldId id="1874" r:id="rId185"/>
    <p:sldId id="1875" r:id="rId186"/>
    <p:sldId id="1876" r:id="rId187"/>
    <p:sldId id="1878" r:id="rId188"/>
    <p:sldId id="1879" r:id="rId189"/>
    <p:sldId id="1880" r:id="rId190"/>
    <p:sldId id="1881" r:id="rId191"/>
    <p:sldId id="1882" r:id="rId192"/>
    <p:sldId id="1883" r:id="rId193"/>
    <p:sldId id="1884" r:id="rId194"/>
    <p:sldId id="1885" r:id="rId195"/>
    <p:sldId id="1886" r:id="rId196"/>
    <p:sldId id="1888" r:id="rId197"/>
    <p:sldId id="1890" r:id="rId198"/>
    <p:sldId id="1891" r:id="rId199"/>
    <p:sldId id="1892" r:id="rId200"/>
    <p:sldId id="1893" r:id="rId201"/>
    <p:sldId id="1894" r:id="rId202"/>
    <p:sldId id="1896" r:id="rId203"/>
    <p:sldId id="1897" r:id="rId204"/>
    <p:sldId id="1898" r:id="rId205"/>
    <p:sldId id="1899" r:id="rId206"/>
    <p:sldId id="1900" r:id="rId207"/>
    <p:sldId id="1901" r:id="rId208"/>
    <p:sldId id="1903" r:id="rId209"/>
    <p:sldId id="1904" r:id="rId210"/>
    <p:sldId id="1905" r:id="rId211"/>
    <p:sldId id="1906" r:id="rId212"/>
    <p:sldId id="1907" r:id="rId213"/>
    <p:sldId id="1908" r:id="rId214"/>
    <p:sldId id="1909" r:id="rId215"/>
    <p:sldId id="1911" r:id="rId216"/>
    <p:sldId id="1912" r:id="rId217"/>
    <p:sldId id="1914" r:id="rId218"/>
    <p:sldId id="1915" r:id="rId219"/>
    <p:sldId id="1916" r:id="rId220"/>
    <p:sldId id="1918" r:id="rId221"/>
    <p:sldId id="1919" r:id="rId222"/>
    <p:sldId id="1920" r:id="rId223"/>
    <p:sldId id="1921" r:id="rId224"/>
    <p:sldId id="1922" r:id="rId225"/>
    <p:sldId id="1923" r:id="rId226"/>
    <p:sldId id="1924" r:id="rId227"/>
    <p:sldId id="1925" r:id="rId228"/>
    <p:sldId id="1926" r:id="rId229"/>
    <p:sldId id="1927" r:id="rId230"/>
    <p:sldId id="1928" r:id="rId231"/>
    <p:sldId id="1981" r:id="rId232"/>
    <p:sldId id="1930" r:id="rId233"/>
    <p:sldId id="1931" r:id="rId234"/>
    <p:sldId id="1932" r:id="rId235"/>
    <p:sldId id="1933" r:id="rId236"/>
    <p:sldId id="1934" r:id="rId237"/>
    <p:sldId id="1935" r:id="rId238"/>
    <p:sldId id="1936" r:id="rId239"/>
    <p:sldId id="1937" r:id="rId240"/>
    <p:sldId id="1938" r:id="rId241"/>
    <p:sldId id="1939" r:id="rId242"/>
    <p:sldId id="1940" r:id="rId243"/>
    <p:sldId id="1941" r:id="rId244"/>
    <p:sldId id="1942" r:id="rId245"/>
    <p:sldId id="1943" r:id="rId246"/>
    <p:sldId id="1944" r:id="rId247"/>
    <p:sldId id="1946" r:id="rId248"/>
    <p:sldId id="1947" r:id="rId249"/>
    <p:sldId id="1948" r:id="rId250"/>
    <p:sldId id="1949" r:id="rId251"/>
    <p:sldId id="1950" r:id="rId252"/>
    <p:sldId id="1951" r:id="rId253"/>
    <p:sldId id="1952" r:id="rId254"/>
    <p:sldId id="1953" r:id="rId255"/>
    <p:sldId id="1954" r:id="rId256"/>
    <p:sldId id="1956" r:id="rId257"/>
    <p:sldId id="1958" r:id="rId258"/>
    <p:sldId id="1959" r:id="rId259"/>
    <p:sldId id="1960" r:id="rId260"/>
    <p:sldId id="1961" r:id="rId261"/>
    <p:sldId id="1962" r:id="rId262"/>
    <p:sldId id="1963" r:id="rId263"/>
    <p:sldId id="1964" r:id="rId264"/>
    <p:sldId id="1965" r:id="rId265"/>
    <p:sldId id="1966" r:id="rId266"/>
    <p:sldId id="1968" r:id="rId267"/>
    <p:sldId id="1969" r:id="rId268"/>
    <p:sldId id="1970" r:id="rId269"/>
    <p:sldId id="1971" r:id="rId270"/>
    <p:sldId id="1972" r:id="rId271"/>
    <p:sldId id="1973" r:id="rId272"/>
    <p:sldId id="1974" r:id="rId273"/>
    <p:sldId id="1975" r:id="rId274"/>
    <p:sldId id="1976" r:id="rId275"/>
    <p:sldId id="1977" r:id="rId276"/>
    <p:sldId id="1978" r:id="rId277"/>
    <p:sldId id="1979" r:id="rId278"/>
    <p:sldId id="1980" r:id="rId27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rack Safety Standards" id="{3D36C546-9343-47FD-9D01-0EDF8CFB352E}">
          <p14:sldIdLst>
            <p14:sldId id="1683"/>
            <p14:sldId id="1684"/>
            <p14:sldId id="1685"/>
            <p14:sldId id="1686"/>
            <p14:sldId id="1687"/>
            <p14:sldId id="1688"/>
            <p14:sldId id="1689"/>
            <p14:sldId id="1690"/>
            <p14:sldId id="1691"/>
            <p14:sldId id="1692"/>
            <p14:sldId id="1693"/>
            <p14:sldId id="1694"/>
            <p14:sldId id="1695"/>
            <p14:sldId id="1696"/>
            <p14:sldId id="1697"/>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1717"/>
            <p14:sldId id="1718"/>
            <p14:sldId id="1719"/>
            <p14:sldId id="1720"/>
            <p14:sldId id="1721"/>
            <p14:sldId id="1722"/>
            <p14:sldId id="1723"/>
            <p14:sldId id="1724"/>
            <p14:sldId id="1725"/>
            <p14:sldId id="1726"/>
            <p14:sldId id="1727"/>
            <p14:sldId id="1728"/>
            <p14:sldId id="1729"/>
            <p14:sldId id="1730"/>
            <p14:sldId id="1731"/>
            <p14:sldId id="1732"/>
            <p14:sldId id="1733"/>
            <p14:sldId id="1734"/>
            <p14:sldId id="1735"/>
            <p14:sldId id="1736"/>
            <p14:sldId id="1737"/>
            <p14:sldId id="1738"/>
            <p14:sldId id="1739"/>
            <p14:sldId id="1740"/>
            <p14:sldId id="1741"/>
            <p14:sldId id="1742"/>
            <p14:sldId id="1743"/>
            <p14:sldId id="1744"/>
            <p14:sldId id="1745"/>
            <p14:sldId id="1746"/>
            <p14:sldId id="1747"/>
            <p14:sldId id="1748"/>
            <p14:sldId id="1749"/>
            <p14:sldId id="1750"/>
            <p14:sldId id="1751"/>
            <p14:sldId id="1752"/>
            <p14:sldId id="1753"/>
            <p14:sldId id="1754"/>
            <p14:sldId id="1756"/>
            <p14:sldId id="1758"/>
            <p14:sldId id="1759"/>
            <p14:sldId id="1760"/>
            <p14:sldId id="1761"/>
            <p14:sldId id="1762"/>
            <p14:sldId id="1764"/>
            <p14:sldId id="1765"/>
            <p14:sldId id="1766"/>
            <p14:sldId id="1767"/>
            <p14:sldId id="1768"/>
            <p14:sldId id="1769"/>
            <p14:sldId id="1770"/>
            <p14:sldId id="1771"/>
            <p14:sldId id="1772"/>
            <p14:sldId id="1773"/>
            <p14:sldId id="1774"/>
            <p14:sldId id="1775"/>
            <p14:sldId id="1776"/>
            <p14:sldId id="1777"/>
            <p14:sldId id="1778"/>
            <p14:sldId id="1779"/>
            <p14:sldId id="1780"/>
            <p14:sldId id="1781"/>
            <p14:sldId id="1782"/>
            <p14:sldId id="1783"/>
            <p14:sldId id="1784"/>
            <p14:sldId id="1785"/>
            <p14:sldId id="1786"/>
            <p14:sldId id="1787"/>
            <p14:sldId id="1788"/>
            <p14:sldId id="1789"/>
            <p14:sldId id="1791"/>
            <p14:sldId id="1792"/>
            <p14:sldId id="1793"/>
            <p14:sldId id="1794"/>
            <p14:sldId id="1795"/>
            <p14:sldId id="1796"/>
            <p14:sldId id="1797"/>
            <p14:sldId id="1798"/>
            <p14:sldId id="1799"/>
            <p14:sldId id="1802"/>
            <p14:sldId id="1803"/>
            <p14:sldId id="1805"/>
            <p14:sldId id="1806"/>
            <p14:sldId id="1807"/>
            <p14:sldId id="1809"/>
            <p14:sldId id="1810"/>
            <p14:sldId id="1811"/>
            <p14:sldId id="1813"/>
            <p14:sldId id="1814"/>
            <p14:sldId id="1815"/>
            <p14:sldId id="1816"/>
            <p14:sldId id="1817"/>
            <p14:sldId id="1818"/>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837"/>
            <p14:sldId id="1838"/>
            <p14:sldId id="1839"/>
            <p14:sldId id="1840"/>
            <p14:sldId id="1841"/>
            <p14:sldId id="1842"/>
            <p14:sldId id="1843"/>
            <p14:sldId id="1844"/>
            <p14:sldId id="1845"/>
            <p14:sldId id="1846"/>
            <p14:sldId id="1847"/>
            <p14:sldId id="1848"/>
            <p14:sldId id="1849"/>
            <p14:sldId id="1850"/>
            <p14:sldId id="1851"/>
            <p14:sldId id="1852"/>
            <p14:sldId id="1854"/>
            <p14:sldId id="1855"/>
            <p14:sldId id="1856"/>
            <p14:sldId id="1857"/>
            <p14:sldId id="1858"/>
            <p14:sldId id="1859"/>
            <p14:sldId id="1860"/>
            <p14:sldId id="1861"/>
            <p14:sldId id="1862"/>
            <p14:sldId id="1863"/>
            <p14:sldId id="1865"/>
            <p14:sldId id="1866"/>
            <p14:sldId id="1867"/>
            <p14:sldId id="1868"/>
            <p14:sldId id="1869"/>
            <p14:sldId id="1870"/>
            <p14:sldId id="1871"/>
            <p14:sldId id="1872"/>
            <p14:sldId id="1873"/>
            <p14:sldId id="1874"/>
            <p14:sldId id="1875"/>
            <p14:sldId id="1876"/>
            <p14:sldId id="1878"/>
            <p14:sldId id="1879"/>
            <p14:sldId id="1880"/>
            <p14:sldId id="1881"/>
            <p14:sldId id="1882"/>
            <p14:sldId id="1883"/>
            <p14:sldId id="1884"/>
            <p14:sldId id="1885"/>
            <p14:sldId id="1886"/>
            <p14:sldId id="1888"/>
            <p14:sldId id="1890"/>
            <p14:sldId id="1891"/>
            <p14:sldId id="1892"/>
            <p14:sldId id="1893"/>
            <p14:sldId id="1894"/>
            <p14:sldId id="1896"/>
            <p14:sldId id="1897"/>
            <p14:sldId id="1898"/>
            <p14:sldId id="1899"/>
            <p14:sldId id="1900"/>
            <p14:sldId id="1901"/>
            <p14:sldId id="1903"/>
            <p14:sldId id="1904"/>
            <p14:sldId id="1905"/>
            <p14:sldId id="1906"/>
            <p14:sldId id="1907"/>
            <p14:sldId id="1908"/>
            <p14:sldId id="1909"/>
            <p14:sldId id="1911"/>
            <p14:sldId id="1912"/>
            <p14:sldId id="1914"/>
            <p14:sldId id="1915"/>
            <p14:sldId id="1916"/>
            <p14:sldId id="1918"/>
            <p14:sldId id="1919"/>
            <p14:sldId id="1920"/>
            <p14:sldId id="1921"/>
            <p14:sldId id="1922"/>
            <p14:sldId id="1923"/>
            <p14:sldId id="1924"/>
            <p14:sldId id="1925"/>
            <p14:sldId id="1926"/>
            <p14:sldId id="1927"/>
            <p14:sldId id="1928"/>
            <p14:sldId id="1981"/>
            <p14:sldId id="1930"/>
            <p14:sldId id="1931"/>
            <p14:sldId id="1932"/>
            <p14:sldId id="1933"/>
            <p14:sldId id="1934"/>
            <p14:sldId id="1935"/>
            <p14:sldId id="1936"/>
            <p14:sldId id="1937"/>
            <p14:sldId id="1938"/>
            <p14:sldId id="1939"/>
            <p14:sldId id="1940"/>
            <p14:sldId id="1941"/>
            <p14:sldId id="1942"/>
            <p14:sldId id="1943"/>
            <p14:sldId id="1944"/>
            <p14:sldId id="1946"/>
            <p14:sldId id="1947"/>
            <p14:sldId id="1948"/>
            <p14:sldId id="1949"/>
            <p14:sldId id="1950"/>
            <p14:sldId id="1951"/>
            <p14:sldId id="1952"/>
            <p14:sldId id="1953"/>
            <p14:sldId id="1954"/>
            <p14:sldId id="1956"/>
            <p14:sldId id="1958"/>
            <p14:sldId id="1959"/>
            <p14:sldId id="1960"/>
            <p14:sldId id="1961"/>
            <p14:sldId id="1962"/>
            <p14:sldId id="1963"/>
            <p14:sldId id="1964"/>
            <p14:sldId id="1965"/>
            <p14:sldId id="1966"/>
            <p14:sldId id="1968"/>
            <p14:sldId id="1969"/>
            <p14:sldId id="1970"/>
            <p14:sldId id="1971"/>
            <p14:sldId id="1972"/>
            <p14:sldId id="1973"/>
            <p14:sldId id="1974"/>
            <p14:sldId id="1975"/>
            <p14:sldId id="1976"/>
            <p14:sldId id="1977"/>
            <p14:sldId id="1978"/>
            <p14:sldId id="1979"/>
            <p14:sldId id="1980"/>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itzgerald, Kevin (FRA)" initials="F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175D"/>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4787" autoAdjust="0"/>
    <p:restoredTop sz="67016" autoAdjust="0"/>
  </p:normalViewPr>
  <p:slideViewPr>
    <p:cSldViewPr>
      <p:cViewPr varScale="1">
        <p:scale>
          <a:sx n="75" d="100"/>
          <a:sy n="75" d="100"/>
        </p:scale>
        <p:origin x="-120" y="-102"/>
      </p:cViewPr>
      <p:guideLst>
        <p:guide orient="horz" pos="2160"/>
        <p:guide pos="2880"/>
      </p:guideLst>
    </p:cSldViewPr>
  </p:slideViewPr>
  <p:outlineViewPr>
    <p:cViewPr>
      <p:scale>
        <a:sx n="33" d="100"/>
        <a:sy n="33" d="100"/>
      </p:scale>
      <p:origin x="0" y="51102"/>
    </p:cViewPr>
  </p:outlineViewPr>
  <p:notesTextViewPr>
    <p:cViewPr>
      <p:scale>
        <a:sx n="1" d="1"/>
        <a:sy n="1" d="1"/>
      </p:scale>
      <p:origin x="0" y="0"/>
    </p:cViewPr>
  </p:notesTextViewPr>
  <p:sorterViewPr>
    <p:cViewPr>
      <p:scale>
        <a:sx n="100" d="100"/>
        <a:sy n="100" d="100"/>
      </p:scale>
      <p:origin x="0" y="85062"/>
    </p:cViewPr>
  </p:sorterViewPr>
  <p:notesViewPr>
    <p:cSldViewPr>
      <p:cViewPr varScale="1">
        <p:scale>
          <a:sx n="82" d="100"/>
          <a:sy n="82" d="100"/>
        </p:scale>
        <p:origin x="-1944"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268" Type="http://schemas.openxmlformats.org/officeDocument/2006/relationships/slide" Target="slides/slide264.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slide" Target="slides/slide254.xml"/><Relationship Id="rId279" Type="http://schemas.openxmlformats.org/officeDocument/2006/relationships/slide" Target="slides/slide275.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openxmlformats.org/officeDocument/2006/relationships/slide" Target="slides/slide265.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280" Type="http://schemas.openxmlformats.org/officeDocument/2006/relationships/notesMaster" Target="notesMasters/notesMaster1.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260" Type="http://schemas.openxmlformats.org/officeDocument/2006/relationships/slide" Target="slides/slide256.xml"/><Relationship Id="rId265" Type="http://schemas.openxmlformats.org/officeDocument/2006/relationships/slide" Target="slides/slide261.xml"/><Relationship Id="rId281" Type="http://schemas.openxmlformats.org/officeDocument/2006/relationships/handoutMaster" Target="handoutMasters/handoutMaster1.xml"/><Relationship Id="rId286"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slide" Target="slides/slide214.xml"/><Relationship Id="rId234" Type="http://schemas.openxmlformats.org/officeDocument/2006/relationships/slide" Target="slides/slide230.xml"/><Relationship Id="rId239" Type="http://schemas.openxmlformats.org/officeDocument/2006/relationships/slide" Target="slides/slide235.xml"/><Relationship Id="rId2" Type="http://schemas.openxmlformats.org/officeDocument/2006/relationships/customXml" Target="../customXml/item2.xml"/><Relationship Id="rId29" Type="http://schemas.openxmlformats.org/officeDocument/2006/relationships/slide" Target="slides/slide25.xml"/><Relationship Id="rId250" Type="http://schemas.openxmlformats.org/officeDocument/2006/relationships/slide" Target="slides/slide246.xml"/><Relationship Id="rId255" Type="http://schemas.openxmlformats.org/officeDocument/2006/relationships/slide" Target="slides/slide251.xml"/><Relationship Id="rId271" Type="http://schemas.openxmlformats.org/officeDocument/2006/relationships/slide" Target="slides/slide267.xml"/><Relationship Id="rId276" Type="http://schemas.openxmlformats.org/officeDocument/2006/relationships/slide" Target="slides/slide272.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slide" Target="slides/slide225.xml"/><Relationship Id="rId19" Type="http://schemas.openxmlformats.org/officeDocument/2006/relationships/slide" Target="slides/slide15.xml"/><Relationship Id="rId224" Type="http://schemas.openxmlformats.org/officeDocument/2006/relationships/slide" Target="slides/slide220.xml"/><Relationship Id="rId240" Type="http://schemas.openxmlformats.org/officeDocument/2006/relationships/slide" Target="slides/slide236.xml"/><Relationship Id="rId245" Type="http://schemas.openxmlformats.org/officeDocument/2006/relationships/slide" Target="slides/slide241.xml"/><Relationship Id="rId261" Type="http://schemas.openxmlformats.org/officeDocument/2006/relationships/slide" Target="slides/slide257.xml"/><Relationship Id="rId266" Type="http://schemas.openxmlformats.org/officeDocument/2006/relationships/slide" Target="slides/slide262.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282"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customXml" Target="../customXml/item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slide" Target="slides/slide231.xml"/><Relationship Id="rId251" Type="http://schemas.openxmlformats.org/officeDocument/2006/relationships/slide" Target="slides/slide247.xml"/><Relationship Id="rId256" Type="http://schemas.openxmlformats.org/officeDocument/2006/relationships/slide" Target="slides/slide252.xml"/><Relationship Id="rId277" Type="http://schemas.openxmlformats.org/officeDocument/2006/relationships/slide" Target="slides/slide27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72" Type="http://schemas.openxmlformats.org/officeDocument/2006/relationships/slide" Target="slides/slide268.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slide" Target="slides/slide237.xml"/><Relationship Id="rId246" Type="http://schemas.openxmlformats.org/officeDocument/2006/relationships/slide" Target="slides/slide242.xml"/><Relationship Id="rId267" Type="http://schemas.openxmlformats.org/officeDocument/2006/relationships/slide" Target="slides/slide263.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262" Type="http://schemas.openxmlformats.org/officeDocument/2006/relationships/slide" Target="slides/slide258.xml"/><Relationship Id="rId283"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viewProps" Target="viewProps.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theme" Target="theme/theme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2.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6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7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99.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00.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0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C3D18250-EF29-4AF7-93DB-B210A848582A}" type="datetimeFigureOut">
              <a:rPr lang="en-US" smtClean="0"/>
              <a:pPr/>
              <a:t>12/13/2016</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1500B7A-ED01-4579-BF8B-9D140ED8D546}" type="slidenum">
              <a:rPr lang="en-US" smtClean="0"/>
              <a:pPr/>
              <a:t>‹#›</a:t>
            </a:fld>
            <a:endParaRPr lang="en-US" dirty="0"/>
          </a:p>
        </p:txBody>
      </p:sp>
    </p:spTree>
    <p:extLst>
      <p:ext uri="{BB962C8B-B14F-4D97-AF65-F5344CB8AC3E}">
        <p14:creationId xmlns:p14="http://schemas.microsoft.com/office/powerpoint/2010/main" val="9792123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Image Placeholder 7"/>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9" name="Header Placeholder 8"/>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20386167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a:spcBef>
                <a:spcPts val="0"/>
              </a:spcBef>
              <a:spcAft>
                <a:spcPts val="0"/>
              </a:spcAft>
              <a:tabLst>
                <a:tab pos="-914400" algn="l"/>
              </a:tabLst>
            </a:pPr>
            <a:r>
              <a:rPr lang="en-US" b="1" dirty="0" smtClean="0"/>
              <a:t>GUIDANCE: </a:t>
            </a:r>
            <a:r>
              <a:rPr lang="en-US" dirty="0" smtClean="0"/>
              <a:t>FRA adds a new paragraph (c) to contain both the remedial action table and its notes, as revised, which formerly were included under paragraph (a). We’ll discuss the defect descriptions as they appear in the book</a:t>
            </a:r>
          </a:p>
          <a:p>
            <a:pPr marL="0" marR="0">
              <a:spcBef>
                <a:spcPts val="0"/>
              </a:spcBef>
              <a:spcAft>
                <a:spcPts val="0"/>
              </a:spcAft>
              <a:tabLst>
                <a:tab pos="-914400" algn="l"/>
              </a:tabLst>
            </a:pPr>
            <a:endParaRPr lang="en-US" dirty="0" smtClean="0"/>
          </a:p>
          <a:p>
            <a:pPr marL="0" marR="0">
              <a:spcBef>
                <a:spcPts val="0"/>
              </a:spcBef>
              <a:spcAft>
                <a:spcPts val="0"/>
              </a:spcAft>
              <a:tabLst>
                <a:tab pos="-914400" algn="l"/>
              </a:tabLst>
            </a:pPr>
            <a:r>
              <a:rPr lang="en-US" dirty="0" smtClean="0"/>
              <a:t>The remedial action table and specifications in the rule address the risks associated with rail failure. These risks are primarily dependent upon defect type and size and should not be dependent upon the manner or mechanism that reveals the existence of the defect. Failure of the track owner to comply with the operational (speed) restrictions, maintenance procedures and the prescribed inspection intervals specified in this section and § 213.237 (Defective rails and Inspection of rail, respectively), may constitute a violation of the TSS.</a:t>
            </a:r>
          </a:p>
          <a:p>
            <a:pPr marL="0" marR="0">
              <a:spcBef>
                <a:spcPts val="0"/>
              </a:spcBef>
              <a:spcAft>
                <a:spcPts val="0"/>
              </a:spcAft>
              <a:tabLst>
                <a:tab pos="-914400" algn="l"/>
              </a:tabLst>
            </a:pP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a:spcBef>
                <a:spcPts val="0"/>
              </a:spcBef>
              <a:spcAft>
                <a:spcPts val="0"/>
              </a:spcAft>
              <a:tabLst>
                <a:tab pos="-914400" algn="l"/>
              </a:tabLst>
            </a:pPr>
            <a:r>
              <a:rPr lang="en-US" b="1" dirty="0" smtClean="0"/>
              <a:t>GUIDANCE </a:t>
            </a:r>
            <a:r>
              <a:rPr lang="en-US" b="0" dirty="0" smtClean="0"/>
              <a:t>FRA </a:t>
            </a:r>
            <a:r>
              <a:rPr lang="en-US" b="1" dirty="0" smtClean="0"/>
              <a:t>adds a second footnote, Footnote 2</a:t>
            </a:r>
            <a:r>
              <a:rPr lang="en-US" b="0" dirty="0" smtClean="0"/>
              <a:t>, to the remedial action table. The footnote provides that remedial action “D” applies to a moon-shaped breakout, resulting from a derailment, with a length greater than 6 inches but not exceeding 12 inches and a width not exceeding one-third of the rail base width. FRA has made this change to allow relief because of the occurrence of multiple but less severe “broken base” defects that result from a dragging wheel derailment and may otherwise prevent traffic movement if subject to more restrictive remedial action. FRA also recommends that track owners conduct a special visual inspection of the rail pursuant to § 213.239, before the operation of any train over the affected track. A special visual inspection pursuant to § 213.239, which requires that an inspection be made of the track involved in a derailment incident, should be done to assess the condition of the track associated with these broken base conditions before the operation of any train over the affected track.</a:t>
            </a:r>
            <a:endParaRPr lang="en-US" b="0"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101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102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103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104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t>
            </a:r>
            <a:r>
              <a:rPr lang="en-US" b="0" dirty="0" smtClean="0"/>
              <a:t>For proper rail load transfer to occur, rail joints must contact the head and base of the rails when the bolts are tight. Many rail joint designs have been used with varying degrees of success, and the TSS does not attempt to single out any particular design as the only acceptable joint. This could inhibit innovation in modern track design.</a:t>
            </a:r>
          </a:p>
          <a:p>
            <a:endParaRPr lang="en-US" dirty="0" smtClean="0"/>
          </a:p>
          <a:p>
            <a:r>
              <a:rPr lang="en-US" dirty="0" smtClean="0"/>
              <a:t>Rail joints are considered to be a necessary discontinuity and require special attention by railroad maintenance personnel and safety Inspectors.</a:t>
            </a:r>
          </a:p>
          <a:p>
            <a:r>
              <a:rPr lang="en-US" dirty="0" smtClean="0"/>
              <a:t>As far as possible, a rail joint should provide the same relative strength, stiffness, flexibility, and uniformity as the rail itself.</a:t>
            </a:r>
          </a:p>
          <a:p>
            <a:r>
              <a:rPr lang="en-US" dirty="0" smtClean="0"/>
              <a:t>The TSS recognize these important aspects of rail joints and begin this section with a requirement that rail joints be of a structurally sound design and dimension for the rail on which they are applied.  (FRA and AREMA/AAR is to convene a working group which will issue guidelines on which joint bars meet the definition of "structurally sound" for the purpose of interchangeability with different rail sections).</a:t>
            </a:r>
          </a:p>
          <a:p>
            <a:r>
              <a:rPr lang="en-US" dirty="0" smtClean="0"/>
              <a:t>For proper rail-load transfer to occur, rail joints must contact the head and base of rail when the bolts are tight.  Many rail-joint designs have been used with varying degrees of success, and the TSS do not attempt to single out any particular design as the only acceptable joint.  This would inhibit innovation in modern track design. </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105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a:t>
            </a:r>
            <a:r>
              <a:rPr lang="en-US" dirty="0" smtClean="0"/>
              <a:t>. Joint bars are designed to fit into the space between the bottom of the rail head and rail base (fishing). With the bolts tight, the joint bars are wedged into the fishing space to provide lateral and vertical beam strength thereby supporting the abutting rail ends. When held up against the rail with bolts, joint bars contact the rail at two points; bottom of the rail head (or fillet) and top of the rail base.</a:t>
            </a:r>
          </a:p>
          <a:p>
            <a:endParaRPr lang="en-US" dirty="0" smtClean="0"/>
          </a:p>
          <a:p>
            <a:r>
              <a:rPr lang="en-US" dirty="0" smtClean="0"/>
              <a:t>Proper corrective action for a joint bar cracked or broken, other than center break, in Classes 3 through 5 track would be replacement or a reduction to Class 1 or 2.  If both joint bars are cracked or broken between the 1st and 2nd bolt hole (including through the 2nd bolt hole) it should be considered Class 1 due to the fact that there is only one effective bolt in that end of the rail.</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106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t>
            </a:r>
            <a:r>
              <a:rPr lang="en-US" dirty="0" smtClean="0"/>
              <a:t>For a center-cracked or broken bar, the appropriate corrective action would be replacement or reduction to Class 1 speed under the provisions of §213.9(b).</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107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t>
            </a:r>
            <a:r>
              <a:rPr lang="en-US" dirty="0" smtClean="0"/>
              <a:t>Track owners must have the number of required bolts in each rail in a joint. This paragraph does not prescribe a tightness (torque) standard for each bolt. A bolt that no longer can support the joint bar against the rail will continue to provide resistance to pull aparts when the rail is in tension. The ability of the bolts to hold bars against the rail to support the abutting rail ends is covered under § 213.121(f). </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108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 Guidance. </a:t>
            </a:r>
            <a:r>
              <a:rPr lang="en-US" dirty="0" smtClean="0"/>
              <a:t>Rail, in lengths more than 400 feet, is considered CWR for purposes of applying the requirements of this paragraph. If there is only one bolt in a rail end at a joint, in a CWR string (400 feet or longer), that one bolt will be subject to all the tensile axial forces and will easily shear (break) resulting in a pull-apart.</a:t>
            </a:r>
          </a:p>
          <a:p>
            <a:r>
              <a:rPr lang="en-US" dirty="0" smtClean="0"/>
              <a:t>It is important to maintain proper rail anchoring, neutral temperature, and adjustment records on CWR, otherwise pull-aparts can result.   In addition,  only one bolt in a rail end in CWR can also enhance the possibility of a pull-apart. </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109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t>
            </a:r>
            <a:r>
              <a:rPr lang="en-US" dirty="0" smtClean="0"/>
              <a:t>If the joint bars are loose, the joint is not in compliance with § 213.121(f). In addition, a joint assembly is not in compliance when inadequately tightened bolts prevent it from supporting the abutting rail ends under the expected traffic loads. Joint bolts can deteriorate sufficiently as to create a condition where the bars may become completely detached from the rail or cause a total lack of support, which can contribute to a broken rail. Such a condition can create a mismatch which exceeds the limits specified in § 213.115 (Rail end mismatch). In such a case, the defect would be rail end mismatch (class specific) and inspectors should also include a notation about the loose joint bars.</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110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a:spcBef>
                <a:spcPts val="0"/>
              </a:spcBef>
              <a:spcAft>
                <a:spcPts val="0"/>
              </a:spcAft>
              <a:tabLst>
                <a:tab pos="-914400" algn="l"/>
              </a:tabLst>
            </a:pPr>
            <a:r>
              <a:rPr lang="en-US" b="1" dirty="0" smtClean="0"/>
              <a:t>GUIDANCE The final rule expressly adds “crushed head” to the remedial action table. </a:t>
            </a:r>
            <a:r>
              <a:rPr lang="en-US" b="0" dirty="0" smtClean="0"/>
              <a:t>This type of defect may affect the structural integrity of the rail section and impact vehicle dynamic response in the higher speed ranges. AAR and NTSB pointed out in their comments on the NPRM that the remedial action table had several changes that were not included in the consensus language generated by the Task Force meetings. In particular, AAR mentioned that a flattened rail/crushed head defect has always been defined in the remedial action table as having a depth greater than or equal to3/8inch and a length greater than or equal to 8 inches. However, in the NPRM's remedial action table, a flattened rail/crushed head defect was defined as having a depth greater than3/8inch and a length greater than 8 inches.</a:t>
            </a:r>
            <a:endParaRPr lang="en-US" b="0"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t>
            </a:r>
            <a:r>
              <a:rPr lang="en-US" dirty="0" smtClean="0"/>
              <a:t>This paragraph prohibits the use of a rail containing a bolt hole that has been torch cut or burned in Classes 2 through 5 track. </a:t>
            </a:r>
          </a:p>
          <a:p>
            <a:r>
              <a:rPr lang="en-US" dirty="0" smtClean="0"/>
              <a:t>Note - heat stress cracks in torch cut bolt hole.</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111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Guidance. This paragraph prohibits the reconfiguration of joint bars by torch cutting in Classes 3 through 5 track. By omission of the reference to Classes 1 and 2 track, this practice of reconfiguration is allowed in those classes. However, the joint bars that are reconfigured by torch cutting must meet certain criteria for structural soundness of design and dimension, which is required under (a) of this section.</a:t>
            </a:r>
          </a:p>
          <a:p>
            <a:endParaRPr lang="en-US" dirty="0" smtClean="0"/>
          </a:p>
          <a:p>
            <a:r>
              <a:rPr lang="en-US" dirty="0" smtClean="0"/>
              <a:t>Torch cut bolt hole in joint bar.</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112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The TSS only require structural soundness and bolt condition based on authorized operating train speed.  Inspectors must be alert to locations where different rail sections are jointed by rail joints not designed as compromise joints and not identified as fitting both rail sections. </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113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The regulation prohibits the torch cutting of rail ends in Classes 3 through 5 track except as a temporary repair in emergency situations.  In such emergency situations, train speed shall not exceed the maximum allowable for Class 2 track.</a:t>
            </a:r>
          </a:p>
          <a:p>
            <a:r>
              <a:rPr lang="en-US" dirty="0" smtClean="0"/>
              <a:t>Existing torch cuts must be removed from track in the following time frames:</a:t>
            </a:r>
          </a:p>
          <a:p>
            <a:r>
              <a:rPr lang="en-US" dirty="0" smtClean="0"/>
              <a:t>Class 5 track - by September 21, 1999.</a:t>
            </a:r>
          </a:p>
          <a:p>
            <a:r>
              <a:rPr lang="en-US" dirty="0" smtClean="0"/>
              <a:t>Class 4 track - by September 21, 2000.</a:t>
            </a:r>
          </a:p>
          <a:p>
            <a:r>
              <a:rPr lang="en-US" dirty="0" smtClean="0"/>
              <a:t>Class 3 track with passenger trains - by September 21, 1999 all torch cuts shall be inventoried by the track owner.  </a:t>
            </a:r>
          </a:p>
          <a:p>
            <a:endParaRPr lang="en-US" dirty="0" smtClean="0"/>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114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Those torch cuts inventoried will be "grandfathered in" and any torch cuts found after the expiration of one year that are not inventoried must be slow ordered to Class 2 speed and removed within 30 days of discovery.  If a railroad chooses to upgrade a segment of track to class 3, and passenger trains are operated, all torch cuts must be removed before speeds can exceed the maximum for Class 2 track.  If a railroad chooses to upgrade a segment of track from any class to Class 4 or 5, it must remove all torch cuts.</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115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Inspectors should consider this section jointly with the requirements for crossties and rail fastenings and report tie plate conditions as defects where safety is impaired by the absence of tie plates.</a:t>
            </a:r>
          </a:p>
          <a:p>
            <a:endParaRPr lang="en-US" dirty="0" smtClean="0"/>
          </a:p>
          <a:p>
            <a:r>
              <a:rPr lang="en-US" dirty="0" smtClean="0"/>
              <a:t>In Classes 3 through 5 track, no metal object which causes a concentrated load by solely supporting a rail shall be allowed between the base of rail and the bearing surface of the tie plate.  The specific reference to "metal object" is intended to include only those items of track material which pose the greatest potential for broken base rails such as track spikes, rail anchors, and shoulders of tie plates.  The phrase "causes a concentrated load by solely supporting a rail" further clarifies the intent of the regulation to apply only in those instances where there is clear physical evidence that the metal object is placing substantial load on the rail base, as indicated by lack of load on adjacent ties. </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116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A surfacing gang raised the frog</a:t>
            </a:r>
            <a:r>
              <a:rPr lang="en-US" baseline="0" dirty="0" smtClean="0"/>
              <a:t> and left a bearing load under the rail</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117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Here are some examples of how a bearing object as small as the aggregate from concrete tie can cause a stress riser which could lead to rail failure. I believe these broken rails were discovered on the BNSF, St. Joseph subdivision, north of St. Joseph, Missouri. You probably already know the details better than I do but I believe the primary cause was rail seat abrasion, concrete ties, on the heavy coal route. There were 17 of this type over a 24 hour period where the ambient temperature dropped to 40 degrees overnight.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118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Guidance.</a:t>
            </a:r>
          </a:p>
          <a:p>
            <a:r>
              <a:rPr lang="en-US" b="1" dirty="0" smtClean="0"/>
              <a:t>Paragraph (a) </a:t>
            </a:r>
            <a:r>
              <a:rPr lang="en-US" dirty="0" smtClean="0"/>
              <a:t>“Rail fastening systems” include modern-day elastic fastening systems, which can consist of abrasion pads, insulator clips, shoulder inserts cast into concrete ties, as well as the fastener itself, of which many different designs are in use today. The fastening system can also be of the traditional cut spike variety, with or without tie plates. The failure of certain critical components within a particular system could adversely affect the ability of the individual fastener to provide adequate gage restraint. The wording of this regulation provides for an evaluation of all components within the system, if necessary, when degradation of the fastening system has resulted in problems maintaining gage within the limits prescribed in § 213.53(b).</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119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Guidance.</a:t>
            </a:r>
          </a:p>
          <a:p>
            <a:r>
              <a:rPr lang="en-US" b="1" dirty="0" smtClean="0"/>
              <a:t>Paragraph (b) </a:t>
            </a:r>
            <a:r>
              <a:rPr lang="en-US" b="0" dirty="0" smtClean="0"/>
              <a:t>This paragraph requires that if rail anchors are applied to concrete crossties, then the combination of the crossties, fasteners, and rail anchors must provide effective longitudinal restraint. “Effective longitudinal restraint” is a performance-based standard.</a:t>
            </a:r>
            <a:endParaRPr lang="en-US" b="0"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120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We want to discuss the remedial action code to assure that inspectors understand the requirements of the table. This will be useful during a records inspection/audit; also sometimes inspectors don’t read the whole action and that leads to assumptions or mistakes  ( The most common use is 100% failures and for a break out in the rail head.</a:t>
            </a:r>
          </a:p>
          <a:p>
            <a:endParaRPr lang="en-US" dirty="0" smtClean="0"/>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Guidance.</a:t>
            </a:r>
          </a:p>
          <a:p>
            <a:r>
              <a:rPr lang="en-US" b="1" dirty="0" smtClean="0"/>
              <a:t>Paragraph (c) </a:t>
            </a:r>
            <a:r>
              <a:rPr lang="en-US" b="0" dirty="0" smtClean="0"/>
              <a:t>addresses instances where fastener placement impedes insulated joints from performing as intended by permitting the fastener to be modified or removed, provided that the crosstie supports the rail. “Support” means that the crosstie is in direct contact with the rail or leaves an incidental space between the tie and rail. Certain joint configurations do not permit conventional fasteners to fit properly. As a result, manufacturers offer a modified fastener to fit along the rail so that the fastener provides the longitudinal requirement, or it is removed completely, providing lateral restraint is accomplished by ensuring full contact with the rail or additional placement of anchors on the base of the rail.</a:t>
            </a:r>
            <a:endParaRPr lang="en-US" b="0"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121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122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This illustration shows the three components that make up a turnout</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123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124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125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Paragraph “A” covers many components of the turnout – these slides are examples of these components.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126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127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128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129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130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A2 is only used for defects generally identified Ultrasonically (% breaks in the rail head of a large in nature – 70 to &lt;100%), obviously, break-outs can be seen visually.</a:t>
            </a:r>
          </a:p>
          <a:p>
            <a:r>
              <a:rPr lang="en-US" dirty="0" smtClean="0"/>
              <a:t>Not a great practice because one can’t tell if it has grown during the 24 hours or if might break in service.</a:t>
            </a:r>
          </a:p>
          <a:p>
            <a:endParaRPr lang="en-US" dirty="0" smtClean="0"/>
          </a:p>
          <a:p>
            <a:r>
              <a:rPr lang="en-US" dirty="0" smtClean="0"/>
              <a:t>Note “A2” addresses mid-range transverse defect sizes. This remedial action allows for train operations to continue at a maximum of 10 mph up to 24 hours, following a visual inspection by a person designated under § 213.7. If the rail is not replaced, another 24-hour cycle begins.</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131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132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133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134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135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136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137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138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139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140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 “B” limits speed to that as authorized by a person designated under § 213.7(a) who has at least 1 year of supervisory experience in track maintenance. The qualified person has the responsibility to evaluate the rail defect and authorize the maximum operating speed over the</a:t>
            </a:r>
          </a:p>
          <a:p>
            <a:r>
              <a:rPr lang="en-US" dirty="0" smtClean="0"/>
              <a:t>defective rail based on the size of the defect and the operating conditions; however, the maximum speed over the rail may not exceed 30 mph or the maximum speed under § 213.9 for the class of track concerned, whichever is lower.</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141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142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143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144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145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146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147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148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149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150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GUIDANCE:  Note C, which applies specifically to detail fractures, engine burn fractures, transverse fissures, and defective welds, and addresses defects that are discovered during an internal rail inspection required under § 213.237 and whose size is determined not to be in excess of twenty-five percent of the rail head cross-sectional area.  For these specific defects, a track owner formerly had to apply joint bars bolted only through the outermost holes at the defect location within 20 days after it had determined to continue the track in use.</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151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152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153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154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155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156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157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158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There are several types of fastenings, which include reinforcing straps, connecting rods, rail hold down clips, and braces. (For a more extensive compilation of fastenings, see the fasteners listed in defect codes 213.133. Where fastenings are loose or missing, inspectors should cite the railroad using 213 defect code 0133A15 (Turnout or track crossing fastenings not intact or maintained.) In addition, where fasteners are loose or missing and there is an apparent contributing condition (e.g., a large section of the casting is broken out at an at-grade rail to rail crossing), inspectors should include a description of that contributing condition in their inspection report.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159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0" dirty="0" smtClean="0"/>
              <a:t>Guidance. A turnout is a track arrangement consisting of a switch and frog extending from the point of the switch to the heel of the frog. This arrangement allows engines and cars to pass from one track to another. Because of the operating or movable parts and lateral thrust, it is essential that fastenings be in place, tight, and in sound condition.</a:t>
            </a:r>
          </a:p>
          <a:p>
            <a:endParaRPr lang="en-US" b="0" dirty="0" smtClean="0"/>
          </a:p>
          <a:p>
            <a:r>
              <a:rPr lang="en-US" b="0" dirty="0" smtClean="0"/>
              <a:t>􀁸 Restrain rail.</a:t>
            </a:r>
          </a:p>
          <a:p>
            <a:r>
              <a:rPr lang="en-US" b="0" dirty="0" smtClean="0"/>
              <a:t>􀁸 Assure proper fit of switch points.</a:t>
            </a:r>
          </a:p>
          <a:p>
            <a:r>
              <a:rPr lang="en-US" b="0" dirty="0" smtClean="0"/>
              <a:t>􀁸 Prevent line irregularities.</a:t>
            </a:r>
          </a:p>
          <a:p>
            <a:r>
              <a:rPr lang="en-US" b="0" dirty="0" smtClean="0"/>
              <a:t>Ties and timbers at switches and crossings must be of sound condition, well-tamped, and the roadbed must be adequately drained</a:t>
            </a:r>
            <a:endParaRPr lang="en-US" b="0"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160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Revised for these specific defects, a track owner must apply joint bars bolted only through the outermost holes to the defect within 10 days after it is determined to continue the track in use</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161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 </a:t>
            </a:r>
            <a:r>
              <a:rPr lang="en-US" dirty="0" smtClean="0"/>
              <a:t>The TSS under § 213.135 specifies the requirements for switch restraint, movement, and fit. Each stock rail must be securely seated in the switch plates. Various conditions, such as loose braces or hanging ties, can cause a stock rail to become unseated. In these situations, inspectors should cite the railroad with 213 defect code 0135A1. Alternatively, a stock rail can become unseated if the braces are over tightened during maintenance. In these situations, inspectors should cite the railroad with 213 defect code 0135A2.</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162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B. </a:t>
            </a:r>
            <a:r>
              <a:rPr lang="en-US" dirty="0" smtClean="0"/>
              <a:t>This paragraph recognizes the existence of reinforcing bars or straps on switch points where joint bars cannot be applied to certain rail defects, as required under § 213.113(a)(2), because of the physical configuration of the switch. In these instances, remedial action B will govern, and a person designated under § 213.7(a), who has at least 1 year of supervisory experience in track maintenance, will limit train speed to that not exceeding 30 mph or the maximum allowable under § 213.9(a) for the appropriate class of track, whichever is lower. Of course, the person may exercise the options under § 213.5(a) when appropriate.</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163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Paragraph (b) [second section of paragraph] considers the existence of reinforcing bars or straps on switch points where joint bars cannot be applied to certain rail defects, as required under §213.113(a)(2), because of the physical configuration of the switch. In these instances, remedial action B (see below) will govern, and a person designated under §213.7(a), who has at least one year of supervisory experience in track maintenance, will limit train speed to that not exceeding 30 m.p.h. or the maximum allowable under §213.9(a) for the appropriate class of track, whichever is lower.  Of course, the person may exercise the options under §213.5(a) when appropriate.</a:t>
            </a:r>
          </a:p>
          <a:p>
            <a:endParaRPr lang="en-US" dirty="0" smtClean="0"/>
          </a:p>
          <a:p>
            <a:r>
              <a:rPr lang="en-US" dirty="0" smtClean="0"/>
              <a:t>“B”  Limit operating speed over defective rail to that as authorized by a person designated under 213.7(a), who has at least one year of supervisory experience in railroad track maintenance.  The operating speed cannot be over 30 mph or the maximum allowable speed under 213.9 for the class of track concerned, whichever is lower.</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164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a:t>
            </a:r>
          </a:p>
          <a:p>
            <a:r>
              <a:rPr lang="en-US" dirty="0" smtClean="0"/>
              <a:t>This paragraph addresses the outer edge wheel contact of the gage side of stock rails.  This defect is a concern for trailing movements when the tread of the switch rail is even or lower than the tread of the stock rail.  By design the tread of the switch rail is about 1/4 inch higher than the stock rail.  The left photo shows the grove worn onto the gage of a stock rail (a new stock rail was installed without replacing the worn switch point).</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165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a:t>
            </a:r>
          </a:p>
          <a:p>
            <a:r>
              <a:rPr lang="en-US" dirty="0" smtClean="0"/>
              <a:t>An insecure switch heel can cause vertical and lateral movement at the tip of the point.  Heel blocks must be fully bolted.  However, in five hole or six hole heel block at a minimum there must be two bolts per rail end. </a:t>
            </a:r>
          </a:p>
          <a:p>
            <a:r>
              <a:rPr lang="en-US" b="1" dirty="0" smtClean="0"/>
              <a:t>Guidance. </a:t>
            </a:r>
            <a:r>
              <a:rPr lang="en-US" dirty="0" smtClean="0"/>
              <a:t>At least two tight bolts in each rail are required to ensure that the heel of each switch rail is “secure” for purposes of determining compliance with § 213.135(d). Examine the heel block, its fastenings, and bars; or, in the absence of a heel block, (which is known as a floating heel block) examine that assembly.</a:t>
            </a:r>
          </a:p>
          <a:p>
            <a:endParaRPr lang="en-US" dirty="0" smtClean="0"/>
          </a:p>
          <a:p>
            <a:r>
              <a:rPr lang="en-US" dirty="0" smtClean="0"/>
              <a:t>The photo above illustrates an example where 213.9(b) is the required remedial action.</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166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a:t>
            </a:r>
          </a:p>
          <a:p>
            <a:r>
              <a:rPr lang="en-US" dirty="0" smtClean="0"/>
              <a:t>An insecure switch heel can cause vertical and lateral movement at the tip of the point.  Heel blocks must be fully bolted.  However, in five hole or six hole heel block at a minimum there must be two bolts per rail end. </a:t>
            </a:r>
          </a:p>
          <a:p>
            <a:r>
              <a:rPr lang="en-US" b="1" dirty="0" smtClean="0"/>
              <a:t>Guidance. </a:t>
            </a:r>
            <a:r>
              <a:rPr lang="en-US" dirty="0" smtClean="0"/>
              <a:t>At least two tight bolts in each rail are required to ensure that the heel of each switch rail is “secure” for purposes of determining compliance with § 213.135(d). Examine the heel block, its fastenings, and bars; or, in the absence of a heel block, (which is known as a floating heel block) examine that assembly.</a:t>
            </a:r>
          </a:p>
          <a:p>
            <a:endParaRPr lang="en-US" dirty="0" smtClean="0"/>
          </a:p>
          <a:p>
            <a:r>
              <a:rPr lang="en-US" dirty="0" smtClean="0"/>
              <a:t>The photo above illustrates an example where 213.9(b) is the required remedial action.</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167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a:t>
            </a:r>
          </a:p>
          <a:p>
            <a:r>
              <a:rPr lang="en-US" dirty="0" smtClean="0"/>
              <a:t>Insecure switch stand caused by defective head block timber can cause lost motion resulting in improper fit between the switch point and stock rail.</a:t>
            </a:r>
          </a:p>
          <a:p>
            <a:endParaRPr lang="en-US" dirty="0" smtClean="0"/>
          </a:p>
          <a:p>
            <a:r>
              <a:rPr lang="en-US" b="1" dirty="0" smtClean="0"/>
              <a:t>Guidance. </a:t>
            </a:r>
            <a:r>
              <a:rPr lang="en-US" dirty="0" smtClean="0"/>
              <a:t>For hand-operated switch stands of virtually all types, rotary motion imparted to the vertical spindle within the stand by the person operating the hand lever is translated into (practically) linear movement of the connecting rod by the right angle combination of the end of the spindle beneath the stand and its attached crank.</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168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a:t>
            </a:r>
          </a:p>
          <a:p>
            <a:r>
              <a:rPr lang="en-US" dirty="0" smtClean="0"/>
              <a:t>Switch stands designed with a lock or keeper must not be able to allow the switch handle to be operated when the switch handle is in keeper (latch)</a:t>
            </a:r>
          </a:p>
          <a:p>
            <a:endParaRPr lang="en-US" dirty="0" smtClean="0"/>
          </a:p>
          <a:p>
            <a:r>
              <a:rPr lang="en-US" b="1" dirty="0" smtClean="0"/>
              <a:t>Guidance. </a:t>
            </a:r>
            <a:r>
              <a:rPr lang="en-US" dirty="0" smtClean="0"/>
              <a:t>Inspectors must examine each switch lock and keeper. Certain types of switch stands “internally toggle” when the handle is thrown all the way in either position to hold the switch point against its stock rail. These types of switch stands are used in other than main track and often are a “semi-automatic” design whereby a train trailing the turnout, with the switch in the incorrect position, will initially force the points over.</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169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t>
            </a:r>
            <a:r>
              <a:rPr lang="en-US" dirty="0" smtClean="0"/>
              <a:t>Examine condition of switch position indicator and note any unnecessary obstruction to its visibility. This requirement does not mandate that every switch have a position indicator but merely requires such devices to be clearly visible when installed on a switch stand.</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170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When joint bars have not been applied within 10 days, the track speed must be limited to 10 m.p.h. until joint bars are applied.  This addition allows the railroads alternative relief from remedial action for these types of defects in Class 1 and 2 track.</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a:t>
            </a:r>
          </a:p>
          <a:p>
            <a:r>
              <a:rPr lang="en-US" dirty="0" smtClean="0"/>
              <a:t>The rule does not recommend specific dimensions for determining when switch points are "unusually chipped or worn," as provided for in paragraph (h).  The Accident/Incident data base indicates that worn or broken switch points are the largest single cause of derailments within the general category of "Frogs, Switches, and Appliances."   However, most of these derailments are related also to other causal factors such as wheel flange condition, truck stiffness, and train handling characteristics.  Therefore, qualified individuals must evaluate immediate circumstances to determine when switch points are "unusually chipped or worn.”</a:t>
            </a:r>
          </a:p>
          <a:p>
            <a:r>
              <a:rPr lang="en-US" dirty="0" smtClean="0"/>
              <a:t>Paragraph (i) reads, "Tongue and plain mate switches, which by design exceed Class 1 and excepted track maximum gage limits, are permitted in Class 1 and excepted track."  This paragraph provides an exemption for this item of specialized track work, primarily used in pavement or street railroads, which by design does not conform to the maximum gage limits prescribed for Class 1 and excepted track.  This type of special work is fabricated from "girder rail" which includes a tram (flangeway) rolled into the rail section.  A "mate" is similar to a frog but located on the side of the switch that is equivalent to a straight stock rail.  The switch, when in the open or curved position, guides wheels past the mate on the turnout (curved) side in a manner similar to a frog guard rail. </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171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a:t>
            </a:r>
          </a:p>
          <a:p>
            <a:r>
              <a:rPr lang="en-US" dirty="0" smtClean="0"/>
              <a:t>The various types of frogs available for specific applications include bolted rigid, solid manganese, self-guarded, rail-bound manganese (RBM), spring rail, movable point, cast, or swing nose.  On RBM frogs, the normal wear pattern is in the manganese insert.</a:t>
            </a:r>
          </a:p>
          <a:p>
            <a:r>
              <a:rPr lang="en-US" dirty="0" smtClean="0"/>
              <a:t>It is important to note that the depth is from the worn portion of the tread to the bottom of the flangeway.  Therefore, subtract the distance from the bottom of the straight edge to the worn tread from the measurement taken from the bottom of the straight edge to the bottom of the flangeway.</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172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a:t>
            </a:r>
          </a:p>
          <a:p>
            <a:r>
              <a:rPr lang="en-US" dirty="0" smtClean="0"/>
              <a:t>If a frog point is chipped, broken, or worn more than 5/8-inch down and six inches back, a collapse of the point area is possible with repeated wheel impacts.  This parameter requires a defect to be more than 5/8-inch down from the original profile to a location six inches back toward the heel to be considered.  For example, a frog point that is 7/8-inch below its original profile at the actual frog point and 7/8-inch below at a position 6 inches  back toward the heel of the frog would be a defect.  For a severe condition that would not meet this criteria such as a breakout at a frog point that is only four inches in length and greater than 5/8-inch down, Inspectors may consider using the Defect Code 213.137.99.  While this may not meet the criteria, it is a method to notify a railroad of a condition that the Inspector may feel that the structural integrity of the frog may be in question.  Another possible result of a severely worn frog point, especially when coupled with a worn or loose guard rail, is that a railroad wheel may "hit" the point and climb to the wrong side of the frog.</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173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latin typeface="Times New Roman" pitchFamily="18" charset="0"/>
              </a:rPr>
              <a:t>Guidance: When a railroad representative places a slow order on a segment of track for a defect for immediate corrective action, any other items within the same slow order segment would be “protected”. For example, an FRA inspector finds a defect at Milepost (MP) 5.5 and railroad immediately places a slow order from MP 5.0 to MP 6.0.  During the same inspection, the FRA inspector also finds a condition at MP 5.8 that would be a defect without the speed restriction.  While the defect at MP 5.8 is under the slow order just imposed, it was obviously a defect prior to the placement of the temporary restriction.  The FRA inspector can record a defect at MP 5.8. </a:t>
            </a:r>
          </a:p>
          <a:p>
            <a:endParaRPr lang="en-US" dirty="0" smtClean="0">
              <a:latin typeface="Times New Roman" pitchFamily="18" charset="0"/>
            </a:endParaRPr>
          </a:p>
          <a:p>
            <a:r>
              <a:rPr lang="en-US" dirty="0" smtClean="0">
                <a:latin typeface="Times New Roman" pitchFamily="18" charset="0"/>
              </a:rPr>
              <a:t>Trains may continue to operate over a noncomplying condition under § 213.9(b).  However, the 30-day limit for any given condition cannot be exceeded.  The 30-day period commences when:</a:t>
            </a:r>
          </a:p>
          <a:p>
            <a:r>
              <a:rPr lang="en-US" dirty="0" smtClean="0">
                <a:latin typeface="Times New Roman" pitchFamily="18" charset="0"/>
              </a:rPr>
              <a:t>•	An FRA inspector notifies the carrier or issues notice with a F6180.96 form.</a:t>
            </a:r>
          </a:p>
          <a:p>
            <a:r>
              <a:rPr lang="en-US" dirty="0" smtClean="0">
                <a:latin typeface="Times New Roman" pitchFamily="18" charset="0"/>
              </a:rPr>
              <a:t>•	A person designated under § 213.7 records the defect on a track owner’s record of inspection.</a:t>
            </a:r>
          </a:p>
          <a:p>
            <a:r>
              <a:rPr lang="en-US" dirty="0" smtClean="0">
                <a:latin typeface="Times New Roman" pitchFamily="18" charset="0"/>
              </a:rPr>
              <a:t>•	Notices of substandard conditions are received from third parties.</a:t>
            </a:r>
          </a:p>
          <a:p>
            <a:r>
              <a:rPr lang="en-US" dirty="0" smtClean="0">
                <a:latin typeface="Times New Roman" pitchFamily="18" charset="0"/>
              </a:rPr>
              <a:t>•	</a:t>
            </a:r>
            <a:r>
              <a:rPr lang="en-US" b="1" dirty="0" smtClean="0">
                <a:latin typeface="Times New Roman" pitchFamily="18" charset="0"/>
              </a:rPr>
              <a:t>The track owner is deemed to have constructive knowledge if the defects were discoverable through properly performed track inspections required by the TSS, even if the defects are not reported on the owner’s record of inspection.</a:t>
            </a:r>
          </a:p>
          <a:p>
            <a:endParaRPr lang="en-US" dirty="0" smtClean="0">
              <a:latin typeface="Times New Roman" pitchFamily="18" charset="0"/>
            </a:endParaRPr>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174</a:t>
            </a:fld>
            <a:endParaRPr lang="en-US" dirty="0">
              <a:solidFill>
                <a:prstClr val="black"/>
              </a:solidFill>
            </a:endParaRPr>
          </a:p>
        </p:txBody>
      </p:sp>
    </p:spTree>
    <p:extLst>
      <p:ext uri="{BB962C8B-B14F-4D97-AF65-F5344CB8AC3E}">
        <p14:creationId xmlns:p14="http://schemas.microsoft.com/office/powerpoint/2010/main" val="300612130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latin typeface="Times New Roman" pitchFamily="18" charset="0"/>
              </a:rPr>
              <a:t>Guidance: When a railroad representative places a slow order on a segment of track for a defect for immediate corrective action, any other items within the same slow order segment would be “protected”. For example, an FRA inspector finds a defect at Milepost (MP) 5.5 and railroad immediately places a slow order from MP 5.0 to MP 6.0.  During the same inspection, the FRA inspector also finds a condition at MP 5.8 that would be a defect without the speed restriction.  While the defect at MP 5.8 is under the slow order just imposed, it was obviously a defect prior to the placement of the temporary restriction.  The FRA inspector can record a defect at MP 5.8. </a:t>
            </a:r>
          </a:p>
          <a:p>
            <a:endParaRPr lang="en-US" dirty="0" smtClean="0">
              <a:latin typeface="Times New Roman" pitchFamily="18" charset="0"/>
            </a:endParaRPr>
          </a:p>
          <a:p>
            <a:r>
              <a:rPr lang="en-US" dirty="0" smtClean="0">
                <a:latin typeface="Times New Roman" pitchFamily="18" charset="0"/>
              </a:rPr>
              <a:t>Trains may continue to operate over a noncomplying condition under § 213.9(b).  However, the 30-day limit for any given condition cannot be exceeded.  The 30-day period commences when:</a:t>
            </a:r>
          </a:p>
          <a:p>
            <a:r>
              <a:rPr lang="en-US" dirty="0" smtClean="0">
                <a:latin typeface="Times New Roman" pitchFamily="18" charset="0"/>
              </a:rPr>
              <a:t>•	An FRA inspector notifies the carrier or issues notice with a F6180.96 form.</a:t>
            </a:r>
          </a:p>
          <a:p>
            <a:r>
              <a:rPr lang="en-US" dirty="0" smtClean="0">
                <a:latin typeface="Times New Roman" pitchFamily="18" charset="0"/>
              </a:rPr>
              <a:t>•	A person designated under § 213.7 records the defect on a track owner’s record of inspection.</a:t>
            </a:r>
          </a:p>
          <a:p>
            <a:r>
              <a:rPr lang="en-US" dirty="0" smtClean="0">
                <a:latin typeface="Times New Roman" pitchFamily="18" charset="0"/>
              </a:rPr>
              <a:t>•	Notices of substandard conditions are received from third parties.</a:t>
            </a:r>
          </a:p>
          <a:p>
            <a:r>
              <a:rPr lang="en-US" dirty="0" smtClean="0">
                <a:latin typeface="Times New Roman" pitchFamily="18" charset="0"/>
              </a:rPr>
              <a:t>•	</a:t>
            </a:r>
            <a:r>
              <a:rPr lang="en-US" b="1" dirty="0" smtClean="0">
                <a:latin typeface="Times New Roman" pitchFamily="18" charset="0"/>
              </a:rPr>
              <a:t>The track owner is deemed to have constructive knowledge if the defects were discoverable through properly performed track inspections required by the TSS, even if the defects are not reported on the owner’s record of inspection.</a:t>
            </a:r>
          </a:p>
          <a:p>
            <a:endParaRPr lang="en-US" dirty="0" smtClean="0">
              <a:latin typeface="Times New Roman" pitchFamily="18" charset="0"/>
            </a:endParaRPr>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175</a:t>
            </a:fld>
            <a:endParaRPr lang="en-US" dirty="0">
              <a:solidFill>
                <a:prstClr val="black"/>
              </a:solidFill>
            </a:endParaRPr>
          </a:p>
        </p:txBody>
      </p:sp>
    </p:spTree>
    <p:extLst>
      <p:ext uri="{BB962C8B-B14F-4D97-AF65-F5344CB8AC3E}">
        <p14:creationId xmlns:p14="http://schemas.microsoft.com/office/powerpoint/2010/main" val="300612130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a:t>
            </a:r>
          </a:p>
          <a:p>
            <a:r>
              <a:rPr lang="en-US" b="1" dirty="0" smtClean="0"/>
              <a:t>Guidance. </a:t>
            </a:r>
            <a:r>
              <a:rPr lang="en-US" dirty="0" smtClean="0"/>
              <a:t>This paragraph specifically refers to the amount of tread wear from the original contour of the casting. The original contour can be determined in a variety of ways depending upon the frog design. </a:t>
            </a:r>
          </a:p>
          <a:p>
            <a:endParaRPr lang="en-US" dirty="0" smtClean="0"/>
          </a:p>
          <a:p>
            <a:r>
              <a:rPr lang="en-US" dirty="0" smtClean="0"/>
              <a:t>The tread portion of the casting adjacent to a frog point of an RBM frog may be manufactured to a plane 1/8-inch above the top of the rail profile (wing wheel riser).  An alternate RBM frog design incorporates an actual frog point that is 3/16-inch lower than the tread portion.  Called a depressed point, the tread will taper up to the top of rail profile in the direction toward the frog heel in a distance equal to one half the frog number in inches but not less than 5 inches. </a:t>
            </a:r>
          </a:p>
          <a:p>
            <a:r>
              <a:rPr lang="en-US" dirty="0" smtClean="0"/>
              <a:t>To determine tread wear, place an 18-inch long straight edge across the frog spanning both wing rails at the point of most severe tread wear.  The distance from the bottom of the straight edge to the worn tread is measured. This measurement may be obtained by various types of gauges such as a folding leaf gauge with different degree of taper and a wedge-type gauge. Tape measures are also frequently used to measure tread wear. </a:t>
            </a:r>
          </a:p>
          <a:p>
            <a:r>
              <a:rPr lang="en-US" dirty="0" smtClean="0"/>
              <a:t>Tread wear does not apply on the frog point in the area between the actual frog point and a position six inches back toward the frog heel.  Wear in this area is addressed under §213.137(b).</a:t>
            </a:r>
          </a:p>
          <a:p>
            <a:r>
              <a:rPr lang="en-US" dirty="0" smtClean="0"/>
              <a:t>If the tread is worn more than 3/8-inch, the corresponding flangeway depth may also be reaching critical limits.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176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t>
            </a:r>
            <a:r>
              <a:rPr lang="en-US" dirty="0" smtClean="0"/>
              <a:t>This paragraph provides an exemption for an item of specialized track work that by design does not conform to the minimum flangeway depth requirements prescribed in paragraph (a) of this section. Called a flange-bearing frog, this technology is under consideration as a method of reducing impact loads at frogs. This design is a new concept for track above yard speeds but has been used extensively in light rail transit track work.</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177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The various types of frogs available for specific applications include bolted rigid, solid manganese, self-guarded, rail-bound manganese (RBM), spring rail, movable point, cast, or swing nose.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178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The various types of frogs available for specific applications include bolted rigid, solid manganese, self-guarded, rail-bound manganese (RBM), spring rail, movable point, cast, or swing nose.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179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The various types of frogs available for specific applications include bolted rigid, solid manganese, self-guarded, rail-bound manganese (RBM), spring rail, movable point, cast, or swing nose.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180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GUIDANCE: Note D, which applies specifically to detail fractures, engine burn fractures, transverse fissures, and defective welds, and addresses defects that are discovered during an internal rail inspection required under § 213.237 and whose size is determined not to be in excess of 60 percent of the rail head cross-sectional area. </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pt-BR" dirty="0" smtClean="0"/>
              <a:t>I</a:t>
            </a:r>
          </a:p>
          <a:p>
            <a:r>
              <a:rPr lang="en-US" dirty="0" smtClean="0"/>
              <a:t>Measuring Conformal requires the use of a</a:t>
            </a:r>
            <a:r>
              <a:rPr lang="en-US" baseline="0" dirty="0" smtClean="0"/>
              <a:t> specially designed :Straight edge”  that matches the conformal wheel design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181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pt-BR" dirty="0" smtClean="0"/>
              <a:t>I</a:t>
            </a:r>
          </a:p>
          <a:p>
            <a:r>
              <a:rPr lang="en-US" dirty="0" smtClean="0"/>
              <a:t>Measuring Conformal requires the use of a</a:t>
            </a:r>
            <a:r>
              <a:rPr lang="en-US" baseline="0" dirty="0" smtClean="0"/>
              <a:t> specially designed :Straight edge”  that matches the conformal wheel design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182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pt-BR" dirty="0" smtClean="0"/>
              <a:t>I</a:t>
            </a:r>
          </a:p>
          <a:p>
            <a:r>
              <a:rPr lang="en-US" dirty="0" smtClean="0"/>
              <a:t>Measuring Conformal requires the use of a</a:t>
            </a:r>
            <a:r>
              <a:rPr lang="en-US" baseline="0" dirty="0" smtClean="0"/>
              <a:t> specially designed :Straight edge”  that matches the conformal wheel design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183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a:t>
            </a:r>
          </a:p>
          <a:p>
            <a:r>
              <a:rPr lang="en-US" dirty="0" smtClean="0"/>
              <a:t>Inspectors must closely examine every spring rail frog encountered during an inspection.  While spring rail frogs have been successfully used for many years, their unique design requires special maintenance attention to avoid derailment hazards to trailing-point train movements on the main track.  If a spring wing rail is higher than the top of a frog point, a hollow wheel (or false flange) of a wheel during a trailing move may push on the spring wing rail causing an extreme wide gage.  While some spring frogs have a "relief" groove built into the frog for this purpose, Inspectors must be acutely aware of any signs of the gage side of a spring wing rail being struck by the outer edge of wheel treads. </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184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Hollow Wheel</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185</a:t>
            </a:fld>
            <a:endParaRPr lang="en-US" dirty="0">
              <a:solidFill>
                <a:prstClr val="black"/>
              </a:solidFill>
            </a:endParaRPr>
          </a:p>
        </p:txBody>
      </p:sp>
    </p:spTree>
    <p:extLst>
      <p:ext uri="{BB962C8B-B14F-4D97-AF65-F5344CB8AC3E}">
        <p14:creationId xmlns:p14="http://schemas.microsoft.com/office/powerpoint/2010/main" val="314471317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a:t>
            </a:r>
          </a:p>
          <a:p>
            <a:r>
              <a:rPr lang="en-US" dirty="0" smtClean="0"/>
              <a:t>The toe of each spring rail frog must be solidly supported, and proper hold-down housing clearance must be maintained to avoid excessive vertical movement of the wing rail.  The first sign that this is occurring will be gouging on the gage corner of the wing rail behind the point of frog.  Wheel gouging must not be confused with channeling in the spring wing rail that is incorporated at the time of manufacture to accommodate wheel tread transition.</a:t>
            </a:r>
          </a:p>
          <a:p>
            <a:r>
              <a:rPr lang="en-US" dirty="0" smtClean="0"/>
              <a:t>If the toe is not solidly tamped and excessive horn and housing clearance exists, the wing rail may have vertical motion operating on the point rail in a trailing-point movement and the forces on the wing rail will cause the wing rail to move laterally, allowing the wheel to drop in at the throat of the frog. The spring wing rail must be held tight against the point.</a:t>
            </a:r>
          </a:p>
          <a:p>
            <a:r>
              <a:rPr lang="en-US" b="1" dirty="0" smtClean="0"/>
              <a:t>Guidance C. </a:t>
            </a:r>
            <a:r>
              <a:rPr lang="en-US" dirty="0" smtClean="0"/>
              <a:t>Any bolt hole defect or head-web separation in a spring frog of any dimension</a:t>
            </a:r>
          </a:p>
          <a:p>
            <a:r>
              <a:rPr lang="en-US" dirty="0" smtClean="0"/>
              <a:t>constitutes a defect. This paragraph does not prescribe a corrective action other than</a:t>
            </a:r>
          </a:p>
          <a:p>
            <a:r>
              <a:rPr lang="en-US" dirty="0" smtClean="0"/>
              <a:t>“replacement.”</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186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a:t>
            </a:r>
            <a:r>
              <a:rPr lang="en-US" dirty="0" smtClean="0"/>
              <a:t>. Typically, if a wing rail is up against the point, it is an indication that the spring is holding it as intended. If there is a suspicion that there is insufficient compression in the spring, the railroad representative should determine its compliance.</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187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188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189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a:t>
            </a:r>
          </a:p>
          <a:p>
            <a:r>
              <a:rPr lang="en-US" b="1" dirty="0" smtClean="0"/>
              <a:t>Guidance. </a:t>
            </a:r>
            <a:r>
              <a:rPr lang="en-US" dirty="0" smtClean="0"/>
              <a:t>Since the spring wing rail is a movable part of a spring frog, it cannot be fastened down. The hold-down housing and a horn assembly prevents the wing rail from moving up higher than the top of the frog point. Figure 34 illustrates the proper method to determine if there is excessive space between the hold-down housing and the horn.</a:t>
            </a:r>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190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Formerly, for these specific defects, a track owner had to apply joint bars bolted only through the outermost holes at the defect location within 10 days after it is determined that the track should continue in use.</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a:t>
            </a:r>
          </a:p>
          <a:p>
            <a:r>
              <a:rPr lang="en-US" dirty="0" smtClean="0"/>
              <a:t>If the toe is not solidly tamped and excessive horn and housing clearance exists, the wing rail may have vertical motion operating on the point rail in a trailing-point movement and the forces on the wing rail will cause the wing rail to move laterally, allowing the wheel to drop in at the throat of the frog.</a:t>
            </a:r>
          </a:p>
          <a:p>
            <a:r>
              <a:rPr lang="en-US" dirty="0" smtClean="0"/>
              <a:t>The spring wing rail must be held tight against the point.</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191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a:t>
            </a:r>
          </a:p>
          <a:p>
            <a:r>
              <a:rPr lang="en-US" b="1" dirty="0" smtClean="0"/>
              <a:t>Guidance, General. </a:t>
            </a:r>
            <a:r>
              <a:rPr lang="en-US" dirty="0" smtClean="0"/>
              <a:t>Due to the unique design characteristics of spring frogs, turnouts with this type of appliance require special consideration in regard to guardrails. On the main track side of a turnout, when trains are not “springing” the frog (by design) and operating on an unbroken path, an extra length guardrail assures a proper path for wheel sets.</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192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a:t>
            </a:r>
          </a:p>
          <a:p>
            <a:r>
              <a:rPr lang="en-US" b="1" dirty="0" smtClean="0"/>
              <a:t>Guidance A. </a:t>
            </a:r>
            <a:r>
              <a:rPr lang="en-US" dirty="0" smtClean="0"/>
              <a:t>When examining self-guarded frogs, observe the condition of the frog point, and where there is evidence of wear caused by wheel flanges contacting the frog point, take measurements to determine compliance with this section. To determine the amount of wear on a raised guard, measure the thickness at a portion where there is wear. Compare this measurement to a portion where there is no wear and the difference between the two is equivalent to the amount of wear.</a:t>
            </a:r>
          </a:p>
          <a:p>
            <a:r>
              <a:rPr lang="en-US" b="1" dirty="0" smtClean="0"/>
              <a:t>Guidance B. </a:t>
            </a:r>
            <a:r>
              <a:rPr lang="en-US" dirty="0" smtClean="0"/>
              <a:t>During repairs of a self-guarded frog, it is imperative that the raised guarding face is restored before the actual frog point. This  precaution is necessary due to the potential for a wheel flange striking the frog point.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193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a:t>
            </a:r>
          </a:p>
          <a:p>
            <a:r>
              <a:rPr lang="en-US" dirty="0" smtClean="0"/>
              <a:t>A guard rail is installed parallel to the running rail opposite a frog to form a flangeway with the rail and thereby to hold wheels of equipment to the proper alinement when passing through the frog.</a:t>
            </a:r>
          </a:p>
          <a:p>
            <a:r>
              <a:rPr lang="en-US" dirty="0" smtClean="0"/>
              <a:t>A guard rail must be maintained in the proper relative position to the frog in order to accomplish its important intended safety function.  Inspectors should examine guard rails carefully to see that they are adequately fastened, and when measuring guard rail gage, fully consider any movement of guard rail or frog under traffic conditions.</a:t>
            </a:r>
          </a:p>
          <a:p>
            <a:r>
              <a:rPr lang="en-US" dirty="0" smtClean="0"/>
              <a:t>Section 213.143 clearly specifies allowable tolerances for guard check and guard face gage for various classes of track.</a:t>
            </a:r>
          </a:p>
          <a:p>
            <a:r>
              <a:rPr lang="en-US" dirty="0" smtClean="0"/>
              <a:t>When measuring guard check gage, it is important to consider the path of wheels through the frog because the function of a guard rail is to keep wheel flanges from striking the actual frog point.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194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a:t>
            </a:r>
          </a:p>
          <a:p>
            <a:r>
              <a:rPr lang="en-US" dirty="0" smtClean="0"/>
              <a:t>A guard rail is installed parallel to the running rail opposite a frog to form a flangeway with the rail and thereby to hold wheels of equipment to the proper alinement when passing through the frog.</a:t>
            </a:r>
          </a:p>
          <a:p>
            <a:r>
              <a:rPr lang="en-US" dirty="0" smtClean="0"/>
              <a:t>A guard rail must be maintained in the proper relative position to the frog in order to accomplish its important intended safety function.  Inspectors should examine guard rails carefully to see that they are adequately fastened, and when measuring guard rail gage, fully consider any movement of guard rail or frog under traffic conditions.</a:t>
            </a:r>
          </a:p>
          <a:p>
            <a:r>
              <a:rPr lang="en-US" dirty="0" smtClean="0"/>
              <a:t>Section 213.143 clearly specifies allowable tolerances for guard check and guard face gage for various classes of track.</a:t>
            </a:r>
          </a:p>
          <a:p>
            <a:r>
              <a:rPr lang="en-US" dirty="0" smtClean="0"/>
              <a:t>When measuring guard check gage, it is important to consider the path of wheels through the frog because the function of a guard rail is to keep wheel flanges from striking the actual frog point.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195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a:t>
            </a:r>
          </a:p>
          <a:p>
            <a:r>
              <a:rPr lang="en-US" dirty="0" smtClean="0"/>
              <a:t>For references purposes, this illustrates approximate design check gage values. </a:t>
            </a:r>
          </a:p>
          <a:p>
            <a:r>
              <a:rPr lang="en-US" dirty="0" smtClean="0"/>
              <a:t>It is handy to remember that wheel check gage is 54-1/2 inches.  Therefore, when wheel flanges just begin to strike the gage side of a frog point, the track check gage will be approximately 54-1/2 inches.  Since FRA standards allows check gauge less than 54-1/2 inches, this is an excellent example where railroad maintenance standards are more prudent, when adhered to.</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196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a:t>
            </a:r>
          </a:p>
          <a:p>
            <a:r>
              <a:rPr lang="en-US" dirty="0" smtClean="0"/>
              <a:t>For references purposes, this illustrates approximate design face gage values.</a:t>
            </a:r>
          </a:p>
          <a:p>
            <a:r>
              <a:rPr lang="en-US" dirty="0" smtClean="0"/>
              <a:t>Face gage, also commonly called "back-to-back gage," is not an important consideration in relation to the maintenance of a frog point.  However, face gage is a dimension that becomes critical when the distance between two opposing guard rails or a guard rail and a frog wing rail become larger than the distance between the back of wheel sets.  This would occur by improper installation or a condition such as a severe alignment defect.  Normally, face gage would be measured in the same vicinity as check gage.  However, Inspectors should consider measuring face gage at other points in special track work where there may be an indication that wheels are being “pinched.”</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197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a:t>
            </a:r>
          </a:p>
          <a:p>
            <a:r>
              <a:rPr lang="en-US" dirty="0" smtClean="0"/>
              <a:t>The critical area where guard check gage must be measured is at the actual point of frog.  Inspectors must also consider any unusual wear that may exist at the actual frog point and position the track gauge or other measuring device accordingly.</a:t>
            </a:r>
          </a:p>
          <a:p>
            <a:r>
              <a:rPr lang="en-US" dirty="0" smtClean="0"/>
              <a:t>It is important to also include rail crossing (diamond) frogs when considering these measurements. </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198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Guidance. The TSS requires derails to be clearly visible. Though the TSS does not specify a color derails are to be painted, they must be visible to railroad employees, and a derail dark in color and obscured by vegetation would not be in compliance.</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200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Guidance. Inspectors will need to determine the extent of movement due to worn parts or improper adjustment, if any, and determine if such movement renders the derail ineffective.</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201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a:spcBef>
                <a:spcPts val="0"/>
              </a:spcBef>
              <a:spcAft>
                <a:spcPts val="0"/>
              </a:spcAft>
              <a:tabLst>
                <a:tab pos="-914400" algn="l"/>
              </a:tabLst>
            </a:pPr>
            <a:r>
              <a:rPr lang="en-US" b="1" dirty="0" smtClean="0"/>
              <a:t>GUIDANCE: </a:t>
            </a:r>
            <a:r>
              <a:rPr lang="en-US" dirty="0" smtClean="0"/>
              <a:t>FRA adds a new paragraph (c) to contain both the remedial action table and its notes, as revised, which formerly were included under paragraph (a). We’ll discuss the defect descriptions as they appear in the book</a:t>
            </a:r>
          </a:p>
          <a:p>
            <a:pPr marL="0" marR="0">
              <a:spcBef>
                <a:spcPts val="0"/>
              </a:spcBef>
              <a:spcAft>
                <a:spcPts val="0"/>
              </a:spcAft>
              <a:tabLst>
                <a:tab pos="-914400" algn="l"/>
              </a:tabLst>
            </a:pPr>
            <a:endParaRPr lang="en-US" dirty="0" smtClean="0"/>
          </a:p>
          <a:p>
            <a:pPr marL="0" marR="0">
              <a:spcBef>
                <a:spcPts val="0"/>
              </a:spcBef>
              <a:spcAft>
                <a:spcPts val="0"/>
              </a:spcAft>
              <a:tabLst>
                <a:tab pos="-914400" algn="l"/>
              </a:tabLst>
            </a:pPr>
            <a:r>
              <a:rPr lang="en-US" dirty="0" smtClean="0"/>
              <a:t>The remedial action table and specifications in the rule address the risks associated with rail failure. These risks are primarily dependent upon defect type and size and should not be dependent upon the manner or mechanism that reveals the existence of the defect. Failure of the track owner to comply with the operational (speed) restrictions, maintenance procedures and the prescribed inspection intervals specified in this section and § 213.237 (Defective rails and Inspection of rail, respectively), may constitute a violation of the TSS.</a:t>
            </a:r>
          </a:p>
          <a:p>
            <a:pPr marL="0" marR="0">
              <a:spcBef>
                <a:spcPts val="0"/>
              </a:spcBef>
              <a:spcAft>
                <a:spcPts val="0"/>
              </a:spcAft>
              <a:tabLst>
                <a:tab pos="-914400" algn="l"/>
              </a:tabLst>
            </a:pP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GUIDANCE: Revises for these specific defects a track owner must apply joint bars bolted only through the outermost holes to the defect within 7 days after it is determined to continue the track in use.</a:t>
            </a:r>
          </a:p>
          <a:p>
            <a:endParaRPr lang="en-US" dirty="0" smtClean="0"/>
          </a:p>
          <a:p>
            <a:r>
              <a:rPr lang="en-US" dirty="0" smtClean="0"/>
              <a:t>When joint bars have not been applied within 10 days, the track speed must be limited to 10 m.p.h. until joint bars are applied.  This addition allows the railroads alternative relief from remedial action for these types of defects in Class 1 and 2 track.</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Guidance. Inspectors will need to determine the extent of movement due to worn parts or</a:t>
            </a:r>
          </a:p>
          <a:p>
            <a:r>
              <a:rPr lang="en-US" dirty="0" smtClean="0"/>
              <a:t>improper adjustment, if any, and determine if such movement renders the derail ineffective.</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202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Guidance. Derails are of various designs and may be of the following types: switch point, spring switch point, sliding, hinged, and portable.</a:t>
            </a:r>
          </a:p>
          <a:p>
            <a:endParaRPr lang="en-US" dirty="0" smtClean="0"/>
          </a:p>
          <a:p>
            <a:r>
              <a:rPr lang="en-US" dirty="0" smtClean="0"/>
              <a:t>Derails can be operated by various means: electrical, hand throw, lever, and mechanical rod from a point other than at the derail. They should be installed to derail rolling stock in a direction away from the track or facility to be protected.</a:t>
            </a:r>
          </a:p>
          <a:p>
            <a:r>
              <a:rPr lang="en-US" dirty="0" smtClean="0"/>
              <a:t>In addition to the requirements of this section, a switch point-type derail must also comply with the requirements of § 213.133 [turnouts generally] and § 213.135 [switches].</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203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Guidance. Derails must be the proper size for the rail to which it is applied. Derails are manufactured to “sizes” based on the rail section to which they are to be applied and should be installed according to the manufacturer’s instructions. Installation of a derail of incorrect size can make a derail ineffective. Inspectors may use derail manufacturer instructions and specification as a guide to determine if a derail is properly installed (correct size for the rail to which it is applied).</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204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206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a:t>
            </a:r>
            <a:r>
              <a:rPr lang="en-US" dirty="0" smtClean="0"/>
              <a:t>. Recognizing that proper inspection of track is essential to safe maintenance, Subpart F contains the minimum requirements for the frequency and manner of inspecting track. Inspectors should know that a track owner may exceed the TSS in the interest of good practice, but they cannot be less restrictive. FRA’s track safety program success is dependent upon the adequacy of the railroad’s inspection efforts and subsequent maintenance program. Monitoring and assessing a railroad’s track condition, through regular inspections, is integral to our safety success.</a:t>
            </a:r>
          </a:p>
          <a:p>
            <a:endParaRPr lang="en-US" dirty="0" smtClean="0"/>
          </a:p>
          <a:p>
            <a:r>
              <a:rPr lang="en-US" b="1" dirty="0" smtClean="0"/>
              <a:t>Guidance B</a:t>
            </a:r>
            <a:r>
              <a:rPr lang="en-US" dirty="0" smtClean="0"/>
              <a:t>. This paragraph specifies the number of additional tracks that can be inspected. Depending upon whether one or two qualified railroad inspectors are in the vehicle, and depending upon the distance between adjacent tracks (30 or 39 feet, measured between track centerlines), a track owner’s railroad inspectors may inspect multiple tracks (up to four) from hi-rail vehicles. Tracks obstructed from their view by tunnels, differences in ground level, railroad rolling stock, etc., cannot be included in the inspection record.</a:t>
            </a:r>
          </a:p>
          <a:p>
            <a:endParaRPr lang="en-US" dirty="0" smtClean="0"/>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207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Guidance B. This paragraph specifies the number of additional tracks that can be inspected.</a:t>
            </a:r>
          </a:p>
          <a:p>
            <a:r>
              <a:rPr lang="en-US" dirty="0" smtClean="0"/>
              <a:t>Depending upon whether one or two qualified railroad inspectors are in the vehicle, and depending upon the distance between adjacent tracks (30 or 39 feet, measured between track centerlines), a track owner’s railroad inspectors may inspect multiple tracks (up to four)</a:t>
            </a:r>
          </a:p>
          <a:p>
            <a:r>
              <a:rPr lang="en-US" dirty="0" smtClean="0"/>
              <a:t>from hi-rail vehicles.</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208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Guidance. Tracks obstructed from their view by tunnels, differences in ground level, railroad rolling stock, etc., cannot be included in the inspection record. Section 213.233(b)(3) requires each main track to be traversed at least once every 2 weeks, and a siding traversed at least once every month. Track inspection records, under § 213.241, must indicate which tracks are traversed in accordance with paragraph (b)(3).</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209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t>
            </a:r>
            <a:r>
              <a:rPr lang="en-US" dirty="0" smtClean="0"/>
              <a:t>Section 213.233(c) specifies the minimum frequency at which inspections must be conducted. For purposes under § 213.233(c) and outlined in the frequency schedule, “main track” is defined as “a track, other than an auxiliary track, extending through yards and between stations.” A siding is defined as “an auxiliary track for meeting or passing trains.” Section 213.233(c) also links inspection frequencies to the amount of annual tonnage, presence of passenger trains, and speed according to track class. A railroad’s change in the designation of a track to “other than main track” in its timetable and/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geometry car inspection will not be considered acceptable for meeting the required inspection frequency specified by § 213.233(c), unless a waiver allowing this substitution is in effect.</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210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t>
            </a:r>
            <a:r>
              <a:rPr lang="en-US" dirty="0" smtClean="0"/>
              <a:t>To ensure that railroads are providing proper inspections at the required frequency, inspectors must periodically examine the railroad’s inspection records (noting record keeping type defects under § 213.241 only). By reviewing the track owner’s inspection procedures and records, or through personal observations, inspectors will determine the number of tracks being inspected, the number of railroad inspectors performing inspections, the specific tracks inspected, and whether the railroad inspector actually traversed the track by vehicle or on foot. As specified in this section of the TSS, the track owner must assure all tracks are inspected in accordance with the prescribed schedule. Failure of the owner to</a:t>
            </a:r>
          </a:p>
          <a:p>
            <a:r>
              <a:rPr lang="en-US" dirty="0" smtClean="0"/>
              <a:t>comply with this schedule may constitute a violation.</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211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212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GUIDANCE: Revises for these specific defects a track owner must apply joint bars bolted only through the outermost holes to the defect within 7 days after it is determined to continue the track in use.</a:t>
            </a:r>
          </a:p>
          <a:p>
            <a:endParaRPr lang="en-US" dirty="0" smtClean="0"/>
          </a:p>
          <a:p>
            <a:r>
              <a:rPr lang="en-US" dirty="0" smtClean="0"/>
              <a:t>When joint bars have not been applied within 10 days, the track speed must be limited to 10 m.p.h. until joint bars are applied.  This addition allows the railroads alternative relief from remedial action for these types of defects in Class 1 and 2 track.</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SEE TCM FOR COMPLETE LIST IF GUIDANCE</a:t>
            </a:r>
          </a:p>
          <a:p>
            <a:r>
              <a:rPr lang="en-US" b="1" dirty="0" smtClean="0"/>
              <a:t> </a:t>
            </a:r>
            <a:r>
              <a:rPr lang="en-US" dirty="0" smtClean="0"/>
              <a:t>This paragraph—effective on July 1, 2012—requires the automated inspection of track constructed with concrete crossties. Automated inspection technology is available to perform essential tasks necessary to supplement visual inspection, quantify performance-based specifications to guarantee safe car behavior, and provide objective confidence and ensure safe train operations. Automated inspections also provide a level of safety superior to that of manual inspection methods by better analyzing overall weak points in track geometry and structural components. The computer systems in automated inspection systems can accurately detect geometry deviations from the Track Safety Standards and can analyze areas that are often hard to examine manually. Railroads benefit from automated inspection technology by having improved defect detection capabilities, suffering fewer track-related derailments, and improving overall track maintenance.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213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t>
            </a:r>
            <a:r>
              <a:rPr lang="en-US" dirty="0" smtClean="0"/>
              <a:t>Paragraph (a) prescribes the frequency and method of inspection for switches, turnouts, track crossings, and moveable bridge lift rail assemblies or other transition devices by a track owner’s qualified persons. By examining records and conducting field investigations, FRA inspectors can confirm the track owner’s on foot inspection of each switch, turnout, track crossing, and moveable lift bridge rail assembly at least monthly.</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214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t>
            </a:r>
            <a:r>
              <a:rPr lang="en-US" dirty="0" smtClean="0"/>
              <a:t>Each switch, in Classes 3 through 5 track, that is held in normal or reverse position by only one connecting rod is required to be operated (thrown) in all its positions  during one track inspection by the track owner in every 3-month period. An example of a switch that has more than one connecting rod is a switch that also has a lock rod. A rod connecting a switch to a switch circuit controller (point detector) is not considered to be a rod that holds a switch in position. This requirement is designed to emphasize the importance of these nonredundant mechanisms. Thorough inspection is best accomplished by operating the switch mechanism to allow for a comprehensive inspection of these components. inspectors should observe the various switch components, determine their functional design, and assess missing components that are integral to safe operation. If the proper operation of the points is in doubt, inspectors should use the appropriate codes under § 213.133. The</a:t>
            </a:r>
          </a:p>
          <a:p>
            <a:r>
              <a:rPr lang="en-US" dirty="0" smtClean="0"/>
              <a:t>phrase “all positions” is intended to cover slip and lap (three-way) switches.</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215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a:t>
            </a:r>
            <a:r>
              <a:rPr lang="en-US" dirty="0" smtClean="0"/>
              <a:t>. “Lift rails” have unique properties and functions. This discussion will focus on cast manganese alloy types of lift rail assemblies that provide a transition between a fixed span and a movable span on lift bridges, swing bridges, and bascules. Lift rails are made of three pieces for swing bridges: a section on the fixed span, a section on the movable span, and the rocker….</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216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FRA revises paragraph (a) to require railroads to maintain service failure rates of no more than 0.1 service failure per year per mile of track for all Class 4 and 5 track; no more than 0.09 service failure per year per mile of track for all Class 3, 4, and 5 track that carries regularly-scheduled passenger trains or is a hazardous material route; and no more than 0.08 service failure per year per mile of track for all Class 3,4, and 5 track that carries regularly-scheduled passenger trains and is a hazardous material route.</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217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FRA revises paragraph (a) to require railroads to maintain service failure rates of no more than 0.1 service failure per year per mile of track for all Class 4 and 5 track; no more than 0.09 service failure per year per mile of track for all Class 3, 4, and 5 track that carries regularly-scheduled passenger trains or is a hazardous material route; and no more than 0.08 service failure per year per mile of track for all Class 3,4, and 5 track that carries regularly-scheduled passenger trains and is a hazardous material route.</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218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FRA revises paragraph (a) to require railroads to maintain service failure rates of no more than 0.1 service failure per year per mile of track for all Class 4 and 5 track; no more than 0.09 service failure per year per mile of track for all Class 3, 4, and 5 track that carries regularly-scheduled passenger trains or is a hazardous material route; and no more than 0.08 service failure per year per mile of track for all Class 3,4, and 5 track that carries regularly-scheduled passenger trains and is a hazardous material route.</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219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xfrm>
            <a:off x="1257300" y="720725"/>
            <a:ext cx="4800600" cy="36004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FRA revises paragraph (a) to require railroads to maintain service failure rates of </a:t>
            </a:r>
            <a:r>
              <a:rPr kumimoji="0" lang="en-US" sz="1200" b="1" i="0" u="none" strike="noStrike" kern="1200" cap="none" spc="0" normalizeH="0" baseline="0" noProof="0" dirty="0" smtClean="0">
                <a:ln>
                  <a:noFill/>
                </a:ln>
                <a:solidFill>
                  <a:prstClr val="black"/>
                </a:solidFill>
                <a:effectLst/>
                <a:uLnTx/>
                <a:uFillTx/>
                <a:latin typeface="+mn-lt"/>
              </a:rPr>
              <a:t>no more than 0.1 </a:t>
            </a:r>
            <a:r>
              <a:rPr kumimoji="0" lang="en-US" sz="1200" b="0" i="0" u="none" strike="noStrike" kern="1200" cap="none" spc="0" normalizeH="0" baseline="0" noProof="0" dirty="0" smtClean="0">
                <a:ln>
                  <a:noFill/>
                </a:ln>
                <a:solidFill>
                  <a:prstClr val="black"/>
                </a:solidFill>
                <a:effectLst/>
                <a:uLnTx/>
                <a:uFillTx/>
                <a:latin typeface="+mn-lt"/>
              </a:rPr>
              <a:t>service failure per year per mile of track for all Class 4 and 5 track; </a:t>
            </a:r>
            <a:r>
              <a:rPr kumimoji="0" lang="en-US" sz="1200" b="1" i="0" u="none" strike="noStrike" kern="1200" cap="none" spc="0" normalizeH="0" baseline="0" noProof="0" dirty="0" smtClean="0">
                <a:ln>
                  <a:noFill/>
                </a:ln>
                <a:solidFill>
                  <a:prstClr val="black"/>
                </a:solidFill>
                <a:effectLst/>
                <a:uLnTx/>
                <a:uFillTx/>
                <a:latin typeface="+mn-lt"/>
              </a:rPr>
              <a:t>no more than 0.09 </a:t>
            </a:r>
            <a:r>
              <a:rPr kumimoji="0" lang="en-US" sz="1200" b="0" i="0" u="none" strike="noStrike" kern="1200" cap="none" spc="0" normalizeH="0" baseline="0" noProof="0" dirty="0" smtClean="0">
                <a:ln>
                  <a:noFill/>
                </a:ln>
                <a:solidFill>
                  <a:prstClr val="black"/>
                </a:solidFill>
                <a:effectLst/>
                <a:uLnTx/>
                <a:uFillTx/>
                <a:latin typeface="+mn-lt"/>
              </a:rPr>
              <a:t>service failure per year per mile of track for all Class 3, 4, and 5 track that carries regularly-scheduled passenger trains or is a hazardous material route; and </a:t>
            </a:r>
            <a:r>
              <a:rPr kumimoji="0" lang="en-US" sz="1200" b="1" i="0" u="none" strike="noStrike" kern="1200" cap="none" spc="0" normalizeH="0" baseline="0" noProof="0" dirty="0" smtClean="0">
                <a:ln>
                  <a:noFill/>
                </a:ln>
                <a:solidFill>
                  <a:prstClr val="black"/>
                </a:solidFill>
                <a:effectLst/>
                <a:uLnTx/>
                <a:uFillTx/>
                <a:latin typeface="+mn-lt"/>
              </a:rPr>
              <a:t>no more than 0.08</a:t>
            </a:r>
            <a:r>
              <a:rPr kumimoji="0" lang="en-US" sz="1200" b="0" i="0" u="none" strike="noStrike" kern="1200" cap="none" spc="0" normalizeH="0" baseline="0" noProof="0" dirty="0" smtClean="0">
                <a:ln>
                  <a:noFill/>
                </a:ln>
                <a:solidFill>
                  <a:prstClr val="black"/>
                </a:solidFill>
                <a:effectLst/>
                <a:uLnTx/>
                <a:uFillTx/>
                <a:latin typeface="+mn-lt"/>
              </a:rPr>
              <a:t> service failure per year per mile of track for all Class 3,4, and 5 track that carries regularly-scheduled passenger trains and is a hazardous material route.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With the implementation of the self-adaptive method, railroads generally test more frequently than currently required, and the test intervals align more closely with generally accepted maintenance practices. The frequency of rail inspection cycles vary according to the total detected defect rate per test; the rate of service failures, as defined in paragraph (j) of 213.237, between tests; and the accumulated tonnage between tests—all of which are factors that the railroad industry’s rail quality managers generally consider when determining test schedules.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During RITF discussions, the railroads asked that FRA requests for records of rail inspections demonstrating compliance with required test frequencies be made by a designated FRA Rail Integrity Specialist; each railroad would then designate a person within its organization whom the Rail Integrity Specialists would contact when requesting records of rail inspections. FRA agreed that this suggested approach would be an efficient way to obtain inspection records and FRA intends to adopt this approach through guidance in FRA’s Track Safety Compliance Manual. </a:t>
            </a:r>
          </a:p>
          <a:p>
            <a:pPr>
              <a:spcBef>
                <a:spcPct val="0"/>
              </a:spcBef>
            </a:pPr>
            <a:endParaRPr lang="en-US" dirty="0" smtClean="0"/>
          </a:p>
        </p:txBody>
      </p:sp>
      <p:sp>
        <p:nvSpPr>
          <p:cNvPr id="152580" name="Slide Number Placeholder 3"/>
          <p:cNvSpPr>
            <a:spLocks noGrp="1"/>
          </p:cNvSpPr>
          <p:nvPr>
            <p:ph type="sldNum" sz="quarter" idx="5"/>
          </p:nvPr>
        </p:nvSpPr>
        <p:spPr bwMode="auto">
          <a:xfrm>
            <a:off x="4143587" y="9119474"/>
            <a:ext cx="3169920" cy="4800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85372" indent="-302066">
              <a:defRPr>
                <a:solidFill>
                  <a:schemeClr val="tx1"/>
                </a:solidFill>
                <a:latin typeface="Palatino Linotype" pitchFamily="18" charset="0"/>
              </a:defRPr>
            </a:lvl2pPr>
            <a:lvl3pPr marL="1208265" indent="-241653">
              <a:defRPr>
                <a:solidFill>
                  <a:schemeClr val="tx1"/>
                </a:solidFill>
                <a:latin typeface="Palatino Linotype" pitchFamily="18" charset="0"/>
              </a:defRPr>
            </a:lvl3pPr>
            <a:lvl4pPr marL="1691571" indent="-241653">
              <a:defRPr>
                <a:solidFill>
                  <a:schemeClr val="tx1"/>
                </a:solidFill>
                <a:latin typeface="Palatino Linotype" pitchFamily="18" charset="0"/>
              </a:defRPr>
            </a:lvl4pPr>
            <a:lvl5pPr marL="2174878" indent="-241653">
              <a:defRPr>
                <a:solidFill>
                  <a:schemeClr val="tx1"/>
                </a:solidFill>
                <a:latin typeface="Palatino Linotype" pitchFamily="18" charset="0"/>
              </a:defRPr>
            </a:lvl5pPr>
            <a:lvl6pPr marL="2658184" indent="-241653" fontAlgn="base">
              <a:spcBef>
                <a:spcPct val="0"/>
              </a:spcBef>
              <a:spcAft>
                <a:spcPct val="0"/>
              </a:spcAft>
              <a:defRPr>
                <a:solidFill>
                  <a:schemeClr val="tx1"/>
                </a:solidFill>
                <a:latin typeface="Palatino Linotype" pitchFamily="18" charset="0"/>
              </a:defRPr>
            </a:lvl6pPr>
            <a:lvl7pPr marL="3141490" indent="-241653" fontAlgn="base">
              <a:spcBef>
                <a:spcPct val="0"/>
              </a:spcBef>
              <a:spcAft>
                <a:spcPct val="0"/>
              </a:spcAft>
              <a:defRPr>
                <a:solidFill>
                  <a:schemeClr val="tx1"/>
                </a:solidFill>
                <a:latin typeface="Palatino Linotype" pitchFamily="18" charset="0"/>
              </a:defRPr>
            </a:lvl7pPr>
            <a:lvl8pPr marL="3624796" indent="-241653" fontAlgn="base">
              <a:spcBef>
                <a:spcPct val="0"/>
              </a:spcBef>
              <a:spcAft>
                <a:spcPct val="0"/>
              </a:spcAft>
              <a:defRPr>
                <a:solidFill>
                  <a:schemeClr val="tx1"/>
                </a:solidFill>
                <a:latin typeface="Palatino Linotype" pitchFamily="18" charset="0"/>
              </a:defRPr>
            </a:lvl8pPr>
            <a:lvl9pPr marL="4108102" indent="-241653"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pPr>
            <a:fld id="{022C5E61-2435-45E2-B772-2865E68716E8}" type="slidenum">
              <a:rPr lang="en-US">
                <a:solidFill>
                  <a:prstClr val="black"/>
                </a:solidFill>
                <a:latin typeface="Calibri" pitchFamily="34" charset="0"/>
              </a:rPr>
              <a:pPr fontAlgn="base">
                <a:spcBef>
                  <a:spcPct val="0"/>
                </a:spcBef>
                <a:spcAft>
                  <a:spcPct val="0"/>
                </a:spcAft>
              </a:pPr>
              <a:t>220</a:t>
            </a:fld>
            <a:endParaRPr lang="en-US" dirty="0">
              <a:solidFill>
                <a:prstClr val="black"/>
              </a:solidFill>
              <a:latin typeface="Calibri" pitchFamily="34"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xfrm>
            <a:off x="1257300" y="720725"/>
            <a:ext cx="4800600" cy="36004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152580" name="Slide Number Placeholder 3"/>
          <p:cNvSpPr>
            <a:spLocks noGrp="1"/>
          </p:cNvSpPr>
          <p:nvPr>
            <p:ph type="sldNum" sz="quarter" idx="5"/>
          </p:nvPr>
        </p:nvSpPr>
        <p:spPr bwMode="auto">
          <a:xfrm>
            <a:off x="4143587" y="9119474"/>
            <a:ext cx="3169920" cy="4800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85372" indent="-302066">
              <a:defRPr>
                <a:solidFill>
                  <a:schemeClr val="tx1"/>
                </a:solidFill>
                <a:latin typeface="Palatino Linotype" pitchFamily="18" charset="0"/>
              </a:defRPr>
            </a:lvl2pPr>
            <a:lvl3pPr marL="1208265" indent="-241653">
              <a:defRPr>
                <a:solidFill>
                  <a:schemeClr val="tx1"/>
                </a:solidFill>
                <a:latin typeface="Palatino Linotype" pitchFamily="18" charset="0"/>
              </a:defRPr>
            </a:lvl3pPr>
            <a:lvl4pPr marL="1691571" indent="-241653">
              <a:defRPr>
                <a:solidFill>
                  <a:schemeClr val="tx1"/>
                </a:solidFill>
                <a:latin typeface="Palatino Linotype" pitchFamily="18" charset="0"/>
              </a:defRPr>
            </a:lvl4pPr>
            <a:lvl5pPr marL="2174878" indent="-241653">
              <a:defRPr>
                <a:solidFill>
                  <a:schemeClr val="tx1"/>
                </a:solidFill>
                <a:latin typeface="Palatino Linotype" pitchFamily="18" charset="0"/>
              </a:defRPr>
            </a:lvl5pPr>
            <a:lvl6pPr marL="2658184" indent="-241653" fontAlgn="base">
              <a:spcBef>
                <a:spcPct val="0"/>
              </a:spcBef>
              <a:spcAft>
                <a:spcPct val="0"/>
              </a:spcAft>
              <a:defRPr>
                <a:solidFill>
                  <a:schemeClr val="tx1"/>
                </a:solidFill>
                <a:latin typeface="Palatino Linotype" pitchFamily="18" charset="0"/>
              </a:defRPr>
            </a:lvl6pPr>
            <a:lvl7pPr marL="3141490" indent="-241653" fontAlgn="base">
              <a:spcBef>
                <a:spcPct val="0"/>
              </a:spcBef>
              <a:spcAft>
                <a:spcPct val="0"/>
              </a:spcAft>
              <a:defRPr>
                <a:solidFill>
                  <a:schemeClr val="tx1"/>
                </a:solidFill>
                <a:latin typeface="Palatino Linotype" pitchFamily="18" charset="0"/>
              </a:defRPr>
            </a:lvl7pPr>
            <a:lvl8pPr marL="3624796" indent="-241653" fontAlgn="base">
              <a:spcBef>
                <a:spcPct val="0"/>
              </a:spcBef>
              <a:spcAft>
                <a:spcPct val="0"/>
              </a:spcAft>
              <a:defRPr>
                <a:solidFill>
                  <a:schemeClr val="tx1"/>
                </a:solidFill>
                <a:latin typeface="Palatino Linotype" pitchFamily="18" charset="0"/>
              </a:defRPr>
            </a:lvl8pPr>
            <a:lvl9pPr marL="4108102" indent="-241653"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pPr>
            <a:fld id="{022C5E61-2435-45E2-B772-2865E68716E8}" type="slidenum">
              <a:rPr lang="en-US">
                <a:solidFill>
                  <a:prstClr val="black"/>
                </a:solidFill>
                <a:latin typeface="Calibri" pitchFamily="34" charset="0"/>
              </a:rPr>
              <a:pPr fontAlgn="base">
                <a:spcBef>
                  <a:spcPct val="0"/>
                </a:spcBef>
                <a:spcAft>
                  <a:spcPct val="0"/>
                </a:spcAft>
              </a:pPr>
              <a:t>221</a:t>
            </a:fld>
            <a:endParaRPr lang="en-US" dirty="0">
              <a:solidFill>
                <a:prstClr val="black"/>
              </a:solidFill>
              <a:latin typeface="Calibri" pitchFamily="34"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xfrm>
            <a:off x="1257300" y="720725"/>
            <a:ext cx="4800600" cy="36004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Selecting an appropriate frequency for rail testing is a complex task involving many different factors including rail head wear, accumulated tonnage, rail surface conditions, track geometry, track support, steel specifications, temperature differentials, and residual stresses. Taking into consideration the above factors, FRA's research suggests that all of these criteria influence defect development (and ultimately rail service failure rates) and are considered in the determination of rail inspection frequencies when utilizing the performance-based, self-adaptive test method.</a:t>
            </a:r>
          </a:p>
          <a:p>
            <a:pPr>
              <a:spcBef>
                <a:spcPct val="0"/>
              </a:spcBef>
            </a:pPr>
            <a:endParaRPr lang="en-US" dirty="0" smtClean="0"/>
          </a:p>
        </p:txBody>
      </p:sp>
      <p:sp>
        <p:nvSpPr>
          <p:cNvPr id="152580" name="Slide Number Placeholder 3"/>
          <p:cNvSpPr>
            <a:spLocks noGrp="1"/>
          </p:cNvSpPr>
          <p:nvPr>
            <p:ph type="sldNum" sz="quarter" idx="5"/>
          </p:nvPr>
        </p:nvSpPr>
        <p:spPr bwMode="auto">
          <a:xfrm>
            <a:off x="4143587" y="9119474"/>
            <a:ext cx="3169920" cy="4800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85372" indent="-302066">
              <a:defRPr>
                <a:solidFill>
                  <a:schemeClr val="tx1"/>
                </a:solidFill>
                <a:latin typeface="Palatino Linotype" pitchFamily="18" charset="0"/>
              </a:defRPr>
            </a:lvl2pPr>
            <a:lvl3pPr marL="1208265" indent="-241653">
              <a:defRPr>
                <a:solidFill>
                  <a:schemeClr val="tx1"/>
                </a:solidFill>
                <a:latin typeface="Palatino Linotype" pitchFamily="18" charset="0"/>
              </a:defRPr>
            </a:lvl3pPr>
            <a:lvl4pPr marL="1691571" indent="-241653">
              <a:defRPr>
                <a:solidFill>
                  <a:schemeClr val="tx1"/>
                </a:solidFill>
                <a:latin typeface="Palatino Linotype" pitchFamily="18" charset="0"/>
              </a:defRPr>
            </a:lvl4pPr>
            <a:lvl5pPr marL="2174878" indent="-241653">
              <a:defRPr>
                <a:solidFill>
                  <a:schemeClr val="tx1"/>
                </a:solidFill>
                <a:latin typeface="Palatino Linotype" pitchFamily="18" charset="0"/>
              </a:defRPr>
            </a:lvl5pPr>
            <a:lvl6pPr marL="2658184" indent="-241653" fontAlgn="base">
              <a:spcBef>
                <a:spcPct val="0"/>
              </a:spcBef>
              <a:spcAft>
                <a:spcPct val="0"/>
              </a:spcAft>
              <a:defRPr>
                <a:solidFill>
                  <a:schemeClr val="tx1"/>
                </a:solidFill>
                <a:latin typeface="Palatino Linotype" pitchFamily="18" charset="0"/>
              </a:defRPr>
            </a:lvl6pPr>
            <a:lvl7pPr marL="3141490" indent="-241653" fontAlgn="base">
              <a:spcBef>
                <a:spcPct val="0"/>
              </a:spcBef>
              <a:spcAft>
                <a:spcPct val="0"/>
              </a:spcAft>
              <a:defRPr>
                <a:solidFill>
                  <a:schemeClr val="tx1"/>
                </a:solidFill>
                <a:latin typeface="Palatino Linotype" pitchFamily="18" charset="0"/>
              </a:defRPr>
            </a:lvl7pPr>
            <a:lvl8pPr marL="3624796" indent="-241653" fontAlgn="base">
              <a:spcBef>
                <a:spcPct val="0"/>
              </a:spcBef>
              <a:spcAft>
                <a:spcPct val="0"/>
              </a:spcAft>
              <a:defRPr>
                <a:solidFill>
                  <a:schemeClr val="tx1"/>
                </a:solidFill>
                <a:latin typeface="Palatino Linotype" pitchFamily="18" charset="0"/>
              </a:defRPr>
            </a:lvl8pPr>
            <a:lvl9pPr marL="4108102" indent="-241653"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pPr>
            <a:fld id="{022C5E61-2435-45E2-B772-2865E68716E8}" type="slidenum">
              <a:rPr lang="en-US">
                <a:solidFill>
                  <a:prstClr val="black"/>
                </a:solidFill>
                <a:latin typeface="Calibri" pitchFamily="34" charset="0"/>
              </a:rPr>
              <a:pPr fontAlgn="base">
                <a:spcBef>
                  <a:spcPct val="0"/>
                </a:spcBef>
                <a:spcAft>
                  <a:spcPct val="0"/>
                </a:spcAft>
              </a:pPr>
              <a:t>222</a:t>
            </a:fld>
            <a:endParaRPr lang="en-US" dirty="0">
              <a:solidFill>
                <a:prstClr val="black"/>
              </a:solidFill>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In the case of a Detail Fracture, Engine Burn, Defective weld, Broken Base or Damaged rail the defect may remain in the track – with bars on – however the maximum speed CANNOT exceed 50mph; inspectors should be aware of these barred defects and insure proper speeds govern train movements. </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xfrm>
            <a:off x="1257300" y="720725"/>
            <a:ext cx="4800600" cy="36004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Selecting an appropriate frequency for rail testing is a complex task involving many different factors including rail head wear, accumulated tonnage, rail surface conditions, track geometry, track support, steel specifications, temperature differentials, and residual stresses. Taking into consideration the above factors, FRA's research suggests that all of these criteria influence defect development (and ultimately rail service failure rates) and are considered in the determination of rail inspection frequencies when utilizing the performance-based, self-adaptive test method.</a:t>
            </a:r>
          </a:p>
          <a:p>
            <a:pPr>
              <a:spcBef>
                <a:spcPct val="0"/>
              </a:spcBef>
            </a:pPr>
            <a:endParaRPr lang="en-US" dirty="0" smtClean="0"/>
          </a:p>
        </p:txBody>
      </p:sp>
      <p:sp>
        <p:nvSpPr>
          <p:cNvPr id="152580" name="Slide Number Placeholder 3"/>
          <p:cNvSpPr>
            <a:spLocks noGrp="1"/>
          </p:cNvSpPr>
          <p:nvPr>
            <p:ph type="sldNum" sz="quarter" idx="5"/>
          </p:nvPr>
        </p:nvSpPr>
        <p:spPr bwMode="auto">
          <a:xfrm>
            <a:off x="4143587" y="9119474"/>
            <a:ext cx="3169920" cy="4800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alatino Linotype" pitchFamily="18" charset="0"/>
              </a:defRPr>
            </a:lvl1pPr>
            <a:lvl2pPr marL="785372" indent="-302066">
              <a:defRPr>
                <a:solidFill>
                  <a:schemeClr val="tx1"/>
                </a:solidFill>
                <a:latin typeface="Palatino Linotype" pitchFamily="18" charset="0"/>
              </a:defRPr>
            </a:lvl2pPr>
            <a:lvl3pPr marL="1208265" indent="-241653">
              <a:defRPr>
                <a:solidFill>
                  <a:schemeClr val="tx1"/>
                </a:solidFill>
                <a:latin typeface="Palatino Linotype" pitchFamily="18" charset="0"/>
              </a:defRPr>
            </a:lvl3pPr>
            <a:lvl4pPr marL="1691571" indent="-241653">
              <a:defRPr>
                <a:solidFill>
                  <a:schemeClr val="tx1"/>
                </a:solidFill>
                <a:latin typeface="Palatino Linotype" pitchFamily="18" charset="0"/>
              </a:defRPr>
            </a:lvl4pPr>
            <a:lvl5pPr marL="2174878" indent="-241653">
              <a:defRPr>
                <a:solidFill>
                  <a:schemeClr val="tx1"/>
                </a:solidFill>
                <a:latin typeface="Palatino Linotype" pitchFamily="18" charset="0"/>
              </a:defRPr>
            </a:lvl5pPr>
            <a:lvl6pPr marL="2658184" indent="-241653" fontAlgn="base">
              <a:spcBef>
                <a:spcPct val="0"/>
              </a:spcBef>
              <a:spcAft>
                <a:spcPct val="0"/>
              </a:spcAft>
              <a:defRPr>
                <a:solidFill>
                  <a:schemeClr val="tx1"/>
                </a:solidFill>
                <a:latin typeface="Palatino Linotype" pitchFamily="18" charset="0"/>
              </a:defRPr>
            </a:lvl6pPr>
            <a:lvl7pPr marL="3141490" indent="-241653" fontAlgn="base">
              <a:spcBef>
                <a:spcPct val="0"/>
              </a:spcBef>
              <a:spcAft>
                <a:spcPct val="0"/>
              </a:spcAft>
              <a:defRPr>
                <a:solidFill>
                  <a:schemeClr val="tx1"/>
                </a:solidFill>
                <a:latin typeface="Palatino Linotype" pitchFamily="18" charset="0"/>
              </a:defRPr>
            </a:lvl7pPr>
            <a:lvl8pPr marL="3624796" indent="-241653" fontAlgn="base">
              <a:spcBef>
                <a:spcPct val="0"/>
              </a:spcBef>
              <a:spcAft>
                <a:spcPct val="0"/>
              </a:spcAft>
              <a:defRPr>
                <a:solidFill>
                  <a:schemeClr val="tx1"/>
                </a:solidFill>
                <a:latin typeface="Palatino Linotype" pitchFamily="18" charset="0"/>
              </a:defRPr>
            </a:lvl8pPr>
            <a:lvl9pPr marL="4108102" indent="-241653" fontAlgn="base">
              <a:spcBef>
                <a:spcPct val="0"/>
              </a:spcBef>
              <a:spcAft>
                <a:spcPct val="0"/>
              </a:spcAft>
              <a:defRPr>
                <a:solidFill>
                  <a:schemeClr val="tx1"/>
                </a:solidFill>
                <a:latin typeface="Palatino Linotype" pitchFamily="18" charset="0"/>
              </a:defRPr>
            </a:lvl9pPr>
          </a:lstStyle>
          <a:p>
            <a:pPr fontAlgn="base">
              <a:spcBef>
                <a:spcPct val="0"/>
              </a:spcBef>
              <a:spcAft>
                <a:spcPct val="0"/>
              </a:spcAft>
            </a:pPr>
            <a:fld id="{022C5E61-2435-45E2-B772-2865E68716E8}" type="slidenum">
              <a:rPr lang="en-US">
                <a:solidFill>
                  <a:prstClr val="black"/>
                </a:solidFill>
                <a:latin typeface="Calibri" pitchFamily="34" charset="0"/>
              </a:rPr>
              <a:pPr fontAlgn="base">
                <a:spcBef>
                  <a:spcPct val="0"/>
                </a:spcBef>
                <a:spcAft>
                  <a:spcPct val="0"/>
                </a:spcAft>
              </a:pPr>
              <a:t>223</a:t>
            </a:fld>
            <a:endParaRPr lang="en-US" dirty="0">
              <a:solidFill>
                <a:prstClr val="black"/>
              </a:solidFill>
              <a:latin typeface="Calibri" pitchFamily="34" charset="0"/>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Paragraph (b). Current paragraph (b) would be redesignated as paragraph (f) without substantive change.</a:t>
            </a:r>
          </a:p>
          <a:p>
            <a:r>
              <a:rPr lang="en-US" dirty="0" smtClean="0"/>
              <a: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224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FRA is not recommending a uniform segment length to be applied by all railroads. Instead, FRA recommends that railroads utilize their own designated segment lengths, which they would be using at the time of the promulgation of the final rule arising from this NPRM. However, in order to maintain consistency and uniformity, FRA would require that if a railroad wishes to change or deviate from its segment lengths, the railroad must receive FRA approval to make that change. This would ensure that the railroad does not have the ability to freely alter the defined segment length in order to  compensate for a sudden increase of detected defects and service failures that could require an adjustment to the test frequency as a result of accelerated defect development. </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225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FRA is not recommending a uniform segment length to be applied by all railroads. Instead, FRA recommends that railroads utilize their own designated segment lengths, which they would be using at the time of the promulgation of the final rule arising from this NPRM. However, in order to maintain consistency and uniformity, FRA would require that if a railroad wishes to change or deviate from its segment lengths, the railroad must receive FRA approval to make that change. This would ensure that the railroad does not have the ability to freely alter the defined segment length in order to  compensate for a sudden increase of detected defects and service failures that could require an adjustment to the test frequency as a result of accelerated defect development. </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226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FRA is not recommending a uniform segment length to be applied by all railroads. Instead, FRA recommends that railroads utilize their own designated segment lengths, which they would be using at the time of the promulgation of the final rule arising from this NPRM. However, in order to maintain consistency and uniformity, FRA would require that if a railroad wishes to change or deviate from its segment lengths, the railroad must receive FRA approval to make that change. This would ensure that the railroad does not have the ability to freely alter the defined segment length in order to  compensate for a sudden increase of detected defects and service failures that could require an adjustment to the test frequency as a result of accelerated defect development. </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227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Paragraph (c). FRA is redesignating current paragraph (c) as paragraph (e) and revise it, as discussed below.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In new paragraph (c) FRA requires that internal rail inspections on Class 4 and 5 track, or Class 3 track with regularly scheduled passenger trains or that is a hazardous materials route, not exceed a time interval of 370 days between inspections or a tonnage interval of 30 mgt between inspections, whichever is shorter. The addition of this 370-day interval or 30-mgt accumulation would provide a maximum timeframe between tests on lines that may not be required to undergo testing on a more frequent basis in order to achieve the performance target rate. If limits were not set, for example, a railroad line carrying only 2 mgt a year could possibly go 15 years without testing. This length of time without testing was unacceptable to the Task Force; therefore, these proposed limits were included….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928C8EE9-D8E3-4A82-9E68-7557C58EDB2A}" type="slidenum">
              <a:rPr lang="en-US" smtClean="0">
                <a:solidFill>
                  <a:prstClr val="black"/>
                </a:solidFill>
              </a:rPr>
              <a:pPr/>
              <a:t>228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FRA is not recommending a uniform segment length to be applied by all railroads. Instead, FRA recommends that railroads utilize their own designated segment lengths, which they would be using at the time of the promulgation of the final rule arising from this NPRM. However, in order to maintain consistency and uniformity, FRA would require that if a railroad wishes to change or deviate from its segment lengths, the railroad must receive FRA approval to make that change. This would ensure that the railroad does not have the ability to freely alter the defined segment length in order to  compensate for a sudden increase of detected defects and service failures that could require an adjustment to the test frequency as a result of accelerated defect development. </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229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This old language said if you operated at class 3 speeds you had to test every year or 30mgt. RR’s should have been adding tonnage numbers since 1999 for purposes of UT.</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230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FRA also adds new requirements for inspection of rail intended for reuse, or ‘‘plug rail.’’ FRA recognizes that some railroads do not have the equipment to immediately test second-hand rail. FRA believes that the railroad should have knowledge of the date the rail was last tested and ensure that the maximum tonnage of 30 mgt is not exceeded prior to retesting the rail. Once the rail is installed in track, FRA expects the rail to be tested in accordance with the test frequency of the designated segment. FRA would require the railroad to have the ability to verify when the rail was last tested and the accumulated tonnage prior to installation.</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paragraph (c)(2) in the final rule makes clear that the verification requirement applies only to plug rail installed after the regulation's effective date. Similarly, in preparing the final rule FRA has modified paragraph (c)(3) to make clear that the provision applies only after the regulation's effective date.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In paragraph (c)(2), the final rule also includes the addition of requirements for inspection of rail intended for reuse, or “plug rail.”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231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Current paragraph (d)  would be redesignated as paragraph (g) and revised. In new paragraph (d), FRA proposes restrictions that would apply if the service failure target rate is not achieved on a segment of track for two consecutive twelvemonth periods.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New paragraph (d) contains restrictions that apply if the service failure target rate identified in paragraph (a) is not achieved on a segment of track for two consecutive twelve-month periods.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FRA recognizes that the service failure target rate may be exceeded within one defined twelve-month period. Therefore, the track owner is allowed an additional year to adjust its rail integrity management program to bring the service failure rate on the offending track segment into compliance with the requirements. If the service failure target rate is exceeded for two consecutive twelve-month periods, the track owner is required to comply with the requirements in paragraph (d) for either a minimum rail test frequency or a speed restriction on the offending track segment.</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232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1257300" y="720725"/>
            <a:ext cx="4800600" cy="3600450"/>
          </a:xfrm>
          <a:prstGeom prst="rect">
            <a:avLst/>
          </a:prstGeom>
          <a:ln/>
        </p:spPr>
      </p:sp>
      <p:sp>
        <p:nvSpPr>
          <p:cNvPr id="55299" name="Notes Placeholder 2"/>
          <p:cNvSpPr>
            <a:spLocks noGrp="1"/>
          </p:cNvSpPr>
          <p:nvPr>
            <p:ph type="body" idx="1"/>
          </p:nvPr>
        </p:nvSpPr>
        <p:spPr>
          <a:noFill/>
        </p:spPr>
        <p:txBody>
          <a:bodyPr/>
          <a:lstStyle/>
          <a:p>
            <a:endParaRPr lang="en-US" dirty="0" smtClean="0"/>
          </a:p>
        </p:txBody>
      </p:sp>
      <p:sp>
        <p:nvSpPr>
          <p:cNvPr id="55300" name="Slide Number Placeholder 3"/>
          <p:cNvSpPr>
            <a:spLocks noGrp="1"/>
          </p:cNvSpPr>
          <p:nvPr>
            <p:ph type="sldNum" sz="quarter" idx="5"/>
          </p:nvPr>
        </p:nvSpPr>
        <p:spPr>
          <a:xfrm>
            <a:off x="4143587" y="9119474"/>
            <a:ext cx="3169920" cy="480060"/>
          </a:xfrm>
          <a:prstGeom prst="rect">
            <a:avLst/>
          </a:prstGeom>
          <a:noFill/>
        </p:spPr>
        <p:txBody>
          <a:bodyPr/>
          <a:lstStyle>
            <a:lvl1pPr defTabSz="946150">
              <a:defRPr>
                <a:solidFill>
                  <a:schemeClr val="tx1"/>
                </a:solidFill>
                <a:latin typeface="Arial" charset="0"/>
              </a:defRPr>
            </a:lvl1pPr>
            <a:lvl2pPr marL="742950" indent="-285750" defTabSz="946150">
              <a:defRPr>
                <a:solidFill>
                  <a:schemeClr val="tx1"/>
                </a:solidFill>
                <a:latin typeface="Arial" charset="0"/>
              </a:defRPr>
            </a:lvl2pPr>
            <a:lvl3pPr marL="1143000" indent="-228600" defTabSz="946150">
              <a:defRPr>
                <a:solidFill>
                  <a:schemeClr val="tx1"/>
                </a:solidFill>
                <a:latin typeface="Arial" charset="0"/>
              </a:defRPr>
            </a:lvl3pPr>
            <a:lvl4pPr marL="1600200" indent="-228600" defTabSz="946150">
              <a:defRPr>
                <a:solidFill>
                  <a:schemeClr val="tx1"/>
                </a:solidFill>
                <a:latin typeface="Arial" charset="0"/>
              </a:defRPr>
            </a:lvl4pPr>
            <a:lvl5pPr marL="2057400" indent="-228600" defTabSz="946150">
              <a:defRPr>
                <a:solidFill>
                  <a:schemeClr val="tx1"/>
                </a:solidFill>
                <a:latin typeface="Arial" charset="0"/>
              </a:defRPr>
            </a:lvl5pPr>
            <a:lvl6pPr marL="2514600" indent="-228600" defTabSz="946150" eaLnBrk="0" fontAlgn="base" hangingPunct="0">
              <a:spcBef>
                <a:spcPct val="0"/>
              </a:spcBef>
              <a:spcAft>
                <a:spcPct val="0"/>
              </a:spcAft>
              <a:defRPr>
                <a:solidFill>
                  <a:schemeClr val="tx1"/>
                </a:solidFill>
                <a:latin typeface="Arial" charset="0"/>
              </a:defRPr>
            </a:lvl6pPr>
            <a:lvl7pPr marL="2971800" indent="-228600" defTabSz="946150" eaLnBrk="0" fontAlgn="base" hangingPunct="0">
              <a:spcBef>
                <a:spcPct val="0"/>
              </a:spcBef>
              <a:spcAft>
                <a:spcPct val="0"/>
              </a:spcAft>
              <a:defRPr>
                <a:solidFill>
                  <a:schemeClr val="tx1"/>
                </a:solidFill>
                <a:latin typeface="Arial" charset="0"/>
              </a:defRPr>
            </a:lvl7pPr>
            <a:lvl8pPr marL="3429000" indent="-228600" defTabSz="946150" eaLnBrk="0" fontAlgn="base" hangingPunct="0">
              <a:spcBef>
                <a:spcPct val="0"/>
              </a:spcBef>
              <a:spcAft>
                <a:spcPct val="0"/>
              </a:spcAft>
              <a:defRPr>
                <a:solidFill>
                  <a:schemeClr val="tx1"/>
                </a:solidFill>
                <a:latin typeface="Arial" charset="0"/>
              </a:defRPr>
            </a:lvl8pPr>
            <a:lvl9pPr marL="3886200" indent="-228600" defTabSz="946150" eaLnBrk="0" fontAlgn="base" hangingPunct="0">
              <a:spcBef>
                <a:spcPct val="0"/>
              </a:spcBef>
              <a:spcAft>
                <a:spcPct val="0"/>
              </a:spcAft>
              <a:defRPr>
                <a:solidFill>
                  <a:schemeClr val="tx1"/>
                </a:solidFill>
                <a:latin typeface="Arial" charset="0"/>
              </a:defRPr>
            </a:lvl9pPr>
          </a:lstStyle>
          <a:p>
            <a:fld id="{70409EC7-A6CC-4646-8FFB-717A270C04C2}" type="slidenum">
              <a:rPr lang="en-US" smtClean="0">
                <a:solidFill>
                  <a:prstClr val="black"/>
                </a:solidFill>
                <a:latin typeface="Times New Roman" pitchFamily="18" charset="0"/>
              </a:rPr>
              <a:pPr/>
              <a:t>24</a:t>
            </a:fld>
            <a:endParaRPr lang="en-US" dirty="0" smtClean="0">
              <a:solidFill>
                <a:prstClr val="black"/>
              </a:solidFill>
              <a:latin typeface="Times New Roman" pitchFamily="18"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FRA believes that the remedial action for inspection frequency in paragraph (d)(1)(i), which requires that the segment be tested every 10 mgt if the performance target is not met for two consecutive years, ensures that an optimal amount of inspection is conducted in order to capture areas where accelerated defect development is occurring and not restrict railroads so significantly that they cannot inspect other segments as required by paragraph (a). Further, during RITF meetings there was much discussion that the practice of increased test frequency on localized areas would lead to unmanageable amounts of test frequencies.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233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FRA believes that the remedial action for inspection frequency in paragraph (d)(1)(i), which requires that the segment be tested every 10 mgt if the performance target is not met for two consecutive years, ensures that an optimal amount of inspection is conducted in order to capture areas where accelerated defect development is occurring and not restrict railroads so significantly that they cannot inspect other segments as required by paragraph (a). Further, during RITF meetings there was much discussion that the practice of increased test frequency on localized areas would lead to unmanageable amounts of test frequencies.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234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FRA believes that the remedial action for inspection frequency in paragraph (d)(1)(i), which requires that the segment be tested every 10 mgt if the performance target is not met for two consecutive years, ensures that an optimal amount of inspection is conducted in order to capture areas where accelerated defect development is occurring and not restrict railroads so significantly that they cannot inspect other segments as required by paragraph (a). Further, during RITF meetings there was much discussion that the practice of increased test frequency on localized areas would lead to unmanageable amounts of test frequencies.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235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FRA believes that the remedial action for inspection frequency in paragraph (d)(1)(i), which requires that the segment be tested every 10 mgt if the performance target is not met for two consecutive years, ensures that an optimal amount of inspection is conducted in order to capture areas where accelerated defect development is occurring and not restrict railroads so significantly that they cannot inspect other segments as required by paragraph (a). Further, during RITF meetings there was much discussion that the practice of increased test frequency on localized areas would lead to unmanageable amounts of test frequencies.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236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FRA believes that the remedial action for inspection frequency in paragraph (d)(1)(i), which requires that the segment be tested every 10 mgt if the performance target is not met for two consecutive years, ensures that an optimal amount of inspection is conducted in order to capture areas where accelerated defect development is occurring and not restrict railroads so significantly that they cannot inspect other segments as required by paragraph (a). Further, during RITF meetings there was much discussion that the practice of increased test frequency on localized areas would lead to unmanageable amounts of test frequencies.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237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Paragraph (g). Paragraph (g) addresses circumstances where a valid search for internal rail defects cannot be made because of rail surface conditions, equipment issues, or other factors. Several types of technologies are presently employed to continuously search for internal rail defects, some capable of displaying and monitoring search signal returns. A continuous search is intended to mean an uninterrupted search by whatever technology is being used, so that there are no segments of rail that go untested. If the test is interrupted, e.g., as a result of rail surface conditions that inhibit the transmission or return of the signal, then the test over that segment of rail may not be valid because it was not continuous. Therefore, in the final rule, a valid search for internal rail defects is defined in paragraph (j), below, as a “valid test” during which the equipment is performing as intended and equipment responses are interpreted by a qualified operator as defined in § 213.238. In conducting a valid search, the operator needs to determine that the test has not been compromised due to environmental contamination, rail conditions, or test equipment performance.</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238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Paragraph (h). FRA redesignates former paragraph (e) as paragraph (h) and revises it. In paragraph (h), FRA specifies the options available to a railroad following a non-test. At least one of these options must be exercised prior to the expiration of the time or tonnage limits as specified in paragraph (a) or (c) of this section.</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239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rPr>
              <a:t>Paragraph (i). </a:t>
            </a:r>
            <a:r>
              <a:rPr kumimoji="0" lang="en-US" sz="1200" b="0" i="0" u="none" strike="noStrike" kern="1200" cap="none" spc="0" normalizeH="0" baseline="0" noProof="0" dirty="0" smtClean="0">
                <a:ln>
                  <a:noFill/>
                </a:ln>
                <a:solidFill>
                  <a:prstClr val="black"/>
                </a:solidFill>
                <a:effectLst/>
                <a:uLnTx/>
                <a:uFillTx/>
                <a:latin typeface="+mn-lt"/>
              </a:rPr>
              <a:t>FRA adds new paragraph (i) to require that the rail flaw detector car operator be qualified as defined in new § 213.238, “Qualified operator,” which prescribes minimum training, evaluation, and documentation requirements for personnel performing in this occupation.</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240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FRA adds a definition for hazardous materials route. This is a previously established Department of Transportation definition.</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Hazardous materials route. FRA defines “hazardous materials route” for purposes of determining the appropriate service failure target rate pursuant to paragraph (a) of this section. “Hazardous materials route” means track over which a minimum of 10,000 car loads or intermodal portable tank car loads of hazardous materials as defined in 49 CFR 171.8 travel over a period of one calendar year; or track over which a minimum of 4,000 car loads or intermodal portable tank car loads of the hazardous materials specified in 49 CFR 172.820 travel, in a period of one calendar year.</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241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Plug rail. FRA defines “plug rail” to mean a length of rail that has been removed from one track location and stored for future use as a replacement rail at another location.</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Service failure. FRA defines “service failure” to mean a broken rail occurrence, the cause of which is determined to be a compound fissure, transverse fissure, detail fracture, or vertical split head. Only the listed fatigue defects, i.e., compound fissure, transverse fissure, detail fracture, or vertical split head, are required to be utilized for determining the fatigue service failure rate. Since other defect types are more likely to go undetected, and how well defects can be detected is influenced by conditions other than fatigue, other defect types are not included in the service failure rate calculation.</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242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In the case of a Detail Fracture, Engine Burn, Defective weld, Broken Base or Damaged rail the defect may remain in the track – with bars on – however the maximum speed CANNOT exceed 50mph; inspectors should be aware of these barred defects and insure proper speeds govern train movements. </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Valid search. FRA provides a definition of “valid search” to help ensure that valid rail flaw detection tests under this section are conducted. Under this definition, the test equipment must perform as intended and equipment responses must be properly interpreted by a qualified operator as defined in § 213.238.</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243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Section 213.238 Qualified Operator: FRA adds this new section to require that any entity that conducts rail flaw detection have a documented training program to ensure that a flaw detection equipment operator is qualified to operate each of the various types of equipment currently utilized in the industry for which he or she is assigned, and that proper training is provided if new rail flaw detection technologies are utilized.</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244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In paragraph (b), the operator must have documentation from his or her employer that designates his or her qualifications to perform various functions associated with the flaw detection process. Specifically, requirements are proposed to help ensure that the operator is able to determine that a valid search for internal rail flaws is conducted, the equipment is functioning properly at all times, and the operator can properly interpret the test results and understand test equipment environmental limitations.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245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In paragraph (c), the operator must receive a minimum amount of documented, supervised training according to the rail flaw detection equipment or employer’s training program. FRA understands that this training may not be entirely held within the classroom environment and is in agreement that the employer should have the flexibility to determine the training process that is appropriate for compliance. The operator would be required to demonstrate proficiency for each type of equipment the employer intends the operator to use, and documentation must be available to FRA to verify the qualification.</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246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paragraph (d), operator reevaluation and, as necessary, refresher training is required in accordance with the documented training program. The employer is provided flexibility to determine the process used in reevaluating qualified operators, including the frequency of operator reevaluation. The reevaluation process shall require that the employee successfully complete a recorded examination and demonstrate proficiency to the employer on the specific equipment type(s) to be operated. The reevaluation and recurrent training may also consist of a periodic review of test data submitted by the operator.</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247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In paragraph (e), FRA requires that the employer maintain a written or electronic record of each operator's qualification. The record must include the operator's name, type of equipment qualification, date of initial qualification, and most recent re-evaluation of his or her qualifications, if any. This paragraph is intended to ensure consistent recordkeeping and allow FRA to accurately verify compliance.</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248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In paragraph (e), FRA requires that the employer maintain a written or electronic record of each operator's qualification. The record must include the operator's name, type of equipment qualification, date of initial qualification, and most recent re-evaluation of his or her qualifications, if any. This paragraph is intended to ensure consistent recordkeeping and allow FRA to accurately verify compliance.</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249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rPr>
              <a:t>FRA provides in paragraph (f) </a:t>
            </a:r>
            <a:r>
              <a:rPr kumimoji="0" lang="en-US" sz="1200" b="0" i="0" u="none" strike="noStrike" kern="1200" cap="none" spc="0" normalizeH="0" baseline="0" noProof="0" dirty="0" smtClean="0">
                <a:ln>
                  <a:noFill/>
                </a:ln>
                <a:solidFill>
                  <a:prstClr val="black"/>
                </a:solidFill>
                <a:effectLst/>
                <a:uLnTx/>
                <a:uFillTx/>
                <a:latin typeface="+mn-lt"/>
              </a:rPr>
              <a:t>that rail flaw detection equipment operators who have demonstrated proficiency in the operation of rail flaw detection equipment prior to publication of this final rule be considered qualified to operate the equipment as designated by the employer. Such an operator must thereafter undergo reevaluation in accordance with paragraph (d) of this section. Any employee that is considered for the position of qualified operator subsequent to the publication of this final rule must be qualified in accordance with paragraph (c) of this section.</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250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Finally, in paragraph (g) FRA requires that the records specifically associated with the operator qualification process be maintained at a designated location and made available to FRA as requested, to assist in verifying compliance.</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251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xfrm>
            <a:off x="4143587" y="9119474"/>
            <a:ext cx="3169920" cy="480060"/>
          </a:xfrm>
          <a:prstGeom prst="rect">
            <a:avLst/>
          </a:prstGeom>
          <a:noFill/>
        </p:spPr>
        <p:txBody>
          <a:bodyPr/>
          <a:lstStyle/>
          <a:p>
            <a:pPr defTabSz="964290"/>
            <a:fld id="{59460D4F-24D7-4AA9-9756-33B2826255CA}" type="slidenum">
              <a:rPr lang="en-US" smtClean="0">
                <a:solidFill>
                  <a:prstClr val="black"/>
                </a:solidFill>
              </a:rPr>
              <a:pPr defTabSz="964290"/>
              <a:t>252</a:t>
            </a:fld>
            <a:endParaRPr lang="en-US" dirty="0" smtClean="0">
              <a:solidFill>
                <a:prstClr val="black"/>
              </a:solidFill>
            </a:endParaRPr>
          </a:p>
        </p:txBody>
      </p:sp>
      <p:sp>
        <p:nvSpPr>
          <p:cNvPr id="389123" name="Rectangle 2"/>
          <p:cNvSpPr>
            <a:spLocks noGrp="1" noRot="1" noChangeAspect="1" noChangeArrowheads="1" noTextEdit="1"/>
          </p:cNvSpPr>
          <p:nvPr>
            <p:ph type="sldImg"/>
          </p:nvPr>
        </p:nvSpPr>
        <p:spPr>
          <a:xfrm>
            <a:off x="1258888" y="722313"/>
            <a:ext cx="4797425" cy="3598862"/>
          </a:xfrm>
          <a:prstGeom prst="rect">
            <a:avLst/>
          </a:prstGeom>
          <a:ln/>
        </p:spPr>
      </p:sp>
      <p:sp>
        <p:nvSpPr>
          <p:cNvPr id="389124" name="Rectangle 3"/>
          <p:cNvSpPr>
            <a:spLocks noGrp="1" noChangeArrowheads="1"/>
          </p:cNvSpPr>
          <p:nvPr>
            <p:ph type="body" idx="1"/>
          </p:nvPr>
        </p:nvSpPr>
        <p:spPr>
          <a:xfrm>
            <a:off x="732365" y="4561226"/>
            <a:ext cx="5850473" cy="4318572"/>
          </a:xfrm>
          <a:noFill/>
          <a:ln/>
        </p:spPr>
        <p:txBody>
          <a:bodyPr/>
          <a:lstStyle/>
          <a:p>
            <a:r>
              <a:rPr lang="en-US" sz="2400" b="1" dirty="0"/>
              <a:t>History of Flaw Detection</a:t>
            </a:r>
          </a:p>
          <a:p>
            <a:r>
              <a:rPr lang="en-US" sz="2400" b="1" dirty="0"/>
              <a:t>Principles of ultrasound and acoustics</a:t>
            </a:r>
          </a:p>
          <a:p>
            <a:r>
              <a:rPr lang="en-US" sz="2400" b="1" dirty="0"/>
              <a:t>Flaw Detection</a:t>
            </a:r>
          </a:p>
          <a:p>
            <a:pPr eaLnBrk="1" hangingPunct="1"/>
            <a:endParaRPr lang="en-US" sz="21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t>
            </a:r>
            <a:r>
              <a:rPr lang="en-US" dirty="0" smtClean="0"/>
              <a:t>This section is general in nature, because it is not practical to specify all the conditions that could trigger a special inspection or the specific manner and timing. This section is not meant to imply that train operations must necessarily stop until the special inspection is made. However, all special inspections should be conducted for the primary purpose of determining whether the track structure is safe for the continued operation of trains. Inspectors are directed to review the significant impacts to railroad operations in regard to storms as discussed in any applicable safety advisory.</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253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t>
            </a:r>
            <a:r>
              <a:rPr lang="en-US" dirty="0" smtClean="0"/>
              <a:t>Each track owner is required to keep a record of each inspection according to the requirements under §§ 213.4, 213.119, 213.233, and 213.235. Each inspection report under these sections must be prepared on the day of inspection and signed by the person making the inspection.</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254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Guidance. FRA has added § 213.119 to the list of sections in paragraph (b), thereby requiring that inspections of joints made pursuant to § 213.119 comply with the inspection record requirements found in § 213.241(b). The paragraph identifies the new rule § 213.234 as a recordkeeping requirement.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255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FRA revises paragraph (c) to require that internal rail inspection records include the date of inspection, track identification and milepost for each location tested, type of defect found and size if not removed prior to the resumption of rail traffic, and initial remedial action as required by § 213.113. Paragraph (c) also requires that the records document all tracks that do not receive a valid test pursuant to § 213.237(g). These changes respond to a recommendation arising out of the report by DOT's OIG, “Enhancing the Federal Railroad Administration's Oversight of Track Safety Inspections,” referenced above.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rPr>
              <a:t>Presenters note: If the defect was removed prior to train movement the </a:t>
            </a:r>
            <a:r>
              <a:rPr kumimoji="0" lang="en-US" sz="1200" b="1" i="0" u="sng" strike="noStrike" kern="1200" cap="none" spc="0" normalizeH="0" baseline="0" noProof="0" dirty="0" smtClean="0">
                <a:ln>
                  <a:noFill/>
                </a:ln>
                <a:solidFill>
                  <a:prstClr val="black"/>
                </a:solidFill>
                <a:effectLst/>
                <a:uLnTx/>
                <a:uFillTx/>
                <a:latin typeface="+mn-lt"/>
              </a:rPr>
              <a:t>size</a:t>
            </a:r>
            <a:r>
              <a:rPr kumimoji="0" lang="en-US" sz="1200" b="1" i="0" u="none" strike="noStrike" kern="1200" cap="none" spc="0" normalizeH="0" baseline="0" noProof="0" dirty="0" smtClean="0">
                <a:ln>
                  <a:noFill/>
                </a:ln>
                <a:solidFill>
                  <a:prstClr val="black"/>
                </a:solidFill>
                <a:effectLst/>
                <a:uLnTx/>
                <a:uFillTx/>
                <a:latin typeface="+mn-lt"/>
              </a:rPr>
              <a:t> of the defect is not relevant, however. All the other information is still required.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The OIG recommended that FRA “r]vise its track safety regulations for internal rail flaw testing to require the railroads to report all track locations (milepost numbers or track miles) covered during internal rail flaw testing. "See OIG report at p. 8. FRA has revised this section, accordingly. The last sentence of former paragraph (c) is moved to paragraph (d), as discussed below.</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256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FRA redesignates current paragraph (d) as paragraph (f). In its place, FRA proposes to move to paragraph (d) and slightly modify the last sentence in current paragraph (c). In paragraph (d), FRA proposes that the railroads be required to maintain the rail inspection records at least for two years after an inspection has occurred and for one year after the initial remedial action has been taken. This information is vital for FRA to determine compliance with the rail integrity and inspection requirements in § 213.113 and § 213.237.</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257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In new paragraph (e), FRA proposes that rail inspection records must be maintained to sufficiently demonstrate compliance with proposed § 213.237(a). This requirement is intended to provide sufficient information to determine that accurate data concerning detected defects is utilized by the railroads as input into the performance-based test frequency formula. During RITF discussions, the railroads asked that FRA requests for records of rail inspections demonstrating compliance with required test frequencies be made by a designated FRA Rail Integrity Specialist; each railroad would then designate a person within its organization whom the Rail Integrity Specialists would contact when requesting records of rail inspections. FRA agrees that this suggested approach would be an efficient way to obtain inspection records and FRA intends to adopt this approach through guidance in FRA’s Track Safety Compliance Manual.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FRA redesignates current paragraph (e) as paragraph (g) without substantive change.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258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In new paragraph (e), FRA proposes that rail inspection records must be maintained to sufficiently demonstrate compliance with proposed § 213.237(a). This requirement is intended to provide sufficient information to determine that accurate data concerning detected defects is utilized by the railroads as input into the performance-based test frequency formula. During RITF discussions, the railroads asked that FRA requests for records of rail inspections demonstrating compliance with required test frequencies be made by a designated FRA Rail Integrity Specialist; each railroad would then designate a person within its organization whom the Rail Integrity Specialists would contact when requesting records of rail inspections. FRA agrees that this suggested approach would be an efficient way to obtain inspection records and FRA intends to adopt this approach through guidance in FRA’s Track Safety Compliance Manual.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FRA redesignates current paragraph (e) as paragraph (g) without substantive change.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259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As discussed above, FRA redesignates current paragraph (d) as paragraph (f) without substantive change. The paragraph provides that track inspection records be made available for inspection and copying by the Federal Railroad Administration upon request.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260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This is in the NPRM because the paragraph was re-lettered from E to G. As discussed above, FRA redesignates current paragraph (e) as paragraph (g) without substantive change. This paragraph contains requirements for maintaining and retrieving electronic records of track inspections.</a:t>
            </a:r>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261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This is in the NPRM because the paragraph was re-lettered from E to G. As discussed above, FRA redesignates current paragraph (e) as paragraph (g) without substantive change. This paragraph contains requirements for maintaining and retrieving electronic records of track inspections.</a:t>
            </a:r>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262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Consult the Rail</a:t>
            </a:r>
            <a:r>
              <a:rPr lang="en-US" baseline="0" dirty="0" smtClean="0"/>
              <a:t> Table</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This is in the NPRM because the paragraph was re-lettered from E to G. As discussed above, FRA redesignates current paragraph (e) as paragraph (g) without substantive change. This paragraph contains requirements for maintaining and retrieving electronic records of track inspections.</a:t>
            </a:r>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263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264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265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266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267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268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269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This goas A-Z (Ine page example)</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270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This goas A-Z (Ine page example)</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271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This goas A-Z (Ine page example)</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272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Consult the Rail</a:t>
            </a:r>
            <a:r>
              <a:rPr lang="en-US" baseline="0" dirty="0" smtClean="0"/>
              <a:t> Table</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This goas A-Z (Ine page example)</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273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This goas A-Z (Ine page example)</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274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This goas A-Z (Ine page example)</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275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Consult the Rail</a:t>
            </a:r>
            <a:r>
              <a:rPr lang="en-US" baseline="0" dirty="0" smtClean="0"/>
              <a:t> Table</a:t>
            </a:r>
          </a:p>
          <a:p>
            <a:endParaRPr lang="en-US" baseline="0" dirty="0" smtClean="0"/>
          </a:p>
          <a:p>
            <a:r>
              <a:rPr lang="en-US" baseline="0" dirty="0" smtClean="0"/>
              <a:t>This is a broken rail in which bars cannot be applied – the remedial action is to supervise movements</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7"/>
          <p:cNvSpPr>
            <a:spLocks noGrp="1" noChangeArrowheads="1"/>
          </p:cNvSpPr>
          <p:nvPr>
            <p:ph type="sldNum" sz="quarter" idx="5"/>
          </p:nvPr>
        </p:nvSpPr>
        <p:spPr>
          <a:xfrm>
            <a:off x="4143587" y="9119474"/>
            <a:ext cx="3169920" cy="480060"/>
          </a:xfrm>
          <a:prstGeom prst="rect">
            <a:avLst/>
          </a:prstGeom>
          <a:noFill/>
        </p:spPr>
        <p:txBody>
          <a:bodyPr/>
          <a:lstStyle/>
          <a:p>
            <a:pPr defTabSz="964290"/>
            <a:fld id="{DDBBDC4B-FCF8-47BF-B1B7-025159B11227}" type="slidenum">
              <a:rPr lang="en-US" smtClean="0">
                <a:solidFill>
                  <a:prstClr val="black"/>
                </a:solidFill>
              </a:rPr>
              <a:pPr defTabSz="964290"/>
              <a:t>30</a:t>
            </a:fld>
            <a:endParaRPr lang="en-US" dirty="0" smtClean="0">
              <a:solidFill>
                <a:prstClr val="black"/>
              </a:solidFill>
            </a:endParaRPr>
          </a:p>
        </p:txBody>
      </p:sp>
      <p:sp>
        <p:nvSpPr>
          <p:cNvPr id="679939" name="Rectangle 2"/>
          <p:cNvSpPr>
            <a:spLocks noGrp="1" noRot="1" noChangeAspect="1" noChangeArrowheads="1" noTextEdit="1"/>
          </p:cNvSpPr>
          <p:nvPr>
            <p:ph type="sldImg"/>
          </p:nvPr>
        </p:nvSpPr>
        <p:spPr>
          <a:xfrm>
            <a:off x="1258888" y="722313"/>
            <a:ext cx="4797425" cy="3598862"/>
          </a:xfrm>
          <a:prstGeom prst="rect">
            <a:avLst/>
          </a:prstGeom>
          <a:ln/>
        </p:spPr>
      </p:sp>
      <p:sp>
        <p:nvSpPr>
          <p:cNvPr id="679940" name="Rectangle 3"/>
          <p:cNvSpPr>
            <a:spLocks noGrp="1" noChangeArrowheads="1"/>
          </p:cNvSpPr>
          <p:nvPr>
            <p:ph type="body" idx="1"/>
          </p:nvPr>
        </p:nvSpPr>
        <p:spPr>
          <a:xfrm>
            <a:off x="732365" y="4561226"/>
            <a:ext cx="5850473" cy="4318572"/>
          </a:xfrm>
          <a:noFill/>
          <a:ln/>
        </p:spPr>
        <p:txBody>
          <a:bodyPr/>
          <a:lstStyle/>
          <a:p>
            <a:pPr eaLnBrk="1" hangingPunct="1"/>
            <a:r>
              <a:rPr lang="en-US" sz="2500" dirty="0"/>
              <a:t>Straps are never bars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a:spcBef>
                <a:spcPts val="0"/>
              </a:spcBef>
              <a:spcAft>
                <a:spcPts val="0"/>
              </a:spcAft>
              <a:tabLst>
                <a:tab pos="-914400" algn="l"/>
              </a:tabLst>
            </a:pPr>
            <a:r>
              <a:rPr lang="en-US" b="1" dirty="0" smtClean="0"/>
              <a:t>GUIDANCE: </a:t>
            </a:r>
            <a:r>
              <a:rPr lang="en-US" dirty="0" smtClean="0"/>
              <a:t>FRA adds a new paragraph (c) to contain both the remedial action table and its notes, as revised, which formerly were included under paragraph (a). We’ll discuss the defect descriptions as they appear in the book</a:t>
            </a:r>
          </a:p>
          <a:p>
            <a:pPr marL="0" marR="0">
              <a:spcBef>
                <a:spcPts val="0"/>
              </a:spcBef>
              <a:spcAft>
                <a:spcPts val="0"/>
              </a:spcAft>
              <a:tabLst>
                <a:tab pos="-914400" algn="l"/>
              </a:tabLst>
            </a:pPr>
            <a:endParaRPr lang="en-US" dirty="0" smtClean="0"/>
          </a:p>
          <a:p>
            <a:pPr marL="0" marR="0">
              <a:spcBef>
                <a:spcPts val="0"/>
              </a:spcBef>
              <a:spcAft>
                <a:spcPts val="0"/>
              </a:spcAft>
              <a:tabLst>
                <a:tab pos="-914400" algn="l"/>
              </a:tabLst>
            </a:pPr>
            <a:r>
              <a:rPr lang="en-US" dirty="0" smtClean="0"/>
              <a:t>The remedial action table and specifications in the rule address the risks associated with rail failure. These risks are primarily dependent upon defect type and size and should not be dependent upon the manner or mechanism that reveals the existence of the defect. Failure of the track owner to comply with the operational (speed) restrictions, maintenance procedures and the prescribed inspection intervals specified in this section and § 213.237 (Defective rails and Inspection of rail, respectively), may constitute a violation of the TSS.</a:t>
            </a:r>
          </a:p>
          <a:p>
            <a:pPr marL="0" marR="0">
              <a:spcBef>
                <a:spcPts val="0"/>
              </a:spcBef>
              <a:spcAft>
                <a:spcPts val="0"/>
              </a:spcAft>
              <a:tabLst>
                <a:tab pos="-914400" algn="l"/>
              </a:tabLst>
            </a:pP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Remedial action “E” is used in conjunction with either action “H” or “I” and a limiting speed of 50mph or 30mph must also accompany the remedial action - if the defect is NOT removed</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6CFFE809-EBBF-44E1-9A86-1ABE7B9C19D2}" type="slidenum">
              <a:rPr lang="en-US" smtClean="0">
                <a:solidFill>
                  <a:prstClr val="black"/>
                </a:solidFill>
              </a:rPr>
              <a:pPr/>
              <a:t>31</a:t>
            </a:fld>
            <a:endParaRPr lang="en-US" dirty="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t>
            </a:r>
            <a:r>
              <a:rPr lang="en-US" dirty="0" smtClean="0"/>
              <a:t>Revises note F so that if the rail remains in the track and is not replaced or repaired, the re-inspection cycle starts over with each successive re-inspection unless the re-inspection reveals the rail defect to have increased in size and therefore become subject to a more restrictive remedial action.  This process continues indefinitely until the rail is removed from the track or repaired.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If not inspected within 90 days, the track owner is required to limit the speed to that for Class 2 track or the maximum allowable speed under § 213.9 for the class of track concerned, whichever is lower, until inspected.  This change defines the re-inspection cycle and requires the track owner to continue the re-inspection or apply a reduction in speed.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t>
            </a:r>
            <a:r>
              <a:rPr lang="en-US" dirty="0" smtClean="0"/>
              <a:t>Revises note G so that if the rail remains in the track and is not replaced or repaired, the re-inspection cycle starts over with each successive re-inspection unless the re-inspection reveals the rail defect to have increased in size and therefore become subject to a more restrictive remedial action.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This process continues indefinitely until the rail is removed from the track or repaired.  If not inspected within 30 days, the track owner is required to limit the speed to that for Class 2 track or the maximum allowable speed under § 213.9 for the class of track concerned, whichever is lower, until inspected.  This change defines the re-inspection cycle and requires the track owner to continue the re-inspection or apply a reduction in speed.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Consult the Rail</a:t>
            </a:r>
            <a:r>
              <a:rPr lang="en-US" baseline="0" dirty="0" smtClean="0"/>
              <a:t> Table</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a:spcBef>
                <a:spcPts val="0"/>
              </a:spcBef>
              <a:spcAft>
                <a:spcPts val="0"/>
              </a:spcAft>
              <a:tabLst>
                <a:tab pos="-914400" algn="l"/>
              </a:tabLst>
            </a:pPr>
            <a:r>
              <a:rPr lang="en-US" sz="1200" b="1" i="0" dirty="0" smtClean="0">
                <a:effectLst/>
                <a:latin typeface="Arial"/>
                <a:ea typeface="Times New Roman"/>
              </a:rPr>
              <a:t>GUIDANCE: </a:t>
            </a:r>
            <a:r>
              <a:rPr lang="en-US" sz="1200" i="0" dirty="0" smtClean="0">
                <a:effectLst/>
                <a:latin typeface="Arial"/>
                <a:ea typeface="Times New Roman"/>
              </a:rPr>
              <a:t>FRA redesignates former paragraph (b) as paragraph (d) and adds a new paragraph (b).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a:spcBef>
                <a:spcPts val="0"/>
              </a:spcBef>
              <a:spcAft>
                <a:spcPts val="0"/>
              </a:spcAft>
              <a:tabLst>
                <a:tab pos="-914400" algn="l"/>
              </a:tabLst>
            </a:pPr>
            <a:r>
              <a:rPr lang="en-US" sz="1200" b="1" i="0" dirty="0" smtClean="0">
                <a:effectLst/>
                <a:latin typeface="Arial"/>
                <a:ea typeface="Times New Roman"/>
              </a:rPr>
              <a:t>GUIDANCE: </a:t>
            </a:r>
            <a:r>
              <a:rPr lang="en-US" sz="1200" i="0" dirty="0" smtClean="0">
                <a:effectLst/>
                <a:latin typeface="Arial"/>
                <a:ea typeface="Times New Roman"/>
              </a:rPr>
              <a:t>FRA redesignates former paragraph (b) as paragraph (d) and adds a new paragraph (b).  </a:t>
            </a:r>
          </a:p>
          <a:p>
            <a:pPr marL="0" marR="0">
              <a:spcBef>
                <a:spcPts val="0"/>
              </a:spcBef>
              <a:spcAft>
                <a:spcPts val="0"/>
              </a:spcAft>
              <a:tabLst>
                <a:tab pos="-914400" algn="l"/>
              </a:tabLst>
            </a:pPr>
            <a:endParaRPr lang="en-US" sz="1200" i="0" dirty="0" smtClean="0">
              <a:effectLst/>
              <a:latin typeface="Arial"/>
            </a:endParaRPr>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a:spcBef>
                <a:spcPts val="0"/>
              </a:spcBef>
              <a:spcAft>
                <a:spcPts val="0"/>
              </a:spcAft>
              <a:tabLst>
                <a:tab pos="-914400" algn="l"/>
              </a:tabLst>
            </a:pPr>
            <a:r>
              <a:rPr lang="en-US" sz="1200" b="1" i="0" dirty="0" smtClean="0">
                <a:effectLst/>
                <a:latin typeface="Arial"/>
                <a:ea typeface="Times New Roman"/>
              </a:rPr>
              <a:t>GUIDANCE: </a:t>
            </a:r>
            <a:r>
              <a:rPr lang="en-US" sz="1200" i="0" dirty="0" smtClean="0">
                <a:effectLst/>
                <a:latin typeface="Arial"/>
                <a:ea typeface="Times New Roman"/>
              </a:rPr>
              <a:t>FRA redesignates former paragraph (b) as paragraph (d) and adds a new paragraph (b).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a:spcBef>
                <a:spcPts val="0"/>
              </a:spcBef>
              <a:spcAft>
                <a:spcPts val="0"/>
              </a:spcAft>
              <a:tabLst>
                <a:tab pos="-914400" algn="l"/>
              </a:tabLst>
            </a:pPr>
            <a:r>
              <a:rPr lang="en-US" sz="1200" b="1" i="0" dirty="0" smtClean="0">
                <a:effectLst/>
                <a:latin typeface="Arial"/>
                <a:ea typeface="Times New Roman"/>
              </a:rPr>
              <a:t>GUIDANCE: </a:t>
            </a:r>
            <a:r>
              <a:rPr lang="en-US" sz="1200" i="0" dirty="0" smtClean="0">
                <a:effectLst/>
                <a:latin typeface="Arial"/>
                <a:ea typeface="Times New Roman"/>
              </a:rPr>
              <a:t>FRA redesignates former paragraph (b) as paragraph (d) and adds a new paragraph (b).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Repair of railhead defects without altering rail neutral stress temperature</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a:spcBef>
                <a:spcPts val="0"/>
              </a:spcBef>
              <a:spcAft>
                <a:spcPts val="0"/>
              </a:spcAft>
              <a:tabLst>
                <a:tab pos="-914400" algn="l"/>
              </a:tabLst>
            </a:pPr>
            <a:r>
              <a:rPr lang="en-US" sz="1200" b="1" i="0" dirty="0" smtClean="0">
                <a:effectLst/>
                <a:latin typeface="Arial"/>
                <a:ea typeface="Times New Roman"/>
              </a:rPr>
              <a:t>GUIDANCE: </a:t>
            </a:r>
            <a:r>
              <a:rPr lang="en-US" sz="1200" i="0" dirty="0" smtClean="0">
                <a:effectLst/>
                <a:latin typeface="Arial"/>
                <a:ea typeface="Times New Roman"/>
              </a:rPr>
              <a:t>FRA redesignates former paragraph (b) as paragraph (d) and adds a new paragraph (b).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Description – A welded bond wire connection can be the origin of a transverse defect that develops and expands from the point on the rail head where a head bond is attached by welding. It is questionable whether the primary cause of transverse defects associated with welded bonds is due to thermal cracks being created by rapid or irregular cooling at or near the point where the bond is attached or whether the focal point of the defect is a metallurgic reaction and the resulting penetration of the native metal through a martensite layer sometimes developed between the bond and the rail head. The inspector should be aware that rail defects can also develop from bond applications to the rail web.</a:t>
            </a:r>
          </a:p>
          <a:p>
            <a:r>
              <a:rPr lang="en-US" dirty="0" smtClean="0"/>
              <a:t>Figure 42:</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§213.113 Fully developed bolt hole cracks may continue horizontally along the head/web or base/web fillet, or they may progress into and through the head or base to separate a piece of the rail end from the rail.  Multiple cracks occurring in one rail end are considered to be a single defect.  However, bolt hole cracks occurring in adjacent rail ends within the same joint must be reported as separate defects.</a:t>
            </a:r>
          </a:p>
          <a:p>
            <a:r>
              <a:rPr lang="en-US" dirty="0" smtClean="0"/>
              <a:t>(1)  Bolt hole crack means a crack across the web, originating from a bolt hole, and progressing on a path either inclined upward toward the rail head or inclined downward toward the base.  Fully developed bolt hole cracks may continue horizontally along the head/web or base/web fillet, or they may progress into and through the head or base to separate a piece of the rail end from the rail.  Multiple cracks occurring in one rail end are considered to be a single defect.  However, bolt hole cracks occurring in adjacent rail ends within the same joint must be reported as separate defects.</a:t>
            </a:r>
          </a:p>
          <a:p>
            <a:endParaRPr lang="en-US" dirty="0" smtClean="0"/>
          </a:p>
          <a:p>
            <a:r>
              <a:rPr lang="en-US" dirty="0" smtClean="0"/>
              <a:t>It is not recommended to drill through stamps or brands</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§213.113 Broken base is generally categorized into two types of failure – Broken Base and Base Fracture. A base fracture is normally the result of a nick or other type damage to the base that results in an identifiable indentation. A broken base is normally confined within the flange area of the rail base and is normally an oval shaped break referred to as a “half moon” break. </a:t>
            </a:r>
          </a:p>
          <a:p>
            <a:endParaRPr lang="en-US" dirty="0" smtClean="0"/>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A broken base in excess of 6 inches requires the assignment of a person designated under § 213.7 to visually supervise each train operation over the defective rail. The railroad may apply joint bars to the defect and bolt them in accordance with §§ 213.121(d) and (e) and thereafter must limit train operations to 30 mph or the maximum allowable under § 213.9 for the class of track concerned, whichever is lower.</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34396035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(2) Compound fissure means a progressive fracture originating in a horizontal split head which turns up or down in the head of the rail as a</a:t>
            </a:r>
          </a:p>
          <a:p>
            <a:r>
              <a:rPr lang="en-US" dirty="0" smtClean="0"/>
              <a:t>smooth, bright, or dark surface progressing until substantially at a right angle to the length of the rail. Compound fissures require examination of</a:t>
            </a:r>
          </a:p>
          <a:p>
            <a:r>
              <a:rPr lang="en-US" dirty="0" smtClean="0"/>
              <a:t>both faces of the fracture to locate the horizontal split head from which they originate.</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(2) Compound fissure means a progressive fracture originating in a horizontal split head which turns up or down in the head of the rail as a</a:t>
            </a:r>
          </a:p>
          <a:p>
            <a:r>
              <a:rPr lang="en-US" dirty="0" smtClean="0"/>
              <a:t>smooth, bright, or dark surface progressing until substantially at a right angle to the length of the rail. Compound fissures require examination of</a:t>
            </a:r>
          </a:p>
          <a:p>
            <a:r>
              <a:rPr lang="en-US" dirty="0" smtClean="0"/>
              <a:t>both faces of the fracture to locate the horizontal split head from which they originate.</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a:spcBef>
                <a:spcPts val="0"/>
              </a:spcBef>
              <a:spcAft>
                <a:spcPts val="0"/>
              </a:spcAft>
              <a:tabLst>
                <a:tab pos="-914400" algn="l"/>
              </a:tabLst>
            </a:pPr>
            <a:r>
              <a:rPr lang="en-US" dirty="0" smtClean="0"/>
              <a:t>(4)  Crushed head means a short length of rail, not at a joint, which has drooped or sagged across the width of the rail head to a depth of ⅜ inch or more below the rest of the rail head and 8 inches or more in length.  Unlike flattened rail where the depression is visible on the rail head only, the sagging or drooping is also visible in the head/web fillet area.</a:t>
            </a:r>
          </a:p>
          <a:p>
            <a:pPr marL="0" marR="0">
              <a:spcBef>
                <a:spcPts val="0"/>
              </a:spcBef>
              <a:spcAft>
                <a:spcPts val="0"/>
              </a:spcAft>
              <a:tabLst>
                <a:tab pos="-914400" algn="l"/>
              </a:tabLst>
            </a:pP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Damaged rail means any rail broken or injured by wrecks, broken, flat, or unbalanced wheels, slipping, or similar causes.</a:t>
            </a:r>
          </a:p>
          <a:p>
            <a:r>
              <a:rPr lang="en-US" dirty="0" smtClean="0"/>
              <a:t>(5)  Damaged rail means any rail broken or otherwise damaged by a derailment, broken, flat, or unbalanced wheel, wheel slipping, or similar causes.</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(6)  Defective weld means a field or plant weld containing any discontinuities or pockets, exceeding 5 percent of the rail head area individually or 10 percent in the aggregate, oriented in or near the transverse plane, due to incomplete penetration of the weld metal between the rail ends, lack of fusion between weld and rail end metal, entrainment of slag or sand, under-bead or shrinkage cracking, or fatigue cracking.  Weld defects may originate in the rail head, web, or base, and in some cases, cracks may progress from the defect into either or both adjoining rail ends.  If the weld defect progresses longitudinally through the weld section, the defect is considered a split web for purposes of remedial action required by this section.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a:spcBef>
                <a:spcPts val="0"/>
              </a:spcBef>
              <a:spcAft>
                <a:spcPts val="0"/>
              </a:spcAft>
              <a:tabLst>
                <a:tab pos="-914400" algn="l"/>
              </a:tabLst>
            </a:pPr>
            <a:r>
              <a:rPr lang="en-US" b="1" dirty="0" smtClean="0"/>
              <a:t>GUIDANCE: </a:t>
            </a:r>
            <a:r>
              <a:rPr lang="en-US" dirty="0" smtClean="0"/>
              <a:t>FRA adds a new paragraph (c) to contain both the remedial action table and its notes, as revised, which formerly were included under paragraph (a). We’ll discuss the defect descriptions as they appear in the book</a:t>
            </a:r>
          </a:p>
          <a:p>
            <a:pPr marL="0" marR="0">
              <a:spcBef>
                <a:spcPts val="0"/>
              </a:spcBef>
              <a:spcAft>
                <a:spcPts val="0"/>
              </a:spcAft>
              <a:tabLst>
                <a:tab pos="-914400" algn="l"/>
              </a:tabLst>
            </a:pPr>
            <a:endParaRPr lang="en-US" dirty="0" smtClean="0"/>
          </a:p>
          <a:p>
            <a:pPr marL="0" marR="0">
              <a:spcBef>
                <a:spcPts val="0"/>
              </a:spcBef>
              <a:spcAft>
                <a:spcPts val="0"/>
              </a:spcAft>
              <a:tabLst>
                <a:tab pos="-914400" algn="l"/>
              </a:tabLst>
            </a:pPr>
            <a:r>
              <a:rPr lang="en-US" dirty="0" smtClean="0"/>
              <a:t>The remedial action table and specifications in the rule address the risks associated with rail failure. These risks are primarily dependent upon defect type and size and should not be dependent upon the manner or mechanism that reveals the existence of the defect. Failure of the track owner to comply with the operational (speed) restrictions, maintenance procedures and the prescribed inspection intervals specified in this section and § 213.237 (Defective rails and Inspection of rail, respectively), may constitute a violation of the TSS.</a:t>
            </a:r>
          </a:p>
          <a:p>
            <a:pPr marL="0" marR="0">
              <a:spcBef>
                <a:spcPts val="0"/>
              </a:spcBef>
              <a:spcAft>
                <a:spcPts val="0"/>
              </a:spcAft>
              <a:tabLst>
                <a:tab pos="-914400" algn="l"/>
              </a:tabLst>
            </a:pP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§213.113 There are MANY types of welds / Weld Defects: Plant (DPW or DWP), Electric, Gas Pressure Split Web, Field, Orgotherm , Wide Gap, Boutet, Split Web Bond Wires and Pins – ALL require the same remedial action  per the table</a:t>
            </a:r>
          </a:p>
          <a:p>
            <a:endParaRPr lang="en-US" dirty="0" smtClean="0"/>
          </a:p>
          <a:p>
            <a:r>
              <a:rPr lang="en-US" dirty="0" smtClean="0"/>
              <a:t>Defective weld means a field or plant weld containing any discontinuities or pockets, exceeding 5 percent of the rail head area individually or 10 percent in the aggregate, oriented in or near the transverse plane, due to incomplete penetration of the weld metal between the rail ends, lack of fusion between weld and rail end metal, entrainment of slag or sand, under-bead or other shrinkage cracking, or fatigue cracking. Weld defects may originate in the rail head, web, or base, and in some cases, cracks may progress from the defect into either or both adjoining rail ends.</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Detail fracture means a progressive fracture originating at or near the surface of the rail head. These fractures should not be confused with</a:t>
            </a:r>
          </a:p>
          <a:p>
            <a:r>
              <a:rPr lang="en-US" dirty="0" smtClean="0"/>
              <a:t>transverse fissures, compound fissures, or other defects which have internal origins. Detail fractures may arise from shelly spots, head</a:t>
            </a:r>
          </a:p>
          <a:p>
            <a:r>
              <a:rPr lang="en-US" dirty="0" smtClean="0"/>
              <a:t>checks, or flaking.</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(7)  Detail fracture means a progressive fracture originating at or near the surface of the rail head.  These fractures should not be confused with transverse fissures, compound fissures, or other defects which have internal origins.  Detail fractures may arise from shelled spots, head checks, or flaking.</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Engine burn fracture means a progressive fracture originating in spots where driving wheels have slipped on top of the rail head. In developing</a:t>
            </a:r>
          </a:p>
          <a:p>
            <a:r>
              <a:rPr lang="en-US" dirty="0" smtClean="0"/>
              <a:t>downward they frequently resemble the compound or even transverse fissures with which they should not be confused or classified.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(8)  Engine burn fracture means a progressive fracture originating in spots where driving wheels have slipped on top of the rail head.  In developing downward these fractures frequently resemble the compound or even transverse fissures with which they should not be confused or classified.</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§213.113 Flattened rail occurrences have no repetitive regularity and thus do not include corrugations, and have no apparent localized cause such as a weld or engine burn.  Their individual length is relatively short, as compared to a condition such as head flow on the low rail of curves.</a:t>
            </a:r>
          </a:p>
          <a:p>
            <a:r>
              <a:rPr lang="en-US" dirty="0" smtClean="0"/>
              <a:t>(9)  Flattened rail means a short length of rail, not at a joint, which has flattened out across the width of the rail head to a depth of ⅜ inch or more below the rest of the rail and 8 inches or more in length.  Flattened rail occurrences have no repetitive regularity and thus do not include corrugations, and have no apparent localized cause such as a weld or engine burn.  Their individual length is relatively short, as compared to a condition such as head flow on the low rail of curves. </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(10)  Head and web separation means a progressive fracture, longitudinally separating the head from the web of the rail at the head fillet area.</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213.113 </a:t>
            </a:r>
          </a:p>
          <a:p>
            <a:r>
              <a:rPr lang="en-US" dirty="0" smtClean="0"/>
              <a:t>Fatigue development can appear as rust colored "rail strain" in the head/web fillet area, or as a slight horizontal cracking under the head. This type of defect can also develop in the head fillet area at the jointed rail end as a result of extreme stress conditions often created by pumping or swing­ing joints.</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213.113 </a:t>
            </a:r>
          </a:p>
          <a:p>
            <a:r>
              <a:rPr lang="en-US" dirty="0" smtClean="0"/>
              <a:t>Fatigue development can appear as rust colored "rail strain" in the head/web fillet area, or as a slight horizontal cracking under the head. This type of defect can also develop in the head fillet area at the jointed rail end as a result of extreme stress conditions often created by pumping or swing­ing joints.</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(11)  Horizontal split head means a horizontal progressive defect originating inside of the rail head, usually ¼ inch or more below the running surface and progressing horizontally in all directions, and generally accompanied by a flat spot on the running surface.  The defect appears as a crack lengthwise of the rail when it reaches the side of the rail head.</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a:spcBef>
                <a:spcPts val="0"/>
              </a:spcBef>
              <a:spcAft>
                <a:spcPts val="0"/>
              </a:spcAft>
              <a:tabLst>
                <a:tab pos="-914400" algn="l"/>
              </a:tabLst>
            </a:pPr>
            <a:r>
              <a:rPr lang="en-US" b="1" dirty="0" smtClean="0"/>
              <a:t>GUIDANCE: </a:t>
            </a:r>
            <a:r>
              <a:rPr lang="en-US" dirty="0" smtClean="0"/>
              <a:t>FRA adds a new paragraph (c) to contain both the remedial action table and its notes, as revised, which formerly were included under paragraph (a). We’ll discuss the defect descriptions as they appear in the book</a:t>
            </a:r>
          </a:p>
          <a:p>
            <a:pPr marL="0" marR="0">
              <a:spcBef>
                <a:spcPts val="0"/>
              </a:spcBef>
              <a:spcAft>
                <a:spcPts val="0"/>
              </a:spcAft>
              <a:tabLst>
                <a:tab pos="-914400" algn="l"/>
              </a:tabLst>
            </a:pPr>
            <a:endParaRPr lang="en-US" dirty="0" smtClean="0"/>
          </a:p>
          <a:p>
            <a:pPr marL="0" marR="0">
              <a:spcBef>
                <a:spcPts val="0"/>
              </a:spcBef>
              <a:spcAft>
                <a:spcPts val="0"/>
              </a:spcAft>
              <a:tabLst>
                <a:tab pos="-914400" algn="l"/>
              </a:tabLst>
            </a:pPr>
            <a:r>
              <a:rPr lang="en-US" dirty="0" smtClean="0"/>
              <a:t>The remedial action table and specifications in the rule address the risks associated with rail failure. These risks are primarily dependent upon defect type and size and should not be dependent upon the manner or mechanism that reveals the existence of the defect. Failure of the track owner to comply with the operational (speed) restrictions, maintenance procedures and the prescribed inspection intervals specified in this section and § 213.237 (Defective rails and Inspection of rail, respectively), may constitute a violation of the TSS.</a:t>
            </a:r>
          </a:p>
          <a:p>
            <a:pPr marL="0" marR="0">
              <a:spcBef>
                <a:spcPts val="0"/>
              </a:spcBef>
              <a:spcAft>
                <a:spcPts val="0"/>
              </a:spcAft>
              <a:tabLst>
                <a:tab pos="-914400" algn="l"/>
              </a:tabLst>
            </a:pP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eaLnBrk="1" hangingPunct="1"/>
            <a:r>
              <a:rPr lang="en-US" sz="1300" dirty="0"/>
              <a:t>The photo that you are referring to is what is commonly referred to as a “chipped joint”. A true HSH originates from a seam or inclusion. However, that is up to the operator to determine if he wants to mark these. This is in the task force and will be addressed in the compliance manual. I guess there have been instances where the RR’s  were violated or a defect was written by the Inspectors as a break out in the rail head.</a:t>
            </a:r>
          </a:p>
          <a:p>
            <a:pPr eaLnBrk="1" hangingPunct="1"/>
            <a:endParaRPr lang="en-US" sz="1300" dirty="0"/>
          </a:p>
          <a:p>
            <a:pPr eaLnBrk="1" hangingPunct="1"/>
            <a:r>
              <a:rPr lang="en-US" sz="1300" dirty="0"/>
              <a:t>Normally it is considered too high in the head for a longitudinal seam, and a seam is normally fairly lengthy. However, segregation or a stringer inclusion could be at any plane. They are what will initiate a shelling condition.  </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(12)  Ordinary break means a partial or complete break in which there is no sign of a fissure, and in which none of the other defects described in this paragraph (d) is found.</a:t>
            </a:r>
          </a:p>
          <a:p>
            <a:r>
              <a:rPr lang="en-US" dirty="0" smtClean="0"/>
              <a:t>§213.113 This break occurred because of the damage to the web – no sign of a fissure caused the rail to fail. One might even call this a service failed rail in any case it’s 100% and requires remedial action “A”</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(12)  Ordinary break means a partial or complete break in which there is no sign of a fissure, and in which none of the other defects described in this paragraph (d) is found.</a:t>
            </a:r>
          </a:p>
          <a:p>
            <a:r>
              <a:rPr lang="en-US" dirty="0" smtClean="0"/>
              <a:t>§213.113 This break occurred because of the damage to the web – no sign of a fissure caused the rail to fail. One might even call this a service failed rail in any case it’s 100% and requires remedial action “A”</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(13)  Piped rail means a vertical split in a rail, usually in the web, due to failure of the shrinkage cavity in the ingot to unite in rolling.</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(14)  Split web means a lengthwise crack along the side of the web and extending into or through it.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Split web means a lengthwise crack along the side of the web and extending into or through it.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(15)  Transverse fissure means a progressive crosswise fracture starting from a crystalline center or nucleus inside the head from which it spreads outward as a smooth, bright, or dark round or oval surface substantially at a right angle to the length of the rail.  The distinguishing features of a transverse fissure from other types of fractures or defects are the crystalline center or nucleus and the nearly smooth surface of the development which surrounds it.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(1) Transverse fissure means a progressive crosswise fracture starting from a crystalline center or nucleus inside the head from which it spreads</a:t>
            </a:r>
          </a:p>
          <a:p>
            <a:r>
              <a:rPr lang="en-US" dirty="0" smtClean="0"/>
              <a:t>outward as a smooth, bright, or dark, round or oval surface substantially at a right angle to the length of the rail. The distinguishing features of a</a:t>
            </a:r>
          </a:p>
          <a:p>
            <a:r>
              <a:rPr lang="en-US" dirty="0" smtClean="0"/>
              <a:t>transverse fissure from other types of fractures or defects are the crystalline center or nucleus and the nearly smooth surface of the development which surrounds it.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(16)  Vertical split head means a vertical split through or near the middle of the head, and extending into or through it.  A crack or rust streak may show under the head close to the web or pieces may be split off the side of the head.</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Vertical split head means a vertical split through or near the middle of the head, and extending into or through it. A crack or rust streak may</a:t>
            </a:r>
          </a:p>
          <a:p>
            <a:r>
              <a:rPr lang="en-US" dirty="0" smtClean="0"/>
              <a:t>show under the head close to the web or pieces may be split off the side of the head.</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a:spcBef>
                <a:spcPts val="0"/>
              </a:spcBef>
              <a:spcAft>
                <a:spcPts val="0"/>
              </a:spcAft>
              <a:tabLst>
                <a:tab pos="-914400" algn="l"/>
              </a:tabLst>
            </a:pPr>
            <a:r>
              <a:rPr lang="en-US" b="1" dirty="0" smtClean="0"/>
              <a:t>GUIDANCE: </a:t>
            </a:r>
            <a:r>
              <a:rPr lang="en-US" dirty="0" smtClean="0"/>
              <a:t>FRA adds a new paragraph (c) to contain both the remedial action table and its notes, as revised, which formerly were included under paragraph (a). We’ll discuss the defect descriptions as they appear in the book</a:t>
            </a:r>
          </a:p>
          <a:p>
            <a:pPr marL="0" marR="0">
              <a:spcBef>
                <a:spcPts val="0"/>
              </a:spcBef>
              <a:spcAft>
                <a:spcPts val="0"/>
              </a:spcAft>
              <a:tabLst>
                <a:tab pos="-914400" algn="l"/>
              </a:tabLst>
            </a:pPr>
            <a:endParaRPr lang="en-US" dirty="0" smtClean="0"/>
          </a:p>
          <a:p>
            <a:pPr marL="0" marR="0">
              <a:spcBef>
                <a:spcPts val="0"/>
              </a:spcBef>
              <a:spcAft>
                <a:spcPts val="0"/>
              </a:spcAft>
              <a:tabLst>
                <a:tab pos="-914400" algn="l"/>
              </a:tabLst>
            </a:pPr>
            <a:r>
              <a:rPr lang="en-US" dirty="0" smtClean="0"/>
              <a:t>The remedial action table and specifications in the rule address the risks associated with rail failure. These risks are primarily dependent upon defect type and size and should not be dependent upon the manner or mechanism that reveals the existence of the defect. Failure of the track owner to comply with the operational (speed) restrictions, maintenance procedures and the prescribed inspection intervals specified in this section and § 213.237 (Defective rails and Inspection of rail, respectively), may constitute a violation of the TSS.</a:t>
            </a:r>
          </a:p>
          <a:p>
            <a:pPr marL="0" marR="0">
              <a:spcBef>
                <a:spcPts val="0"/>
              </a:spcBef>
              <a:spcAft>
                <a:spcPts val="0"/>
              </a:spcAft>
              <a:tabLst>
                <a:tab pos="-914400" algn="l"/>
              </a:tabLst>
            </a:pP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Vertical split head means a vertical split through or near the middle of the head, and extending into or through it. A crack or rust streak may</a:t>
            </a:r>
          </a:p>
          <a:p>
            <a:r>
              <a:rPr lang="en-US" dirty="0" smtClean="0"/>
              <a:t>show under the head close to the web or pieces may be split off the side of the head.</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Vertical split head means a vertical split through or near the middle of the head, and extending into or through it. A crack or rust streak may</a:t>
            </a:r>
          </a:p>
          <a:p>
            <a:r>
              <a:rPr lang="en-US" dirty="0" smtClean="0"/>
              <a:t>show under the head close to the web or pieces may be split off the side of the head.</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a:t>
            </a:r>
          </a:p>
          <a:p>
            <a:r>
              <a:rPr lang="en-US" b="1" dirty="0" smtClean="0"/>
              <a:t>Guidance. </a:t>
            </a:r>
            <a:r>
              <a:rPr lang="en-US" dirty="0" smtClean="0"/>
              <a:t>Use a straightedge to determine the mismatch by holding the straightedge longitudinally along the higher rail (tread) or along the gage side (five-eighths inch down from the running surface) of the rail. Measure the distance directly between the straightedge and the rail. Disregard plastic overflow (gage side rail edge lipping), if any.</a:t>
            </a:r>
          </a:p>
          <a:p>
            <a:endParaRPr lang="en-US" dirty="0" smtClean="0"/>
          </a:p>
          <a:p>
            <a:r>
              <a:rPr lang="en-US" dirty="0" smtClean="0"/>
              <a:t>Measure mismatch when track bolts are tight.  If bolts are not tight, report the condition as loose joint bars, under §213.121.08.  Use a straight-edge to measure the distance between each rail ends.  Do not bridge the two rail-ends, but hold the straight-edge longitudinally along the higher rail (tread) or along the gage-side (5/8-inch down from the running surface) of the rail.  Measure the distance directly between the two rails.  Disregard plastic overflow (gage-side rail edge lipping), if any. </a:t>
            </a:r>
          </a:p>
          <a:p>
            <a:r>
              <a:rPr lang="en-US" dirty="0" smtClean="0"/>
              <a:t>A mismatch may result in high impact forces especially at higher speeds. If a mismatch in excess of the allowable results in significant rail end damage, a violation should be considered.</a:t>
            </a:r>
          </a:p>
          <a:p>
            <a:r>
              <a:rPr lang="en-US" dirty="0" smtClean="0"/>
              <a:t>Particular attention should be given to the mismatch on the gage-side of a rail.  A thin flange, skewed truck, or combination of both may cause a wheel to climb, particularly on the outer rail of a curve.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The written procedures should be reasonable and consistent with current research results.  The FRA will review each plan for compliance.  The FRA Headquarters Rail Integrity specialists and Regional track specialists shall have primary responsibility for reviewing each set of railroad CWR procedures. Inspectors may be requested to provide recommendations concerning the comprehensiveness of those procedures.</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Guidance: All CWR plans must be submitted to FRA for review by the Track Division and then approval by the Associate Administrator for Railroad Safety/Chief Safety Officer. FRA reviews each plan for compliance with §§ 213.119(a) through (l). Regional track specialists may be requested to provide recommendations concerning the comprehensiveness of those procedures.</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Guidance: All CWR plans must be submitted to FRA for review by the Track Division and then approval by the Associate Administrator for Railroad Safety/Chief Safety Officer. FRA reviews each plan for compliance with §§ 213.119(a) through (l). Regional track specialists may be requested to provide recommendations concerning the comprehensiveness of those procedures.</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Guidance: All CWR plans must be submitted to FRA for review by the Track Division and then approval by the Associate Administrator for Railroad Safety/Chief Safety Officer. FRA reviews each plan for compliance with §§ 213.119(a) through (l). Regional track specialists may be requested to provide recommendations concerning the comprehensiveness of those procedures.</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Guidance: All CWR plans must be submitted to FRA for review by the Track Division and then approval by the Associate Administrator for Railroad Safety/Chief Safety Officer. FRA reviews each plan for compliance with §§ 213.119(a) through (l). Regional track specialists may be requested to provide recommendations concerning the comprehensiveness of those procedures.</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78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 </a:t>
            </a:r>
          </a:p>
          <a:p>
            <a:r>
              <a:rPr lang="en-US" dirty="0" smtClean="0"/>
              <a:t>This document is intended only to provide guidance to track owners in fulfilling the requirement of submitting a Continuous Welded Rail (CWR) plan as required by 49 CFR 213.118.</a:t>
            </a:r>
          </a:p>
          <a:p>
            <a:endParaRPr lang="en-US" dirty="0" smtClean="0"/>
          </a:p>
          <a:p>
            <a:r>
              <a:rPr lang="en-US" b="1" dirty="0" smtClean="0"/>
              <a:t>Guidance, General:</a:t>
            </a:r>
            <a:r>
              <a:rPr lang="en-US" dirty="0" smtClean="0"/>
              <a:t> In addition to safety-critical procedures listed in this section, the railroad may decide to include procedures based on administrative or economic considerations. For example, a railroad may choose to include instructions that limit the use of worn secondhand</a:t>
            </a:r>
          </a:p>
          <a:p>
            <a:r>
              <a:rPr lang="en-US" dirty="0" smtClean="0"/>
              <a:t>replacement rail because of an economic concern about the length of time that it might take to perform a satisfactory weld. The railroad may also include specific actions in their procedures that are to be taken when installation or maintenance work does not comply with its overall</a:t>
            </a:r>
          </a:p>
          <a:p>
            <a:r>
              <a:rPr lang="en-US" dirty="0" smtClean="0"/>
              <a:t>procedures.</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a:spcBef>
                <a:spcPts val="0"/>
              </a:spcBef>
              <a:spcAft>
                <a:spcPts val="0"/>
              </a:spcAft>
              <a:tabLst>
                <a:tab pos="-914400" algn="l"/>
              </a:tabLst>
            </a:pPr>
            <a:r>
              <a:rPr lang="en-US" b="1" dirty="0" smtClean="0"/>
              <a:t>The Table Prior to this Update</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  </a:t>
            </a:r>
          </a:p>
          <a:p>
            <a:r>
              <a:rPr lang="en-US" dirty="0" smtClean="0"/>
              <a:t>Guidance: Track owners with track constructed of CWR are required to have in effect and comply with a CWR plan. This includes track owners who operate entirely on CWR track that has been designated as excepted track pursuant to §213.4. The procedures under §213.119 do not apply to excepted track. (See §213.5(b)). However, where a railroad designates a segment of track as excepted, it still must meet the requirements of at least Class 1 track for any portion of that track that is: 1) located within 30 feet of an adjacent track which is subjected to simultaneous use at speeds in excess of 10 m.p.h.; or 2) located on a bridge or on a public street or highway and there are trains with placarded cars. (See §213.4(d)).</a:t>
            </a:r>
          </a:p>
          <a:p>
            <a:r>
              <a:rPr lang="en-US" dirty="0" smtClean="0"/>
              <a:t>Railroads typically establish a desired rail installation temperature range for the geographical area that is higher than the annual mean temperature. This higher installation temperature will account for the expected reduction of the force-free</a:t>
            </a:r>
          </a:p>
          <a:p>
            <a:r>
              <a:rPr lang="en-US" dirty="0" smtClean="0"/>
              <a:t>temperature caused by track maintenance, train traffic and other factors. As reference, the term for this expected occurrence is “rail neutral temperature shift.” A railroad’s failure to establish a designated installation temperature range for a specific territory is addressed under §213.119(a).</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81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  </a:t>
            </a:r>
          </a:p>
          <a:p>
            <a:r>
              <a:rPr lang="en-US" dirty="0" smtClean="0"/>
              <a:t>Longitudinal movement means down the length of the rail</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82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t>
            </a:r>
            <a:r>
              <a:rPr lang="en-US" dirty="0" smtClean="0"/>
              <a:t>The track inspector should determine that any joints installed in CWR or connecting to CWR must have at least two bolts in each rail end, a minimum of four bolts installed in the joint bars, if not field welded at the time of installation. § 213.121(e). This requirement serves as a reminder to track owners that they cannot create their own joint bolt requirements in their CWR plans that are less restrictive than those specified in the TSS.</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t>
            </a:r>
            <a:r>
              <a:rPr lang="en-US" dirty="0" smtClean="0"/>
              <a:t>This section applies to major installations of CWR, such as more than 400 feet. It is not intended for plug rails. Note that the applicability date published in the final rule for this section (August 25, 2009) was corrected via the amendment published on October 21, 2009, at 74 FR 53889.</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t>
            </a:r>
            <a:r>
              <a:rPr lang="en-US" dirty="0" smtClean="0"/>
              <a:t>This section addresses CWR joints that experience a failure with a rail gap present. The definition for rail gap for this section is that the rail is under tension. An example of a joint failure under tension is a joint where the rail ends could not be pulled back together manually, as with the use of a drift pin, or if mechanical or thermal assistance is needed. A remedial action from § 213.119(c)(3) must be taken. Check for evidence of tension (such as bent and broken bolts) or application of thermal force (heat from repair rope, sawdust, or flammable mix)….</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85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Must have</a:t>
            </a:r>
            <a:r>
              <a:rPr lang="en-US" baseline="0" dirty="0" smtClean="0"/>
              <a:t> procedures in plan</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 </a:t>
            </a:r>
          </a:p>
          <a:p>
            <a:r>
              <a:rPr lang="en-US" b="1" dirty="0" smtClean="0"/>
              <a:t>Guidance: </a:t>
            </a:r>
            <a:r>
              <a:rPr lang="en-US" dirty="0" smtClean="0"/>
              <a:t>Thermal and mechanical loads affecting track structure are decreased by the track owner’s adherence to the track engineering standards. Adherence to the track owner’s standards and the CWR plan promote CWR track stability and safety. Three engineering elements resist mechanical loads and thermal loads; lateral resistance,</a:t>
            </a:r>
          </a:p>
          <a:p>
            <a:r>
              <a:rPr lang="en-US" dirty="0" smtClean="0"/>
              <a:t>longitudinal resistance, and rail neutral temperature. Track buckles can be expected to occur predominately in the lateral dimension. Lateral resistance is critical being dependent upon weight and size of crosstie material, ballast material type, shoulder width, crib content and its level of consolidation. As degree of curvature increases, the buckling resistance decreases.</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a:t>
            </a:r>
            <a:r>
              <a:rPr lang="en-US" dirty="0" smtClean="0"/>
              <a:t>This requires that the railroad needs to record the new rail neutral temperature when performing rail repair and installation.</a:t>
            </a:r>
          </a:p>
          <a:p>
            <a:r>
              <a:rPr lang="en-US" dirty="0" smtClean="0"/>
              <a:t>Notes  </a:t>
            </a:r>
          </a:p>
          <a:p>
            <a:r>
              <a:rPr lang="en-US" b="1" dirty="0" smtClean="0"/>
              <a:t>Guidance:</a:t>
            </a:r>
            <a:r>
              <a:rPr lang="en-US" dirty="0" smtClean="0"/>
              <a:t> (2) This requires that the railroad needs to record the new rail neutral temperature when performing rail repair and installation.</a:t>
            </a:r>
          </a:p>
          <a:p>
            <a:r>
              <a:rPr lang="en-US" b="1" dirty="0" smtClean="0"/>
              <a:t>Guidance: </a:t>
            </a:r>
            <a:r>
              <a:rPr lang="en-US" dirty="0" smtClean="0"/>
              <a:t>(3) In formulating the procedures under paragraphs (f) (1) and (f) (2) of this section, the track</a:t>
            </a:r>
          </a:p>
          <a:p>
            <a:r>
              <a:rPr lang="en-US" dirty="0" smtClean="0"/>
              <a:t>owner shall—</a:t>
            </a:r>
          </a:p>
          <a:p>
            <a:r>
              <a:rPr lang="en-US" dirty="0" smtClean="0"/>
              <a:t>ENTIRE  (i)paraphrased above (I) Determine the speed required, and the duration and subsequent removal of any speed restriction based on the restoration of the ballast, along with sufficient ballast re-consolidation to stabilize the track to a level that can accommodate expected train-induced forces. Ballast re-consolidation can be achieved through either the passage of train tonnage or mechanical stabilization procedures, or both; and </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88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89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 </a:t>
            </a:r>
          </a:p>
          <a:p>
            <a:r>
              <a:rPr lang="en-US" dirty="0" smtClean="0"/>
              <a:t>(I) EXAMPLES – heat – like between 2 &amp; 6, cold – like before train operations </a:t>
            </a:r>
          </a:p>
          <a:p>
            <a:r>
              <a:rPr lang="en-US" dirty="0" smtClean="0"/>
              <a:t>(ii) Slow orders or other appropriate action?</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90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0" marR="0">
              <a:spcBef>
                <a:spcPts val="0"/>
              </a:spcBef>
              <a:spcAft>
                <a:spcPts val="0"/>
              </a:spcAft>
              <a:tabLst>
                <a:tab pos="-914400" algn="l"/>
              </a:tabLst>
            </a:pPr>
            <a:r>
              <a:rPr lang="en-US" b="1" dirty="0" smtClean="0"/>
              <a:t>GUIDANCE </a:t>
            </a:r>
            <a:r>
              <a:rPr lang="en-US" b="0" dirty="0" smtClean="0"/>
              <a:t>FRA also adds a required remedial action for a </a:t>
            </a:r>
            <a:r>
              <a:rPr lang="en-US" b="1" dirty="0" smtClean="0"/>
              <a:t>longitudinal </a:t>
            </a:r>
            <a:r>
              <a:rPr lang="en-US" b="0" dirty="0" smtClean="0"/>
              <a:t>defect that is associated with a defective weld. This addition is based on current industry detection and classification experience for this type of defect. FRA adds this defect to the remedial action table and includes all longitudinal defects within one group subject to identical remedial actions based on their reported sizes. These types of longitudinal defects all share similar growth rates and the same remedial actions are considered appropriate for each type. FRA makes clear that defective weld also continues to be identified in the remedial action table for transverse-oriented defects.</a:t>
            </a:r>
            <a:endParaRPr lang="en-US" b="0"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(h): </a:t>
            </a:r>
            <a:r>
              <a:rPr lang="en-US" dirty="0" smtClean="0"/>
              <a:t>This paragraph requires each track owner to include in its CWR plan provisions for the scheduling and conducting of joint inspections. A person who is qualified under §213.7(c) will perform the inspections required by this paragraph on foot at the joint.</a:t>
            </a:r>
          </a:p>
          <a:p>
            <a:endParaRPr lang="en-US" dirty="0" smtClean="0"/>
          </a:p>
          <a:p>
            <a:r>
              <a:rPr lang="en-US" b="1" dirty="0" smtClean="0"/>
              <a:t>Guidance (h)(1) : </a:t>
            </a:r>
            <a:r>
              <a:rPr lang="en-US" dirty="0" smtClean="0"/>
              <a:t>This paragraph governs on-foot periodic inspections of CWR joints. Track owners are required to establish procedures for conducting these inspections. Upon identifying actual conditions of joint failures (i.e., broken or cracked joints bars) or potential conditions of joint failure, track owners must initiate the appropriate corrective action and keep the appropriate records. See §213.119(h) (5) and 213.119(h) (7). In addition, when a track owner discovers CWR joints that are not in compliance with the requirements of the TSS, the track owner must take the appropriate remedial action required by Part 213. Inspectors should note that nothing in this paragraph interferes with the track owners’ continuing obligation to conduct track inspections under §213.233. In addition, on-foot periodic inspections can be performed concurrently with §213.233. Periodic inspections, as referenced herein, are on-foot inspections of CWR joints that track owners must conduct on a regular basis. Track owners are required to conduct on foot periodic inspections at the minimum intervals specified in paragraph (h)(6). Track owners, of course, are free to conduct these inspections more frequently than required. </a:t>
            </a:r>
          </a:p>
          <a:p>
            <a:r>
              <a:rPr lang="en-US" b="1" dirty="0" smtClean="0"/>
              <a:t>Guidance 2: </a:t>
            </a:r>
            <a:r>
              <a:rPr lang="en-US" dirty="0" smtClean="0"/>
              <a:t>This paragraph requires track owners to identify joint bars with visible or otherwise detectable cracks and conduct remedial action pursuant to §213.121. Railroad Inspectors must know to distinguish between joint bars that are already cracked and joint</a:t>
            </a:r>
          </a:p>
          <a:p>
            <a:r>
              <a:rPr lang="en-US" dirty="0" smtClean="0"/>
              <a:t>bars that have the potential of cracking in the future. When a track owner discovers a cracked joint bar, he must take any remedial action specified in §213.121; however, if he discovers a joint bar with actual or potential joint failure, he must take the corrective action specified by his CWR plan. Corrective action will be further addressed in paragraph (h)(5).</a:t>
            </a:r>
          </a:p>
          <a:p>
            <a:r>
              <a:rPr lang="en-US" b="1" dirty="0" smtClean="0"/>
              <a:t>Guidance 3 : </a:t>
            </a:r>
            <a:r>
              <a:rPr lang="en-US" dirty="0" smtClean="0"/>
              <a:t>This paragraph identifies those items relating to joint inspections that track owners must address in their CWR plans.</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91</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4: </a:t>
            </a:r>
            <a:r>
              <a:rPr lang="en-US" dirty="0" smtClean="0"/>
              <a:t>This paragraph requires track owners to include procedures in their CWR plans for the inspection of CWR joints that are imbedded in highway-rail grade crossings or in other structures that prevent a complete inspection of the joint (e.g., pans in fueling facilities, scales, passenger walkways at stations that cover the track, etc.).</a:t>
            </a:r>
          </a:p>
          <a:p>
            <a:r>
              <a:rPr lang="en-US" b="1" dirty="0" smtClean="0"/>
              <a:t>Guidance 5: </a:t>
            </a:r>
            <a:r>
              <a:rPr lang="en-US" dirty="0" smtClean="0"/>
              <a:t>This paragraph requires track owners to specify in their plans the appropriate corrective actions that must be taken when track inspectors find conditions of actual or potential joint failure.</a:t>
            </a:r>
          </a:p>
          <a:p>
            <a:r>
              <a:rPr lang="en-US" b="1" dirty="0" smtClean="0"/>
              <a:t>Guidance 6: </a:t>
            </a:r>
            <a:r>
              <a:rPr lang="en-US" dirty="0" smtClean="0"/>
              <a:t>This paragraph requires railroad owners to specify the timing of on-foot periodic inspections. The minimum number of required joint inspections is addressed in the table in paragraph (h)(6)(i).</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92</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In paragraphs (h)(6)(ii) through (iv), inspectors should be aware that FRA is allowing exceptions to the minimum inspection frequencies for unscheduled detours, certain passenger trains, and items that are already inspected on a monthly basis pursuant to § 213.235. Each of these exceptions will be discussed in more detail below.</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93</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This paragraph exempts the following items from the periodic inspection frequency intervals: switches, turnouts, track crossings, lift rail assemblies or other transition devices on moveable bridges.  Track owners already inspect these items on a monthly basis pursuant to §213.235.  Rather than apply the additional periodic inspection requirements (i.e., apply the intervals in the table in §213.119(g)(6)(i) to switches and turnouts, etc.), FRA believes it is more appropriate to have track owners conduct their inspections of joints at these locations during their monthly §213.235 inspections….</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94</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1" dirty="0" smtClean="0"/>
              <a:t>Guidance 7i: </a:t>
            </a:r>
            <a:r>
              <a:rPr lang="en-US" dirty="0" smtClean="0"/>
              <a:t>This paragraph addresses the inspection reports that have to be created after periodic inspections required by paragraph (h)(6)(i), and follow-up inspections as required by the track owner’s CWR plan. The inspection reports of the periodic inspections shall be prepared on the day the inspection is made and are to contain the required information. The periodic inspection record can be combined with other records required pursuant to § 213.241.</a:t>
            </a:r>
          </a:p>
          <a:p>
            <a:r>
              <a:rPr lang="en-US" b="1" dirty="0" smtClean="0"/>
              <a:t>Guidance 8: </a:t>
            </a:r>
            <a:r>
              <a:rPr lang="en-US" dirty="0" smtClean="0"/>
              <a:t>This paragraph permits a track owner to devise an alternate program for the inspection of joints in CWR….</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95</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a:t>
            </a:r>
          </a:p>
          <a:p>
            <a:r>
              <a:rPr lang="en-US" dirty="0" smtClean="0"/>
              <a:t>(annual) it used to say periodic</a:t>
            </a:r>
          </a:p>
          <a:p>
            <a:r>
              <a:rPr lang="en-US" dirty="0" smtClean="0"/>
              <a:t>FRA review upon request is also added</a:t>
            </a:r>
          </a:p>
          <a:p>
            <a:r>
              <a:rPr lang="en-US" b="1" dirty="0" smtClean="0"/>
              <a:t>Guidance i: </a:t>
            </a:r>
            <a:r>
              <a:rPr lang="en-US" dirty="0" smtClean="0"/>
              <a:t>All railroad employees designated under §213.7(c) as qualified to supervise the installation, adjustment, and maintenance of CWR track and to perform inspections of CWR track must be trained on the track owner’s CWR plan. The track owner shall maintain a written record of this training in accordance with §213.7(d). Inspectors should refer any requests for training programs to their regional office. Railroad representatives agreed to voluntarily make an initial submission of their CWR training programs to FRA. Track inspectors should not request the training program of a specific track owner unless under the specific direction of FRA management. Rather, FRA’s headquarters staff will undertake the responsibility of obtaining and disseminating this information, as needed, to both FRA inspectors and inspectors from States participating in rail safety enforcement activities under 49 CFR part 212. However, inspection can request a copy of the track owners qualification list during regular business hours. </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96</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a:t>
            </a:r>
          </a:p>
          <a:p>
            <a:r>
              <a:rPr lang="en-US" b="1" dirty="0" smtClean="0"/>
              <a:t>Guidance: </a:t>
            </a:r>
            <a:r>
              <a:rPr lang="en-US" dirty="0" smtClean="0"/>
              <a:t>Paragraph (j) contains the recordkeeping requirements for railroads that have track constructed of CWR. At a minimum, a track owner must keep records of the items listed in paragraph (j)(1) through (j)(3). Paragraph (j)(1) requires each railroad to keep a record of the rail temperature, location and date of CWR installations. Paragraph (j)(2) requires a track owner to keep a record of any CWR installation or maintenance work that does not conform with the written procedures. Also, 119(f)(2) requires the railroad to determine the difference between the average rail t and the average rail neutral temperature. This necessitates the recording of rail neutral temperatures at rail repair locations that do not conform to the procedures. Paragraph (j)(3) requires a track owner to keep records of information on inspection of rail joints as specified in paragraph (h)(7).</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97</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smtClean="0"/>
              <a:t>Notes NEW addition in 09</a:t>
            </a:r>
          </a:p>
          <a:p>
            <a:r>
              <a:rPr lang="en-US" b="1" dirty="0" smtClean="0"/>
              <a:t>Guidance: </a:t>
            </a:r>
            <a:r>
              <a:rPr lang="en-US" dirty="0" smtClean="0"/>
              <a:t>Since the implementation of the CWR regulations, FRA has noted that a number of rail carriers maintain two different sets of CWR procedures. Additionally, some railroads have been maintaining the set of CWR procedures submitted to FRA as required by this section (§213.119), as well as a separate set of CWR procedures that is used by personnel in the field. While it may be acceptable for a railroad to instruct its personnel to maintain more restrictive CWR procedures in the field than what is on file with FRA, it is important to note that railroads must train their personnel on the plan formally submitted and filed with FRA. As FRA enforces the track owner’s CWR plan on file with its Office of Railroad Safety, it is critical to have these procedures at every job site where personnel are assigned to install, inspect or maintain CWR. Specifically, this will ensure that personnel in the field understand which set of procedures FRA will hold them responsible for compliance with the TSS. </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98</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99</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928C8EE9-D8E3-4A82-9E68-7557C58EDB2A}" type="slidenum">
              <a:rPr lang="en-US" smtClean="0">
                <a:solidFill>
                  <a:prstClr val="black"/>
                </a:solidFill>
              </a:rPr>
              <a:pPr/>
              <a:t>100</a:t>
            </a:fld>
            <a:endParaRPr lang="en-US" dirty="0">
              <a:solidFill>
                <a:prstClr val="black"/>
              </a:solidFill>
            </a:endParaRPr>
          </a:p>
        </p:txBody>
      </p:sp>
    </p:spTree>
    <p:extLst>
      <p:ext uri="{BB962C8B-B14F-4D97-AF65-F5344CB8AC3E}">
        <p14:creationId xmlns:p14="http://schemas.microsoft.com/office/powerpoint/2010/main" val="3592375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Rectangle 6"/>
          <p:cNvSpPr/>
          <p:nvPr userDrawn="1"/>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38626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9577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1051449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0029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82188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6172200"/>
            <a:ext cx="2514600" cy="365125"/>
          </a:xfrm>
          <a:prstGeom prst="rect">
            <a:avLst/>
          </a:prstGeom>
        </p:spPr>
        <p:txBody>
          <a:bodyPr/>
          <a:lstStyle/>
          <a:p>
            <a:fld id="{B7B9D668-2AC3-4235-9C46-EF32476FA38D}" type="datetime1">
              <a:rPr lang="en-US" smtClean="0">
                <a:solidFill>
                  <a:prstClr val="black">
                    <a:lumMod val="50000"/>
                    <a:lumOff val="50000"/>
                  </a:prstClr>
                </a:solidFill>
              </a:rPr>
              <a:pPr/>
              <a:t>12/13/2016</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a:xfrm>
            <a:off x="457199" y="6172200"/>
            <a:ext cx="3352801" cy="365125"/>
          </a:xfrm>
          <a:prstGeom prst="rect">
            <a:avLst/>
          </a:prstGeom>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a:xfrm>
            <a:off x="3810000" y="6172200"/>
            <a:ext cx="1828800" cy="365125"/>
          </a:xfrm>
          <a:prstGeom prst="rect">
            <a:avLst/>
          </a:prstGeom>
        </p:spPr>
        <p:txBody>
          <a:bodyPr/>
          <a:lstStyle/>
          <a:p>
            <a:fld id="{6F42FDE4-A7DD-41A7-A0A6-9B649FB43336}"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88801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1499859"/>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8" r:id="rId3"/>
    <p:sldLayoutId id="2147483803" r:id="rId4"/>
    <p:sldLayoutId id="2147483806" r:id="rId5"/>
    <p:sldLayoutId id="2147483807" r:id="rId6"/>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package" Target="../embeddings/Microsoft_Excel_Worksheet1.xlsx"/></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0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oleObject" Target="../embeddings/oleObject1.bin"/></Relationships>
</file>

<file path=ppt/slides/_rels/slide10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0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2.png"/><Relationship Id="rId5" Type="http://schemas.openxmlformats.org/officeDocument/2006/relationships/image" Target="../media/image14.emf"/><Relationship Id="rId4" Type="http://schemas.openxmlformats.org/officeDocument/2006/relationships/package" Target="../embeddings/Microsoft_Excel_Worksheet9.xlsx"/></Relationships>
</file>

<file path=ppt/slides/_rels/slide11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2.png"/><Relationship Id="rId5" Type="http://schemas.openxmlformats.org/officeDocument/2006/relationships/image" Target="../media/image15.emf"/><Relationship Id="rId4" Type="http://schemas.openxmlformats.org/officeDocument/2006/relationships/package" Target="../embeddings/Microsoft_Excel_Worksheet10.xlsx"/></Relationships>
</file>

<file path=ppt/slides/_rels/slide12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image" Target="../media/image102.gif"/><Relationship Id="rId4" Type="http://schemas.openxmlformats.org/officeDocument/2006/relationships/hyperlink" Target="//upload.wikimedia.org/wikipedia/commons/a/a8/Railroad_switch_animation.gif"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33.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135.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6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60.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6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1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16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6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7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70.xm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17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17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17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17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148.emf"/><Relationship Id="rId4" Type="http://schemas.openxmlformats.org/officeDocument/2006/relationships/oleObject" Target="../embeddings/oleObject2.bin"/></Relationships>
</file>

<file path=ppt/slides/_rels/slide17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3.xml"/><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image" Target="../media/image154.png"/></Relationships>
</file>

<file path=ppt/slides/_rels/slide18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88.xml"/><Relationship Id="rId1" Type="http://schemas.openxmlformats.org/officeDocument/2006/relationships/slideLayout" Target="../slideLayouts/slideLayout2.xml"/><Relationship Id="rId4" Type="http://schemas.openxmlformats.org/officeDocument/2006/relationships/image" Target="../media/image161.jpeg"/></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164.wmf"/><Relationship Id="rId4" Type="http://schemas.openxmlformats.org/officeDocument/2006/relationships/oleObject" Target="../embeddings/oleObject3.bin"/></Relationships>
</file>

<file path=ppt/slides/_rels/slide19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92.xml"/><Relationship Id="rId1" Type="http://schemas.openxmlformats.org/officeDocument/2006/relationships/slideLayout" Target="../slideLayouts/slideLayout2.xml"/><Relationship Id="rId4" Type="http://schemas.openxmlformats.org/officeDocument/2006/relationships/image" Target="../media/image166.jpe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97.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package" Target="../embeddings/Microsoft_Excel_Worksheet2.xlsx"/></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200.xml"/><Relationship Id="rId1" Type="http://schemas.openxmlformats.org/officeDocument/2006/relationships/slideLayout" Target="../slideLayouts/slideLayout2.xml"/><Relationship Id="rId4" Type="http://schemas.openxmlformats.org/officeDocument/2006/relationships/image" Target="../media/image170.jpeg"/></Relationships>
</file>

<file path=ppt/slides/_rels/slide20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174.emf"/><Relationship Id="rId4" Type="http://schemas.openxmlformats.org/officeDocument/2006/relationships/oleObject" Target="../embeddings/Microsoft_Excel_97-2003_Worksheet1.xls"/></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12.xml"/><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216.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19.xml"/><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125.png"/></Relationships>
</file>

<file path=ppt/slides/_rels/slide22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25.xml"/><Relationship Id="rId1" Type="http://schemas.openxmlformats.org/officeDocument/2006/relationships/slideLayout" Target="../slideLayouts/slideLayout6.xml"/><Relationship Id="rId4" Type="http://schemas.openxmlformats.org/officeDocument/2006/relationships/image" Target="../media/image125.png"/></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4.xml"/><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185.emf"/><Relationship Id="rId4"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50.xml"/><Relationship Id="rId1" Type="http://schemas.openxmlformats.org/officeDocument/2006/relationships/slideLayout" Target="../slideLayouts/slideLayout2.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eg"/></Relationships>
</file>

<file path=ppt/slides/_rels/slide254.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51.xml"/><Relationship Id="rId1" Type="http://schemas.openxmlformats.org/officeDocument/2006/relationships/slideLayout" Target="../slideLayouts/slideLayout2.xml"/><Relationship Id="rId5" Type="http://schemas.openxmlformats.org/officeDocument/2006/relationships/image" Target="../media/image193.jpeg"/><Relationship Id="rId4" Type="http://schemas.openxmlformats.org/officeDocument/2006/relationships/image" Target="../media/image192.jpeg"/></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194.wmf"/><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60.xml"/><Relationship Id="rId1" Type="http://schemas.openxmlformats.org/officeDocument/2006/relationships/slideLayout" Target="../slideLayouts/slideLayout2.xml"/><Relationship Id="rId4" Type="http://schemas.openxmlformats.org/officeDocument/2006/relationships/image" Target="../media/image198.emf"/></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199.emf"/><Relationship Id="rId4" Type="http://schemas.openxmlformats.org/officeDocument/2006/relationships/package" Target="../embeddings/Microsoft_Word_Document12.docx"/></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200.emf"/><Relationship Id="rId4" Type="http://schemas.openxmlformats.org/officeDocument/2006/relationships/package" Target="../embeddings/Microsoft_Word_Document13.docx"/></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image" Target="../media/image201.emf"/><Relationship Id="rId4" Type="http://schemas.openxmlformats.org/officeDocument/2006/relationships/oleObject" Target="../embeddings/oleObject5.bin"/></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package" Target="../embeddings/Microsoft_Excel_Worksheet3.xlsx"/></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33.wmf"/><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png"/><Relationship Id="rId5" Type="http://schemas.openxmlformats.org/officeDocument/2006/relationships/image" Target="../media/image6.emf"/><Relationship Id="rId4" Type="http://schemas.openxmlformats.org/officeDocument/2006/relationships/package" Target="../embeddings/Microsoft_Excel_Worksheet4.xlsx"/></Relationships>
</file>

<file path=ppt/slides/_rels/slide5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image" Target="../media/image7.emf"/><Relationship Id="rId4" Type="http://schemas.openxmlformats.org/officeDocument/2006/relationships/package" Target="../embeddings/Microsoft_Excel_Worksheet5.xlsx"/></Relationships>
</file>

<file path=ppt/slides/_rels/slide6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8.png"/><Relationship Id="rId5" Type="http://schemas.openxmlformats.org/officeDocument/2006/relationships/image" Target="../media/image9.emf"/><Relationship Id="rId4" Type="http://schemas.openxmlformats.org/officeDocument/2006/relationships/package" Target="../embeddings/Microsoft_Excel_Worksheet6.xlsx"/></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71.emf"/><Relationship Id="rId5" Type="http://schemas.openxmlformats.org/officeDocument/2006/relationships/package" Target="../embeddings/Microsoft_Word_Document11.docx"/><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0.emf"/><Relationship Id="rId4" Type="http://schemas.openxmlformats.org/officeDocument/2006/relationships/package" Target="../embeddings/Microsoft_Excel_Worksheet7.xlsx"/></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2.png"/><Relationship Id="rId5" Type="http://schemas.openxmlformats.org/officeDocument/2006/relationships/image" Target="../media/image11.emf"/><Relationship Id="rId4" Type="http://schemas.openxmlformats.org/officeDocument/2006/relationships/package" Target="../embeddings/Microsoft_Excel_Worksheet8.xlsx"/></Relationships>
</file>

<file path=ppt/slides/_rels/slide9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3" name="Rectangle 1"/>
          <p:cNvSpPr>
            <a:spLocks noChangeArrowheads="1"/>
          </p:cNvSpPr>
          <p:nvPr/>
        </p:nvSpPr>
        <p:spPr bwMode="auto">
          <a:xfrm>
            <a:off x="2244725" y="7191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tabLst>
                <a:tab pos="-914400" algn="l"/>
              </a:tabLst>
            </a:pPr>
            <a:endParaRPr lang="en-US" dirty="0" smtClean="0">
              <a:solidFill>
                <a:prstClr val="black"/>
              </a:solidFill>
              <a:latin typeface="Arial" pitchFamily="34" charset="0"/>
              <a:cs typeface="Arial"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509454732"/>
              </p:ext>
            </p:extLst>
          </p:nvPr>
        </p:nvGraphicFramePr>
        <p:xfrm>
          <a:off x="839788" y="1600200"/>
          <a:ext cx="7466012" cy="4700588"/>
        </p:xfrm>
        <a:graphic>
          <a:graphicData uri="http://schemas.openxmlformats.org/presentationml/2006/ole">
            <mc:AlternateContent xmlns:mc="http://schemas.openxmlformats.org/markup-compatibility/2006">
              <mc:Choice xmlns:v="urn:schemas-microsoft-com:vml" Requires="v">
                <p:oleObj spid="_x0000_s195621" name="Worksheet" r:id="rId4" imgW="5219674" imgH="3286086" progId="Excel.Sheet.12">
                  <p:embed/>
                </p:oleObj>
              </mc:Choice>
              <mc:Fallback>
                <p:oleObj name="Worksheet" r:id="rId4" imgW="5219674" imgH="3286086" progId="Excel.Sheet.12">
                  <p:embed/>
                  <p:pic>
                    <p:nvPicPr>
                      <p:cNvPr id="0" name=""/>
                      <p:cNvPicPr/>
                      <p:nvPr/>
                    </p:nvPicPr>
                    <p:blipFill>
                      <a:blip r:embed="rId5"/>
                      <a:stretch>
                        <a:fillRect/>
                      </a:stretch>
                    </p:blipFill>
                    <p:spPr>
                      <a:xfrm>
                        <a:off x="839788" y="1600200"/>
                        <a:ext cx="7466012" cy="4700588"/>
                      </a:xfrm>
                      <a:prstGeom prst="rect">
                        <a:avLst/>
                      </a:prstGeom>
                    </p:spPr>
                  </p:pic>
                </p:oleObj>
              </mc:Fallback>
            </mc:AlternateContent>
          </a:graphicData>
        </a:graphic>
      </p:graphicFrame>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1219200"/>
            <a:ext cx="2971800" cy="152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41880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endParaRPr lang="en-US" dirty="0"/>
          </a:p>
        </p:txBody>
      </p:sp>
      <p:sp>
        <p:nvSpPr>
          <p:cNvPr id="3" name="Table Placeholder 2"/>
          <p:cNvSpPr>
            <a:spLocks noGrp="1"/>
          </p:cNvSpPr>
          <p:nvPr>
            <p:ph type="tbl" idx="4294967295"/>
          </p:nvPr>
        </p:nvSpPr>
        <p:spPr>
          <a:xfrm>
            <a:off x="457200" y="1600200"/>
            <a:ext cx="8229600" cy="4525963"/>
          </a:xfrm>
        </p:spPr>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0"/>
            <a:ext cx="10714566" cy="747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04344">
            <a:off x="-490685" y="2235721"/>
            <a:ext cx="9776074" cy="1542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19021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14400" y="1676400"/>
            <a:ext cx="7315200" cy="428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 213.119 (l) DEFINITIONS</a:t>
            </a:r>
          </a:p>
          <a:p>
            <a:r>
              <a:rPr lang="en-US" sz="1600" kern="0" dirty="0" smtClean="0">
                <a:solidFill>
                  <a:sysClr val="windowText" lastClr="000000"/>
                </a:solidFill>
              </a:rPr>
              <a:t>(</a:t>
            </a:r>
            <a:r>
              <a:rPr lang="en-US" sz="1600" kern="0" dirty="0">
                <a:solidFill>
                  <a:sysClr val="windowText" lastClr="000000"/>
                </a:solidFill>
              </a:rPr>
              <a:t>1)As used in this section –</a:t>
            </a:r>
          </a:p>
          <a:p>
            <a:r>
              <a:rPr lang="en-US" sz="1600" kern="0" dirty="0">
                <a:solidFill>
                  <a:sysClr val="windowText" lastClr="000000"/>
                </a:solidFill>
              </a:rPr>
              <a:t>    “</a:t>
            </a:r>
            <a:r>
              <a:rPr lang="en-US" sz="1600" b="1" kern="0" dirty="0">
                <a:solidFill>
                  <a:sysClr val="windowText" lastClr="000000"/>
                </a:solidFill>
              </a:rPr>
              <a:t>Continuous Welded Rail (CWR)</a:t>
            </a:r>
            <a:r>
              <a:rPr lang="en-US" sz="1600" kern="0" dirty="0">
                <a:solidFill>
                  <a:sysClr val="windowText" lastClr="000000"/>
                </a:solidFill>
              </a:rPr>
              <a:t>” means rail that has been welded                together into lengths exceeding 400 feet. Rail installed as CWR remains CWR, regardless of whether a joint or plug is installed into the  rail at a later time</a:t>
            </a:r>
          </a:p>
          <a:p>
            <a:r>
              <a:rPr lang="en-US" sz="1600" kern="0" dirty="0" smtClean="0">
                <a:solidFill>
                  <a:sysClr val="windowText" lastClr="000000"/>
                </a:solidFill>
              </a:rPr>
              <a:t>    “</a:t>
            </a:r>
            <a:r>
              <a:rPr lang="en-US" sz="1600" kern="0" dirty="0">
                <a:solidFill>
                  <a:sysClr val="windowText" lastClr="000000"/>
                </a:solidFill>
              </a:rPr>
              <a:t>Corr</a:t>
            </a:r>
            <a:r>
              <a:rPr lang="en-US" sz="1600" b="1" kern="0" dirty="0">
                <a:solidFill>
                  <a:sysClr val="windowText" lastClr="000000"/>
                </a:solidFill>
              </a:rPr>
              <a:t>ective actions</a:t>
            </a:r>
            <a:r>
              <a:rPr lang="en-US" sz="1600" kern="0" dirty="0">
                <a:solidFill>
                  <a:sysClr val="windowText" lastClr="000000"/>
                </a:solidFill>
              </a:rPr>
              <a:t>” mean those actions which track owners specify in their CWR plans to address conditions of actual or potential joint failure, including, as applicable, repair, restrictions on operations, and additional on-foot inspections.</a:t>
            </a:r>
          </a:p>
          <a:p>
            <a:r>
              <a:rPr lang="en-US" sz="1600" kern="0" dirty="0" smtClean="0">
                <a:solidFill>
                  <a:sysClr val="windowText" lastClr="000000"/>
                </a:solidFill>
              </a:rPr>
              <a:t>    “</a:t>
            </a:r>
            <a:r>
              <a:rPr lang="en-US" sz="1600" b="1" kern="0" dirty="0">
                <a:solidFill>
                  <a:sysClr val="windowText" lastClr="000000"/>
                </a:solidFill>
              </a:rPr>
              <a:t>CWR joint</a:t>
            </a:r>
            <a:r>
              <a:rPr lang="en-US" sz="1600" kern="0" dirty="0">
                <a:solidFill>
                  <a:sysClr val="windowText" lastClr="000000"/>
                </a:solidFill>
              </a:rPr>
              <a:t>” means any joint directly connected to CWR.</a:t>
            </a:r>
          </a:p>
          <a:p>
            <a:r>
              <a:rPr lang="en-US" sz="1600" kern="0" dirty="0" smtClean="0">
                <a:solidFill>
                  <a:sysClr val="windowText" lastClr="000000"/>
                </a:solidFill>
              </a:rPr>
              <a:t>    “</a:t>
            </a:r>
            <a:r>
              <a:rPr lang="en-US" sz="1600" b="1" kern="0" dirty="0">
                <a:solidFill>
                  <a:sysClr val="windowText" lastClr="000000"/>
                </a:solidFill>
              </a:rPr>
              <a:t>Desired Rail Installation Temperature Range</a:t>
            </a:r>
            <a:r>
              <a:rPr lang="en-US" sz="1600" kern="0" dirty="0">
                <a:solidFill>
                  <a:sysClr val="windowText" lastClr="000000"/>
                </a:solidFill>
              </a:rPr>
              <a:t>” means the rail temperature range, within a specific geographical area, at which  forces in CWR should not cause a buckling incident in extreme heat,  or a pull-apart during extreme cold weather.</a:t>
            </a: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100</a:t>
            </a:fld>
            <a:endParaRPr lang="en-US" sz="800" dirty="0">
              <a:solidFill>
                <a:prstClr val="black"/>
              </a:solidFill>
            </a:endParaRPr>
          </a:p>
        </p:txBody>
      </p:sp>
    </p:spTree>
    <p:extLst>
      <p:ext uri="{BB962C8B-B14F-4D97-AF65-F5344CB8AC3E}">
        <p14:creationId xmlns:p14="http://schemas.microsoft.com/office/powerpoint/2010/main" val="36705444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14400" y="1676400"/>
            <a:ext cx="7315200" cy="394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 213.119 (l) DEFINITIONS</a:t>
            </a:r>
          </a:p>
          <a:p>
            <a:r>
              <a:rPr lang="en-US" sz="1600" kern="0" dirty="0" smtClean="0">
                <a:solidFill>
                  <a:sysClr val="windowText" lastClr="000000"/>
                </a:solidFill>
              </a:rPr>
              <a:t>(</a:t>
            </a:r>
            <a:r>
              <a:rPr lang="en-US" sz="1600" kern="0" dirty="0">
                <a:solidFill>
                  <a:sysClr val="windowText" lastClr="000000"/>
                </a:solidFill>
              </a:rPr>
              <a:t>1)As used in this section –</a:t>
            </a:r>
          </a:p>
          <a:p>
            <a:r>
              <a:rPr lang="en-US" sz="1600" kern="0" dirty="0" smtClean="0">
                <a:solidFill>
                  <a:sysClr val="windowText" lastClr="000000"/>
                </a:solidFill>
              </a:rPr>
              <a:t>    “</a:t>
            </a:r>
            <a:r>
              <a:rPr lang="en-US" sz="1600" b="1" kern="0" dirty="0">
                <a:solidFill>
                  <a:sysClr val="windowText" lastClr="000000"/>
                </a:solidFill>
              </a:rPr>
              <a:t>Disturbed Track</a:t>
            </a:r>
            <a:r>
              <a:rPr lang="en-US" sz="1600" kern="0" dirty="0">
                <a:solidFill>
                  <a:sysClr val="windowText" lastClr="000000"/>
                </a:solidFill>
              </a:rPr>
              <a:t>” means the disturbance of the roadbed or ballast   section, as a result of track maintenance or any other event, which reduces the lateral or longitudinal resistance of the track, or both. </a:t>
            </a:r>
          </a:p>
          <a:p>
            <a:r>
              <a:rPr lang="en-US" sz="1600" kern="0" dirty="0" smtClean="0">
                <a:solidFill>
                  <a:sysClr val="windowText" lastClr="000000"/>
                </a:solidFill>
              </a:rPr>
              <a:t>    “</a:t>
            </a:r>
            <a:r>
              <a:rPr lang="en-US" sz="1600" b="1" kern="0" dirty="0">
                <a:solidFill>
                  <a:sysClr val="windowText" lastClr="000000"/>
                </a:solidFill>
              </a:rPr>
              <a:t>Mechanical Stabilization</a:t>
            </a:r>
            <a:r>
              <a:rPr lang="en-US" sz="1600" kern="0" dirty="0">
                <a:solidFill>
                  <a:sysClr val="windowText" lastClr="000000"/>
                </a:solidFill>
              </a:rPr>
              <a:t>” means a type of procedure used to restore track resistance to disturbed track following certain maintenance operations</a:t>
            </a:r>
            <a:r>
              <a:rPr lang="en-US" sz="1600" kern="0" dirty="0" smtClean="0">
                <a:solidFill>
                  <a:sysClr val="windowText" lastClr="000000"/>
                </a:solidFill>
              </a:rPr>
              <a:t>. This </a:t>
            </a:r>
            <a:r>
              <a:rPr lang="en-US" sz="1600" kern="0" dirty="0">
                <a:solidFill>
                  <a:sysClr val="windowText" lastClr="000000"/>
                </a:solidFill>
              </a:rPr>
              <a:t>procedure may incorporate dynamic  track stabilizers or ballast consolidators, which are units of work equipment that are used as a substitute for the stabilization action provided by the passage of tonnage trains. </a:t>
            </a:r>
          </a:p>
          <a:p>
            <a:r>
              <a:rPr lang="en-US" sz="1600" kern="0" dirty="0" smtClean="0">
                <a:solidFill>
                  <a:sysClr val="windowText" lastClr="000000"/>
                </a:solidFill>
              </a:rPr>
              <a:t>    “</a:t>
            </a:r>
            <a:r>
              <a:rPr lang="en-US" sz="1600" b="1" kern="0" dirty="0">
                <a:solidFill>
                  <a:sysClr val="windowText" lastClr="000000"/>
                </a:solidFill>
              </a:rPr>
              <a:t>Pull-apart or stripped joint</a:t>
            </a:r>
            <a:r>
              <a:rPr lang="en-US" sz="1600" kern="0" dirty="0">
                <a:solidFill>
                  <a:sysClr val="windowText" lastClr="000000"/>
                </a:solidFill>
              </a:rPr>
              <a:t>” means a condition when no bolts are </a:t>
            </a:r>
            <a:r>
              <a:rPr lang="en-US" sz="1600" kern="0" dirty="0" smtClean="0">
                <a:solidFill>
                  <a:sysClr val="windowText" lastClr="000000"/>
                </a:solidFill>
              </a:rPr>
              <a:t>mounted through </a:t>
            </a:r>
            <a:r>
              <a:rPr lang="en-US" sz="1600" kern="0" dirty="0">
                <a:solidFill>
                  <a:sysClr val="windowText" lastClr="000000"/>
                </a:solidFill>
              </a:rPr>
              <a:t>a joint on the rail end, rending the joint bar ineffective due to </a:t>
            </a:r>
            <a:r>
              <a:rPr lang="en-US" sz="1600" kern="0" dirty="0" smtClean="0">
                <a:solidFill>
                  <a:sysClr val="windowText" lastClr="000000"/>
                </a:solidFill>
              </a:rPr>
              <a:t>excessive </a:t>
            </a:r>
            <a:r>
              <a:rPr lang="en-US" sz="1600" kern="0" dirty="0">
                <a:solidFill>
                  <a:sysClr val="windowText" lastClr="000000"/>
                </a:solidFill>
              </a:rPr>
              <a:t>expansive or contractive forces.</a:t>
            </a: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101</a:t>
            </a:fld>
            <a:endParaRPr lang="en-US" sz="800" dirty="0">
              <a:solidFill>
                <a:prstClr val="black"/>
              </a:solidFill>
            </a:endParaRPr>
          </a:p>
        </p:txBody>
      </p:sp>
    </p:spTree>
    <p:extLst>
      <p:ext uri="{BB962C8B-B14F-4D97-AF65-F5344CB8AC3E}">
        <p14:creationId xmlns:p14="http://schemas.microsoft.com/office/powerpoint/2010/main" val="7192855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14400" y="1676400"/>
            <a:ext cx="7315200" cy="403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 213.119 (l) DEFINITIONS</a:t>
            </a:r>
          </a:p>
          <a:p>
            <a:r>
              <a:rPr lang="en-US" sz="1600" kern="0" dirty="0" smtClean="0">
                <a:solidFill>
                  <a:sysClr val="windowText" lastClr="000000"/>
                </a:solidFill>
              </a:rPr>
              <a:t>(</a:t>
            </a:r>
            <a:r>
              <a:rPr lang="en-US" sz="1600" kern="0" dirty="0">
                <a:solidFill>
                  <a:sysClr val="windowText" lastClr="000000"/>
                </a:solidFill>
              </a:rPr>
              <a:t>1)As used in this section –</a:t>
            </a:r>
          </a:p>
          <a:p>
            <a:r>
              <a:rPr lang="en-US" sz="1600" kern="0" dirty="0" smtClean="0">
                <a:solidFill>
                  <a:sysClr val="windowText" lastClr="000000"/>
                </a:solidFill>
              </a:rPr>
              <a:t>    “</a:t>
            </a:r>
            <a:r>
              <a:rPr lang="en-US" sz="1600" b="1" kern="0" dirty="0">
                <a:solidFill>
                  <a:sysClr val="windowText" lastClr="000000"/>
                </a:solidFill>
              </a:rPr>
              <a:t>Pull-apart prone condition</a:t>
            </a:r>
            <a:r>
              <a:rPr lang="en-US" sz="1600" kern="0" dirty="0">
                <a:solidFill>
                  <a:sysClr val="windowText" lastClr="000000"/>
                </a:solidFill>
              </a:rPr>
              <a:t>” means a condition when the actual rail </a:t>
            </a:r>
            <a:r>
              <a:rPr lang="en-US" sz="1600" kern="0" dirty="0" smtClean="0">
                <a:solidFill>
                  <a:sysClr val="windowText" lastClr="000000"/>
                </a:solidFill>
              </a:rPr>
              <a:t>     </a:t>
            </a:r>
            <a:r>
              <a:rPr lang="en-US" sz="1600" kern="0" dirty="0">
                <a:solidFill>
                  <a:sysClr val="windowText" lastClr="000000"/>
                </a:solidFill>
              </a:rPr>
              <a:t>temperature is below the rail neutral temperature at or near a joint </a:t>
            </a:r>
            <a:r>
              <a:rPr lang="en-US" sz="1600" kern="0" dirty="0" smtClean="0">
                <a:solidFill>
                  <a:sysClr val="windowText" lastClr="000000"/>
                </a:solidFill>
              </a:rPr>
              <a:t>where      </a:t>
            </a:r>
            <a:r>
              <a:rPr lang="en-US" sz="1600" kern="0" dirty="0">
                <a:solidFill>
                  <a:sysClr val="windowText" lastClr="000000"/>
                </a:solidFill>
              </a:rPr>
              <a:t>longitudinal tensile forces may affect the fastenings at the joint. </a:t>
            </a:r>
          </a:p>
          <a:p>
            <a:r>
              <a:rPr lang="en-US" sz="1600" kern="0" dirty="0" smtClean="0">
                <a:solidFill>
                  <a:sysClr val="windowText" lastClr="000000"/>
                </a:solidFill>
              </a:rPr>
              <a:t>    “</a:t>
            </a:r>
            <a:r>
              <a:rPr lang="en-US" sz="1600" b="1" kern="0" dirty="0">
                <a:solidFill>
                  <a:sysClr val="windowText" lastClr="000000"/>
                </a:solidFill>
              </a:rPr>
              <a:t>Rail Anchors</a:t>
            </a:r>
            <a:r>
              <a:rPr lang="en-US" sz="1600" kern="0" dirty="0">
                <a:solidFill>
                  <a:sysClr val="windowText" lastClr="000000"/>
                </a:solidFill>
              </a:rPr>
              <a:t>” means those devices which are attached to the rail and </a:t>
            </a:r>
            <a:r>
              <a:rPr lang="en-US" sz="1600" kern="0" dirty="0" smtClean="0">
                <a:solidFill>
                  <a:sysClr val="windowText" lastClr="000000"/>
                </a:solidFill>
              </a:rPr>
              <a:t>bear against </a:t>
            </a:r>
            <a:r>
              <a:rPr lang="en-US" sz="1600" kern="0" dirty="0">
                <a:solidFill>
                  <a:sysClr val="windowText" lastClr="000000"/>
                </a:solidFill>
              </a:rPr>
              <a:t>the side of the crosstie to control  longitudinal rail </a:t>
            </a:r>
            <a:r>
              <a:rPr lang="en-US" sz="1600" kern="0" dirty="0" smtClean="0">
                <a:solidFill>
                  <a:sysClr val="windowText" lastClr="000000"/>
                </a:solidFill>
              </a:rPr>
              <a:t>movement. Certain </a:t>
            </a:r>
            <a:r>
              <a:rPr lang="en-US" sz="1600" kern="0" dirty="0">
                <a:solidFill>
                  <a:sysClr val="windowText" lastClr="000000"/>
                </a:solidFill>
              </a:rPr>
              <a:t>types of rail fasteners also act as rail anchors and </a:t>
            </a:r>
            <a:r>
              <a:rPr lang="en-US" sz="1600" kern="0" dirty="0" smtClean="0">
                <a:solidFill>
                  <a:sysClr val="windowText" lastClr="000000"/>
                </a:solidFill>
              </a:rPr>
              <a:t>control longitudinal </a:t>
            </a:r>
            <a:r>
              <a:rPr lang="en-US" sz="1600" kern="0" dirty="0">
                <a:solidFill>
                  <a:sysClr val="windowText" lastClr="000000"/>
                </a:solidFill>
              </a:rPr>
              <a:t>rail movement by exerting a downward clamping force </a:t>
            </a:r>
            <a:r>
              <a:rPr lang="en-US" sz="1600" kern="0" dirty="0" smtClean="0">
                <a:solidFill>
                  <a:sysClr val="windowText" lastClr="000000"/>
                </a:solidFill>
              </a:rPr>
              <a:t>on the </a:t>
            </a:r>
            <a:r>
              <a:rPr lang="en-US" sz="1600" kern="0" dirty="0">
                <a:solidFill>
                  <a:sysClr val="windowText" lastClr="000000"/>
                </a:solidFill>
              </a:rPr>
              <a:t>upper surface of the rail base.</a:t>
            </a:r>
          </a:p>
          <a:p>
            <a:r>
              <a:rPr lang="en-US" sz="1600" kern="0" dirty="0" smtClean="0">
                <a:solidFill>
                  <a:sysClr val="windowText" lastClr="000000"/>
                </a:solidFill>
              </a:rPr>
              <a:t>    </a:t>
            </a:r>
            <a:r>
              <a:rPr lang="en-US" sz="1600" kern="0" dirty="0">
                <a:solidFill>
                  <a:sysClr val="windowText" lastClr="000000"/>
                </a:solidFill>
              </a:rPr>
              <a:t>“</a:t>
            </a:r>
            <a:r>
              <a:rPr lang="en-US" sz="1600" b="1" kern="0" dirty="0">
                <a:solidFill>
                  <a:sysClr val="windowText" lastClr="000000"/>
                </a:solidFill>
              </a:rPr>
              <a:t>Rail neutral temperature</a:t>
            </a:r>
            <a:r>
              <a:rPr lang="en-US" sz="1600" kern="0" dirty="0">
                <a:solidFill>
                  <a:sysClr val="windowText" lastClr="000000"/>
                </a:solidFill>
              </a:rPr>
              <a:t>” is the temperature at which the rail </a:t>
            </a:r>
            <a:r>
              <a:rPr lang="en-US" sz="1600" kern="0" dirty="0" smtClean="0">
                <a:solidFill>
                  <a:sysClr val="windowText" lastClr="000000"/>
                </a:solidFill>
              </a:rPr>
              <a:t>is      </a:t>
            </a:r>
            <a:r>
              <a:rPr lang="en-US" sz="1600" kern="0" dirty="0">
                <a:solidFill>
                  <a:sysClr val="windowText" lastClr="000000"/>
                </a:solidFill>
              </a:rPr>
              <a:t>neither in compression nor tension.</a:t>
            </a:r>
          </a:p>
          <a:p>
            <a:r>
              <a:rPr lang="en-US" sz="1600" kern="0" dirty="0" smtClean="0">
                <a:solidFill>
                  <a:sysClr val="windowText" lastClr="000000"/>
                </a:solidFill>
              </a:rPr>
              <a:t>    “</a:t>
            </a:r>
            <a:r>
              <a:rPr lang="en-US" sz="1600" b="1" kern="0" dirty="0">
                <a:solidFill>
                  <a:sysClr val="windowText" lastClr="000000"/>
                </a:solidFill>
              </a:rPr>
              <a:t>Rail Temperature</a:t>
            </a:r>
            <a:r>
              <a:rPr lang="en-US" sz="1600" kern="0" dirty="0">
                <a:solidFill>
                  <a:sysClr val="windowText" lastClr="000000"/>
                </a:solidFill>
              </a:rPr>
              <a:t>” means the temperature of the rail, measured with a rail </a:t>
            </a:r>
            <a:r>
              <a:rPr lang="en-US" sz="1600" kern="0" dirty="0" smtClean="0">
                <a:solidFill>
                  <a:sysClr val="windowText" lastClr="000000"/>
                </a:solidFill>
              </a:rPr>
              <a:t>thermometer</a:t>
            </a:r>
            <a:r>
              <a:rPr lang="en-US" sz="1600" kern="0" dirty="0">
                <a:solidFill>
                  <a:sysClr val="windowText" lastClr="000000"/>
                </a:solidFill>
              </a:rPr>
              <a:t>.</a:t>
            </a: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102</a:t>
            </a:fld>
            <a:endParaRPr lang="en-US" sz="800" dirty="0">
              <a:solidFill>
                <a:prstClr val="black"/>
              </a:solidFill>
            </a:endParaRPr>
          </a:p>
        </p:txBody>
      </p:sp>
    </p:spTree>
    <p:extLst>
      <p:ext uri="{BB962C8B-B14F-4D97-AF65-F5344CB8AC3E}">
        <p14:creationId xmlns:p14="http://schemas.microsoft.com/office/powerpoint/2010/main" val="27468637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14400" y="1676400"/>
            <a:ext cx="7315200" cy="4704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 213.119 (l) DEFINITIONS</a:t>
            </a:r>
          </a:p>
          <a:p>
            <a:r>
              <a:rPr lang="en-US" sz="1600" kern="0" dirty="0" smtClean="0">
                <a:solidFill>
                  <a:sysClr val="windowText" lastClr="000000"/>
                </a:solidFill>
              </a:rPr>
              <a:t>(</a:t>
            </a:r>
            <a:r>
              <a:rPr lang="en-US" sz="1600" kern="0" dirty="0">
                <a:solidFill>
                  <a:sysClr val="windowText" lastClr="000000"/>
                </a:solidFill>
              </a:rPr>
              <a:t>1)As used in this section –</a:t>
            </a:r>
          </a:p>
          <a:p>
            <a:r>
              <a:rPr lang="en-US" sz="1600" kern="0" dirty="0" smtClean="0">
                <a:solidFill>
                  <a:sysClr val="windowText" lastClr="000000"/>
                </a:solidFill>
              </a:rPr>
              <a:t>    “</a:t>
            </a:r>
            <a:r>
              <a:rPr lang="en-US" sz="1600" b="1" kern="0" dirty="0">
                <a:solidFill>
                  <a:sysClr val="windowText" lastClr="000000"/>
                </a:solidFill>
              </a:rPr>
              <a:t>Remedial actions</a:t>
            </a:r>
            <a:r>
              <a:rPr lang="en-US" sz="1600" kern="0" dirty="0">
                <a:solidFill>
                  <a:sysClr val="windowText" lastClr="000000"/>
                </a:solidFill>
              </a:rPr>
              <a:t>” mean those actions which track owners are required </a:t>
            </a:r>
            <a:r>
              <a:rPr lang="en-US" sz="1600" kern="0" dirty="0" smtClean="0">
                <a:solidFill>
                  <a:sysClr val="windowText" lastClr="000000"/>
                </a:solidFill>
              </a:rPr>
              <a:t>to take </a:t>
            </a:r>
            <a:r>
              <a:rPr lang="en-US" sz="1600" kern="0" dirty="0">
                <a:solidFill>
                  <a:sysClr val="windowText" lastClr="000000"/>
                </a:solidFill>
              </a:rPr>
              <a:t>as a result of requirements of this part to address a </a:t>
            </a:r>
            <a:r>
              <a:rPr lang="en-US" sz="1600" kern="0" dirty="0" smtClean="0">
                <a:solidFill>
                  <a:sysClr val="windowText" lastClr="000000"/>
                </a:solidFill>
              </a:rPr>
              <a:t>non-compliant condition</a:t>
            </a:r>
            <a:r>
              <a:rPr lang="en-US" sz="1600" kern="0" dirty="0">
                <a:solidFill>
                  <a:sysClr val="windowText" lastClr="000000"/>
                </a:solidFill>
              </a:rPr>
              <a:t>.</a:t>
            </a:r>
          </a:p>
          <a:p>
            <a:r>
              <a:rPr lang="en-US" sz="1600" kern="0" dirty="0" smtClean="0">
                <a:solidFill>
                  <a:sysClr val="windowText" lastClr="000000"/>
                </a:solidFill>
              </a:rPr>
              <a:t>    "</a:t>
            </a:r>
            <a:r>
              <a:rPr lang="en-US" sz="1600" b="1" kern="0" dirty="0">
                <a:solidFill>
                  <a:sysClr val="windowText" lastClr="000000"/>
                </a:solidFill>
              </a:rPr>
              <a:t>Tight/Kinky Rail</a:t>
            </a:r>
            <a:r>
              <a:rPr lang="en-US" sz="1600" kern="0" dirty="0">
                <a:solidFill>
                  <a:sysClr val="windowText" lastClr="000000"/>
                </a:solidFill>
              </a:rPr>
              <a:t>" means CWR which exhibits minute </a:t>
            </a:r>
            <a:r>
              <a:rPr lang="en-US" sz="1600" kern="0" dirty="0" smtClean="0">
                <a:solidFill>
                  <a:sysClr val="windowText" lastClr="000000"/>
                </a:solidFill>
              </a:rPr>
              <a:t>alinement       </a:t>
            </a:r>
            <a:r>
              <a:rPr lang="en-US" sz="1600" kern="0" dirty="0">
                <a:solidFill>
                  <a:sysClr val="windowText" lastClr="000000"/>
                </a:solidFill>
              </a:rPr>
              <a:t>irregularities which indicate that the rail is in a considerable amount </a:t>
            </a:r>
            <a:r>
              <a:rPr lang="en-US" sz="1600" kern="0" dirty="0" smtClean="0">
                <a:solidFill>
                  <a:sysClr val="windowText" lastClr="000000"/>
                </a:solidFill>
              </a:rPr>
              <a:t>of       </a:t>
            </a:r>
            <a:r>
              <a:rPr lang="en-US" sz="1600" kern="0" dirty="0">
                <a:solidFill>
                  <a:sysClr val="windowText" lastClr="000000"/>
                </a:solidFill>
              </a:rPr>
              <a:t>compression.</a:t>
            </a:r>
          </a:p>
          <a:p>
            <a:r>
              <a:rPr lang="en-US" sz="1600" kern="0" dirty="0" smtClean="0">
                <a:solidFill>
                  <a:sysClr val="windowText" lastClr="000000"/>
                </a:solidFill>
              </a:rPr>
              <a:t>    “</a:t>
            </a:r>
            <a:r>
              <a:rPr lang="en-US" sz="1600" b="1" kern="0" dirty="0">
                <a:solidFill>
                  <a:sysClr val="windowText" lastClr="000000"/>
                </a:solidFill>
              </a:rPr>
              <a:t>Tourist, scenic, historic, or excursion operations</a:t>
            </a:r>
            <a:r>
              <a:rPr lang="en-US" sz="1600" kern="0" dirty="0">
                <a:solidFill>
                  <a:sysClr val="windowText" lastClr="000000"/>
                </a:solidFill>
              </a:rPr>
              <a:t>” mean </a:t>
            </a:r>
            <a:r>
              <a:rPr lang="en-US" sz="1600" kern="0" dirty="0" smtClean="0">
                <a:solidFill>
                  <a:sysClr val="windowText" lastClr="000000"/>
                </a:solidFill>
              </a:rPr>
              <a:t>railroad       </a:t>
            </a:r>
            <a:r>
              <a:rPr lang="en-US" sz="1600" kern="0" dirty="0">
                <a:solidFill>
                  <a:sysClr val="windowText" lastClr="000000"/>
                </a:solidFill>
              </a:rPr>
              <a:t>operations that carry passengers with the conveyance of the </a:t>
            </a:r>
            <a:r>
              <a:rPr lang="en-US" sz="1600" kern="0" dirty="0" smtClean="0">
                <a:solidFill>
                  <a:sysClr val="windowText" lastClr="000000"/>
                </a:solidFill>
              </a:rPr>
              <a:t>passengers       </a:t>
            </a:r>
            <a:r>
              <a:rPr lang="en-US" sz="1600" kern="0" dirty="0">
                <a:solidFill>
                  <a:sysClr val="windowText" lastClr="000000"/>
                </a:solidFill>
              </a:rPr>
              <a:t>to a particular destination not being the principal purpose.</a:t>
            </a:r>
          </a:p>
          <a:p>
            <a:r>
              <a:rPr lang="en-US" sz="1600" kern="0" dirty="0" smtClean="0">
                <a:solidFill>
                  <a:sysClr val="windowText" lastClr="000000"/>
                </a:solidFill>
              </a:rPr>
              <a:t>    “</a:t>
            </a:r>
            <a:r>
              <a:rPr lang="en-US" sz="1600" b="1" kern="0" dirty="0">
                <a:solidFill>
                  <a:sysClr val="windowText" lastClr="000000"/>
                </a:solidFill>
              </a:rPr>
              <a:t>Track lateral resistance</a:t>
            </a:r>
            <a:r>
              <a:rPr lang="en-US" sz="1600" kern="0" dirty="0">
                <a:solidFill>
                  <a:sysClr val="windowText" lastClr="000000"/>
                </a:solidFill>
              </a:rPr>
              <a:t>” means the resistance provided by </a:t>
            </a:r>
            <a:r>
              <a:rPr lang="en-US" sz="1600" kern="0" dirty="0" smtClean="0">
                <a:solidFill>
                  <a:sysClr val="windowText" lastClr="000000"/>
                </a:solidFill>
              </a:rPr>
              <a:t>the       </a:t>
            </a:r>
            <a:r>
              <a:rPr lang="en-US" sz="1600" kern="0" dirty="0">
                <a:solidFill>
                  <a:sysClr val="windowText" lastClr="000000"/>
                </a:solidFill>
              </a:rPr>
              <a:t>rail/crosstie structure against lateral displacement. </a:t>
            </a:r>
          </a:p>
          <a:p>
            <a:r>
              <a:rPr lang="en-US" sz="1600" kern="0" dirty="0">
                <a:solidFill>
                  <a:sysClr val="windowText" lastClr="000000"/>
                </a:solidFill>
              </a:rPr>
              <a:t> </a:t>
            </a:r>
            <a:r>
              <a:rPr lang="en-US" sz="1600" kern="0" dirty="0" smtClean="0">
                <a:solidFill>
                  <a:sysClr val="windowText" lastClr="000000"/>
                </a:solidFill>
              </a:rPr>
              <a:t>   “</a:t>
            </a:r>
            <a:r>
              <a:rPr lang="en-US" sz="1600" b="1" kern="0" dirty="0">
                <a:solidFill>
                  <a:sysClr val="windowText" lastClr="000000"/>
                </a:solidFill>
              </a:rPr>
              <a:t>Track longitudinal Resistance</a:t>
            </a:r>
            <a:r>
              <a:rPr lang="en-US" sz="1600" kern="0" dirty="0">
                <a:solidFill>
                  <a:sysClr val="windowText" lastClr="000000"/>
                </a:solidFill>
              </a:rPr>
              <a:t>” means the resistance provided by the </a:t>
            </a:r>
            <a:r>
              <a:rPr lang="en-US" sz="1600" kern="0" dirty="0" smtClean="0">
                <a:solidFill>
                  <a:sysClr val="windowText" lastClr="000000"/>
                </a:solidFill>
              </a:rPr>
              <a:t>rail anchors/rail </a:t>
            </a:r>
            <a:r>
              <a:rPr lang="en-US" sz="1600" kern="0" dirty="0">
                <a:solidFill>
                  <a:sysClr val="windowText" lastClr="000000"/>
                </a:solidFill>
              </a:rPr>
              <a:t>fasteners and the ballast section to the </a:t>
            </a:r>
            <a:r>
              <a:rPr lang="en-US" sz="1600" kern="0" dirty="0" smtClean="0">
                <a:solidFill>
                  <a:sysClr val="windowText" lastClr="000000"/>
                </a:solidFill>
              </a:rPr>
              <a:t>rail/crosstie       </a:t>
            </a:r>
            <a:r>
              <a:rPr lang="en-US" sz="1600" kern="0" dirty="0">
                <a:solidFill>
                  <a:sysClr val="windowText" lastClr="000000"/>
                </a:solidFill>
              </a:rPr>
              <a:t>structure against longitudinal displacement.</a:t>
            </a: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103</a:t>
            </a:fld>
            <a:endParaRPr lang="en-US" sz="800" dirty="0">
              <a:solidFill>
                <a:prstClr val="black"/>
              </a:solidFill>
            </a:endParaRPr>
          </a:p>
        </p:txBody>
      </p:sp>
    </p:spTree>
    <p:extLst>
      <p:ext uri="{BB962C8B-B14F-4D97-AF65-F5344CB8AC3E}">
        <p14:creationId xmlns:p14="http://schemas.microsoft.com/office/powerpoint/2010/main" val="1008274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14400" y="1676400"/>
            <a:ext cx="7315200" cy="238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 213.119 (l) DEFINITIONS</a:t>
            </a:r>
          </a:p>
          <a:p>
            <a:r>
              <a:rPr lang="en-US" sz="1600" kern="0" dirty="0" smtClean="0">
                <a:solidFill>
                  <a:sysClr val="windowText" lastClr="000000"/>
                </a:solidFill>
              </a:rPr>
              <a:t>(</a:t>
            </a:r>
            <a:r>
              <a:rPr lang="en-US" sz="1600" kern="0" dirty="0">
                <a:solidFill>
                  <a:sysClr val="windowText" lastClr="000000"/>
                </a:solidFill>
              </a:rPr>
              <a:t>1)As used in this section –</a:t>
            </a:r>
          </a:p>
          <a:p>
            <a:r>
              <a:rPr lang="en-US" sz="1600" kern="0" dirty="0" smtClean="0">
                <a:solidFill>
                  <a:sysClr val="windowText" lastClr="000000"/>
                </a:solidFill>
              </a:rPr>
              <a:t>    “</a:t>
            </a:r>
            <a:r>
              <a:rPr lang="en-US" sz="1600" b="1" kern="0" dirty="0">
                <a:solidFill>
                  <a:sysClr val="windowText" lastClr="000000"/>
                </a:solidFill>
              </a:rPr>
              <a:t>Train-induced Forces</a:t>
            </a:r>
            <a:r>
              <a:rPr lang="en-US" sz="1600" kern="0" dirty="0">
                <a:solidFill>
                  <a:sysClr val="windowText" lastClr="000000"/>
                </a:solidFill>
              </a:rPr>
              <a:t>” means the vertical, longitudinal, and lateral dynamic forces which are generated during train movement and which can contribute to the buckling potential of the rail. </a:t>
            </a:r>
          </a:p>
          <a:p>
            <a:r>
              <a:rPr lang="en-US" sz="1600" kern="0" dirty="0" smtClean="0">
                <a:solidFill>
                  <a:sysClr val="windowText" lastClr="000000"/>
                </a:solidFill>
              </a:rPr>
              <a:t>    “</a:t>
            </a:r>
            <a:r>
              <a:rPr lang="en-US" sz="1600" b="1" kern="0" dirty="0">
                <a:solidFill>
                  <a:sysClr val="windowText" lastClr="000000"/>
                </a:solidFill>
              </a:rPr>
              <a:t>Unscheduled detour operation</a:t>
            </a:r>
            <a:r>
              <a:rPr lang="en-US" sz="1600" kern="0" dirty="0">
                <a:solidFill>
                  <a:sysClr val="windowText" lastClr="000000"/>
                </a:solidFill>
              </a:rPr>
              <a:t>” means a short term, unscheduled operation where a track owner has no more than 14 calendar day’s notice that the operation is going to occur.</a:t>
            </a: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104</a:t>
            </a:fld>
            <a:endParaRPr lang="en-US" sz="800" dirty="0">
              <a:solidFill>
                <a:prstClr val="black"/>
              </a:solidFill>
            </a:endParaRPr>
          </a:p>
        </p:txBody>
      </p:sp>
    </p:spTree>
    <p:extLst>
      <p:ext uri="{BB962C8B-B14F-4D97-AF65-F5344CB8AC3E}">
        <p14:creationId xmlns:p14="http://schemas.microsoft.com/office/powerpoint/2010/main" val="24847736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213.121 Rail </a:t>
            </a:r>
            <a:r>
              <a:rPr lang="en-US" sz="4400" dirty="0"/>
              <a:t>J</a:t>
            </a:r>
            <a:r>
              <a:rPr lang="en-US" sz="4400" dirty="0" smtClean="0"/>
              <a:t>oints</a:t>
            </a:r>
            <a:endParaRPr lang="en-US" sz="4000" dirty="0"/>
          </a:p>
        </p:txBody>
      </p:sp>
      <p:sp>
        <p:nvSpPr>
          <p:cNvPr id="9" name="Rectangle 7"/>
          <p:cNvSpPr>
            <a:spLocks noGrp="1" noChangeArrowheads="1"/>
          </p:cNvSpPr>
          <p:nvPr>
            <p:ph idx="4294967295"/>
          </p:nvPr>
        </p:nvSpPr>
        <p:spPr bwMode="auto">
          <a:xfrm>
            <a:off x="914400" y="1676400"/>
            <a:ext cx="7315200" cy="101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(a)	Each rail joint, insulated joint, and compromise joint must be of a structurally sound design and dimensions for the rail on which it is applied.</a:t>
            </a:r>
          </a:p>
        </p:txBody>
      </p:sp>
      <p:pic>
        <p:nvPicPr>
          <p:cNvPr id="8" name="Picture 5"/>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623711" y="3352800"/>
            <a:ext cx="3110089"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799" y="3352800"/>
            <a:ext cx="466513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105</a:t>
            </a:fld>
            <a:endParaRPr lang="en-US" sz="800" dirty="0">
              <a:solidFill>
                <a:prstClr val="black"/>
              </a:solidFill>
            </a:endParaRPr>
          </a:p>
        </p:txBody>
      </p:sp>
    </p:spTree>
    <p:extLst>
      <p:ext uri="{BB962C8B-B14F-4D97-AF65-F5344CB8AC3E}">
        <p14:creationId xmlns:p14="http://schemas.microsoft.com/office/powerpoint/2010/main" val="26698303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213.121 Rail </a:t>
            </a:r>
            <a:r>
              <a:rPr lang="en-US" sz="4400" dirty="0"/>
              <a:t>J</a:t>
            </a:r>
            <a:r>
              <a:rPr lang="en-US" sz="4400" dirty="0" smtClean="0"/>
              <a:t>oints</a:t>
            </a:r>
            <a:endParaRPr lang="en-US" sz="4000" dirty="0"/>
          </a:p>
        </p:txBody>
      </p:sp>
      <p:sp>
        <p:nvSpPr>
          <p:cNvPr id="9" name="Rectangle 7"/>
          <p:cNvSpPr>
            <a:spLocks noGrp="1" noChangeArrowheads="1"/>
          </p:cNvSpPr>
          <p:nvPr>
            <p:ph idx="4294967295"/>
          </p:nvPr>
        </p:nvSpPr>
        <p:spPr bwMode="auto">
          <a:xfrm>
            <a:off x="914400" y="1676400"/>
            <a:ext cx="7315200" cy="13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(b)	If a joint bar on </a:t>
            </a:r>
            <a:r>
              <a:rPr lang="en-US" sz="2000" b="1" u="sng" kern="0" dirty="0">
                <a:solidFill>
                  <a:sysClr val="windowText" lastClr="000000"/>
                </a:solidFill>
              </a:rPr>
              <a:t>Classes 3 through 5 </a:t>
            </a:r>
            <a:r>
              <a:rPr lang="en-US" sz="2000" kern="0" dirty="0">
                <a:solidFill>
                  <a:sysClr val="windowText" lastClr="000000"/>
                </a:solidFill>
              </a:rPr>
              <a:t>track is cracked, broken, or because of wear allows excessive vertical movement of either rail when all bolts are tight, it must be replaced.</a:t>
            </a:r>
          </a:p>
        </p:txBody>
      </p:sp>
      <p:pic>
        <p:nvPicPr>
          <p:cNvPr id="1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799" y="3124200"/>
            <a:ext cx="37242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4662" y="3124200"/>
            <a:ext cx="37511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106</a:t>
            </a:fld>
            <a:endParaRPr lang="en-US" sz="800" dirty="0">
              <a:solidFill>
                <a:prstClr val="black"/>
              </a:solidFill>
            </a:endParaRPr>
          </a:p>
        </p:txBody>
      </p:sp>
    </p:spTree>
    <p:extLst>
      <p:ext uri="{BB962C8B-B14F-4D97-AF65-F5344CB8AC3E}">
        <p14:creationId xmlns:p14="http://schemas.microsoft.com/office/powerpoint/2010/main" val="18763662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213.121 Rail </a:t>
            </a:r>
            <a:r>
              <a:rPr lang="en-US" sz="4400" dirty="0"/>
              <a:t>J</a:t>
            </a:r>
            <a:r>
              <a:rPr lang="en-US" sz="4400" dirty="0" smtClean="0"/>
              <a:t>oints</a:t>
            </a:r>
            <a:endParaRPr lang="en-US" sz="4000" dirty="0"/>
          </a:p>
        </p:txBody>
      </p:sp>
      <p:sp>
        <p:nvSpPr>
          <p:cNvPr id="9" name="Rectangle 7"/>
          <p:cNvSpPr>
            <a:spLocks noGrp="1" noChangeArrowheads="1"/>
          </p:cNvSpPr>
          <p:nvPr>
            <p:ph idx="4294967295"/>
          </p:nvPr>
        </p:nvSpPr>
        <p:spPr bwMode="auto">
          <a:xfrm>
            <a:off x="914400" y="1676400"/>
            <a:ext cx="7315200"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(c)	If a joint bar is cracked or broken between the middle two bolt holes it must be replaced.</a:t>
            </a:r>
          </a:p>
        </p:txBody>
      </p:sp>
      <p:graphicFrame>
        <p:nvGraphicFramePr>
          <p:cNvPr id="2" name="Object 1"/>
          <p:cNvGraphicFramePr>
            <a:graphicFrameLocks noChangeAspect="1"/>
          </p:cNvGraphicFramePr>
          <p:nvPr/>
        </p:nvGraphicFramePr>
        <p:xfrm>
          <a:off x="685800" y="2743200"/>
          <a:ext cx="3733800" cy="2590800"/>
        </p:xfrm>
        <a:graphic>
          <a:graphicData uri="http://schemas.openxmlformats.org/presentationml/2006/ole">
            <mc:AlternateContent xmlns:mc="http://schemas.openxmlformats.org/markup-compatibility/2006">
              <mc:Choice xmlns:v="urn:schemas-microsoft-com:vml" Requires="v">
                <p:oleObj spid="_x0000_s206886" name="Photo Editor Photo" r:id="rId4" imgW="6885714" imgH="4676190" progId="">
                  <p:embed/>
                </p:oleObj>
              </mc:Choice>
              <mc:Fallback>
                <p:oleObj name="Photo Editor Photo" r:id="rId4" imgW="6885714" imgH="4676190" progId="">
                  <p:embed/>
                  <p:pic>
                    <p:nvPicPr>
                      <p:cNvPr id="0" name=""/>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685800" y="2743200"/>
                        <a:ext cx="37338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 name="Picture 4" descr="D121C2A"/>
          <p:cNvPicPr>
            <a:picLocks noChangeAspect="1" noChangeArrowheads="1"/>
          </p:cNvPicPr>
          <p:nvPr/>
        </p:nvPicPr>
        <p:blipFill>
          <a:blip r:embed="rId6" cstate="print">
            <a:lum bright="12000"/>
            <a:extLst>
              <a:ext uri="{28A0092B-C50C-407E-A947-70E740481C1C}">
                <a14:useLocalDpi xmlns:a14="http://schemas.microsoft.com/office/drawing/2010/main" val="0"/>
              </a:ext>
            </a:extLst>
          </a:blip>
          <a:srcRect/>
          <a:stretch>
            <a:fillRect/>
          </a:stretch>
        </p:blipFill>
        <p:spPr bwMode="auto">
          <a:xfrm>
            <a:off x="4724400" y="2743200"/>
            <a:ext cx="3733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107</a:t>
            </a:fld>
            <a:endParaRPr lang="en-US" sz="800" dirty="0">
              <a:solidFill>
                <a:prstClr val="black"/>
              </a:solidFill>
            </a:endParaRPr>
          </a:p>
        </p:txBody>
      </p:sp>
    </p:spTree>
    <p:extLst>
      <p:ext uri="{BB962C8B-B14F-4D97-AF65-F5344CB8AC3E}">
        <p14:creationId xmlns:p14="http://schemas.microsoft.com/office/powerpoint/2010/main" val="26356039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213.121 Rail </a:t>
            </a:r>
            <a:r>
              <a:rPr lang="en-US" sz="4400" dirty="0"/>
              <a:t>J</a:t>
            </a:r>
            <a:r>
              <a:rPr lang="en-US" sz="4400" dirty="0" smtClean="0"/>
              <a:t>oints</a:t>
            </a:r>
            <a:endParaRPr lang="en-US" sz="4000" dirty="0"/>
          </a:p>
        </p:txBody>
      </p:sp>
      <p:sp>
        <p:nvSpPr>
          <p:cNvPr id="9" name="Rectangle 7"/>
          <p:cNvSpPr>
            <a:spLocks noGrp="1" noChangeArrowheads="1"/>
          </p:cNvSpPr>
          <p:nvPr>
            <p:ph idx="4294967295"/>
          </p:nvPr>
        </p:nvSpPr>
        <p:spPr bwMode="auto">
          <a:xfrm>
            <a:off x="914400" y="1676400"/>
            <a:ext cx="7315200" cy="13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(d)	In the case of conventional jointed track, each rail must be bolted with at least two bolts at each joint in Classes 2 through 5 track, and with at least one bolt in Class 1 track.</a:t>
            </a:r>
          </a:p>
        </p:txBody>
      </p:sp>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3124200"/>
            <a:ext cx="3733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3124200"/>
            <a:ext cx="3733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108</a:t>
            </a:fld>
            <a:endParaRPr lang="en-US" sz="800" dirty="0">
              <a:solidFill>
                <a:prstClr val="black"/>
              </a:solidFill>
            </a:endParaRPr>
          </a:p>
        </p:txBody>
      </p:sp>
    </p:spTree>
    <p:extLst>
      <p:ext uri="{BB962C8B-B14F-4D97-AF65-F5344CB8AC3E}">
        <p14:creationId xmlns:p14="http://schemas.microsoft.com/office/powerpoint/2010/main" val="40781093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213.121 Rail </a:t>
            </a:r>
            <a:r>
              <a:rPr lang="en-US" sz="4400" dirty="0"/>
              <a:t>J</a:t>
            </a:r>
            <a:r>
              <a:rPr lang="en-US" sz="4400" dirty="0" smtClean="0"/>
              <a:t>oints</a:t>
            </a:r>
            <a:endParaRPr lang="en-US" sz="4000" dirty="0"/>
          </a:p>
        </p:txBody>
      </p:sp>
      <p:sp>
        <p:nvSpPr>
          <p:cNvPr id="9" name="Rectangle 7"/>
          <p:cNvSpPr>
            <a:spLocks noGrp="1" noChangeArrowheads="1"/>
          </p:cNvSpPr>
          <p:nvPr>
            <p:ph idx="4294967295"/>
          </p:nvPr>
        </p:nvSpPr>
        <p:spPr bwMode="auto">
          <a:xfrm>
            <a:off x="914400" y="1676400"/>
            <a:ext cx="7315200" cy="11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(e)	In the case of continuous welded rail track, each rail must be bolted with at least two bolts at each joint. </a:t>
            </a:r>
            <a:endParaRPr lang="en-US" sz="2000" kern="0" dirty="0" smtClean="0">
              <a:solidFill>
                <a:sysClr val="windowText" lastClr="000000"/>
              </a:solidFill>
            </a:endParaRPr>
          </a:p>
          <a:p>
            <a:r>
              <a:rPr lang="en-US" sz="2000" kern="0" dirty="0" smtClean="0">
                <a:solidFill>
                  <a:sysClr val="windowText" lastClr="000000"/>
                </a:solidFill>
              </a:rPr>
              <a:t>NOTE: this is also in §213.119(c)(1)</a:t>
            </a:r>
            <a:endParaRPr lang="en-US" sz="2000" kern="0" dirty="0">
              <a:solidFill>
                <a:sysClr val="windowText" lastClr="000000"/>
              </a:solidFill>
            </a:endParaRPr>
          </a:p>
        </p:txBody>
      </p:sp>
      <p:pic>
        <p:nvPicPr>
          <p:cNvPr id="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2819400"/>
            <a:ext cx="5229225"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109</a:t>
            </a:fld>
            <a:endParaRPr lang="en-US" sz="800" dirty="0">
              <a:solidFill>
                <a:prstClr val="black"/>
              </a:solidFill>
            </a:endParaRPr>
          </a:p>
        </p:txBody>
      </p:sp>
    </p:spTree>
    <p:extLst>
      <p:ext uri="{BB962C8B-B14F-4D97-AF65-F5344CB8AC3E}">
        <p14:creationId xmlns:p14="http://schemas.microsoft.com/office/powerpoint/2010/main" val="18844445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11</a:t>
            </a:fld>
            <a:endParaRPr lang="en-US" sz="800" dirty="0">
              <a:solidFill>
                <a:prstClr val="black"/>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724938749"/>
              </p:ext>
            </p:extLst>
          </p:nvPr>
        </p:nvGraphicFramePr>
        <p:xfrm>
          <a:off x="1066800" y="1219200"/>
          <a:ext cx="7010400" cy="5105400"/>
        </p:xfrm>
        <a:graphic>
          <a:graphicData uri="http://schemas.openxmlformats.org/presentationml/2006/ole">
            <mc:AlternateContent xmlns:mc="http://schemas.openxmlformats.org/markup-compatibility/2006">
              <mc:Choice xmlns:v="urn:schemas-microsoft-com:vml" Requires="v">
                <p:oleObj spid="_x0000_s203813" name="Worksheet" r:id="rId4" imgW="5219633" imgH="5105375" progId="Excel.Sheet.12">
                  <p:embed/>
                </p:oleObj>
              </mc:Choice>
              <mc:Fallback>
                <p:oleObj name="Worksheet" r:id="rId4" imgW="5219633" imgH="5105375" progId="Excel.Sheet.12">
                  <p:embed/>
                  <p:pic>
                    <p:nvPicPr>
                      <p:cNvPr id="0" name=""/>
                      <p:cNvPicPr/>
                      <p:nvPr/>
                    </p:nvPicPr>
                    <p:blipFill>
                      <a:blip r:embed="rId5"/>
                      <a:stretch>
                        <a:fillRect/>
                      </a:stretch>
                    </p:blipFill>
                    <p:spPr>
                      <a:xfrm>
                        <a:off x="1066800" y="1219200"/>
                        <a:ext cx="7010400" cy="5105400"/>
                      </a:xfrm>
                      <a:prstGeom prst="rect">
                        <a:avLst/>
                      </a:prstGeom>
                    </p:spPr>
                  </p:pic>
                </p:oleObj>
              </mc:Fallback>
            </mc:AlternateContent>
          </a:graphicData>
        </a:graphic>
      </p:graphicFrame>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648200"/>
            <a:ext cx="2286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ight Arrow 8"/>
          <p:cNvSpPr/>
          <p:nvPr/>
        </p:nvSpPr>
        <p:spPr bwMode="auto">
          <a:xfrm>
            <a:off x="152400" y="5943600"/>
            <a:ext cx="838200" cy="424934"/>
          </a:xfrm>
          <a:prstGeom prst="rightArrow">
            <a:avLst/>
          </a:prstGeom>
          <a:solidFill>
            <a:srgbClr val="FFFF00"/>
          </a:solidFill>
          <a:ln w="12700">
            <a:solidFill>
              <a:schemeClr val="tx1"/>
            </a:solidFill>
            <a:round/>
            <a:headEnd/>
            <a:tailEnd/>
          </a:ln>
        </p:spPr>
        <p:txBody>
          <a:bodyPr wrap="none" rtlCol="0" anchor="ctr"/>
          <a:lstStyle/>
          <a:p>
            <a:pPr algn="ctr"/>
            <a:endParaRPr lang="en-US" dirty="0">
              <a:solidFill>
                <a:prstClr val="black"/>
              </a:solidFill>
            </a:endParaRPr>
          </a:p>
        </p:txBody>
      </p:sp>
    </p:spTree>
    <p:extLst>
      <p:ext uri="{BB962C8B-B14F-4D97-AF65-F5344CB8AC3E}">
        <p14:creationId xmlns:p14="http://schemas.microsoft.com/office/powerpoint/2010/main" val="16358418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213.121 Rail </a:t>
            </a:r>
            <a:r>
              <a:rPr lang="en-US" sz="4400" dirty="0"/>
              <a:t>J</a:t>
            </a:r>
            <a:r>
              <a:rPr lang="en-US" sz="4400" dirty="0" smtClean="0"/>
              <a:t>oints</a:t>
            </a:r>
            <a:endParaRPr lang="en-US" sz="4000" dirty="0"/>
          </a:p>
        </p:txBody>
      </p:sp>
      <p:sp>
        <p:nvSpPr>
          <p:cNvPr id="9" name="Rectangle 7"/>
          <p:cNvSpPr>
            <a:spLocks noGrp="1" noChangeArrowheads="1"/>
          </p:cNvSpPr>
          <p:nvPr>
            <p:ph idx="4294967295"/>
          </p:nvPr>
        </p:nvSpPr>
        <p:spPr bwMode="auto">
          <a:xfrm>
            <a:off x="914400" y="1676400"/>
            <a:ext cx="3695700" cy="369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1800" kern="0" dirty="0">
                <a:solidFill>
                  <a:sysClr val="windowText" lastClr="000000"/>
                </a:solidFill>
              </a:rPr>
              <a:t>(f)	Each joint bar must be held in position by track bolts tightened to allow the joint bar to firmly support the abutting rail ends and to allow longitudinal movement of the rail in the joint to accommodate expansion and contraction due to temperature variations.  When no-slip, joint-to-rail contact exists by design, the requirements of this paragraph do not apply. </a:t>
            </a:r>
          </a:p>
        </p:txBody>
      </p:sp>
      <p:pic>
        <p:nvPicPr>
          <p:cNvPr id="8" name="Picture 4" descr="IB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7907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p:cNvSpPr txBox="1">
            <a:spLocks noChangeArrowheads="1"/>
          </p:cNvSpPr>
          <p:nvPr/>
        </p:nvSpPr>
        <p:spPr bwMode="auto">
          <a:xfrm>
            <a:off x="1143000" y="5257800"/>
            <a:ext cx="7772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eaLnBrk="0" hangingPunct="0">
              <a:defRPr sz="1400">
                <a:solidFill>
                  <a:schemeClr val="accent1"/>
                </a:solidFill>
                <a:latin typeface="Arial" pitchFamily="34" charset="0"/>
              </a:defRPr>
            </a:lvl1pPr>
            <a:lvl2pPr marL="742950" indent="-285750" eaLnBrk="0" hangingPunct="0">
              <a:defRPr sz="1400">
                <a:solidFill>
                  <a:schemeClr val="accent1"/>
                </a:solidFill>
                <a:latin typeface="Arial" pitchFamily="34" charset="0"/>
              </a:defRPr>
            </a:lvl2pPr>
            <a:lvl3pPr marL="1143000" indent="-228600" eaLnBrk="0" hangingPunct="0">
              <a:defRPr sz="1400">
                <a:solidFill>
                  <a:schemeClr val="accent1"/>
                </a:solidFill>
                <a:latin typeface="Arial" pitchFamily="34" charset="0"/>
              </a:defRPr>
            </a:lvl3pPr>
            <a:lvl4pPr marL="1600200" indent="-228600" eaLnBrk="0" hangingPunct="0">
              <a:defRPr sz="1400">
                <a:solidFill>
                  <a:schemeClr val="accent1"/>
                </a:solidFill>
                <a:latin typeface="Arial" pitchFamily="34" charset="0"/>
              </a:defRPr>
            </a:lvl4pPr>
            <a:lvl5pPr marL="2057400" indent="-228600" eaLnBrk="0" hangingPunct="0">
              <a:defRPr sz="1400">
                <a:solidFill>
                  <a:schemeClr val="accent1"/>
                </a:solidFill>
                <a:latin typeface="Arial" pitchFamily="34" charset="0"/>
              </a:defRPr>
            </a:lvl5pPr>
            <a:lvl6pPr marL="2514600" indent="-228600" eaLnBrk="0" fontAlgn="base" hangingPunct="0">
              <a:spcBef>
                <a:spcPct val="0"/>
              </a:spcBef>
              <a:spcAft>
                <a:spcPct val="0"/>
              </a:spcAft>
              <a:defRPr sz="1400">
                <a:solidFill>
                  <a:schemeClr val="accent1"/>
                </a:solidFill>
                <a:latin typeface="Arial" pitchFamily="34" charset="0"/>
              </a:defRPr>
            </a:lvl6pPr>
            <a:lvl7pPr marL="2971800" indent="-228600" eaLnBrk="0" fontAlgn="base" hangingPunct="0">
              <a:spcBef>
                <a:spcPct val="0"/>
              </a:spcBef>
              <a:spcAft>
                <a:spcPct val="0"/>
              </a:spcAft>
              <a:defRPr sz="1400">
                <a:solidFill>
                  <a:schemeClr val="accent1"/>
                </a:solidFill>
                <a:latin typeface="Arial" pitchFamily="34" charset="0"/>
              </a:defRPr>
            </a:lvl7pPr>
            <a:lvl8pPr marL="3429000" indent="-228600" eaLnBrk="0" fontAlgn="base" hangingPunct="0">
              <a:spcBef>
                <a:spcPct val="0"/>
              </a:spcBef>
              <a:spcAft>
                <a:spcPct val="0"/>
              </a:spcAft>
              <a:defRPr sz="1400">
                <a:solidFill>
                  <a:schemeClr val="accent1"/>
                </a:solidFill>
                <a:latin typeface="Arial" pitchFamily="34" charset="0"/>
              </a:defRPr>
            </a:lvl8pPr>
            <a:lvl9pPr marL="3886200" indent="-228600" eaLnBrk="0" fontAlgn="base" hangingPunct="0">
              <a:spcBef>
                <a:spcPct val="0"/>
              </a:spcBef>
              <a:spcAft>
                <a:spcPct val="0"/>
              </a:spcAft>
              <a:defRPr sz="1400">
                <a:solidFill>
                  <a:schemeClr val="accent1"/>
                </a:solidFill>
                <a:latin typeface="Arial" pitchFamily="34" charset="0"/>
              </a:defRPr>
            </a:lvl9pPr>
          </a:lstStyle>
          <a:p>
            <a:r>
              <a:rPr lang="en-US" sz="1800" dirty="0">
                <a:solidFill>
                  <a:prstClr val="black"/>
                </a:solidFill>
                <a:latin typeface="Trebuchet MS"/>
              </a:rPr>
              <a:t>Those locations when over 400' in length, are considered to be continuous welded rail track and must meet all the requirements for continuous welded rail track prescribed in this part.</a:t>
            </a:r>
          </a:p>
          <a:p>
            <a:endParaRPr lang="en-US" sz="2800" dirty="0">
              <a:solidFill>
                <a:prstClr val="black"/>
              </a:solidFill>
              <a:latin typeface="Times New Roman" pitchFamily="18" charset="0"/>
            </a:endParaRPr>
          </a:p>
        </p:txBody>
      </p:sp>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110</a:t>
            </a:fld>
            <a:endParaRPr lang="en-US" sz="800" dirty="0">
              <a:solidFill>
                <a:prstClr val="black"/>
              </a:solidFill>
            </a:endParaRPr>
          </a:p>
        </p:txBody>
      </p:sp>
    </p:spTree>
    <p:extLst>
      <p:ext uri="{BB962C8B-B14F-4D97-AF65-F5344CB8AC3E}">
        <p14:creationId xmlns:p14="http://schemas.microsoft.com/office/powerpoint/2010/main" val="6034758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213.121 Rail </a:t>
            </a:r>
            <a:r>
              <a:rPr lang="en-US" sz="4400" dirty="0"/>
              <a:t>J</a:t>
            </a:r>
            <a:r>
              <a:rPr lang="en-US" sz="4400" dirty="0" smtClean="0"/>
              <a:t>oints</a:t>
            </a:r>
            <a:endParaRPr lang="en-US" sz="4000" dirty="0"/>
          </a:p>
        </p:txBody>
      </p:sp>
      <p:sp>
        <p:nvSpPr>
          <p:cNvPr id="9" name="Rectangle 7"/>
          <p:cNvSpPr>
            <a:spLocks noGrp="1" noChangeArrowheads="1"/>
          </p:cNvSpPr>
          <p:nvPr>
            <p:ph idx="4294967295"/>
          </p:nvPr>
        </p:nvSpPr>
        <p:spPr bwMode="auto">
          <a:xfrm>
            <a:off x="914400" y="1676400"/>
            <a:ext cx="7315200"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(g)	No rail shall have a bolt hole which is torch cut or burned in Classes 2 through 5 track.</a:t>
            </a:r>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t="14357" r="41856" b="25446"/>
          <a:stretch>
            <a:fillRect/>
          </a:stretch>
        </p:blipFill>
        <p:spPr bwMode="auto">
          <a:xfrm>
            <a:off x="2590800" y="2743200"/>
            <a:ext cx="4191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111</a:t>
            </a:fld>
            <a:endParaRPr lang="en-US" sz="800" dirty="0">
              <a:solidFill>
                <a:prstClr val="black"/>
              </a:solidFill>
            </a:endParaRPr>
          </a:p>
        </p:txBody>
      </p:sp>
    </p:spTree>
    <p:extLst>
      <p:ext uri="{BB962C8B-B14F-4D97-AF65-F5344CB8AC3E}">
        <p14:creationId xmlns:p14="http://schemas.microsoft.com/office/powerpoint/2010/main" val="5384256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213.121 Rail </a:t>
            </a:r>
            <a:r>
              <a:rPr lang="en-US" sz="4400" dirty="0"/>
              <a:t>J</a:t>
            </a:r>
            <a:r>
              <a:rPr lang="en-US" sz="4400" dirty="0" smtClean="0"/>
              <a:t>oints</a:t>
            </a:r>
            <a:endParaRPr lang="en-US" sz="4000" dirty="0"/>
          </a:p>
        </p:txBody>
      </p:sp>
      <p:sp>
        <p:nvSpPr>
          <p:cNvPr id="9" name="Rectangle 7"/>
          <p:cNvSpPr>
            <a:spLocks noGrp="1" noChangeArrowheads="1"/>
          </p:cNvSpPr>
          <p:nvPr>
            <p:ph idx="4294967295"/>
          </p:nvPr>
        </p:nvSpPr>
        <p:spPr bwMode="auto">
          <a:xfrm>
            <a:off x="914400" y="1676400"/>
            <a:ext cx="7315200"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(h)	No joint bar shall be reconfigured by torch cutting in Classes 3 through 5 track. </a:t>
            </a:r>
          </a:p>
        </p:txBody>
      </p:sp>
      <p:pic>
        <p:nvPicPr>
          <p:cNvPr id="849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7713" y="2868613"/>
            <a:ext cx="5108575" cy="299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112</a:t>
            </a:fld>
            <a:endParaRPr lang="en-US" sz="800" dirty="0">
              <a:solidFill>
                <a:prstClr val="black"/>
              </a:solidFill>
            </a:endParaRPr>
          </a:p>
        </p:txBody>
      </p:sp>
    </p:spTree>
    <p:extLst>
      <p:ext uri="{BB962C8B-B14F-4D97-AF65-F5344CB8AC3E}">
        <p14:creationId xmlns:p14="http://schemas.microsoft.com/office/powerpoint/2010/main" val="7770681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3400" y="6336268"/>
            <a:ext cx="8153400" cy="369332"/>
          </a:xfrm>
          <a:prstGeom prst="rect">
            <a:avLst/>
          </a:prstGeom>
          <a:noFill/>
        </p:spPr>
        <p:txBody>
          <a:bodyPr wrap="square" rtlCol="0">
            <a:spAutoFit/>
          </a:bodyPr>
          <a:lstStyle/>
          <a:p>
            <a:pPr algn="ctr"/>
            <a:r>
              <a:rPr lang="en-US" sz="900" dirty="0" smtClean="0">
                <a:solidFill>
                  <a:prstClr val="black"/>
                </a:solidFill>
              </a:rPr>
              <a:t>FRA Technical Training Material is Intended for Internal Instructional Purposes Only. </a:t>
            </a:r>
          </a:p>
          <a:p>
            <a:pPr algn="ctr"/>
            <a:r>
              <a:rPr lang="en-US" sz="900" dirty="0" smtClean="0">
                <a:solidFill>
                  <a:prstClr val="black"/>
                </a:solidFill>
              </a:rPr>
              <a:t>Do not distribute outside FRA or State Agency pursuant to 49 CFR Part 212  </a:t>
            </a:r>
            <a:endParaRPr lang="en-US" sz="900" dirty="0">
              <a:solidFill>
                <a:prstClr val="black"/>
              </a:solidFill>
            </a:endParaRPr>
          </a:p>
        </p:txBody>
      </p:sp>
      <p:sp>
        <p:nvSpPr>
          <p:cNvPr id="10" name="Title 1"/>
          <p:cNvSpPr>
            <a:spLocks noGrp="1"/>
          </p:cNvSpPr>
          <p:nvPr>
            <p:ph type="title" idx="4294967295"/>
          </p:nvPr>
        </p:nvSpPr>
        <p:spPr>
          <a:xfrm>
            <a:off x="1793289" y="228600"/>
            <a:ext cx="7426911" cy="1143000"/>
          </a:xfrm>
        </p:spPr>
        <p:txBody>
          <a:bodyPr/>
          <a:lstStyle/>
          <a:p>
            <a:pPr algn="l"/>
            <a:r>
              <a:rPr lang="en-US" sz="4400" dirty="0" smtClean="0"/>
              <a:t>§ 213.121 Rail </a:t>
            </a:r>
            <a:r>
              <a:rPr lang="en-US" sz="4400" dirty="0"/>
              <a:t>J</a:t>
            </a:r>
            <a:r>
              <a:rPr lang="en-US" sz="4400" dirty="0" smtClean="0"/>
              <a:t>oints</a:t>
            </a:r>
            <a:endParaRPr lang="en-US" sz="4000" dirty="0"/>
          </a:p>
        </p:txBody>
      </p:sp>
      <p:sp>
        <p:nvSpPr>
          <p:cNvPr id="9" name="Rectangle 7"/>
          <p:cNvSpPr>
            <a:spLocks noGrp="1" noChangeArrowheads="1"/>
          </p:cNvSpPr>
          <p:nvPr>
            <p:ph idx="4294967295"/>
          </p:nvPr>
        </p:nvSpPr>
        <p:spPr bwMode="auto">
          <a:xfrm>
            <a:off x="762000" y="1524000"/>
            <a:ext cx="7315200"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a:r>
              <a:rPr lang="en-US" sz="2000" kern="0" dirty="0" smtClean="0">
                <a:solidFill>
                  <a:sysClr val="windowText" lastClr="000000"/>
                </a:solidFill>
              </a:rPr>
              <a:t>Compromise Joint Bar</a:t>
            </a:r>
            <a:endParaRPr lang="en-US" sz="2000" kern="0" dirty="0">
              <a:solidFill>
                <a:sysClr val="windowText" lastClr="000000"/>
              </a:solidFill>
            </a:endParaRPr>
          </a:p>
        </p:txBody>
      </p:sp>
      <p:grpSp>
        <p:nvGrpSpPr>
          <p:cNvPr id="11" name="Group 3"/>
          <p:cNvGrpSpPr>
            <a:grpSpLocks/>
          </p:cNvGrpSpPr>
          <p:nvPr/>
        </p:nvGrpSpPr>
        <p:grpSpPr bwMode="auto">
          <a:xfrm>
            <a:off x="611188" y="1824038"/>
            <a:ext cx="7858125" cy="4362450"/>
            <a:chOff x="385" y="1149"/>
            <a:chExt cx="4950" cy="2748"/>
          </a:xfrm>
        </p:grpSpPr>
        <p:sp>
          <p:nvSpPr>
            <p:cNvPr id="12" name="Line 4"/>
            <p:cNvSpPr>
              <a:spLocks noChangeShapeType="1"/>
            </p:cNvSpPr>
            <p:nvPr/>
          </p:nvSpPr>
          <p:spPr bwMode="auto">
            <a:xfrm flipV="1">
              <a:off x="3570" y="1195"/>
              <a:ext cx="0" cy="253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3" name="Line 5"/>
            <p:cNvSpPr>
              <a:spLocks noChangeShapeType="1"/>
            </p:cNvSpPr>
            <p:nvPr/>
          </p:nvSpPr>
          <p:spPr bwMode="auto">
            <a:xfrm flipV="1">
              <a:off x="3817" y="2341"/>
              <a:ext cx="0" cy="138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4" name="Line 6"/>
            <p:cNvSpPr>
              <a:spLocks noChangeShapeType="1"/>
            </p:cNvSpPr>
            <p:nvPr/>
          </p:nvSpPr>
          <p:spPr bwMode="auto">
            <a:xfrm flipV="1">
              <a:off x="3776" y="1171"/>
              <a:ext cx="0" cy="117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5" name="Line 7"/>
            <p:cNvSpPr>
              <a:spLocks noChangeShapeType="1"/>
            </p:cNvSpPr>
            <p:nvPr/>
          </p:nvSpPr>
          <p:spPr bwMode="auto">
            <a:xfrm flipH="1">
              <a:off x="3452" y="2338"/>
              <a:ext cx="4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6" name="Line 8"/>
            <p:cNvSpPr>
              <a:spLocks noChangeShapeType="1"/>
            </p:cNvSpPr>
            <p:nvPr/>
          </p:nvSpPr>
          <p:spPr bwMode="auto">
            <a:xfrm flipV="1">
              <a:off x="3448" y="1219"/>
              <a:ext cx="0" cy="250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7" name="Line 9"/>
            <p:cNvSpPr>
              <a:spLocks noChangeShapeType="1"/>
            </p:cNvSpPr>
            <p:nvPr/>
          </p:nvSpPr>
          <p:spPr bwMode="auto">
            <a:xfrm flipV="1">
              <a:off x="3898" y="1171"/>
              <a:ext cx="0" cy="255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8" name="Line 10"/>
            <p:cNvSpPr>
              <a:spLocks noChangeShapeType="1"/>
            </p:cNvSpPr>
            <p:nvPr/>
          </p:nvSpPr>
          <p:spPr bwMode="auto">
            <a:xfrm flipV="1">
              <a:off x="1857" y="2335"/>
              <a:ext cx="0" cy="139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9" name="Line 11"/>
            <p:cNvSpPr>
              <a:spLocks noChangeShapeType="1"/>
            </p:cNvSpPr>
            <p:nvPr/>
          </p:nvSpPr>
          <p:spPr bwMode="auto">
            <a:xfrm flipV="1">
              <a:off x="2079" y="2379"/>
              <a:ext cx="0" cy="136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0" name="Line 12"/>
            <p:cNvSpPr>
              <a:spLocks noChangeShapeType="1"/>
            </p:cNvSpPr>
            <p:nvPr/>
          </p:nvSpPr>
          <p:spPr bwMode="auto">
            <a:xfrm flipV="1">
              <a:off x="2079" y="1193"/>
              <a:ext cx="0" cy="119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1" name="Line 13"/>
            <p:cNvSpPr>
              <a:spLocks noChangeShapeType="1"/>
            </p:cNvSpPr>
            <p:nvPr/>
          </p:nvSpPr>
          <p:spPr bwMode="auto">
            <a:xfrm flipH="1">
              <a:off x="1722" y="2338"/>
              <a:ext cx="4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2" name="Line 14"/>
            <p:cNvSpPr>
              <a:spLocks noChangeShapeType="1"/>
            </p:cNvSpPr>
            <p:nvPr/>
          </p:nvSpPr>
          <p:spPr bwMode="auto">
            <a:xfrm flipV="1">
              <a:off x="1724" y="2335"/>
              <a:ext cx="0" cy="141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3" name="Line 15"/>
            <p:cNvSpPr>
              <a:spLocks noChangeShapeType="1"/>
            </p:cNvSpPr>
            <p:nvPr/>
          </p:nvSpPr>
          <p:spPr bwMode="auto">
            <a:xfrm flipV="1">
              <a:off x="2180" y="1171"/>
              <a:ext cx="0" cy="255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nvGrpSpPr>
            <p:cNvPr id="24" name="Group 16"/>
            <p:cNvGrpSpPr>
              <a:grpSpLocks/>
            </p:cNvGrpSpPr>
            <p:nvPr/>
          </p:nvGrpSpPr>
          <p:grpSpPr bwMode="auto">
            <a:xfrm>
              <a:off x="2186" y="1752"/>
              <a:ext cx="1264" cy="442"/>
              <a:chOff x="2186" y="1752"/>
              <a:chExt cx="1264" cy="442"/>
            </a:xfrm>
          </p:grpSpPr>
          <p:sp>
            <p:nvSpPr>
              <p:cNvPr id="108" name="Line 17"/>
              <p:cNvSpPr>
                <a:spLocks noChangeShapeType="1"/>
              </p:cNvSpPr>
              <p:nvPr/>
            </p:nvSpPr>
            <p:spPr bwMode="auto">
              <a:xfrm>
                <a:off x="2186" y="2194"/>
                <a:ext cx="126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09" name="Line 18"/>
              <p:cNvSpPr>
                <a:spLocks noChangeShapeType="1"/>
              </p:cNvSpPr>
              <p:nvPr/>
            </p:nvSpPr>
            <p:spPr bwMode="auto">
              <a:xfrm>
                <a:off x="2186" y="1752"/>
                <a:ext cx="126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grpSp>
          <p:nvGrpSpPr>
            <p:cNvPr id="25" name="Group 19"/>
            <p:cNvGrpSpPr>
              <a:grpSpLocks/>
            </p:cNvGrpSpPr>
            <p:nvPr/>
          </p:nvGrpSpPr>
          <p:grpSpPr bwMode="auto">
            <a:xfrm>
              <a:off x="3902" y="1823"/>
              <a:ext cx="229" cy="298"/>
              <a:chOff x="3902" y="1823"/>
              <a:chExt cx="229" cy="298"/>
            </a:xfrm>
          </p:grpSpPr>
          <p:sp>
            <p:nvSpPr>
              <p:cNvPr id="102" name="Rectangle 20"/>
              <p:cNvSpPr>
                <a:spLocks noChangeArrowheads="1"/>
              </p:cNvSpPr>
              <p:nvPr/>
            </p:nvSpPr>
            <p:spPr bwMode="auto">
              <a:xfrm>
                <a:off x="3902" y="1823"/>
                <a:ext cx="229" cy="29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dirty="0">
                  <a:solidFill>
                    <a:prstClr val="black"/>
                  </a:solidFill>
                </a:endParaRPr>
              </a:p>
            </p:txBody>
          </p:sp>
          <p:grpSp>
            <p:nvGrpSpPr>
              <p:cNvPr id="103" name="Group 21"/>
              <p:cNvGrpSpPr>
                <a:grpSpLocks/>
              </p:cNvGrpSpPr>
              <p:nvPr/>
            </p:nvGrpSpPr>
            <p:grpSpPr bwMode="auto">
              <a:xfrm>
                <a:off x="3902" y="1857"/>
                <a:ext cx="151" cy="231"/>
                <a:chOff x="3902" y="1857"/>
                <a:chExt cx="151" cy="231"/>
              </a:xfrm>
            </p:grpSpPr>
            <p:sp>
              <p:nvSpPr>
                <p:cNvPr id="104" name="Rectangle 22"/>
                <p:cNvSpPr>
                  <a:spLocks noChangeArrowheads="1"/>
                </p:cNvSpPr>
                <p:nvPr/>
              </p:nvSpPr>
              <p:spPr bwMode="auto">
                <a:xfrm>
                  <a:off x="3902" y="2061"/>
                  <a:ext cx="33" cy="27"/>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105" name="Rectangle 23"/>
                <p:cNvSpPr>
                  <a:spLocks noChangeArrowheads="1"/>
                </p:cNvSpPr>
                <p:nvPr/>
              </p:nvSpPr>
              <p:spPr bwMode="auto">
                <a:xfrm>
                  <a:off x="3902" y="1857"/>
                  <a:ext cx="33" cy="27"/>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106" name="Rectangle 24"/>
                <p:cNvSpPr>
                  <a:spLocks noChangeArrowheads="1"/>
                </p:cNvSpPr>
                <p:nvPr/>
              </p:nvSpPr>
              <p:spPr bwMode="auto">
                <a:xfrm>
                  <a:off x="4021" y="2027"/>
                  <a:ext cx="32" cy="26"/>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107" name="Rectangle 25"/>
                <p:cNvSpPr>
                  <a:spLocks noChangeArrowheads="1"/>
                </p:cNvSpPr>
                <p:nvPr/>
              </p:nvSpPr>
              <p:spPr bwMode="auto">
                <a:xfrm>
                  <a:off x="4021" y="1892"/>
                  <a:ext cx="32" cy="26"/>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grpSp>
        </p:grpSp>
        <p:grpSp>
          <p:nvGrpSpPr>
            <p:cNvPr id="26" name="Group 26"/>
            <p:cNvGrpSpPr>
              <a:grpSpLocks/>
            </p:cNvGrpSpPr>
            <p:nvPr/>
          </p:nvGrpSpPr>
          <p:grpSpPr bwMode="auto">
            <a:xfrm>
              <a:off x="3207" y="1823"/>
              <a:ext cx="237" cy="298"/>
              <a:chOff x="3207" y="1823"/>
              <a:chExt cx="237" cy="298"/>
            </a:xfrm>
          </p:grpSpPr>
          <p:sp>
            <p:nvSpPr>
              <p:cNvPr id="96" name="Rectangle 27"/>
              <p:cNvSpPr>
                <a:spLocks noChangeArrowheads="1"/>
              </p:cNvSpPr>
              <p:nvPr/>
            </p:nvSpPr>
            <p:spPr bwMode="auto">
              <a:xfrm>
                <a:off x="3207" y="1823"/>
                <a:ext cx="237" cy="29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dirty="0">
                  <a:solidFill>
                    <a:prstClr val="black"/>
                  </a:solidFill>
                </a:endParaRPr>
              </a:p>
            </p:txBody>
          </p:sp>
          <p:grpSp>
            <p:nvGrpSpPr>
              <p:cNvPr id="97" name="Group 28"/>
              <p:cNvGrpSpPr>
                <a:grpSpLocks/>
              </p:cNvGrpSpPr>
              <p:nvPr/>
            </p:nvGrpSpPr>
            <p:grpSpPr bwMode="auto">
              <a:xfrm>
                <a:off x="3290" y="1857"/>
                <a:ext cx="154" cy="231"/>
                <a:chOff x="3290" y="1857"/>
                <a:chExt cx="154" cy="231"/>
              </a:xfrm>
            </p:grpSpPr>
            <p:sp>
              <p:nvSpPr>
                <p:cNvPr id="98" name="Rectangle 29"/>
                <p:cNvSpPr>
                  <a:spLocks noChangeArrowheads="1"/>
                </p:cNvSpPr>
                <p:nvPr/>
              </p:nvSpPr>
              <p:spPr bwMode="auto">
                <a:xfrm>
                  <a:off x="3411" y="2061"/>
                  <a:ext cx="33" cy="27"/>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99" name="Rectangle 30"/>
                <p:cNvSpPr>
                  <a:spLocks noChangeArrowheads="1"/>
                </p:cNvSpPr>
                <p:nvPr/>
              </p:nvSpPr>
              <p:spPr bwMode="auto">
                <a:xfrm>
                  <a:off x="3411" y="1857"/>
                  <a:ext cx="33" cy="27"/>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100" name="Rectangle 31"/>
                <p:cNvSpPr>
                  <a:spLocks noChangeArrowheads="1"/>
                </p:cNvSpPr>
                <p:nvPr/>
              </p:nvSpPr>
              <p:spPr bwMode="auto">
                <a:xfrm>
                  <a:off x="3290" y="2027"/>
                  <a:ext cx="32" cy="26"/>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101" name="Rectangle 32"/>
                <p:cNvSpPr>
                  <a:spLocks noChangeArrowheads="1"/>
                </p:cNvSpPr>
                <p:nvPr/>
              </p:nvSpPr>
              <p:spPr bwMode="auto">
                <a:xfrm>
                  <a:off x="3290" y="1892"/>
                  <a:ext cx="32" cy="26"/>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grpSp>
        </p:grpSp>
        <p:sp>
          <p:nvSpPr>
            <p:cNvPr id="27" name="Rectangle 33"/>
            <p:cNvSpPr>
              <a:spLocks noChangeArrowheads="1"/>
            </p:cNvSpPr>
            <p:nvPr/>
          </p:nvSpPr>
          <p:spPr bwMode="auto">
            <a:xfrm>
              <a:off x="1217" y="1755"/>
              <a:ext cx="548" cy="43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dirty="0">
                <a:solidFill>
                  <a:prstClr val="black"/>
                </a:solidFill>
              </a:endParaRPr>
            </a:p>
          </p:txBody>
        </p:sp>
        <p:grpSp>
          <p:nvGrpSpPr>
            <p:cNvPr id="28" name="Group 34"/>
            <p:cNvGrpSpPr>
              <a:grpSpLocks/>
            </p:cNvGrpSpPr>
            <p:nvPr/>
          </p:nvGrpSpPr>
          <p:grpSpPr bwMode="auto">
            <a:xfrm>
              <a:off x="2183" y="1823"/>
              <a:ext cx="237" cy="298"/>
              <a:chOff x="2183" y="1823"/>
              <a:chExt cx="237" cy="298"/>
            </a:xfrm>
          </p:grpSpPr>
          <p:sp>
            <p:nvSpPr>
              <p:cNvPr id="90" name="Rectangle 35"/>
              <p:cNvSpPr>
                <a:spLocks noChangeArrowheads="1"/>
              </p:cNvSpPr>
              <p:nvPr/>
            </p:nvSpPr>
            <p:spPr bwMode="auto">
              <a:xfrm>
                <a:off x="2183" y="1823"/>
                <a:ext cx="237" cy="29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dirty="0">
                  <a:solidFill>
                    <a:prstClr val="black"/>
                  </a:solidFill>
                </a:endParaRPr>
              </a:p>
            </p:txBody>
          </p:sp>
          <p:grpSp>
            <p:nvGrpSpPr>
              <p:cNvPr id="91" name="Group 36"/>
              <p:cNvGrpSpPr>
                <a:grpSpLocks/>
              </p:cNvGrpSpPr>
              <p:nvPr/>
            </p:nvGrpSpPr>
            <p:grpSpPr bwMode="auto">
              <a:xfrm>
                <a:off x="2183" y="1857"/>
                <a:ext cx="156" cy="231"/>
                <a:chOff x="2183" y="1857"/>
                <a:chExt cx="156" cy="231"/>
              </a:xfrm>
            </p:grpSpPr>
            <p:sp>
              <p:nvSpPr>
                <p:cNvPr id="92" name="Rectangle 37"/>
                <p:cNvSpPr>
                  <a:spLocks noChangeArrowheads="1"/>
                </p:cNvSpPr>
                <p:nvPr/>
              </p:nvSpPr>
              <p:spPr bwMode="auto">
                <a:xfrm>
                  <a:off x="2183" y="2061"/>
                  <a:ext cx="35" cy="27"/>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93" name="Rectangle 38"/>
                <p:cNvSpPr>
                  <a:spLocks noChangeArrowheads="1"/>
                </p:cNvSpPr>
                <p:nvPr/>
              </p:nvSpPr>
              <p:spPr bwMode="auto">
                <a:xfrm>
                  <a:off x="2183" y="1857"/>
                  <a:ext cx="35" cy="27"/>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94" name="Rectangle 39"/>
                <p:cNvSpPr>
                  <a:spLocks noChangeArrowheads="1"/>
                </p:cNvSpPr>
                <p:nvPr/>
              </p:nvSpPr>
              <p:spPr bwMode="auto">
                <a:xfrm>
                  <a:off x="2306" y="2027"/>
                  <a:ext cx="33" cy="26"/>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95" name="Rectangle 40"/>
                <p:cNvSpPr>
                  <a:spLocks noChangeArrowheads="1"/>
                </p:cNvSpPr>
                <p:nvPr/>
              </p:nvSpPr>
              <p:spPr bwMode="auto">
                <a:xfrm>
                  <a:off x="2306" y="1892"/>
                  <a:ext cx="33" cy="26"/>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grpSp>
        </p:grpSp>
        <p:grpSp>
          <p:nvGrpSpPr>
            <p:cNvPr id="29" name="Group 41"/>
            <p:cNvGrpSpPr>
              <a:grpSpLocks/>
            </p:cNvGrpSpPr>
            <p:nvPr/>
          </p:nvGrpSpPr>
          <p:grpSpPr bwMode="auto">
            <a:xfrm>
              <a:off x="1541" y="1823"/>
              <a:ext cx="224" cy="298"/>
              <a:chOff x="1541" y="1823"/>
              <a:chExt cx="224" cy="298"/>
            </a:xfrm>
          </p:grpSpPr>
          <p:sp>
            <p:nvSpPr>
              <p:cNvPr id="84" name="Rectangle 42"/>
              <p:cNvSpPr>
                <a:spLocks noChangeArrowheads="1"/>
              </p:cNvSpPr>
              <p:nvPr/>
            </p:nvSpPr>
            <p:spPr bwMode="auto">
              <a:xfrm>
                <a:off x="1541" y="1823"/>
                <a:ext cx="224" cy="29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dirty="0">
                  <a:solidFill>
                    <a:prstClr val="black"/>
                  </a:solidFill>
                </a:endParaRPr>
              </a:p>
            </p:txBody>
          </p:sp>
          <p:grpSp>
            <p:nvGrpSpPr>
              <p:cNvPr id="85" name="Group 43"/>
              <p:cNvGrpSpPr>
                <a:grpSpLocks/>
              </p:cNvGrpSpPr>
              <p:nvPr/>
            </p:nvGrpSpPr>
            <p:grpSpPr bwMode="auto">
              <a:xfrm>
                <a:off x="1620" y="1857"/>
                <a:ext cx="145" cy="231"/>
                <a:chOff x="1620" y="1857"/>
                <a:chExt cx="145" cy="231"/>
              </a:xfrm>
            </p:grpSpPr>
            <p:sp>
              <p:nvSpPr>
                <p:cNvPr id="86" name="Rectangle 44"/>
                <p:cNvSpPr>
                  <a:spLocks noChangeArrowheads="1"/>
                </p:cNvSpPr>
                <p:nvPr/>
              </p:nvSpPr>
              <p:spPr bwMode="auto">
                <a:xfrm>
                  <a:off x="1734" y="2061"/>
                  <a:ext cx="31" cy="27"/>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87" name="Rectangle 45"/>
                <p:cNvSpPr>
                  <a:spLocks noChangeArrowheads="1"/>
                </p:cNvSpPr>
                <p:nvPr/>
              </p:nvSpPr>
              <p:spPr bwMode="auto">
                <a:xfrm>
                  <a:off x="1734" y="1857"/>
                  <a:ext cx="31" cy="27"/>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88" name="Rectangle 46"/>
                <p:cNvSpPr>
                  <a:spLocks noChangeArrowheads="1"/>
                </p:cNvSpPr>
                <p:nvPr/>
              </p:nvSpPr>
              <p:spPr bwMode="auto">
                <a:xfrm>
                  <a:off x="1620" y="2027"/>
                  <a:ext cx="30" cy="26"/>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89" name="Rectangle 47"/>
                <p:cNvSpPr>
                  <a:spLocks noChangeArrowheads="1"/>
                </p:cNvSpPr>
                <p:nvPr/>
              </p:nvSpPr>
              <p:spPr bwMode="auto">
                <a:xfrm>
                  <a:off x="1620" y="1892"/>
                  <a:ext cx="30" cy="26"/>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grpSp>
        </p:grpSp>
        <p:sp>
          <p:nvSpPr>
            <p:cNvPr id="30" name="Rectangle 48"/>
            <p:cNvSpPr>
              <a:spLocks noChangeArrowheads="1"/>
            </p:cNvSpPr>
            <p:nvPr/>
          </p:nvSpPr>
          <p:spPr bwMode="auto">
            <a:xfrm>
              <a:off x="3902" y="1740"/>
              <a:ext cx="562" cy="43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dirty="0">
                <a:solidFill>
                  <a:prstClr val="black"/>
                </a:solidFill>
              </a:endParaRPr>
            </a:p>
          </p:txBody>
        </p:sp>
        <p:grpSp>
          <p:nvGrpSpPr>
            <p:cNvPr id="31" name="Group 49"/>
            <p:cNvGrpSpPr>
              <a:grpSpLocks/>
            </p:cNvGrpSpPr>
            <p:nvPr/>
          </p:nvGrpSpPr>
          <p:grpSpPr bwMode="auto">
            <a:xfrm>
              <a:off x="2186" y="2894"/>
              <a:ext cx="1264" cy="442"/>
              <a:chOff x="2186" y="2894"/>
              <a:chExt cx="1264" cy="442"/>
            </a:xfrm>
          </p:grpSpPr>
          <p:sp>
            <p:nvSpPr>
              <p:cNvPr id="82" name="Line 50"/>
              <p:cNvSpPr>
                <a:spLocks noChangeShapeType="1"/>
              </p:cNvSpPr>
              <p:nvPr/>
            </p:nvSpPr>
            <p:spPr bwMode="auto">
              <a:xfrm>
                <a:off x="2186" y="3336"/>
                <a:ext cx="126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83" name="Line 51"/>
              <p:cNvSpPr>
                <a:spLocks noChangeShapeType="1"/>
              </p:cNvSpPr>
              <p:nvPr/>
            </p:nvSpPr>
            <p:spPr bwMode="auto">
              <a:xfrm>
                <a:off x="2186" y="2894"/>
                <a:ext cx="1264"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grpSp>
          <p:nvGrpSpPr>
            <p:cNvPr id="32" name="Group 52"/>
            <p:cNvGrpSpPr>
              <a:grpSpLocks/>
            </p:cNvGrpSpPr>
            <p:nvPr/>
          </p:nvGrpSpPr>
          <p:grpSpPr bwMode="auto">
            <a:xfrm>
              <a:off x="3902" y="2965"/>
              <a:ext cx="229" cy="299"/>
              <a:chOff x="3902" y="2965"/>
              <a:chExt cx="229" cy="299"/>
            </a:xfrm>
          </p:grpSpPr>
          <p:sp>
            <p:nvSpPr>
              <p:cNvPr id="76" name="Rectangle 53"/>
              <p:cNvSpPr>
                <a:spLocks noChangeArrowheads="1"/>
              </p:cNvSpPr>
              <p:nvPr/>
            </p:nvSpPr>
            <p:spPr bwMode="auto">
              <a:xfrm>
                <a:off x="3902" y="2965"/>
                <a:ext cx="229" cy="29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dirty="0">
                  <a:solidFill>
                    <a:prstClr val="black"/>
                  </a:solidFill>
                </a:endParaRPr>
              </a:p>
            </p:txBody>
          </p:sp>
          <p:grpSp>
            <p:nvGrpSpPr>
              <p:cNvPr id="77" name="Group 54"/>
              <p:cNvGrpSpPr>
                <a:grpSpLocks/>
              </p:cNvGrpSpPr>
              <p:nvPr/>
            </p:nvGrpSpPr>
            <p:grpSpPr bwMode="auto">
              <a:xfrm>
                <a:off x="3902" y="2999"/>
                <a:ext cx="151" cy="232"/>
                <a:chOff x="3902" y="2999"/>
                <a:chExt cx="151" cy="232"/>
              </a:xfrm>
            </p:grpSpPr>
            <p:sp>
              <p:nvSpPr>
                <p:cNvPr id="78" name="Rectangle 55"/>
                <p:cNvSpPr>
                  <a:spLocks noChangeArrowheads="1"/>
                </p:cNvSpPr>
                <p:nvPr/>
              </p:nvSpPr>
              <p:spPr bwMode="auto">
                <a:xfrm>
                  <a:off x="3902" y="3203"/>
                  <a:ext cx="33" cy="28"/>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79" name="Rectangle 56"/>
                <p:cNvSpPr>
                  <a:spLocks noChangeArrowheads="1"/>
                </p:cNvSpPr>
                <p:nvPr/>
              </p:nvSpPr>
              <p:spPr bwMode="auto">
                <a:xfrm>
                  <a:off x="3902" y="2999"/>
                  <a:ext cx="33" cy="28"/>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80" name="Rectangle 57"/>
                <p:cNvSpPr>
                  <a:spLocks noChangeArrowheads="1"/>
                </p:cNvSpPr>
                <p:nvPr/>
              </p:nvSpPr>
              <p:spPr bwMode="auto">
                <a:xfrm>
                  <a:off x="4021" y="3170"/>
                  <a:ext cx="32" cy="26"/>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81" name="Rectangle 58"/>
                <p:cNvSpPr>
                  <a:spLocks noChangeArrowheads="1"/>
                </p:cNvSpPr>
                <p:nvPr/>
              </p:nvSpPr>
              <p:spPr bwMode="auto">
                <a:xfrm>
                  <a:off x="4021" y="3034"/>
                  <a:ext cx="32" cy="26"/>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grpSp>
        </p:grpSp>
        <p:grpSp>
          <p:nvGrpSpPr>
            <p:cNvPr id="33" name="Group 59"/>
            <p:cNvGrpSpPr>
              <a:grpSpLocks/>
            </p:cNvGrpSpPr>
            <p:nvPr/>
          </p:nvGrpSpPr>
          <p:grpSpPr bwMode="auto">
            <a:xfrm>
              <a:off x="3207" y="2965"/>
              <a:ext cx="237" cy="299"/>
              <a:chOff x="3207" y="2965"/>
              <a:chExt cx="237" cy="299"/>
            </a:xfrm>
          </p:grpSpPr>
          <p:sp>
            <p:nvSpPr>
              <p:cNvPr id="70" name="Rectangle 60"/>
              <p:cNvSpPr>
                <a:spLocks noChangeArrowheads="1"/>
              </p:cNvSpPr>
              <p:nvPr/>
            </p:nvSpPr>
            <p:spPr bwMode="auto">
              <a:xfrm>
                <a:off x="3207" y="2965"/>
                <a:ext cx="237" cy="29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dirty="0">
                  <a:solidFill>
                    <a:prstClr val="black"/>
                  </a:solidFill>
                </a:endParaRPr>
              </a:p>
            </p:txBody>
          </p:sp>
          <p:grpSp>
            <p:nvGrpSpPr>
              <p:cNvPr id="71" name="Group 61"/>
              <p:cNvGrpSpPr>
                <a:grpSpLocks/>
              </p:cNvGrpSpPr>
              <p:nvPr/>
            </p:nvGrpSpPr>
            <p:grpSpPr bwMode="auto">
              <a:xfrm>
                <a:off x="3290" y="2999"/>
                <a:ext cx="154" cy="232"/>
                <a:chOff x="3290" y="2999"/>
                <a:chExt cx="154" cy="232"/>
              </a:xfrm>
            </p:grpSpPr>
            <p:sp>
              <p:nvSpPr>
                <p:cNvPr id="72" name="Rectangle 62"/>
                <p:cNvSpPr>
                  <a:spLocks noChangeArrowheads="1"/>
                </p:cNvSpPr>
                <p:nvPr/>
              </p:nvSpPr>
              <p:spPr bwMode="auto">
                <a:xfrm>
                  <a:off x="3411" y="3203"/>
                  <a:ext cx="33" cy="28"/>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73" name="Rectangle 63"/>
                <p:cNvSpPr>
                  <a:spLocks noChangeArrowheads="1"/>
                </p:cNvSpPr>
                <p:nvPr/>
              </p:nvSpPr>
              <p:spPr bwMode="auto">
                <a:xfrm>
                  <a:off x="3411" y="2999"/>
                  <a:ext cx="33" cy="28"/>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74" name="Rectangle 64"/>
                <p:cNvSpPr>
                  <a:spLocks noChangeArrowheads="1"/>
                </p:cNvSpPr>
                <p:nvPr/>
              </p:nvSpPr>
              <p:spPr bwMode="auto">
                <a:xfrm>
                  <a:off x="3290" y="3170"/>
                  <a:ext cx="32" cy="26"/>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75" name="Rectangle 65"/>
                <p:cNvSpPr>
                  <a:spLocks noChangeArrowheads="1"/>
                </p:cNvSpPr>
                <p:nvPr/>
              </p:nvSpPr>
              <p:spPr bwMode="auto">
                <a:xfrm>
                  <a:off x="3290" y="3034"/>
                  <a:ext cx="32" cy="26"/>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grpSp>
        </p:grpSp>
        <p:sp>
          <p:nvSpPr>
            <p:cNvPr id="34" name="Rectangle 66"/>
            <p:cNvSpPr>
              <a:spLocks noChangeArrowheads="1"/>
            </p:cNvSpPr>
            <p:nvPr/>
          </p:nvSpPr>
          <p:spPr bwMode="auto">
            <a:xfrm>
              <a:off x="1173" y="2898"/>
              <a:ext cx="547" cy="43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dirty="0">
                <a:solidFill>
                  <a:prstClr val="black"/>
                </a:solidFill>
              </a:endParaRPr>
            </a:p>
          </p:txBody>
        </p:sp>
        <p:grpSp>
          <p:nvGrpSpPr>
            <p:cNvPr id="35" name="Group 67"/>
            <p:cNvGrpSpPr>
              <a:grpSpLocks/>
            </p:cNvGrpSpPr>
            <p:nvPr/>
          </p:nvGrpSpPr>
          <p:grpSpPr bwMode="auto">
            <a:xfrm>
              <a:off x="2183" y="2965"/>
              <a:ext cx="237" cy="299"/>
              <a:chOff x="2183" y="2965"/>
              <a:chExt cx="237" cy="299"/>
            </a:xfrm>
          </p:grpSpPr>
          <p:sp>
            <p:nvSpPr>
              <p:cNvPr id="64" name="Rectangle 68"/>
              <p:cNvSpPr>
                <a:spLocks noChangeArrowheads="1"/>
              </p:cNvSpPr>
              <p:nvPr/>
            </p:nvSpPr>
            <p:spPr bwMode="auto">
              <a:xfrm>
                <a:off x="2183" y="2965"/>
                <a:ext cx="237" cy="29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dirty="0">
                  <a:solidFill>
                    <a:prstClr val="black"/>
                  </a:solidFill>
                </a:endParaRPr>
              </a:p>
            </p:txBody>
          </p:sp>
          <p:grpSp>
            <p:nvGrpSpPr>
              <p:cNvPr id="65" name="Group 69"/>
              <p:cNvGrpSpPr>
                <a:grpSpLocks/>
              </p:cNvGrpSpPr>
              <p:nvPr/>
            </p:nvGrpSpPr>
            <p:grpSpPr bwMode="auto">
              <a:xfrm>
                <a:off x="2183" y="2999"/>
                <a:ext cx="156" cy="232"/>
                <a:chOff x="2183" y="2999"/>
                <a:chExt cx="156" cy="232"/>
              </a:xfrm>
            </p:grpSpPr>
            <p:sp>
              <p:nvSpPr>
                <p:cNvPr id="66" name="Rectangle 70"/>
                <p:cNvSpPr>
                  <a:spLocks noChangeArrowheads="1"/>
                </p:cNvSpPr>
                <p:nvPr/>
              </p:nvSpPr>
              <p:spPr bwMode="auto">
                <a:xfrm>
                  <a:off x="2183" y="3203"/>
                  <a:ext cx="35" cy="28"/>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67" name="Rectangle 71"/>
                <p:cNvSpPr>
                  <a:spLocks noChangeArrowheads="1"/>
                </p:cNvSpPr>
                <p:nvPr/>
              </p:nvSpPr>
              <p:spPr bwMode="auto">
                <a:xfrm>
                  <a:off x="2183" y="2999"/>
                  <a:ext cx="35" cy="28"/>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68" name="Rectangle 72"/>
                <p:cNvSpPr>
                  <a:spLocks noChangeArrowheads="1"/>
                </p:cNvSpPr>
                <p:nvPr/>
              </p:nvSpPr>
              <p:spPr bwMode="auto">
                <a:xfrm>
                  <a:off x="2306" y="3170"/>
                  <a:ext cx="33" cy="26"/>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69" name="Rectangle 73"/>
                <p:cNvSpPr>
                  <a:spLocks noChangeArrowheads="1"/>
                </p:cNvSpPr>
                <p:nvPr/>
              </p:nvSpPr>
              <p:spPr bwMode="auto">
                <a:xfrm>
                  <a:off x="2306" y="3034"/>
                  <a:ext cx="33" cy="26"/>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grpSp>
        </p:grpSp>
        <p:grpSp>
          <p:nvGrpSpPr>
            <p:cNvPr id="36" name="Group 74"/>
            <p:cNvGrpSpPr>
              <a:grpSpLocks/>
            </p:cNvGrpSpPr>
            <p:nvPr/>
          </p:nvGrpSpPr>
          <p:grpSpPr bwMode="auto">
            <a:xfrm>
              <a:off x="1496" y="2965"/>
              <a:ext cx="224" cy="299"/>
              <a:chOff x="1496" y="2965"/>
              <a:chExt cx="224" cy="299"/>
            </a:xfrm>
          </p:grpSpPr>
          <p:sp>
            <p:nvSpPr>
              <p:cNvPr id="58" name="Rectangle 75"/>
              <p:cNvSpPr>
                <a:spLocks noChangeArrowheads="1"/>
              </p:cNvSpPr>
              <p:nvPr/>
            </p:nvSpPr>
            <p:spPr bwMode="auto">
              <a:xfrm>
                <a:off x="1496" y="2965"/>
                <a:ext cx="224" cy="29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dirty="0">
                  <a:solidFill>
                    <a:prstClr val="black"/>
                  </a:solidFill>
                </a:endParaRPr>
              </a:p>
            </p:txBody>
          </p:sp>
          <p:grpSp>
            <p:nvGrpSpPr>
              <p:cNvPr id="59" name="Group 76"/>
              <p:cNvGrpSpPr>
                <a:grpSpLocks/>
              </p:cNvGrpSpPr>
              <p:nvPr/>
            </p:nvGrpSpPr>
            <p:grpSpPr bwMode="auto">
              <a:xfrm>
                <a:off x="1575" y="2999"/>
                <a:ext cx="145" cy="232"/>
                <a:chOff x="1575" y="2999"/>
                <a:chExt cx="145" cy="232"/>
              </a:xfrm>
            </p:grpSpPr>
            <p:sp>
              <p:nvSpPr>
                <p:cNvPr id="60" name="Rectangle 77"/>
                <p:cNvSpPr>
                  <a:spLocks noChangeArrowheads="1"/>
                </p:cNvSpPr>
                <p:nvPr/>
              </p:nvSpPr>
              <p:spPr bwMode="auto">
                <a:xfrm>
                  <a:off x="1689" y="3203"/>
                  <a:ext cx="31" cy="28"/>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61" name="Rectangle 78"/>
                <p:cNvSpPr>
                  <a:spLocks noChangeArrowheads="1"/>
                </p:cNvSpPr>
                <p:nvPr/>
              </p:nvSpPr>
              <p:spPr bwMode="auto">
                <a:xfrm>
                  <a:off x="1689" y="2999"/>
                  <a:ext cx="31" cy="28"/>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62" name="Rectangle 79"/>
                <p:cNvSpPr>
                  <a:spLocks noChangeArrowheads="1"/>
                </p:cNvSpPr>
                <p:nvPr/>
              </p:nvSpPr>
              <p:spPr bwMode="auto">
                <a:xfrm>
                  <a:off x="1575" y="3170"/>
                  <a:ext cx="30" cy="26"/>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sp>
              <p:nvSpPr>
                <p:cNvPr id="63" name="Rectangle 80"/>
                <p:cNvSpPr>
                  <a:spLocks noChangeArrowheads="1"/>
                </p:cNvSpPr>
                <p:nvPr/>
              </p:nvSpPr>
              <p:spPr bwMode="auto">
                <a:xfrm>
                  <a:off x="1575" y="3034"/>
                  <a:ext cx="30" cy="26"/>
                </a:xfrm>
                <a:prstGeom prst="rect">
                  <a:avLst/>
                </a:prstGeom>
                <a:solidFill>
                  <a:schemeClr val="tx1"/>
                </a:solidFill>
                <a:ln w="12700">
                  <a:solidFill>
                    <a:schemeClr val="tx1"/>
                  </a:solidFill>
                  <a:miter lim="800000"/>
                  <a:headEnd/>
                  <a:tailEnd/>
                </a:ln>
              </p:spPr>
              <p:txBody>
                <a:bodyPr wrap="none" anchor="ctr"/>
                <a:lstStyle/>
                <a:p>
                  <a:pPr algn="ctr" eaLnBrk="0" hangingPunct="0"/>
                  <a:endParaRPr lang="en-US" dirty="0">
                    <a:solidFill>
                      <a:prstClr val="black"/>
                    </a:solidFill>
                  </a:endParaRPr>
                </a:p>
              </p:txBody>
            </p:sp>
          </p:grpSp>
        </p:grpSp>
        <p:sp>
          <p:nvSpPr>
            <p:cNvPr id="37" name="Rectangle 81"/>
            <p:cNvSpPr>
              <a:spLocks noChangeArrowheads="1"/>
            </p:cNvSpPr>
            <p:nvPr/>
          </p:nvSpPr>
          <p:spPr bwMode="auto">
            <a:xfrm>
              <a:off x="3902" y="2882"/>
              <a:ext cx="562" cy="43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US" dirty="0">
                <a:solidFill>
                  <a:prstClr val="black"/>
                </a:solidFill>
              </a:endParaRPr>
            </a:p>
          </p:txBody>
        </p:sp>
        <p:sp>
          <p:nvSpPr>
            <p:cNvPr id="38" name="Line 82"/>
            <p:cNvSpPr>
              <a:spLocks noChangeShapeType="1"/>
            </p:cNvSpPr>
            <p:nvPr/>
          </p:nvSpPr>
          <p:spPr bwMode="auto">
            <a:xfrm>
              <a:off x="3543" y="1749"/>
              <a:ext cx="0" cy="1532"/>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9" name="Line 83"/>
            <p:cNvSpPr>
              <a:spLocks noChangeShapeType="1"/>
            </p:cNvSpPr>
            <p:nvPr/>
          </p:nvSpPr>
          <p:spPr bwMode="auto">
            <a:xfrm>
              <a:off x="1813" y="2408"/>
              <a:ext cx="0" cy="873"/>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40" name="Line 84"/>
            <p:cNvSpPr>
              <a:spLocks noChangeShapeType="1"/>
            </p:cNvSpPr>
            <p:nvPr/>
          </p:nvSpPr>
          <p:spPr bwMode="auto">
            <a:xfrm flipV="1">
              <a:off x="1901" y="1149"/>
              <a:ext cx="0" cy="119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41" name="Line 85"/>
            <p:cNvSpPr>
              <a:spLocks noChangeShapeType="1"/>
            </p:cNvSpPr>
            <p:nvPr/>
          </p:nvSpPr>
          <p:spPr bwMode="auto">
            <a:xfrm flipV="1">
              <a:off x="1838" y="2140"/>
              <a:ext cx="38" cy="309"/>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42" name="Line 86"/>
            <p:cNvSpPr>
              <a:spLocks noChangeShapeType="1"/>
            </p:cNvSpPr>
            <p:nvPr/>
          </p:nvSpPr>
          <p:spPr bwMode="auto">
            <a:xfrm flipV="1">
              <a:off x="1901" y="1656"/>
              <a:ext cx="0" cy="53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43" name="Line 87"/>
            <p:cNvSpPr>
              <a:spLocks noChangeShapeType="1"/>
            </p:cNvSpPr>
            <p:nvPr/>
          </p:nvSpPr>
          <p:spPr bwMode="auto">
            <a:xfrm flipV="1">
              <a:off x="3854" y="2359"/>
              <a:ext cx="0" cy="969"/>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44" name="Line 88"/>
            <p:cNvSpPr>
              <a:spLocks noChangeShapeType="1"/>
            </p:cNvSpPr>
            <p:nvPr/>
          </p:nvSpPr>
          <p:spPr bwMode="auto">
            <a:xfrm flipH="1" flipV="1">
              <a:off x="3794" y="2191"/>
              <a:ext cx="75" cy="206"/>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45" name="Line 89"/>
            <p:cNvSpPr>
              <a:spLocks noChangeShapeType="1"/>
            </p:cNvSpPr>
            <p:nvPr/>
          </p:nvSpPr>
          <p:spPr bwMode="auto">
            <a:xfrm flipV="1">
              <a:off x="3809" y="1700"/>
              <a:ext cx="0" cy="529"/>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46" name="Line 90"/>
            <p:cNvSpPr>
              <a:spLocks noChangeShapeType="1"/>
            </p:cNvSpPr>
            <p:nvPr/>
          </p:nvSpPr>
          <p:spPr bwMode="auto">
            <a:xfrm flipV="1">
              <a:off x="2101" y="1682"/>
              <a:ext cx="0" cy="1666"/>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47" name="Line 91"/>
            <p:cNvSpPr>
              <a:spLocks noChangeShapeType="1"/>
            </p:cNvSpPr>
            <p:nvPr/>
          </p:nvSpPr>
          <p:spPr bwMode="auto">
            <a:xfrm flipV="1">
              <a:off x="1768" y="1193"/>
              <a:ext cx="0" cy="114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48" name="Rectangle 92"/>
            <p:cNvSpPr>
              <a:spLocks noChangeArrowheads="1"/>
            </p:cNvSpPr>
            <p:nvPr/>
          </p:nvSpPr>
          <p:spPr bwMode="auto">
            <a:xfrm>
              <a:off x="2308" y="3481"/>
              <a:ext cx="9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eaLnBrk="0" hangingPunct="0"/>
              <a:r>
                <a:rPr lang="en-US" sz="2000" dirty="0">
                  <a:solidFill>
                    <a:prstClr val="black"/>
                  </a:solidFill>
                </a:rPr>
                <a:t>140 RE Rail</a:t>
              </a:r>
            </a:p>
          </p:txBody>
        </p:sp>
        <p:sp>
          <p:nvSpPr>
            <p:cNvPr id="49" name="Rectangle 93"/>
            <p:cNvSpPr>
              <a:spLocks noChangeArrowheads="1"/>
            </p:cNvSpPr>
            <p:nvPr/>
          </p:nvSpPr>
          <p:spPr bwMode="auto">
            <a:xfrm>
              <a:off x="2308" y="1232"/>
              <a:ext cx="96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eaLnBrk="0" hangingPunct="0"/>
              <a:r>
                <a:rPr lang="en-US" sz="2000" dirty="0">
                  <a:solidFill>
                    <a:prstClr val="black"/>
                  </a:solidFill>
                </a:rPr>
                <a:t>115 RE Rail</a:t>
              </a:r>
            </a:p>
          </p:txBody>
        </p:sp>
        <p:sp>
          <p:nvSpPr>
            <p:cNvPr id="50" name="Rectangle 94"/>
            <p:cNvSpPr>
              <a:spLocks noChangeArrowheads="1"/>
            </p:cNvSpPr>
            <p:nvPr/>
          </p:nvSpPr>
          <p:spPr bwMode="auto">
            <a:xfrm>
              <a:off x="445" y="2295"/>
              <a:ext cx="1108"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eaLnBrk="0" hangingPunct="0"/>
              <a:r>
                <a:rPr lang="en-US" sz="2000" dirty="0">
                  <a:solidFill>
                    <a:prstClr val="black"/>
                  </a:solidFill>
                </a:rPr>
                <a:t>Left Hand Out</a:t>
              </a:r>
            </a:p>
          </p:txBody>
        </p:sp>
        <p:sp>
          <p:nvSpPr>
            <p:cNvPr id="51" name="Rectangle 95"/>
            <p:cNvSpPr>
              <a:spLocks noChangeArrowheads="1"/>
            </p:cNvSpPr>
            <p:nvPr/>
          </p:nvSpPr>
          <p:spPr bwMode="auto">
            <a:xfrm>
              <a:off x="3950" y="2295"/>
              <a:ext cx="121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eaLnBrk="0" hangingPunct="0"/>
              <a:r>
                <a:rPr lang="en-US" sz="2000" dirty="0">
                  <a:solidFill>
                    <a:prstClr val="black"/>
                  </a:solidFill>
                </a:rPr>
                <a:t>Right Hand Out</a:t>
              </a:r>
            </a:p>
          </p:txBody>
        </p:sp>
        <p:sp>
          <p:nvSpPr>
            <p:cNvPr id="52" name="Rectangle 96"/>
            <p:cNvSpPr>
              <a:spLocks noChangeArrowheads="1"/>
            </p:cNvSpPr>
            <p:nvPr/>
          </p:nvSpPr>
          <p:spPr bwMode="auto">
            <a:xfrm>
              <a:off x="3985" y="3601"/>
              <a:ext cx="135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eaLnBrk="0" hangingPunct="0"/>
              <a:r>
                <a:rPr lang="en-US" sz="2000" dirty="0">
                  <a:solidFill>
                    <a:prstClr val="black"/>
                  </a:solidFill>
                </a:rPr>
                <a:t>Right Hand Gage</a:t>
              </a:r>
            </a:p>
          </p:txBody>
        </p:sp>
        <p:sp>
          <p:nvSpPr>
            <p:cNvPr id="53" name="Line 97"/>
            <p:cNvSpPr>
              <a:spLocks noChangeShapeType="1"/>
            </p:cNvSpPr>
            <p:nvPr/>
          </p:nvSpPr>
          <p:spPr bwMode="auto">
            <a:xfrm>
              <a:off x="3593" y="3311"/>
              <a:ext cx="435" cy="285"/>
            </a:xfrm>
            <a:prstGeom prst="line">
              <a:avLst/>
            </a:prstGeom>
            <a:noFill/>
            <a:ln w="127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4" name="Rectangle 98"/>
            <p:cNvSpPr>
              <a:spLocks noChangeArrowheads="1"/>
            </p:cNvSpPr>
            <p:nvPr/>
          </p:nvSpPr>
          <p:spPr bwMode="auto">
            <a:xfrm>
              <a:off x="385" y="3649"/>
              <a:ext cx="124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eaLnBrk="0" hangingPunct="0"/>
              <a:r>
                <a:rPr lang="en-US" sz="2000" dirty="0">
                  <a:solidFill>
                    <a:prstClr val="black"/>
                  </a:solidFill>
                </a:rPr>
                <a:t>Left Hand Gage</a:t>
              </a:r>
            </a:p>
          </p:txBody>
        </p:sp>
        <p:sp>
          <p:nvSpPr>
            <p:cNvPr id="55" name="Line 99"/>
            <p:cNvSpPr>
              <a:spLocks noChangeShapeType="1"/>
            </p:cNvSpPr>
            <p:nvPr/>
          </p:nvSpPr>
          <p:spPr bwMode="auto">
            <a:xfrm flipH="1">
              <a:off x="1278" y="3311"/>
              <a:ext cx="760" cy="297"/>
            </a:xfrm>
            <a:prstGeom prst="line">
              <a:avLst/>
            </a:prstGeom>
            <a:noFill/>
            <a:ln w="127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6" name="Line 100"/>
            <p:cNvSpPr>
              <a:spLocks noChangeShapeType="1"/>
            </p:cNvSpPr>
            <p:nvPr/>
          </p:nvSpPr>
          <p:spPr bwMode="auto">
            <a:xfrm>
              <a:off x="2726" y="2294"/>
              <a:ext cx="615" cy="0"/>
            </a:xfrm>
            <a:prstGeom prst="line">
              <a:avLst/>
            </a:prstGeom>
            <a:noFill/>
            <a:ln w="762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7" name="Rectangle 101"/>
            <p:cNvSpPr>
              <a:spLocks noChangeArrowheads="1"/>
            </p:cNvSpPr>
            <p:nvPr/>
          </p:nvSpPr>
          <p:spPr bwMode="auto">
            <a:xfrm>
              <a:off x="2352" y="2383"/>
              <a:ext cx="123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eaLnBrk="0" hangingPunct="0"/>
              <a:r>
                <a:rPr lang="en-US" sz="1600" dirty="0">
                  <a:solidFill>
                    <a:prstClr val="black"/>
                  </a:solidFill>
                </a:rPr>
                <a:t>Face joint from </a:t>
              </a:r>
            </a:p>
            <a:p>
              <a:pPr eaLnBrk="0" hangingPunct="0"/>
              <a:r>
                <a:rPr lang="en-US" sz="1600" dirty="0">
                  <a:solidFill>
                    <a:prstClr val="black"/>
                  </a:solidFill>
                </a:rPr>
                <a:t>between rails to determine hand</a:t>
              </a:r>
            </a:p>
          </p:txBody>
        </p:sp>
      </p:grpSp>
      <p:sp>
        <p:nvSpPr>
          <p:cNvPr id="110" name="TextBox 10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113</a:t>
            </a:fld>
            <a:endParaRPr lang="en-US" sz="800" dirty="0">
              <a:solidFill>
                <a:prstClr val="black"/>
              </a:solidFill>
            </a:endParaRPr>
          </a:p>
        </p:txBody>
      </p:sp>
    </p:spTree>
    <p:extLst>
      <p:ext uri="{BB962C8B-B14F-4D97-AF65-F5344CB8AC3E}">
        <p14:creationId xmlns:p14="http://schemas.microsoft.com/office/powerpoint/2010/main" val="26957277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213.122 Torch Cut Rail</a:t>
            </a:r>
            <a:endParaRPr lang="en-US" sz="4000" dirty="0"/>
          </a:p>
        </p:txBody>
      </p:sp>
      <p:sp>
        <p:nvSpPr>
          <p:cNvPr id="9" name="Rectangle 7"/>
          <p:cNvSpPr>
            <a:spLocks noGrp="1" noChangeArrowheads="1"/>
          </p:cNvSpPr>
          <p:nvPr>
            <p:ph idx="4294967295"/>
          </p:nvPr>
        </p:nvSpPr>
        <p:spPr bwMode="auto">
          <a:xfrm>
            <a:off x="914400" y="1676400"/>
            <a:ext cx="7315200" cy="430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(a) Except as a temporary repair in emergency situations no rail having a torch cut end shall be used in Classes 3 through 5 track.  When a rail end is torch cut in emergency situations, speed over that rail end must not exceed the maximum allowable for Class 2 track.  For existing torch cut rail ends in Classes 3 through 5 track the following shall apply --</a:t>
            </a:r>
          </a:p>
          <a:p>
            <a:r>
              <a:rPr lang="en-US" sz="2000" kern="0" dirty="0">
                <a:solidFill>
                  <a:sysClr val="windowText" lastClr="000000"/>
                </a:solidFill>
              </a:rPr>
              <a:t> 	</a:t>
            </a:r>
            <a:r>
              <a:rPr lang="en-US" sz="1600" kern="0" dirty="0">
                <a:solidFill>
                  <a:sysClr val="windowText" lastClr="000000"/>
                </a:solidFill>
              </a:rPr>
              <a:t>(1</a:t>
            </a:r>
            <a:r>
              <a:rPr lang="en-US" sz="1600" kern="0" dirty="0" smtClean="0">
                <a:solidFill>
                  <a:sysClr val="windowText" lastClr="000000"/>
                </a:solidFill>
              </a:rPr>
              <a:t>) Within </a:t>
            </a:r>
            <a:r>
              <a:rPr lang="en-US" sz="1600" kern="0" dirty="0">
                <a:solidFill>
                  <a:sysClr val="windowText" lastClr="000000"/>
                </a:solidFill>
              </a:rPr>
              <a:t>one year of the effective date of this rule, all torch </a:t>
            </a:r>
            <a:r>
              <a:rPr lang="en-US" sz="1600" kern="0" dirty="0" smtClean="0">
                <a:solidFill>
                  <a:sysClr val="windowText" lastClr="000000"/>
                </a:solidFill>
              </a:rPr>
              <a:t>cut rail ends </a:t>
            </a:r>
            <a:r>
              <a:rPr lang="en-US" sz="1600" kern="0" dirty="0">
                <a:solidFill>
                  <a:sysClr val="windowText" lastClr="000000"/>
                </a:solidFill>
              </a:rPr>
              <a:t>in Class 5 track must be removed (9/21/99);</a:t>
            </a:r>
          </a:p>
          <a:p>
            <a:r>
              <a:rPr lang="en-US" sz="1600" kern="0" dirty="0">
                <a:solidFill>
                  <a:sysClr val="windowText" lastClr="000000"/>
                </a:solidFill>
              </a:rPr>
              <a:t> 	(2</a:t>
            </a:r>
            <a:r>
              <a:rPr lang="en-US" sz="1600" kern="0" dirty="0" smtClean="0">
                <a:solidFill>
                  <a:sysClr val="windowText" lastClr="000000"/>
                </a:solidFill>
              </a:rPr>
              <a:t>) Within </a:t>
            </a:r>
            <a:r>
              <a:rPr lang="en-US" sz="1600" kern="0" dirty="0">
                <a:solidFill>
                  <a:sysClr val="windowText" lastClr="000000"/>
                </a:solidFill>
              </a:rPr>
              <a:t>two years of the effective date of this rule, all torch cut </a:t>
            </a:r>
            <a:r>
              <a:rPr lang="en-US" sz="1600" kern="0" dirty="0" smtClean="0">
                <a:solidFill>
                  <a:sysClr val="windowText" lastClr="000000"/>
                </a:solidFill>
              </a:rPr>
              <a:t>rail ends </a:t>
            </a:r>
            <a:r>
              <a:rPr lang="en-US" sz="1600" kern="0" dirty="0">
                <a:solidFill>
                  <a:sysClr val="windowText" lastClr="000000"/>
                </a:solidFill>
              </a:rPr>
              <a:t>in Class 4 track must be removed (9/21/00); and</a:t>
            </a:r>
          </a:p>
          <a:p>
            <a:r>
              <a:rPr lang="en-US" sz="1600" kern="0" dirty="0">
                <a:solidFill>
                  <a:sysClr val="windowText" lastClr="000000"/>
                </a:solidFill>
              </a:rPr>
              <a:t> 	(3</a:t>
            </a:r>
            <a:r>
              <a:rPr lang="en-US" sz="1600" kern="0" dirty="0" smtClean="0">
                <a:solidFill>
                  <a:sysClr val="windowText" lastClr="000000"/>
                </a:solidFill>
              </a:rPr>
              <a:t>) Within </a:t>
            </a:r>
            <a:r>
              <a:rPr lang="en-US" sz="1600" kern="0" dirty="0">
                <a:solidFill>
                  <a:sysClr val="windowText" lastClr="000000"/>
                </a:solidFill>
              </a:rPr>
              <a:t>one year of the effective date of this rule, all torch cut </a:t>
            </a:r>
            <a:r>
              <a:rPr lang="en-US" sz="1600" kern="0" dirty="0" smtClean="0">
                <a:solidFill>
                  <a:sysClr val="windowText" lastClr="000000"/>
                </a:solidFill>
              </a:rPr>
              <a:t>rail ends </a:t>
            </a:r>
            <a:r>
              <a:rPr lang="en-US" sz="1600" kern="0" dirty="0">
                <a:solidFill>
                  <a:sysClr val="windowText" lastClr="000000"/>
                </a:solidFill>
              </a:rPr>
              <a:t>in Class 3 track over which regularly scheduled </a:t>
            </a:r>
            <a:r>
              <a:rPr lang="en-US" sz="1600" kern="0" dirty="0" smtClean="0">
                <a:solidFill>
                  <a:sysClr val="windowText" lastClr="000000"/>
                </a:solidFill>
              </a:rPr>
              <a:t>passenger </a:t>
            </a:r>
            <a:r>
              <a:rPr lang="en-US" sz="1600" kern="0" dirty="0">
                <a:solidFill>
                  <a:sysClr val="windowText" lastClr="000000"/>
                </a:solidFill>
              </a:rPr>
              <a:t>	trains operate, must be inventoried by the track owner (9/21/99).</a:t>
            </a: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114</a:t>
            </a:fld>
            <a:endParaRPr lang="en-US" sz="800" dirty="0">
              <a:solidFill>
                <a:prstClr val="black"/>
              </a:solidFill>
            </a:endParaRPr>
          </a:p>
        </p:txBody>
      </p:sp>
    </p:spTree>
    <p:extLst>
      <p:ext uri="{BB962C8B-B14F-4D97-AF65-F5344CB8AC3E}">
        <p14:creationId xmlns:p14="http://schemas.microsoft.com/office/powerpoint/2010/main" val="2030750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213.122 Torch Cut Rail</a:t>
            </a:r>
            <a:endParaRPr lang="en-US" sz="4000" dirty="0"/>
          </a:p>
        </p:txBody>
      </p:sp>
      <p:sp>
        <p:nvSpPr>
          <p:cNvPr id="9" name="Rectangle 7"/>
          <p:cNvSpPr>
            <a:spLocks noGrp="1" noChangeArrowheads="1"/>
          </p:cNvSpPr>
          <p:nvPr>
            <p:ph idx="4294967295"/>
          </p:nvPr>
        </p:nvSpPr>
        <p:spPr bwMode="auto">
          <a:xfrm>
            <a:off x="914400" y="1676400"/>
            <a:ext cx="7315200" cy="255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(b) Following the expiration of the time limits specified in (a)(1), (2), and (3) of this section,  any torch cut rail end not removed from Classes 4 and 5 track, or any torch cut rail end not inventoried in Class 3 track over which regularly scheduled passenger trains operate, must be removed within 30 days of discovery.  Speed over that rail end must not exceed the maximum allowable for Class 2 track until removed.</a:t>
            </a:r>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3981450"/>
            <a:ext cx="4572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115</a:t>
            </a:fld>
            <a:endParaRPr lang="en-US" sz="800" dirty="0">
              <a:solidFill>
                <a:prstClr val="black"/>
              </a:solidFill>
            </a:endParaRPr>
          </a:p>
        </p:txBody>
      </p:sp>
    </p:spTree>
    <p:extLst>
      <p:ext uri="{BB962C8B-B14F-4D97-AF65-F5344CB8AC3E}">
        <p14:creationId xmlns:p14="http://schemas.microsoft.com/office/powerpoint/2010/main" val="9739830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213.123 Tie Plates</a:t>
            </a:r>
            <a:endParaRPr lang="en-US" sz="4000" dirty="0"/>
          </a:p>
        </p:txBody>
      </p:sp>
      <p:sp>
        <p:nvSpPr>
          <p:cNvPr id="9" name="Rectangle 7"/>
          <p:cNvSpPr>
            <a:spLocks noGrp="1" noChangeArrowheads="1"/>
          </p:cNvSpPr>
          <p:nvPr>
            <p:ph idx="4294967295"/>
          </p:nvPr>
        </p:nvSpPr>
        <p:spPr bwMode="auto">
          <a:xfrm>
            <a:off x="914400" y="1676400"/>
            <a:ext cx="7315200" cy="2344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(a)	In Classes 3 through 5 track where timber crossties are in use there must be tie plates under the running rails on at least eight of any 10 consecutive ties.</a:t>
            </a:r>
          </a:p>
          <a:p>
            <a:r>
              <a:rPr lang="en-US" sz="2000" kern="0" dirty="0">
                <a:solidFill>
                  <a:sysClr val="windowText" lastClr="000000"/>
                </a:solidFill>
              </a:rPr>
              <a:t>(b)	In </a:t>
            </a:r>
            <a:r>
              <a:rPr lang="en-US" sz="2000" u="sng" kern="0" dirty="0">
                <a:solidFill>
                  <a:sysClr val="windowText" lastClr="000000"/>
                </a:solidFill>
              </a:rPr>
              <a:t>Classes 3 through 5 track</a:t>
            </a:r>
            <a:r>
              <a:rPr lang="en-US" sz="2000" kern="0" dirty="0">
                <a:solidFill>
                  <a:sysClr val="windowText" lastClr="000000"/>
                </a:solidFill>
              </a:rPr>
              <a:t> no metal object which causes a </a:t>
            </a:r>
            <a:r>
              <a:rPr lang="en-US" sz="2000" b="1" kern="0" dirty="0">
                <a:solidFill>
                  <a:sysClr val="windowText" lastClr="000000"/>
                </a:solidFill>
              </a:rPr>
              <a:t>concentrated load </a:t>
            </a:r>
            <a:r>
              <a:rPr lang="en-US" sz="2000" kern="0" dirty="0">
                <a:solidFill>
                  <a:sysClr val="windowText" lastClr="000000"/>
                </a:solidFill>
              </a:rPr>
              <a:t>by solely supporting a rail shall be allowed between the base of the rail and the bearing surface of the tie plate.</a:t>
            </a:r>
          </a:p>
        </p:txBody>
      </p:sp>
      <p:pic>
        <p:nvPicPr>
          <p:cNvPr id="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4114800"/>
            <a:ext cx="45751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116</a:t>
            </a:fld>
            <a:endParaRPr lang="en-US" sz="800" dirty="0">
              <a:solidFill>
                <a:prstClr val="black"/>
              </a:solidFill>
            </a:endParaRPr>
          </a:p>
        </p:txBody>
      </p:sp>
    </p:spTree>
    <p:extLst>
      <p:ext uri="{BB962C8B-B14F-4D97-AF65-F5344CB8AC3E}">
        <p14:creationId xmlns:p14="http://schemas.microsoft.com/office/powerpoint/2010/main" val="513235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213.123 Tie Plates</a:t>
            </a:r>
            <a:endParaRPr lang="en-US" sz="40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117</a:t>
            </a:fld>
            <a:endParaRPr lang="en-US" sz="800" dirty="0">
              <a:solidFill>
                <a:prstClr val="black"/>
              </a:solidFill>
            </a:endParaRPr>
          </a:p>
        </p:txBody>
      </p:sp>
      <p:pic>
        <p:nvPicPr>
          <p:cNvPr id="113666" name="Picture 2" descr="C:\Users\kevin.mcquitty\Documents\RR BNSF\Pix BNSFb\P60700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3852" y="1219200"/>
            <a:ext cx="6616296" cy="4962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7853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213.123 Stress Risers</a:t>
            </a:r>
            <a:endParaRPr lang="en-US" sz="4000" dirty="0"/>
          </a:p>
        </p:txBody>
      </p:sp>
      <p:pic>
        <p:nvPicPr>
          <p:cNvPr id="12" name="Picture 4" descr="P1010001"/>
          <p:cNvPicPr>
            <a:picLocks noChangeAspect="1" noChangeArrowheads="1"/>
          </p:cNvPicPr>
          <p:nvPr/>
        </p:nvPicPr>
        <p:blipFill>
          <a:blip r:embed="rId3" cstate="print"/>
          <a:srcRect/>
          <a:stretch>
            <a:fillRect/>
          </a:stretch>
        </p:blipFill>
        <p:spPr>
          <a:xfrm>
            <a:off x="1792288" y="1219200"/>
            <a:ext cx="5486400" cy="4114800"/>
          </a:xfrm>
          <a:prstGeom prst="rect">
            <a:avLst/>
          </a:prstGeom>
          <a:noFill/>
        </p:spPr>
      </p:pic>
      <p:sp>
        <p:nvSpPr>
          <p:cNvPr id="13" name="Up Arrow 12"/>
          <p:cNvSpPr/>
          <p:nvPr/>
        </p:nvSpPr>
        <p:spPr>
          <a:xfrm>
            <a:off x="1676400" y="3962400"/>
            <a:ext cx="609600" cy="914400"/>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Up Arrow 13"/>
          <p:cNvSpPr/>
          <p:nvPr/>
        </p:nvSpPr>
        <p:spPr>
          <a:xfrm>
            <a:off x="3962400" y="4191000"/>
            <a:ext cx="609600" cy="914400"/>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Up Arrow 14"/>
          <p:cNvSpPr/>
          <p:nvPr/>
        </p:nvSpPr>
        <p:spPr>
          <a:xfrm>
            <a:off x="6629400" y="4419600"/>
            <a:ext cx="609600" cy="914400"/>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118</a:t>
            </a:fld>
            <a:endParaRPr lang="en-US" sz="800" dirty="0">
              <a:solidFill>
                <a:prstClr val="black"/>
              </a:solidFill>
            </a:endParaRPr>
          </a:p>
        </p:txBody>
      </p:sp>
    </p:spTree>
    <p:extLst>
      <p:ext uri="{BB962C8B-B14F-4D97-AF65-F5344CB8AC3E}">
        <p14:creationId xmlns:p14="http://schemas.microsoft.com/office/powerpoint/2010/main" val="623606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213.127 Rail Fastening </a:t>
            </a:r>
            <a:br>
              <a:rPr lang="en-US" sz="4400" dirty="0" smtClean="0"/>
            </a:br>
            <a:r>
              <a:rPr lang="en-US" sz="4400" dirty="0" smtClean="0"/>
              <a:t>                 Systems</a:t>
            </a:r>
            <a:endParaRPr lang="en-US" sz="4000" dirty="0"/>
          </a:p>
        </p:txBody>
      </p:sp>
      <p:sp>
        <p:nvSpPr>
          <p:cNvPr id="9" name="Rectangle 7"/>
          <p:cNvSpPr>
            <a:spLocks noGrp="1" noChangeArrowheads="1"/>
          </p:cNvSpPr>
          <p:nvPr>
            <p:ph idx="4294967295"/>
          </p:nvPr>
        </p:nvSpPr>
        <p:spPr bwMode="auto">
          <a:xfrm>
            <a:off x="914400" y="1676400"/>
            <a:ext cx="7315200" cy="1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 213.127 (a</a:t>
            </a:r>
            <a:r>
              <a:rPr lang="en-US" sz="2000" kern="0" dirty="0">
                <a:solidFill>
                  <a:sysClr val="windowText" lastClr="000000"/>
                </a:solidFill>
              </a:rPr>
              <a:t>) Track shall be fastened by a system of components that effectively maintains </a:t>
            </a:r>
            <a:r>
              <a:rPr lang="en-US" sz="2000" kern="0" dirty="0" smtClean="0">
                <a:solidFill>
                  <a:sysClr val="windowText" lastClr="000000"/>
                </a:solidFill>
              </a:rPr>
              <a:t>gage within </a:t>
            </a:r>
            <a:r>
              <a:rPr lang="en-US" sz="2000" kern="0" dirty="0">
                <a:solidFill>
                  <a:sysClr val="windowText" lastClr="000000"/>
                </a:solidFill>
              </a:rPr>
              <a:t>the limits prescribed in § 213.53(b). Each component of each such system shall </a:t>
            </a:r>
            <a:r>
              <a:rPr lang="en-US" sz="2000" kern="0" dirty="0" smtClean="0">
                <a:solidFill>
                  <a:sysClr val="windowText" lastClr="000000"/>
                </a:solidFill>
              </a:rPr>
              <a:t>be evaluated </a:t>
            </a:r>
            <a:r>
              <a:rPr lang="en-US" sz="2000" kern="0" dirty="0">
                <a:solidFill>
                  <a:sysClr val="windowText" lastClr="000000"/>
                </a:solidFill>
              </a:rPr>
              <a:t>to determine whether gage is effectively </a:t>
            </a:r>
            <a:r>
              <a:rPr lang="en-US" sz="2000" kern="0" dirty="0" smtClean="0">
                <a:solidFill>
                  <a:sysClr val="windowText" lastClr="000000"/>
                </a:solidFill>
              </a:rPr>
              <a:t>being maintained.</a:t>
            </a:r>
            <a:endParaRPr lang="en-US" sz="2000" kern="0" dirty="0">
              <a:solidFill>
                <a:sysClr val="windowText" lastClr="000000"/>
              </a:solidFill>
            </a:endParaRPr>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r="14580"/>
          <a:stretch>
            <a:fillRect/>
          </a:stretch>
        </p:blipFill>
        <p:spPr bwMode="auto">
          <a:xfrm>
            <a:off x="685800" y="3276600"/>
            <a:ext cx="3200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276600"/>
            <a:ext cx="3200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119</a:t>
            </a:fld>
            <a:endParaRPr lang="en-US" sz="800" dirty="0">
              <a:solidFill>
                <a:prstClr val="black"/>
              </a:solidFill>
            </a:endParaRPr>
          </a:p>
        </p:txBody>
      </p:sp>
    </p:spTree>
    <p:extLst>
      <p:ext uri="{BB962C8B-B14F-4D97-AF65-F5344CB8AC3E}">
        <p14:creationId xmlns:p14="http://schemas.microsoft.com/office/powerpoint/2010/main" val="9687016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12</a:t>
            </a:fld>
            <a:endParaRPr lang="en-US" sz="800" dirty="0">
              <a:solidFill>
                <a:prstClr val="black"/>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041317762"/>
              </p:ext>
            </p:extLst>
          </p:nvPr>
        </p:nvGraphicFramePr>
        <p:xfrm>
          <a:off x="1066800" y="1219200"/>
          <a:ext cx="7010400" cy="5105400"/>
        </p:xfrm>
        <a:graphic>
          <a:graphicData uri="http://schemas.openxmlformats.org/presentationml/2006/ole">
            <mc:AlternateContent xmlns:mc="http://schemas.openxmlformats.org/markup-compatibility/2006">
              <mc:Choice xmlns:v="urn:schemas-microsoft-com:vml" Requires="v">
                <p:oleObj spid="_x0000_s204837" name="Worksheet" r:id="rId4" imgW="5219633" imgH="5105375" progId="Excel.Sheet.12">
                  <p:embed/>
                </p:oleObj>
              </mc:Choice>
              <mc:Fallback>
                <p:oleObj name="Worksheet" r:id="rId4" imgW="5219633" imgH="5105375" progId="Excel.Sheet.12">
                  <p:embed/>
                  <p:pic>
                    <p:nvPicPr>
                      <p:cNvPr id="0" name=""/>
                      <p:cNvPicPr/>
                      <p:nvPr/>
                    </p:nvPicPr>
                    <p:blipFill>
                      <a:blip r:embed="rId5"/>
                      <a:stretch>
                        <a:fillRect/>
                      </a:stretch>
                    </p:blipFill>
                    <p:spPr>
                      <a:xfrm>
                        <a:off x="1066800" y="1219200"/>
                        <a:ext cx="7010400" cy="5105400"/>
                      </a:xfrm>
                      <a:prstGeom prst="rect">
                        <a:avLst/>
                      </a:prstGeom>
                    </p:spPr>
                  </p:pic>
                </p:oleObj>
              </mc:Fallback>
            </mc:AlternateContent>
          </a:graphicData>
        </a:graphic>
      </p:graphicFrame>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410200"/>
            <a:ext cx="1905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26533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213.127 Rail Fastening </a:t>
            </a:r>
            <a:br>
              <a:rPr lang="en-US" sz="4400" dirty="0" smtClean="0"/>
            </a:br>
            <a:r>
              <a:rPr lang="en-US" sz="4400" dirty="0" smtClean="0"/>
              <a:t>                 Systems</a:t>
            </a:r>
            <a:endParaRPr lang="en-US" sz="4000" dirty="0"/>
          </a:p>
        </p:txBody>
      </p:sp>
      <p:sp>
        <p:nvSpPr>
          <p:cNvPr id="9" name="Rectangle 7"/>
          <p:cNvSpPr>
            <a:spLocks noGrp="1" noChangeArrowheads="1"/>
          </p:cNvSpPr>
          <p:nvPr>
            <p:ph idx="4294967295"/>
          </p:nvPr>
        </p:nvSpPr>
        <p:spPr bwMode="auto">
          <a:xfrm>
            <a:off x="914400" y="1676400"/>
            <a:ext cx="7315200" cy="101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 </a:t>
            </a:r>
            <a:r>
              <a:rPr lang="en-US" sz="2000" kern="0" dirty="0" smtClean="0">
                <a:solidFill>
                  <a:sysClr val="windowText" lastClr="000000"/>
                </a:solidFill>
              </a:rPr>
              <a:t>213.127(b) </a:t>
            </a:r>
            <a:r>
              <a:rPr lang="en-US" sz="2000" kern="0" dirty="0">
                <a:solidFill>
                  <a:sysClr val="windowText" lastClr="000000"/>
                </a:solidFill>
              </a:rPr>
              <a:t>If rail anchors are applied to concrete crossties, the combination of the crossties</a:t>
            </a:r>
            <a:r>
              <a:rPr lang="en-US" sz="2000" kern="0" dirty="0" smtClean="0">
                <a:solidFill>
                  <a:sysClr val="windowText" lastClr="000000"/>
                </a:solidFill>
              </a:rPr>
              <a:t>, fasteners</a:t>
            </a:r>
            <a:r>
              <a:rPr lang="en-US" sz="2000" kern="0" dirty="0">
                <a:solidFill>
                  <a:sysClr val="windowText" lastClr="000000"/>
                </a:solidFill>
              </a:rPr>
              <a:t>, and rail anchors must provide effective longitudinal restraint.</a:t>
            </a:r>
          </a:p>
        </p:txBody>
      </p:sp>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120</a:t>
            </a:fld>
            <a:endParaRPr lang="en-US" sz="800" dirty="0">
              <a:solidFill>
                <a:prstClr val="black"/>
              </a:solidFill>
            </a:endParaRPr>
          </a:p>
        </p:txBody>
      </p:sp>
      <p:pic>
        <p:nvPicPr>
          <p:cNvPr id="114690" name="Picture 2" descr="C:\Users\kevin.mcquitty\Documents\PowerPoints\ATK\SPRING RAIL FROG DATA\atk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781300"/>
            <a:ext cx="47244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620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213.127 Rail Fastening </a:t>
            </a:r>
            <a:br>
              <a:rPr lang="en-US" sz="4400" dirty="0" smtClean="0"/>
            </a:br>
            <a:r>
              <a:rPr lang="en-US" sz="4400" dirty="0" smtClean="0"/>
              <a:t>                 Systems</a:t>
            </a:r>
            <a:endParaRPr lang="en-US" sz="4000" dirty="0"/>
          </a:p>
        </p:txBody>
      </p:sp>
      <p:sp>
        <p:nvSpPr>
          <p:cNvPr id="9" name="Rectangle 7"/>
          <p:cNvSpPr>
            <a:spLocks noGrp="1" noChangeArrowheads="1"/>
          </p:cNvSpPr>
          <p:nvPr>
            <p:ph idx="4294967295"/>
          </p:nvPr>
        </p:nvSpPr>
        <p:spPr bwMode="auto">
          <a:xfrm>
            <a:off x="914400" y="1676400"/>
            <a:ext cx="7315200" cy="13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 </a:t>
            </a:r>
            <a:r>
              <a:rPr lang="en-US" sz="2000" kern="0" dirty="0" smtClean="0">
                <a:solidFill>
                  <a:sysClr val="windowText" lastClr="000000"/>
                </a:solidFill>
              </a:rPr>
              <a:t>213.127 (c</a:t>
            </a:r>
            <a:r>
              <a:rPr lang="en-US" sz="2000" kern="0" dirty="0">
                <a:solidFill>
                  <a:sysClr val="windowText" lastClr="000000"/>
                </a:solidFill>
              </a:rPr>
              <a:t>) Where fastener placement impedes insulated joints from performing as intended, </a:t>
            </a:r>
            <a:r>
              <a:rPr lang="en-US" sz="2000" kern="0" dirty="0" smtClean="0">
                <a:solidFill>
                  <a:sysClr val="windowText" lastClr="000000"/>
                </a:solidFill>
              </a:rPr>
              <a:t>the fastener </a:t>
            </a:r>
            <a:r>
              <a:rPr lang="en-US" sz="2000" kern="0" dirty="0">
                <a:solidFill>
                  <a:sysClr val="windowText" lastClr="000000"/>
                </a:solidFill>
              </a:rPr>
              <a:t>may be modified or removed, provided that the crosstie supports the rail.</a:t>
            </a:r>
          </a:p>
        </p:txBody>
      </p:sp>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121</a:t>
            </a:fld>
            <a:endParaRPr lang="en-US" sz="800" dirty="0">
              <a:solidFill>
                <a:prstClr val="black"/>
              </a:solidFill>
            </a:endParaRPr>
          </a:p>
        </p:txBody>
      </p:sp>
      <p:pic>
        <p:nvPicPr>
          <p:cNvPr id="12" name="Picture 2" descr="C:\Users\kevin.mcquitty\AppData\Local\Microsoft\Windows\Temporary Internet Files\Content.Outlook\BM7YTDQO\IMG_1674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3021805"/>
            <a:ext cx="5181600" cy="3302794"/>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bwMode="auto">
          <a:xfrm>
            <a:off x="2057400" y="5486400"/>
            <a:ext cx="1219200" cy="190500"/>
          </a:xfrm>
          <a:prstGeom prst="rightArrow">
            <a:avLst/>
          </a:prstGeom>
          <a:solidFill>
            <a:srgbClr val="FFFF00"/>
          </a:solidFill>
          <a:ln w="12700">
            <a:solidFill>
              <a:schemeClr val="tx1"/>
            </a:solidFill>
            <a:round/>
            <a:headEnd/>
            <a:tailEnd/>
          </a:ln>
        </p:spPr>
        <p:txBody>
          <a:bodyPr wrap="none" rtlCol="0" anchor="ctr"/>
          <a:lstStyle/>
          <a:p>
            <a:pPr algn="ctr"/>
            <a:endParaRPr lang="en-US" dirty="0">
              <a:solidFill>
                <a:prstClr val="black"/>
              </a:solidFill>
            </a:endParaRPr>
          </a:p>
        </p:txBody>
      </p:sp>
      <p:sp>
        <p:nvSpPr>
          <p:cNvPr id="15" name="Right Arrow 14"/>
          <p:cNvSpPr/>
          <p:nvPr/>
        </p:nvSpPr>
        <p:spPr bwMode="auto">
          <a:xfrm>
            <a:off x="2971800" y="5219700"/>
            <a:ext cx="1219200" cy="190500"/>
          </a:xfrm>
          <a:prstGeom prst="rightArrow">
            <a:avLst/>
          </a:prstGeom>
          <a:solidFill>
            <a:srgbClr val="FFFF00"/>
          </a:solidFill>
          <a:ln w="12700">
            <a:solidFill>
              <a:schemeClr val="tx1"/>
            </a:solidFill>
            <a:round/>
            <a:headEnd/>
            <a:tailEnd/>
          </a:ln>
        </p:spPr>
        <p:txBody>
          <a:bodyPr wrap="none" rtlCol="0" anchor="ctr"/>
          <a:lstStyle/>
          <a:p>
            <a:pPr algn="ctr"/>
            <a:endParaRPr lang="en-US" dirty="0">
              <a:solidFill>
                <a:prstClr val="black"/>
              </a:solidFill>
            </a:endParaRPr>
          </a:p>
        </p:txBody>
      </p:sp>
    </p:spTree>
    <p:extLst>
      <p:ext uri="{BB962C8B-B14F-4D97-AF65-F5344CB8AC3E}">
        <p14:creationId xmlns:p14="http://schemas.microsoft.com/office/powerpoint/2010/main" val="37133974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122</a:t>
            </a:fld>
            <a:endParaRPr lang="en-US" sz="800" dirty="0">
              <a:solidFill>
                <a:prstClr val="black"/>
              </a:solidFill>
            </a:endParaRPr>
          </a:p>
        </p:txBody>
      </p:sp>
      <p:pic>
        <p:nvPicPr>
          <p:cNvPr id="107522" name="Picture 2" descr="http://upload.wikimedia.org/wikipedia/commons/4/46/20080202-EMDX_AiguillageAnim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500" y="2449738"/>
            <a:ext cx="9080500" cy="341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9804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123</a:t>
            </a:fld>
            <a:endParaRPr lang="en-US" sz="800" dirty="0">
              <a:solidFill>
                <a:prstClr val="black"/>
              </a:solidFill>
            </a:endParaRPr>
          </a:p>
        </p:txBody>
      </p:sp>
      <p:pic>
        <p:nvPicPr>
          <p:cNvPr id="16" name="Picture 2" descr="rail copy"/>
          <p:cNvPicPr>
            <a:picLocks noChangeAspect="1" noChangeArrowheads="1"/>
          </p:cNvPicPr>
          <p:nvPr/>
        </p:nvPicPr>
        <p:blipFill>
          <a:blip r:embed="rId3" cstate="print"/>
          <a:srcRect/>
          <a:stretch>
            <a:fillRect/>
          </a:stretch>
        </p:blipFill>
        <p:spPr bwMode="auto">
          <a:xfrm>
            <a:off x="533400" y="1676400"/>
            <a:ext cx="8229600" cy="4133850"/>
          </a:xfrm>
          <a:prstGeom prst="rect">
            <a:avLst/>
          </a:prstGeom>
          <a:noFill/>
          <a:ln w="9525">
            <a:noFill/>
            <a:miter lim="800000"/>
            <a:headEnd/>
            <a:tailEnd/>
          </a:ln>
        </p:spPr>
      </p:pic>
      <p:sp>
        <p:nvSpPr>
          <p:cNvPr id="17" name="Text Box 4"/>
          <p:cNvSpPr txBox="1">
            <a:spLocks noChangeArrowheads="1"/>
          </p:cNvSpPr>
          <p:nvPr/>
        </p:nvSpPr>
        <p:spPr bwMode="auto">
          <a:xfrm>
            <a:off x="3810000" y="1981200"/>
            <a:ext cx="1371600" cy="304800"/>
          </a:xfrm>
          <a:prstGeom prst="rect">
            <a:avLst/>
          </a:prstGeom>
          <a:noFill/>
          <a:ln w="9525">
            <a:noFill/>
            <a:miter lim="800000"/>
            <a:headEnd/>
            <a:tailEnd/>
          </a:ln>
        </p:spPr>
        <p:txBody>
          <a:bodyPr>
            <a:spAutoFit/>
          </a:bodyPr>
          <a:lstStyle/>
          <a:p>
            <a:pPr algn="ctr">
              <a:spcBef>
                <a:spcPct val="50000"/>
              </a:spcBef>
            </a:pPr>
            <a:r>
              <a:rPr lang="en-US" sz="1400" dirty="0">
                <a:solidFill>
                  <a:srgbClr val="0066FF"/>
                </a:solidFill>
              </a:rPr>
              <a:t>Turnout</a:t>
            </a:r>
          </a:p>
        </p:txBody>
      </p:sp>
      <p:sp>
        <p:nvSpPr>
          <p:cNvPr id="18" name="Line 5"/>
          <p:cNvSpPr>
            <a:spLocks noChangeShapeType="1"/>
          </p:cNvSpPr>
          <p:nvPr/>
        </p:nvSpPr>
        <p:spPr bwMode="auto">
          <a:xfrm>
            <a:off x="8420100" y="1828800"/>
            <a:ext cx="0" cy="1066800"/>
          </a:xfrm>
          <a:prstGeom prst="line">
            <a:avLst/>
          </a:prstGeom>
          <a:noFill/>
          <a:ln w="9525">
            <a:solidFill>
              <a:srgbClr val="0066FF"/>
            </a:solidFill>
            <a:round/>
            <a:headEnd/>
            <a:tailEnd type="triangle" w="med" len="med"/>
          </a:ln>
        </p:spPr>
        <p:txBody>
          <a:bodyPr/>
          <a:lstStyle/>
          <a:p>
            <a:endParaRPr lang="en-US" dirty="0">
              <a:solidFill>
                <a:prstClr val="black"/>
              </a:solidFill>
            </a:endParaRPr>
          </a:p>
        </p:txBody>
      </p:sp>
      <p:sp>
        <p:nvSpPr>
          <p:cNvPr id="19" name="Line 6"/>
          <p:cNvSpPr>
            <a:spLocks noChangeShapeType="1"/>
          </p:cNvSpPr>
          <p:nvPr/>
        </p:nvSpPr>
        <p:spPr bwMode="auto">
          <a:xfrm>
            <a:off x="762000" y="1905000"/>
            <a:ext cx="0" cy="2438400"/>
          </a:xfrm>
          <a:prstGeom prst="line">
            <a:avLst/>
          </a:prstGeom>
          <a:noFill/>
          <a:ln w="9525">
            <a:solidFill>
              <a:srgbClr val="0066FF"/>
            </a:solidFill>
            <a:round/>
            <a:headEnd/>
            <a:tailEnd/>
          </a:ln>
        </p:spPr>
        <p:txBody>
          <a:bodyPr/>
          <a:lstStyle/>
          <a:p>
            <a:endParaRPr lang="en-US" dirty="0">
              <a:solidFill>
                <a:prstClr val="black"/>
              </a:solidFill>
            </a:endParaRPr>
          </a:p>
        </p:txBody>
      </p:sp>
      <p:sp>
        <p:nvSpPr>
          <p:cNvPr id="20" name="Line 7"/>
          <p:cNvSpPr>
            <a:spLocks noChangeShapeType="1"/>
          </p:cNvSpPr>
          <p:nvPr/>
        </p:nvSpPr>
        <p:spPr bwMode="auto">
          <a:xfrm flipH="1">
            <a:off x="762000" y="2133600"/>
            <a:ext cx="3276600" cy="0"/>
          </a:xfrm>
          <a:prstGeom prst="line">
            <a:avLst/>
          </a:prstGeom>
          <a:noFill/>
          <a:ln w="9525">
            <a:solidFill>
              <a:srgbClr val="FF6600"/>
            </a:solidFill>
            <a:round/>
            <a:headEnd/>
            <a:tailEnd type="triangle" w="med" len="med"/>
          </a:ln>
        </p:spPr>
        <p:txBody>
          <a:bodyPr/>
          <a:lstStyle/>
          <a:p>
            <a:endParaRPr lang="en-US" dirty="0">
              <a:solidFill>
                <a:prstClr val="black"/>
              </a:solidFill>
            </a:endParaRPr>
          </a:p>
        </p:txBody>
      </p:sp>
      <p:sp>
        <p:nvSpPr>
          <p:cNvPr id="21" name="Line 8"/>
          <p:cNvSpPr>
            <a:spLocks noChangeShapeType="1"/>
          </p:cNvSpPr>
          <p:nvPr/>
        </p:nvSpPr>
        <p:spPr bwMode="auto">
          <a:xfrm flipV="1">
            <a:off x="4876800" y="2133600"/>
            <a:ext cx="3527425" cy="0"/>
          </a:xfrm>
          <a:prstGeom prst="line">
            <a:avLst/>
          </a:prstGeom>
          <a:noFill/>
          <a:ln w="9525">
            <a:solidFill>
              <a:srgbClr val="FF6600"/>
            </a:solidFill>
            <a:round/>
            <a:headEnd/>
            <a:tailEnd type="triangle" w="med" len="med"/>
          </a:ln>
        </p:spPr>
        <p:txBody>
          <a:bodyPr/>
          <a:lstStyle/>
          <a:p>
            <a:endParaRPr lang="en-US" dirty="0">
              <a:solidFill>
                <a:prstClr val="black"/>
              </a:solidFill>
            </a:endParaRPr>
          </a:p>
        </p:txBody>
      </p:sp>
      <p:sp>
        <p:nvSpPr>
          <p:cNvPr id="22" name="Text Box 9"/>
          <p:cNvSpPr txBox="1">
            <a:spLocks noChangeArrowheads="1"/>
          </p:cNvSpPr>
          <p:nvPr/>
        </p:nvSpPr>
        <p:spPr bwMode="auto">
          <a:xfrm>
            <a:off x="5715000" y="2368550"/>
            <a:ext cx="1371600" cy="304800"/>
          </a:xfrm>
          <a:prstGeom prst="rect">
            <a:avLst/>
          </a:prstGeom>
          <a:noFill/>
          <a:ln w="9525">
            <a:noFill/>
            <a:miter lim="800000"/>
            <a:headEnd/>
            <a:tailEnd/>
          </a:ln>
        </p:spPr>
        <p:txBody>
          <a:bodyPr>
            <a:spAutoFit/>
          </a:bodyPr>
          <a:lstStyle/>
          <a:p>
            <a:pPr algn="ctr">
              <a:spcBef>
                <a:spcPct val="50000"/>
              </a:spcBef>
            </a:pPr>
            <a:r>
              <a:rPr lang="en-US" sz="1400" dirty="0">
                <a:solidFill>
                  <a:srgbClr val="0066FF"/>
                </a:solidFill>
              </a:rPr>
              <a:t>Frog</a:t>
            </a:r>
          </a:p>
        </p:txBody>
      </p:sp>
      <p:sp>
        <p:nvSpPr>
          <p:cNvPr id="23" name="Text Box 10"/>
          <p:cNvSpPr txBox="1">
            <a:spLocks noChangeArrowheads="1"/>
          </p:cNvSpPr>
          <p:nvPr/>
        </p:nvSpPr>
        <p:spPr bwMode="auto">
          <a:xfrm>
            <a:off x="3589338" y="2362200"/>
            <a:ext cx="1371600" cy="304800"/>
          </a:xfrm>
          <a:prstGeom prst="rect">
            <a:avLst/>
          </a:prstGeom>
          <a:noFill/>
          <a:ln w="9525">
            <a:noFill/>
            <a:miter lim="800000"/>
            <a:headEnd/>
            <a:tailEnd/>
          </a:ln>
        </p:spPr>
        <p:txBody>
          <a:bodyPr>
            <a:spAutoFit/>
          </a:bodyPr>
          <a:lstStyle/>
          <a:p>
            <a:pPr algn="ctr">
              <a:spcBef>
                <a:spcPct val="50000"/>
              </a:spcBef>
            </a:pPr>
            <a:r>
              <a:rPr lang="en-US" sz="1400" dirty="0">
                <a:solidFill>
                  <a:srgbClr val="0066FF"/>
                </a:solidFill>
              </a:rPr>
              <a:t>Closure</a:t>
            </a:r>
          </a:p>
        </p:txBody>
      </p:sp>
      <p:sp>
        <p:nvSpPr>
          <p:cNvPr id="24" name="Text Box 11"/>
          <p:cNvSpPr txBox="1">
            <a:spLocks noChangeArrowheads="1"/>
          </p:cNvSpPr>
          <p:nvPr/>
        </p:nvSpPr>
        <p:spPr bwMode="auto">
          <a:xfrm>
            <a:off x="1008063" y="2370138"/>
            <a:ext cx="1371600" cy="304800"/>
          </a:xfrm>
          <a:prstGeom prst="rect">
            <a:avLst/>
          </a:prstGeom>
          <a:noFill/>
          <a:ln w="9525">
            <a:noFill/>
            <a:miter lim="800000"/>
            <a:headEnd/>
            <a:tailEnd/>
          </a:ln>
        </p:spPr>
        <p:txBody>
          <a:bodyPr>
            <a:spAutoFit/>
          </a:bodyPr>
          <a:lstStyle/>
          <a:p>
            <a:pPr algn="ctr">
              <a:spcBef>
                <a:spcPct val="50000"/>
              </a:spcBef>
            </a:pPr>
            <a:r>
              <a:rPr lang="en-US" sz="1400" dirty="0">
                <a:solidFill>
                  <a:srgbClr val="0066FF"/>
                </a:solidFill>
              </a:rPr>
              <a:t>Switch</a:t>
            </a:r>
          </a:p>
        </p:txBody>
      </p:sp>
      <p:sp>
        <p:nvSpPr>
          <p:cNvPr id="25" name="Line 12"/>
          <p:cNvSpPr>
            <a:spLocks noChangeShapeType="1"/>
          </p:cNvSpPr>
          <p:nvPr/>
        </p:nvSpPr>
        <p:spPr bwMode="auto">
          <a:xfrm>
            <a:off x="1981200" y="2522538"/>
            <a:ext cx="762000" cy="0"/>
          </a:xfrm>
          <a:prstGeom prst="line">
            <a:avLst/>
          </a:prstGeom>
          <a:noFill/>
          <a:ln w="9525">
            <a:solidFill>
              <a:srgbClr val="FF6600"/>
            </a:solidFill>
            <a:round/>
            <a:headEnd/>
            <a:tailEnd type="triangle" w="med" len="med"/>
          </a:ln>
        </p:spPr>
        <p:txBody>
          <a:bodyPr/>
          <a:lstStyle/>
          <a:p>
            <a:endParaRPr lang="en-US" dirty="0">
              <a:solidFill>
                <a:prstClr val="black"/>
              </a:solidFill>
            </a:endParaRPr>
          </a:p>
        </p:txBody>
      </p:sp>
      <p:sp>
        <p:nvSpPr>
          <p:cNvPr id="26" name="Line 13"/>
          <p:cNvSpPr>
            <a:spLocks noChangeShapeType="1"/>
          </p:cNvSpPr>
          <p:nvPr/>
        </p:nvSpPr>
        <p:spPr bwMode="auto">
          <a:xfrm flipH="1" flipV="1">
            <a:off x="762000" y="2514600"/>
            <a:ext cx="533400" cy="15875"/>
          </a:xfrm>
          <a:prstGeom prst="line">
            <a:avLst/>
          </a:prstGeom>
          <a:noFill/>
          <a:ln w="9525">
            <a:solidFill>
              <a:srgbClr val="FF6600"/>
            </a:solidFill>
            <a:round/>
            <a:headEnd/>
            <a:tailEnd type="triangle" w="med" len="med"/>
          </a:ln>
        </p:spPr>
        <p:txBody>
          <a:bodyPr/>
          <a:lstStyle/>
          <a:p>
            <a:endParaRPr lang="en-US" dirty="0">
              <a:solidFill>
                <a:prstClr val="black"/>
              </a:solidFill>
            </a:endParaRPr>
          </a:p>
        </p:txBody>
      </p:sp>
      <p:sp>
        <p:nvSpPr>
          <p:cNvPr id="27" name="Line 14"/>
          <p:cNvSpPr>
            <a:spLocks noChangeShapeType="1"/>
          </p:cNvSpPr>
          <p:nvPr/>
        </p:nvSpPr>
        <p:spPr bwMode="auto">
          <a:xfrm flipH="1">
            <a:off x="2743200" y="2522538"/>
            <a:ext cx="1143000" cy="0"/>
          </a:xfrm>
          <a:prstGeom prst="line">
            <a:avLst/>
          </a:prstGeom>
          <a:noFill/>
          <a:ln w="9525">
            <a:solidFill>
              <a:srgbClr val="FF6600"/>
            </a:solidFill>
            <a:round/>
            <a:headEnd/>
            <a:tailEnd type="triangle" w="med" len="med"/>
          </a:ln>
        </p:spPr>
        <p:txBody>
          <a:bodyPr/>
          <a:lstStyle/>
          <a:p>
            <a:endParaRPr lang="en-US" dirty="0">
              <a:solidFill>
                <a:prstClr val="black"/>
              </a:solidFill>
            </a:endParaRPr>
          </a:p>
        </p:txBody>
      </p:sp>
      <p:sp>
        <p:nvSpPr>
          <p:cNvPr id="28" name="Line 15"/>
          <p:cNvSpPr>
            <a:spLocks noChangeShapeType="1"/>
          </p:cNvSpPr>
          <p:nvPr/>
        </p:nvSpPr>
        <p:spPr bwMode="auto">
          <a:xfrm>
            <a:off x="4648200" y="2522538"/>
            <a:ext cx="990600" cy="0"/>
          </a:xfrm>
          <a:prstGeom prst="line">
            <a:avLst/>
          </a:prstGeom>
          <a:noFill/>
          <a:ln w="9525">
            <a:solidFill>
              <a:srgbClr val="FF6600"/>
            </a:solidFill>
            <a:round/>
            <a:headEnd/>
            <a:tailEnd type="triangle" w="med" len="med"/>
          </a:ln>
        </p:spPr>
        <p:txBody>
          <a:bodyPr/>
          <a:lstStyle/>
          <a:p>
            <a:endParaRPr lang="en-US" dirty="0">
              <a:solidFill>
                <a:prstClr val="black"/>
              </a:solidFill>
            </a:endParaRPr>
          </a:p>
        </p:txBody>
      </p:sp>
      <p:sp>
        <p:nvSpPr>
          <p:cNvPr id="29" name="Line 16"/>
          <p:cNvSpPr>
            <a:spLocks noChangeShapeType="1"/>
          </p:cNvSpPr>
          <p:nvPr/>
        </p:nvSpPr>
        <p:spPr bwMode="auto">
          <a:xfrm flipH="1">
            <a:off x="5638800" y="2522538"/>
            <a:ext cx="533400" cy="0"/>
          </a:xfrm>
          <a:prstGeom prst="line">
            <a:avLst/>
          </a:prstGeom>
          <a:noFill/>
          <a:ln w="9525">
            <a:solidFill>
              <a:srgbClr val="FF6600"/>
            </a:solidFill>
            <a:round/>
            <a:headEnd/>
            <a:tailEnd type="triangle" w="med" len="med"/>
          </a:ln>
        </p:spPr>
        <p:txBody>
          <a:bodyPr/>
          <a:lstStyle/>
          <a:p>
            <a:endParaRPr lang="en-US" dirty="0">
              <a:solidFill>
                <a:prstClr val="black"/>
              </a:solidFill>
            </a:endParaRPr>
          </a:p>
        </p:txBody>
      </p:sp>
      <p:sp>
        <p:nvSpPr>
          <p:cNvPr id="30" name="Line 17"/>
          <p:cNvSpPr>
            <a:spLocks noChangeShapeType="1"/>
          </p:cNvSpPr>
          <p:nvPr/>
        </p:nvSpPr>
        <p:spPr bwMode="auto">
          <a:xfrm>
            <a:off x="6629400" y="2522538"/>
            <a:ext cx="457200" cy="0"/>
          </a:xfrm>
          <a:prstGeom prst="line">
            <a:avLst/>
          </a:prstGeom>
          <a:noFill/>
          <a:ln w="9525">
            <a:solidFill>
              <a:srgbClr val="FF6600"/>
            </a:solidFill>
            <a:round/>
            <a:headEnd/>
            <a:tailEnd type="triangle" w="med" len="med"/>
          </a:ln>
        </p:spPr>
        <p:txBody>
          <a:bodyPr/>
          <a:lstStyle/>
          <a:p>
            <a:endParaRPr lang="en-US" dirty="0">
              <a:solidFill>
                <a:prstClr val="black"/>
              </a:solidFill>
            </a:endParaRPr>
          </a:p>
        </p:txBody>
      </p:sp>
      <p:sp>
        <p:nvSpPr>
          <p:cNvPr id="31" name="Text Box 18"/>
          <p:cNvSpPr txBox="1">
            <a:spLocks noChangeArrowheads="1"/>
          </p:cNvSpPr>
          <p:nvPr/>
        </p:nvSpPr>
        <p:spPr bwMode="auto">
          <a:xfrm>
            <a:off x="6705600" y="3200400"/>
            <a:ext cx="1752600" cy="304800"/>
          </a:xfrm>
          <a:prstGeom prst="rect">
            <a:avLst/>
          </a:prstGeom>
          <a:noFill/>
          <a:ln w="9525">
            <a:noFill/>
            <a:miter lim="800000"/>
            <a:headEnd/>
            <a:tailEnd/>
          </a:ln>
        </p:spPr>
        <p:txBody>
          <a:bodyPr>
            <a:spAutoFit/>
          </a:bodyPr>
          <a:lstStyle/>
          <a:p>
            <a:pPr algn="ctr">
              <a:spcBef>
                <a:spcPct val="50000"/>
              </a:spcBef>
            </a:pPr>
            <a:r>
              <a:rPr lang="en-US" sz="1400" dirty="0">
                <a:solidFill>
                  <a:srgbClr val="0066FF"/>
                </a:solidFill>
              </a:rPr>
              <a:t>Through track side</a:t>
            </a:r>
          </a:p>
        </p:txBody>
      </p:sp>
      <p:sp>
        <p:nvSpPr>
          <p:cNvPr id="32" name="Text Box 19"/>
          <p:cNvSpPr txBox="1">
            <a:spLocks noChangeArrowheads="1"/>
          </p:cNvSpPr>
          <p:nvPr/>
        </p:nvSpPr>
        <p:spPr bwMode="auto">
          <a:xfrm rot="524548">
            <a:off x="3902075" y="3009900"/>
            <a:ext cx="1752600" cy="304800"/>
          </a:xfrm>
          <a:prstGeom prst="rect">
            <a:avLst/>
          </a:prstGeom>
          <a:noFill/>
          <a:ln w="9525">
            <a:noFill/>
            <a:miter lim="800000"/>
            <a:headEnd/>
            <a:tailEnd/>
          </a:ln>
        </p:spPr>
        <p:txBody>
          <a:bodyPr>
            <a:spAutoFit/>
          </a:bodyPr>
          <a:lstStyle/>
          <a:p>
            <a:pPr algn="ctr">
              <a:spcBef>
                <a:spcPct val="50000"/>
              </a:spcBef>
            </a:pPr>
            <a:r>
              <a:rPr lang="en-US" sz="1400" dirty="0">
                <a:solidFill>
                  <a:srgbClr val="0066FF"/>
                </a:solidFill>
              </a:rPr>
              <a:t>Curved closure</a:t>
            </a:r>
          </a:p>
        </p:txBody>
      </p:sp>
      <p:sp>
        <p:nvSpPr>
          <p:cNvPr id="33" name="Text Box 20"/>
          <p:cNvSpPr txBox="1">
            <a:spLocks noChangeArrowheads="1"/>
          </p:cNvSpPr>
          <p:nvPr/>
        </p:nvSpPr>
        <p:spPr bwMode="auto">
          <a:xfrm>
            <a:off x="3162300" y="3398838"/>
            <a:ext cx="1905000" cy="304800"/>
          </a:xfrm>
          <a:prstGeom prst="rect">
            <a:avLst/>
          </a:prstGeom>
          <a:noFill/>
          <a:ln w="9525">
            <a:noFill/>
            <a:miter lim="800000"/>
            <a:headEnd/>
            <a:tailEnd/>
          </a:ln>
        </p:spPr>
        <p:txBody>
          <a:bodyPr>
            <a:spAutoFit/>
          </a:bodyPr>
          <a:lstStyle/>
          <a:p>
            <a:pPr algn="ctr">
              <a:spcBef>
                <a:spcPct val="50000"/>
              </a:spcBef>
            </a:pPr>
            <a:r>
              <a:rPr lang="en-US" sz="1400" dirty="0">
                <a:solidFill>
                  <a:srgbClr val="0066FF"/>
                </a:solidFill>
              </a:rPr>
              <a:t>Straight closure</a:t>
            </a:r>
          </a:p>
        </p:txBody>
      </p:sp>
      <p:sp>
        <p:nvSpPr>
          <p:cNvPr id="34" name="Text Box 21"/>
          <p:cNvSpPr txBox="1">
            <a:spLocks noChangeArrowheads="1"/>
          </p:cNvSpPr>
          <p:nvPr/>
        </p:nvSpPr>
        <p:spPr bwMode="auto">
          <a:xfrm>
            <a:off x="2743200" y="4648200"/>
            <a:ext cx="1371600" cy="304800"/>
          </a:xfrm>
          <a:prstGeom prst="rect">
            <a:avLst/>
          </a:prstGeom>
          <a:noFill/>
          <a:ln w="9525">
            <a:noFill/>
            <a:miter lim="800000"/>
            <a:headEnd/>
            <a:tailEnd/>
          </a:ln>
        </p:spPr>
        <p:txBody>
          <a:bodyPr>
            <a:spAutoFit/>
          </a:bodyPr>
          <a:lstStyle/>
          <a:p>
            <a:pPr algn="ctr">
              <a:spcBef>
                <a:spcPct val="50000"/>
              </a:spcBef>
            </a:pPr>
            <a:r>
              <a:rPr lang="en-US" sz="1400" dirty="0">
                <a:solidFill>
                  <a:srgbClr val="0066FF"/>
                </a:solidFill>
              </a:rPr>
              <a:t>Lead</a:t>
            </a:r>
          </a:p>
        </p:txBody>
      </p:sp>
      <p:sp>
        <p:nvSpPr>
          <p:cNvPr id="35" name="Line 22"/>
          <p:cNvSpPr>
            <a:spLocks noChangeShapeType="1"/>
          </p:cNvSpPr>
          <p:nvPr/>
        </p:nvSpPr>
        <p:spPr bwMode="auto">
          <a:xfrm flipV="1">
            <a:off x="6096000" y="3733800"/>
            <a:ext cx="0" cy="1295400"/>
          </a:xfrm>
          <a:prstGeom prst="line">
            <a:avLst/>
          </a:prstGeom>
          <a:noFill/>
          <a:ln w="9525">
            <a:solidFill>
              <a:srgbClr val="FF6600"/>
            </a:solidFill>
            <a:round/>
            <a:headEnd/>
            <a:tailEnd type="triangle" w="med" len="med"/>
          </a:ln>
        </p:spPr>
        <p:txBody>
          <a:bodyPr/>
          <a:lstStyle/>
          <a:p>
            <a:endParaRPr lang="en-US" dirty="0">
              <a:solidFill>
                <a:prstClr val="black"/>
              </a:solidFill>
            </a:endParaRPr>
          </a:p>
        </p:txBody>
      </p:sp>
      <p:sp>
        <p:nvSpPr>
          <p:cNvPr id="36" name="Line 23"/>
          <p:cNvSpPr>
            <a:spLocks noChangeShapeType="1"/>
          </p:cNvSpPr>
          <p:nvPr/>
        </p:nvSpPr>
        <p:spPr bwMode="auto">
          <a:xfrm>
            <a:off x="3733800" y="4800600"/>
            <a:ext cx="2362200" cy="0"/>
          </a:xfrm>
          <a:prstGeom prst="line">
            <a:avLst/>
          </a:prstGeom>
          <a:noFill/>
          <a:ln w="9525">
            <a:solidFill>
              <a:srgbClr val="FF6600"/>
            </a:solidFill>
            <a:round/>
            <a:headEnd/>
            <a:tailEnd type="triangle" w="med" len="med"/>
          </a:ln>
        </p:spPr>
        <p:txBody>
          <a:bodyPr/>
          <a:lstStyle/>
          <a:p>
            <a:endParaRPr lang="en-US" dirty="0">
              <a:solidFill>
                <a:prstClr val="black"/>
              </a:solidFill>
            </a:endParaRPr>
          </a:p>
        </p:txBody>
      </p:sp>
      <p:sp>
        <p:nvSpPr>
          <p:cNvPr id="37" name="Line 24"/>
          <p:cNvSpPr>
            <a:spLocks noChangeShapeType="1"/>
          </p:cNvSpPr>
          <p:nvPr/>
        </p:nvSpPr>
        <p:spPr bwMode="auto">
          <a:xfrm flipH="1">
            <a:off x="762000" y="4800600"/>
            <a:ext cx="2362200" cy="0"/>
          </a:xfrm>
          <a:prstGeom prst="line">
            <a:avLst/>
          </a:prstGeom>
          <a:noFill/>
          <a:ln w="9525">
            <a:solidFill>
              <a:srgbClr val="FF6600"/>
            </a:solidFill>
            <a:round/>
            <a:headEnd/>
            <a:tailEnd type="triangle" w="med" len="med"/>
          </a:ln>
        </p:spPr>
        <p:txBody>
          <a:bodyPr/>
          <a:lstStyle/>
          <a:p>
            <a:endParaRPr lang="en-US" dirty="0">
              <a:solidFill>
                <a:prstClr val="black"/>
              </a:solidFill>
            </a:endParaRPr>
          </a:p>
        </p:txBody>
      </p:sp>
      <p:sp>
        <p:nvSpPr>
          <p:cNvPr id="38" name="Line 25"/>
          <p:cNvSpPr>
            <a:spLocks noChangeShapeType="1"/>
          </p:cNvSpPr>
          <p:nvPr/>
        </p:nvSpPr>
        <p:spPr bwMode="auto">
          <a:xfrm flipV="1">
            <a:off x="762000" y="4343400"/>
            <a:ext cx="0" cy="1219200"/>
          </a:xfrm>
          <a:prstGeom prst="line">
            <a:avLst/>
          </a:prstGeom>
          <a:noFill/>
          <a:ln w="9525">
            <a:solidFill>
              <a:srgbClr val="FF6600"/>
            </a:solidFill>
            <a:round/>
            <a:headEnd/>
            <a:tailEnd type="triangle" w="med" len="med"/>
          </a:ln>
        </p:spPr>
        <p:txBody>
          <a:bodyPr/>
          <a:lstStyle/>
          <a:p>
            <a:endParaRPr lang="en-US" dirty="0">
              <a:solidFill>
                <a:prstClr val="black"/>
              </a:solidFill>
            </a:endParaRPr>
          </a:p>
        </p:txBody>
      </p:sp>
      <p:sp>
        <p:nvSpPr>
          <p:cNvPr id="39" name="Text Box 26"/>
          <p:cNvSpPr txBox="1">
            <a:spLocks noChangeArrowheads="1"/>
          </p:cNvSpPr>
          <p:nvPr/>
        </p:nvSpPr>
        <p:spPr bwMode="auto">
          <a:xfrm>
            <a:off x="466725" y="5286375"/>
            <a:ext cx="1371600" cy="487363"/>
          </a:xfrm>
          <a:prstGeom prst="rect">
            <a:avLst/>
          </a:prstGeom>
          <a:noFill/>
          <a:ln w="9525">
            <a:noFill/>
            <a:miter lim="800000"/>
            <a:headEnd/>
            <a:tailEnd/>
          </a:ln>
        </p:spPr>
        <p:txBody>
          <a:bodyPr>
            <a:spAutoFit/>
          </a:bodyPr>
          <a:lstStyle/>
          <a:p>
            <a:pPr algn="ctr">
              <a:spcBef>
                <a:spcPct val="50000"/>
              </a:spcBef>
            </a:pPr>
            <a:r>
              <a:rPr lang="en-US" sz="1400" dirty="0">
                <a:solidFill>
                  <a:srgbClr val="0066FF"/>
                </a:solidFill>
              </a:rPr>
              <a:t>P.S.</a:t>
            </a:r>
            <a:br>
              <a:rPr lang="en-US" sz="1400" dirty="0">
                <a:solidFill>
                  <a:srgbClr val="0066FF"/>
                </a:solidFill>
              </a:rPr>
            </a:br>
            <a:r>
              <a:rPr lang="en-US" sz="1200" dirty="0">
                <a:solidFill>
                  <a:srgbClr val="0066FF"/>
                </a:solidFill>
              </a:rPr>
              <a:t>(Point of Switch)</a:t>
            </a:r>
          </a:p>
        </p:txBody>
      </p:sp>
      <p:sp>
        <p:nvSpPr>
          <p:cNvPr id="40" name="Text Box 27"/>
          <p:cNvSpPr txBox="1">
            <a:spLocks noChangeArrowheads="1"/>
          </p:cNvSpPr>
          <p:nvPr/>
        </p:nvSpPr>
        <p:spPr bwMode="auto">
          <a:xfrm>
            <a:off x="5441950" y="4967288"/>
            <a:ext cx="1371600" cy="730250"/>
          </a:xfrm>
          <a:prstGeom prst="rect">
            <a:avLst/>
          </a:prstGeom>
          <a:noFill/>
          <a:ln w="9525">
            <a:noFill/>
            <a:miter lim="800000"/>
            <a:headEnd/>
            <a:tailEnd/>
          </a:ln>
        </p:spPr>
        <p:txBody>
          <a:bodyPr>
            <a:spAutoFit/>
          </a:bodyPr>
          <a:lstStyle/>
          <a:p>
            <a:pPr algn="ctr">
              <a:spcBef>
                <a:spcPct val="50000"/>
              </a:spcBef>
            </a:pPr>
            <a:r>
              <a:rPr lang="en-US" sz="1400" dirty="0">
                <a:solidFill>
                  <a:srgbClr val="0066FF"/>
                </a:solidFill>
              </a:rPr>
              <a:t>½” P.F</a:t>
            </a:r>
            <a:br>
              <a:rPr lang="en-US" sz="1400" dirty="0">
                <a:solidFill>
                  <a:srgbClr val="0066FF"/>
                </a:solidFill>
              </a:rPr>
            </a:br>
            <a:r>
              <a:rPr lang="en-US" sz="1400" dirty="0">
                <a:solidFill>
                  <a:srgbClr val="0066FF"/>
                </a:solidFill>
              </a:rPr>
              <a:t>(Half inch</a:t>
            </a:r>
            <a:br>
              <a:rPr lang="en-US" sz="1400" dirty="0">
                <a:solidFill>
                  <a:srgbClr val="0066FF"/>
                </a:solidFill>
              </a:rPr>
            </a:br>
            <a:r>
              <a:rPr lang="en-US" sz="1400" dirty="0">
                <a:solidFill>
                  <a:srgbClr val="0066FF"/>
                </a:solidFill>
              </a:rPr>
              <a:t>Point of Frog)</a:t>
            </a:r>
          </a:p>
        </p:txBody>
      </p:sp>
      <p:sp>
        <p:nvSpPr>
          <p:cNvPr id="41" name="Text Box 28"/>
          <p:cNvSpPr txBox="1">
            <a:spLocks noChangeArrowheads="1"/>
          </p:cNvSpPr>
          <p:nvPr/>
        </p:nvSpPr>
        <p:spPr bwMode="auto">
          <a:xfrm>
            <a:off x="7086600" y="1676400"/>
            <a:ext cx="1371600" cy="487363"/>
          </a:xfrm>
          <a:prstGeom prst="rect">
            <a:avLst/>
          </a:prstGeom>
          <a:noFill/>
          <a:ln w="9525">
            <a:noFill/>
            <a:miter lim="800000"/>
            <a:headEnd/>
            <a:tailEnd/>
          </a:ln>
        </p:spPr>
        <p:txBody>
          <a:bodyPr>
            <a:spAutoFit/>
          </a:bodyPr>
          <a:lstStyle/>
          <a:p>
            <a:pPr algn="ctr">
              <a:spcBef>
                <a:spcPct val="50000"/>
              </a:spcBef>
            </a:pPr>
            <a:r>
              <a:rPr lang="en-US" sz="1400" dirty="0">
                <a:solidFill>
                  <a:srgbClr val="0066FF"/>
                </a:solidFill>
              </a:rPr>
              <a:t>L.S.T.</a:t>
            </a:r>
            <a:br>
              <a:rPr lang="en-US" sz="1400" dirty="0">
                <a:solidFill>
                  <a:srgbClr val="0066FF"/>
                </a:solidFill>
              </a:rPr>
            </a:br>
            <a:r>
              <a:rPr lang="en-US" sz="1200" dirty="0">
                <a:solidFill>
                  <a:srgbClr val="0066FF"/>
                </a:solidFill>
              </a:rPr>
              <a:t>(Last Switch Tie)</a:t>
            </a:r>
          </a:p>
        </p:txBody>
      </p:sp>
      <p:sp>
        <p:nvSpPr>
          <p:cNvPr id="42" name="Line 29"/>
          <p:cNvSpPr>
            <a:spLocks noChangeShapeType="1"/>
          </p:cNvSpPr>
          <p:nvPr/>
        </p:nvSpPr>
        <p:spPr bwMode="auto">
          <a:xfrm flipH="1" flipV="1">
            <a:off x="8001000" y="1828800"/>
            <a:ext cx="414338" cy="4763"/>
          </a:xfrm>
          <a:prstGeom prst="line">
            <a:avLst/>
          </a:prstGeom>
          <a:noFill/>
          <a:ln w="9525">
            <a:solidFill>
              <a:srgbClr val="0066FF"/>
            </a:solidFill>
            <a:round/>
            <a:headEnd/>
            <a:tailEnd/>
          </a:ln>
        </p:spPr>
        <p:txBody>
          <a:bodyPr/>
          <a:lstStyle/>
          <a:p>
            <a:endParaRPr lang="en-US" dirty="0">
              <a:solidFill>
                <a:prstClr val="black"/>
              </a:solidFill>
            </a:endParaRPr>
          </a:p>
        </p:txBody>
      </p:sp>
      <p:sp>
        <p:nvSpPr>
          <p:cNvPr id="43" name="Text Box 30"/>
          <p:cNvSpPr txBox="1">
            <a:spLocks noChangeArrowheads="1"/>
          </p:cNvSpPr>
          <p:nvPr/>
        </p:nvSpPr>
        <p:spPr bwMode="auto">
          <a:xfrm>
            <a:off x="709613" y="2667000"/>
            <a:ext cx="1846262" cy="304800"/>
          </a:xfrm>
          <a:prstGeom prst="rect">
            <a:avLst/>
          </a:prstGeom>
          <a:noFill/>
          <a:ln w="9525">
            <a:noFill/>
            <a:miter lim="800000"/>
            <a:headEnd/>
            <a:tailEnd/>
          </a:ln>
        </p:spPr>
        <p:txBody>
          <a:bodyPr>
            <a:spAutoFit/>
          </a:bodyPr>
          <a:lstStyle/>
          <a:p>
            <a:pPr algn="ctr">
              <a:spcBef>
                <a:spcPct val="50000"/>
              </a:spcBef>
            </a:pPr>
            <a:r>
              <a:rPr lang="en-US" sz="1400" dirty="0">
                <a:solidFill>
                  <a:srgbClr val="0066FF"/>
                </a:solidFill>
              </a:rPr>
              <a:t>Straight stock rail</a:t>
            </a:r>
          </a:p>
        </p:txBody>
      </p:sp>
      <p:sp>
        <p:nvSpPr>
          <p:cNvPr id="44" name="Text Box 31"/>
          <p:cNvSpPr txBox="1">
            <a:spLocks noChangeArrowheads="1"/>
          </p:cNvSpPr>
          <p:nvPr/>
        </p:nvSpPr>
        <p:spPr bwMode="auto">
          <a:xfrm>
            <a:off x="609600" y="3048000"/>
            <a:ext cx="1846263" cy="304800"/>
          </a:xfrm>
          <a:prstGeom prst="rect">
            <a:avLst/>
          </a:prstGeom>
          <a:noFill/>
          <a:ln w="9525">
            <a:noFill/>
            <a:miter lim="800000"/>
            <a:headEnd/>
            <a:tailEnd/>
          </a:ln>
        </p:spPr>
        <p:txBody>
          <a:bodyPr>
            <a:spAutoFit/>
          </a:bodyPr>
          <a:lstStyle/>
          <a:p>
            <a:pPr algn="ctr">
              <a:spcBef>
                <a:spcPct val="50000"/>
              </a:spcBef>
            </a:pPr>
            <a:r>
              <a:rPr lang="en-US" sz="1400" dirty="0">
                <a:solidFill>
                  <a:srgbClr val="0066FF"/>
                </a:solidFill>
              </a:rPr>
              <a:t>LH switch point</a:t>
            </a:r>
          </a:p>
        </p:txBody>
      </p:sp>
      <p:sp>
        <p:nvSpPr>
          <p:cNvPr id="45" name="Text Box 32"/>
          <p:cNvSpPr txBox="1">
            <a:spLocks noChangeArrowheads="1"/>
          </p:cNvSpPr>
          <p:nvPr/>
        </p:nvSpPr>
        <p:spPr bwMode="auto">
          <a:xfrm>
            <a:off x="609600" y="3429000"/>
            <a:ext cx="1846263" cy="304800"/>
          </a:xfrm>
          <a:prstGeom prst="rect">
            <a:avLst/>
          </a:prstGeom>
          <a:noFill/>
          <a:ln w="9525">
            <a:noFill/>
            <a:miter lim="800000"/>
            <a:headEnd/>
            <a:tailEnd/>
          </a:ln>
        </p:spPr>
        <p:txBody>
          <a:bodyPr>
            <a:spAutoFit/>
          </a:bodyPr>
          <a:lstStyle/>
          <a:p>
            <a:pPr algn="ctr">
              <a:spcBef>
                <a:spcPct val="50000"/>
              </a:spcBef>
            </a:pPr>
            <a:r>
              <a:rPr lang="en-US" sz="1400" dirty="0">
                <a:solidFill>
                  <a:srgbClr val="0066FF"/>
                </a:solidFill>
              </a:rPr>
              <a:t>RH switch point</a:t>
            </a:r>
          </a:p>
        </p:txBody>
      </p:sp>
      <p:sp>
        <p:nvSpPr>
          <p:cNvPr id="46" name="Text Box 33"/>
          <p:cNvSpPr txBox="1">
            <a:spLocks noChangeArrowheads="1"/>
          </p:cNvSpPr>
          <p:nvPr/>
        </p:nvSpPr>
        <p:spPr bwMode="auto">
          <a:xfrm>
            <a:off x="685800" y="3886200"/>
            <a:ext cx="1846263" cy="304800"/>
          </a:xfrm>
          <a:prstGeom prst="rect">
            <a:avLst/>
          </a:prstGeom>
          <a:noFill/>
          <a:ln w="9525">
            <a:noFill/>
            <a:miter lim="800000"/>
            <a:headEnd/>
            <a:tailEnd/>
          </a:ln>
        </p:spPr>
        <p:txBody>
          <a:bodyPr>
            <a:spAutoFit/>
          </a:bodyPr>
          <a:lstStyle/>
          <a:p>
            <a:pPr algn="ctr">
              <a:spcBef>
                <a:spcPct val="50000"/>
              </a:spcBef>
            </a:pPr>
            <a:r>
              <a:rPr lang="en-US" sz="1400" dirty="0">
                <a:solidFill>
                  <a:srgbClr val="0066FF"/>
                </a:solidFill>
              </a:rPr>
              <a:t>Bent stock rail</a:t>
            </a:r>
          </a:p>
        </p:txBody>
      </p:sp>
      <p:sp>
        <p:nvSpPr>
          <p:cNvPr id="47" name="Text Box 34"/>
          <p:cNvSpPr txBox="1">
            <a:spLocks noChangeArrowheads="1"/>
          </p:cNvSpPr>
          <p:nvPr/>
        </p:nvSpPr>
        <p:spPr bwMode="auto">
          <a:xfrm rot="-5400000">
            <a:off x="-38100" y="3200400"/>
            <a:ext cx="1371600" cy="304800"/>
          </a:xfrm>
          <a:prstGeom prst="rect">
            <a:avLst/>
          </a:prstGeom>
          <a:noFill/>
          <a:ln w="9525">
            <a:noFill/>
            <a:miter lim="800000"/>
            <a:headEnd/>
            <a:tailEnd/>
          </a:ln>
        </p:spPr>
        <p:txBody>
          <a:bodyPr>
            <a:spAutoFit/>
          </a:bodyPr>
          <a:lstStyle/>
          <a:p>
            <a:pPr algn="ctr">
              <a:spcBef>
                <a:spcPct val="50000"/>
              </a:spcBef>
            </a:pPr>
            <a:r>
              <a:rPr lang="en-US" sz="1400" dirty="0">
                <a:solidFill>
                  <a:srgbClr val="0066FF"/>
                </a:solidFill>
              </a:rPr>
              <a:t>Vertex</a:t>
            </a:r>
          </a:p>
        </p:txBody>
      </p:sp>
      <p:sp>
        <p:nvSpPr>
          <p:cNvPr id="48" name="Text Box 35"/>
          <p:cNvSpPr txBox="1">
            <a:spLocks noChangeArrowheads="1"/>
          </p:cNvSpPr>
          <p:nvPr/>
        </p:nvSpPr>
        <p:spPr bwMode="auto">
          <a:xfrm rot="-5400000">
            <a:off x="1975644" y="3110706"/>
            <a:ext cx="1371600" cy="573088"/>
          </a:xfrm>
          <a:prstGeom prst="rect">
            <a:avLst/>
          </a:prstGeom>
          <a:noFill/>
          <a:ln w="9525">
            <a:noFill/>
            <a:miter lim="800000"/>
            <a:headEnd/>
            <a:tailEnd/>
          </a:ln>
        </p:spPr>
        <p:txBody>
          <a:bodyPr>
            <a:spAutoFit/>
          </a:bodyPr>
          <a:lstStyle/>
          <a:p>
            <a:pPr algn="ctr">
              <a:lnSpc>
                <a:spcPct val="75000"/>
              </a:lnSpc>
              <a:spcBef>
                <a:spcPct val="50000"/>
              </a:spcBef>
            </a:pPr>
            <a:r>
              <a:rPr lang="en-US" sz="1400" dirty="0">
                <a:solidFill>
                  <a:srgbClr val="0066FF"/>
                </a:solidFill>
              </a:rPr>
              <a:t>Heel </a:t>
            </a:r>
            <a:br>
              <a:rPr lang="en-US" sz="1400" dirty="0">
                <a:solidFill>
                  <a:srgbClr val="0066FF"/>
                </a:solidFill>
              </a:rPr>
            </a:br>
            <a:r>
              <a:rPr lang="en-US" sz="1400" dirty="0">
                <a:solidFill>
                  <a:srgbClr val="0066FF"/>
                </a:solidFill>
              </a:rPr>
              <a:t>of</a:t>
            </a:r>
            <a:br>
              <a:rPr lang="en-US" sz="1400" dirty="0">
                <a:solidFill>
                  <a:srgbClr val="0066FF"/>
                </a:solidFill>
              </a:rPr>
            </a:br>
            <a:r>
              <a:rPr lang="en-US" sz="1400" dirty="0">
                <a:solidFill>
                  <a:srgbClr val="0066FF"/>
                </a:solidFill>
              </a:rPr>
              <a:t>switch</a:t>
            </a:r>
          </a:p>
        </p:txBody>
      </p:sp>
      <p:sp>
        <p:nvSpPr>
          <p:cNvPr id="49" name="Line 36"/>
          <p:cNvSpPr>
            <a:spLocks noChangeShapeType="1"/>
          </p:cNvSpPr>
          <p:nvPr/>
        </p:nvSpPr>
        <p:spPr bwMode="auto">
          <a:xfrm>
            <a:off x="685800" y="3886200"/>
            <a:ext cx="0" cy="152400"/>
          </a:xfrm>
          <a:prstGeom prst="line">
            <a:avLst/>
          </a:prstGeom>
          <a:noFill/>
          <a:ln w="9525">
            <a:solidFill>
              <a:schemeClr val="tx1"/>
            </a:solidFill>
            <a:round/>
            <a:headEnd/>
            <a:tailEnd/>
          </a:ln>
        </p:spPr>
        <p:txBody>
          <a:bodyPr/>
          <a:lstStyle/>
          <a:p>
            <a:endParaRPr lang="en-US" dirty="0">
              <a:solidFill>
                <a:prstClr val="black"/>
              </a:solidFill>
            </a:endParaRPr>
          </a:p>
        </p:txBody>
      </p:sp>
      <p:sp>
        <p:nvSpPr>
          <p:cNvPr id="50" name="Line 37"/>
          <p:cNvSpPr>
            <a:spLocks noChangeShapeType="1"/>
          </p:cNvSpPr>
          <p:nvPr/>
        </p:nvSpPr>
        <p:spPr bwMode="auto">
          <a:xfrm flipV="1">
            <a:off x="685800" y="3657600"/>
            <a:ext cx="0" cy="152400"/>
          </a:xfrm>
          <a:prstGeom prst="line">
            <a:avLst/>
          </a:prstGeom>
          <a:noFill/>
          <a:ln w="9525">
            <a:solidFill>
              <a:schemeClr val="tx1"/>
            </a:solidFill>
            <a:round/>
            <a:headEnd/>
            <a:tailEnd/>
          </a:ln>
        </p:spPr>
        <p:txBody>
          <a:bodyPr/>
          <a:lstStyle/>
          <a:p>
            <a:endParaRPr lang="en-US" dirty="0">
              <a:solidFill>
                <a:prstClr val="black"/>
              </a:solidFill>
            </a:endParaRPr>
          </a:p>
        </p:txBody>
      </p:sp>
    </p:spTree>
    <p:extLst>
      <p:ext uri="{BB962C8B-B14F-4D97-AF65-F5344CB8AC3E}">
        <p14:creationId xmlns:p14="http://schemas.microsoft.com/office/powerpoint/2010/main" val="41321798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124</a:t>
            </a:fld>
            <a:endParaRPr lang="en-US" sz="800" dirty="0">
              <a:solidFill>
                <a:prstClr val="black"/>
              </a:solidFill>
            </a:endParaRPr>
          </a:p>
        </p:txBody>
      </p:sp>
      <p:pic>
        <p:nvPicPr>
          <p:cNvPr id="1126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523999"/>
            <a:ext cx="6197955" cy="464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85810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9" name="Rectangle 7"/>
          <p:cNvSpPr>
            <a:spLocks noGrp="1" noChangeArrowheads="1"/>
          </p:cNvSpPr>
          <p:nvPr>
            <p:ph idx="4294967295"/>
          </p:nvPr>
        </p:nvSpPr>
        <p:spPr bwMode="auto">
          <a:xfrm>
            <a:off x="914400" y="1676400"/>
            <a:ext cx="7315200" cy="1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(a)	In turnouts and track crossings, the fastenings must be intact and maintained so as to keep the components securely in place.  Also, each switch, frog, and guard rail must be kept free of obstructions that may interfere with the passage of wheels.</a:t>
            </a:r>
          </a:p>
        </p:txBody>
      </p:sp>
      <p:pic>
        <p:nvPicPr>
          <p:cNvPr id="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3429000"/>
            <a:ext cx="3657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125</a:t>
            </a:fld>
            <a:endParaRPr lang="en-US" sz="800" dirty="0">
              <a:solidFill>
                <a:prstClr val="black"/>
              </a:solidFill>
            </a:endParaRPr>
          </a:p>
        </p:txBody>
      </p:sp>
      <p:pic>
        <p:nvPicPr>
          <p:cNvPr id="130050" name="Picture 2" descr="File:Railroad switch animation.gif">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996184"/>
            <a:ext cx="2133600" cy="3328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7353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126</a:t>
            </a:fld>
            <a:endParaRPr lang="en-US" sz="800" dirty="0">
              <a:solidFill>
                <a:prstClr val="black"/>
              </a:solidFill>
            </a:endParaRPr>
          </a:p>
        </p:txBody>
      </p:sp>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pic>
        <p:nvPicPr>
          <p:cNvPr id="11" name="Picture 2" descr="http://www.tokyu-car.co.jp/eng/rs/img/rt_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67820"/>
            <a:ext cx="4419600" cy="4580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8516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127</a:t>
            </a:fld>
            <a:endParaRPr lang="en-US" sz="800" dirty="0">
              <a:solidFill>
                <a:prstClr val="black"/>
              </a:solidFill>
            </a:endParaRPr>
          </a:p>
        </p:txBody>
      </p:sp>
      <p:pic>
        <p:nvPicPr>
          <p:cNvPr id="104450" name="Picture 2" descr="http://www.tokyu-car.co.jp/eng/rs/img/rt_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67820"/>
            <a:ext cx="4419600" cy="45805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1600200"/>
            <a:ext cx="2209800" cy="4924425"/>
          </a:xfrm>
          <a:prstGeom prst="rect">
            <a:avLst/>
          </a:prstGeom>
          <a:noFill/>
        </p:spPr>
        <p:txBody>
          <a:bodyPr wrap="square" rtlCol="0">
            <a:spAutoFit/>
          </a:bodyPr>
          <a:lstStyle/>
          <a:p>
            <a:r>
              <a:rPr lang="en-US" b="1"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cxnSp>
        <p:nvCxnSpPr>
          <p:cNvPr id="16" name="Straight Arrow Connector 15"/>
          <p:cNvCxnSpPr/>
          <p:nvPr/>
        </p:nvCxnSpPr>
        <p:spPr>
          <a:xfrm>
            <a:off x="1600200" y="1765300"/>
            <a:ext cx="3352800" cy="2959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600200" y="1765300"/>
            <a:ext cx="3124200" cy="3492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600200" y="1765300"/>
            <a:ext cx="2209800" cy="280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600200" y="1765300"/>
            <a:ext cx="1905000" cy="326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5227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pic>
        <p:nvPicPr>
          <p:cNvPr id="15" name="Picture 7" descr="213_135_04_241"/>
          <p:cNvPicPr>
            <a:picLocks noGrp="1" noChangeAspect="1" noChangeArrowheads="1"/>
          </p:cNvPicPr>
          <p:nvPr>
            <p:ph idx="4294967295"/>
          </p:nvPr>
        </p:nvPicPr>
        <p:blipFill>
          <a:blip r:embed="rId3" cstate="print"/>
          <a:stretch>
            <a:fillRect/>
          </a:stretch>
        </p:blipFill>
        <p:spPr>
          <a:xfrm>
            <a:off x="2932314" y="2770058"/>
            <a:ext cx="3279371" cy="2186247"/>
          </a:xfrm>
          <a:prstGeom prst="rect">
            <a:avLst/>
          </a:prstGeom>
        </p:spPr>
      </p:pic>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128</a:t>
            </a:fld>
            <a:endParaRPr lang="en-US" sz="800" dirty="0">
              <a:solidFill>
                <a:prstClr val="black"/>
              </a:solidFill>
            </a:endParaRPr>
          </a:p>
        </p:txBody>
      </p:sp>
      <p:sp>
        <p:nvSpPr>
          <p:cNvPr id="3" name="TextBox 2"/>
          <p:cNvSpPr txBox="1"/>
          <p:nvPr/>
        </p:nvSpPr>
        <p:spPr>
          <a:xfrm>
            <a:off x="152400" y="1600200"/>
            <a:ext cx="2209800" cy="4924425"/>
          </a:xfrm>
          <a:prstGeom prst="rect">
            <a:avLst/>
          </a:prstGeom>
          <a:noFill/>
        </p:spPr>
        <p:txBody>
          <a:bodyPr wrap="square" rtlCol="0">
            <a:spAutoFit/>
          </a:bodyPr>
          <a:lstStyle/>
          <a:p>
            <a:r>
              <a:rPr lang="en-US" b="1"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spTree>
    <p:extLst>
      <p:ext uri="{BB962C8B-B14F-4D97-AF65-F5344CB8AC3E}">
        <p14:creationId xmlns:p14="http://schemas.microsoft.com/office/powerpoint/2010/main" val="21618864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129</a:t>
            </a:fld>
            <a:endParaRPr lang="en-US" sz="800" dirty="0">
              <a:solidFill>
                <a:prstClr val="black"/>
              </a:solidFill>
            </a:endParaRPr>
          </a:p>
        </p:txBody>
      </p:sp>
      <p:pic>
        <p:nvPicPr>
          <p:cNvPr id="104450" name="Picture 2" descr="http://www.tokyu-car.co.jp/eng/rs/img/rt_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67820"/>
            <a:ext cx="4419600" cy="45805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600" b="1"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cxnSp>
        <p:nvCxnSpPr>
          <p:cNvPr id="4" name="Straight Arrow Connector 3"/>
          <p:cNvCxnSpPr/>
          <p:nvPr/>
        </p:nvCxnSpPr>
        <p:spPr>
          <a:xfrm>
            <a:off x="1371600" y="2286000"/>
            <a:ext cx="3505200" cy="2438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371600" y="2286000"/>
            <a:ext cx="2438400" cy="2286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371600" y="2286000"/>
            <a:ext cx="3200400" cy="2971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371600" y="2286000"/>
            <a:ext cx="2133600" cy="2743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6394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9" name="Rectangle 7"/>
          <p:cNvSpPr>
            <a:spLocks noGrp="1" noChangeArrowheads="1"/>
          </p:cNvSpPr>
          <p:nvPr>
            <p:ph idx="4294967295"/>
          </p:nvPr>
        </p:nvSpPr>
        <p:spPr bwMode="auto">
          <a:xfrm>
            <a:off x="1219200" y="2057400"/>
            <a:ext cx="6934200" cy="105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NOTES:</a:t>
            </a:r>
          </a:p>
          <a:p>
            <a:pPr marL="0" marR="0">
              <a:spcBef>
                <a:spcPts val="0"/>
              </a:spcBef>
              <a:spcAft>
                <a:spcPts val="0"/>
              </a:spcAft>
              <a:tabLst>
                <a:tab pos="-914400" algn="l"/>
              </a:tabLst>
            </a:pPr>
            <a:r>
              <a:rPr lang="en-US" sz="2000" kern="0" dirty="0" smtClean="0">
                <a:solidFill>
                  <a:sysClr val="windowText" lastClr="000000"/>
                </a:solidFill>
              </a:rPr>
              <a:t>A</a:t>
            </a:r>
            <a:r>
              <a:rPr lang="en-US" sz="2000" kern="0" dirty="0">
                <a:solidFill>
                  <a:sysClr val="windowText" lastClr="000000"/>
                </a:solidFill>
              </a:rPr>
              <a:t>. </a:t>
            </a:r>
            <a:r>
              <a:rPr lang="en-US" sz="2000" kern="0" dirty="0" smtClean="0">
                <a:solidFill>
                  <a:sysClr val="windowText" lastClr="000000"/>
                </a:solidFill>
              </a:rPr>
              <a:t>Assign </a:t>
            </a:r>
            <a:r>
              <a:rPr lang="en-US" sz="2000" kern="0" dirty="0">
                <a:solidFill>
                  <a:sysClr val="windowText" lastClr="000000"/>
                </a:solidFill>
              </a:rPr>
              <a:t>a person designated under § 213.7 to visually supervise each operation over the defective rail.</a:t>
            </a:r>
          </a:p>
        </p:txBody>
      </p:sp>
      <p:pic>
        <p:nvPicPr>
          <p:cNvPr id="54274" name="Picture 2" descr="C:\Users\kevin.mcquitty\Documents\RR UP\Pix UPRR Nov\P10100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9200" y="3200400"/>
            <a:ext cx="4064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13</a:t>
            </a:fld>
            <a:endParaRPr lang="en-US" sz="800" dirty="0">
              <a:solidFill>
                <a:prstClr val="black"/>
              </a:solidFill>
            </a:endParaRPr>
          </a:p>
        </p:txBody>
      </p:sp>
    </p:spTree>
    <p:extLst>
      <p:ext uri="{BB962C8B-B14F-4D97-AF65-F5344CB8AC3E}">
        <p14:creationId xmlns:p14="http://schemas.microsoft.com/office/powerpoint/2010/main" val="8507331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130</a:t>
            </a:fld>
            <a:endParaRPr lang="en-US" sz="800" dirty="0">
              <a:solidFill>
                <a:prstClr val="black"/>
              </a:solidFill>
            </a:endParaRPr>
          </a:p>
        </p:txBody>
      </p:sp>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600" b="1"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pic>
        <p:nvPicPr>
          <p:cNvPr id="118786" name="Picture 2" descr="C:\Users\kevin.mcquitty\Documents\RR BNSF\Pix BNSFb\BNgarpepai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962150"/>
            <a:ext cx="4800600" cy="360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2583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131</a:t>
            </a:fld>
            <a:endParaRPr lang="en-US" sz="800" dirty="0">
              <a:solidFill>
                <a:prstClr val="black"/>
              </a:solidFill>
            </a:endParaRPr>
          </a:p>
        </p:txBody>
      </p:sp>
      <p:pic>
        <p:nvPicPr>
          <p:cNvPr id="104450" name="Picture 2" descr="http://www.tokyu-car.co.jp/eng/rs/img/rt_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67820"/>
            <a:ext cx="4419600" cy="45805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600" b="1"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cxnSp>
        <p:nvCxnSpPr>
          <p:cNvPr id="13" name="Straight Arrow Connector 12"/>
          <p:cNvCxnSpPr/>
          <p:nvPr/>
        </p:nvCxnSpPr>
        <p:spPr>
          <a:xfrm>
            <a:off x="1905000" y="2743200"/>
            <a:ext cx="1219200" cy="2438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905000" y="2743200"/>
            <a:ext cx="609600" cy="2362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6410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pic>
        <p:nvPicPr>
          <p:cNvPr id="15" name="Content Placeholder 14" descr="Lost Motion Sw rod blt"/>
          <p:cNvPicPr>
            <a:picLocks noGrp="1" noChangeAspect="1" noChangeArrowheads="1"/>
          </p:cNvPicPr>
          <p:nvPr>
            <p:ph idx="4294967295"/>
          </p:nvPr>
        </p:nvPicPr>
        <p:blipFill>
          <a:blip r:embed="rId3" cstate="print"/>
          <a:stretch>
            <a:fillRect/>
          </a:stretch>
        </p:blipFill>
        <p:spPr>
          <a:xfrm>
            <a:off x="1743273" y="1600200"/>
            <a:ext cx="5657453" cy="4525963"/>
          </a:xfrm>
          <a:prstGeom prst="rect">
            <a:avLst/>
          </a:prstGeom>
        </p:spPr>
      </p:pic>
      <p:pic>
        <p:nvPicPr>
          <p:cNvPr id="17" name="Picture 12" descr="IMG_1423"/>
          <p:cNvPicPr>
            <a:picLocks noGrp="1" noChangeAspect="1" noChangeArrowheads="1"/>
          </p:cNvPicPr>
          <p:nvPr>
            <p:ph sz="quarter" idx="4294967295"/>
          </p:nvPr>
        </p:nvPicPr>
        <p:blipFill>
          <a:blip r:embed="rId4" cstate="print"/>
          <a:srcRect/>
          <a:stretch>
            <a:fillRect/>
          </a:stretch>
        </p:blipFill>
        <p:spPr>
          <a:xfrm>
            <a:off x="0" y="3811588"/>
            <a:ext cx="4049713" cy="2513012"/>
          </a:xfrm>
          <a:prstGeom prst="rect">
            <a:avLst/>
          </a:prstGeom>
        </p:spPr>
      </p:pic>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132</a:t>
            </a:fld>
            <a:endParaRPr lang="en-US" sz="800" dirty="0">
              <a:solidFill>
                <a:prstClr val="black"/>
              </a:solidFill>
            </a:endParaRPr>
          </a:p>
        </p:txBody>
      </p:sp>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600" b="1"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spTree>
    <p:extLst>
      <p:ext uri="{BB962C8B-B14F-4D97-AF65-F5344CB8AC3E}">
        <p14:creationId xmlns:p14="http://schemas.microsoft.com/office/powerpoint/2010/main" val="18451209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133</a:t>
            </a:fld>
            <a:endParaRPr lang="en-US" sz="800" dirty="0">
              <a:solidFill>
                <a:prstClr val="black"/>
              </a:solidFill>
            </a:endParaRPr>
          </a:p>
        </p:txBody>
      </p:sp>
      <p:pic>
        <p:nvPicPr>
          <p:cNvPr id="104450" name="Picture 2" descr="http://www.tokyu-car.co.jp/eng/rs/img/rt_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67820"/>
            <a:ext cx="4419600" cy="45805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600" b="1"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cxnSp>
        <p:nvCxnSpPr>
          <p:cNvPr id="18" name="Straight Arrow Connector 17"/>
          <p:cNvCxnSpPr/>
          <p:nvPr/>
        </p:nvCxnSpPr>
        <p:spPr>
          <a:xfrm>
            <a:off x="1676400" y="3124200"/>
            <a:ext cx="1466850" cy="2057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676400" y="3124200"/>
            <a:ext cx="838200" cy="1981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15270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pic>
        <p:nvPicPr>
          <p:cNvPr id="13" name="Picture 9" descr="213_133_06"/>
          <p:cNvPicPr>
            <a:picLocks noGrp="1" noChangeAspect="1" noChangeArrowheads="1"/>
          </p:cNvPicPr>
          <p:nvPr>
            <p:ph idx="4294967295"/>
          </p:nvPr>
        </p:nvPicPr>
        <p:blipFill>
          <a:blip r:embed="rId3" cstate="print"/>
          <a:stretch>
            <a:fillRect/>
          </a:stretch>
        </p:blipFill>
        <p:spPr>
          <a:xfrm>
            <a:off x="2286000" y="2262981"/>
            <a:ext cx="4572000" cy="3200400"/>
          </a:xfrm>
          <a:prstGeom prst="rect">
            <a:avLst/>
          </a:prstGeom>
        </p:spPr>
      </p:pic>
      <p:pic>
        <p:nvPicPr>
          <p:cNvPr id="15" name="Picture 17" descr="P1010339 Cotter PIN walley"/>
          <p:cNvPicPr>
            <a:picLocks noGrp="1" noChangeAspect="1" noChangeArrowheads="1"/>
          </p:cNvPicPr>
          <p:nvPr>
            <p:ph sz="half" idx="4294967295"/>
          </p:nvPr>
        </p:nvPicPr>
        <p:blipFill>
          <a:blip r:embed="rId4" cstate="print"/>
          <a:stretch>
            <a:fillRect/>
          </a:stretch>
        </p:blipFill>
        <p:spPr>
          <a:xfrm>
            <a:off x="0" y="1524000"/>
            <a:ext cx="4343400" cy="2286000"/>
          </a:xfrm>
          <a:prstGeom prst="rect">
            <a:avLst/>
          </a:prstGeom>
        </p:spPr>
      </p:pic>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134</a:t>
            </a:fld>
            <a:endParaRPr lang="en-US" sz="800" dirty="0">
              <a:solidFill>
                <a:prstClr val="black"/>
              </a:solidFill>
            </a:endParaRPr>
          </a:p>
        </p:txBody>
      </p:sp>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600" b="1"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spTree>
    <p:extLst>
      <p:ext uri="{BB962C8B-B14F-4D97-AF65-F5344CB8AC3E}">
        <p14:creationId xmlns:p14="http://schemas.microsoft.com/office/powerpoint/2010/main" val="2663092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135</a:t>
            </a:fld>
            <a:endParaRPr lang="en-US" sz="800" dirty="0">
              <a:solidFill>
                <a:prstClr val="black"/>
              </a:solidFill>
            </a:endParaRPr>
          </a:p>
        </p:txBody>
      </p:sp>
      <p:pic>
        <p:nvPicPr>
          <p:cNvPr id="104450" name="Picture 2" descr="http://www.tokyu-car.co.jp/eng/rs/img/rt_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67820"/>
            <a:ext cx="4419600" cy="45805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600" b="1"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cxnSp>
        <p:nvCxnSpPr>
          <p:cNvPr id="4" name="Straight Arrow Connector 3"/>
          <p:cNvCxnSpPr/>
          <p:nvPr/>
        </p:nvCxnSpPr>
        <p:spPr>
          <a:xfrm>
            <a:off x="1447800" y="3581400"/>
            <a:ext cx="28956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447800" y="3581400"/>
            <a:ext cx="28956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6981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136</a:t>
            </a:fld>
            <a:endParaRPr lang="en-US" sz="800" dirty="0">
              <a:solidFill>
                <a:prstClr val="black"/>
              </a:solidFill>
            </a:endParaRPr>
          </a:p>
        </p:txBody>
      </p:sp>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600" b="1"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0" y="2286000"/>
            <a:ext cx="4318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33324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137</a:t>
            </a:fld>
            <a:endParaRPr lang="en-US" sz="800" dirty="0">
              <a:solidFill>
                <a:prstClr val="black"/>
              </a:solidFill>
            </a:endParaRPr>
          </a:p>
        </p:txBody>
      </p:sp>
      <p:pic>
        <p:nvPicPr>
          <p:cNvPr id="104450" name="Picture 2" descr="http://www.tokyu-car.co.jp/eng/rs/img/rt_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67820"/>
            <a:ext cx="4419600" cy="45805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600" b="1"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cxnSp>
        <p:nvCxnSpPr>
          <p:cNvPr id="4" name="Straight Arrow Connector 3"/>
          <p:cNvCxnSpPr/>
          <p:nvPr/>
        </p:nvCxnSpPr>
        <p:spPr>
          <a:xfrm>
            <a:off x="1981200" y="4077801"/>
            <a:ext cx="2971800" cy="6465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981200" y="4077801"/>
            <a:ext cx="1981200" cy="6465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981200" y="4077801"/>
            <a:ext cx="2743200" cy="12561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981200" y="4077801"/>
            <a:ext cx="1752600" cy="11037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4586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138</a:t>
            </a:fld>
            <a:endParaRPr lang="en-US" sz="800" dirty="0">
              <a:solidFill>
                <a:prstClr val="black"/>
              </a:solidFill>
            </a:endParaRPr>
          </a:p>
        </p:txBody>
      </p:sp>
      <p:pic>
        <p:nvPicPr>
          <p:cNvPr id="104450" name="Picture 2" descr="http://www.tokyu-car.co.jp/eng/rs/img/rt_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67820"/>
            <a:ext cx="4419600" cy="45805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600" b="1"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cxnSp>
        <p:nvCxnSpPr>
          <p:cNvPr id="4" name="Straight Arrow Connector 3"/>
          <p:cNvCxnSpPr/>
          <p:nvPr/>
        </p:nvCxnSpPr>
        <p:spPr>
          <a:xfrm>
            <a:off x="1524000" y="4495800"/>
            <a:ext cx="4038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524000" y="4495800"/>
            <a:ext cx="3429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524000" y="4495800"/>
            <a:ext cx="2362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524000" y="4495800"/>
            <a:ext cx="38862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524000" y="4495800"/>
            <a:ext cx="30861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524000" y="4495800"/>
            <a:ext cx="21336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524000" y="4495800"/>
            <a:ext cx="154305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524000" y="4495800"/>
            <a:ext cx="1066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1469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139</a:t>
            </a:fld>
            <a:endParaRPr lang="en-US" sz="800" dirty="0">
              <a:solidFill>
                <a:prstClr val="black"/>
              </a:solidFill>
            </a:endParaRPr>
          </a:p>
        </p:txBody>
      </p:sp>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600" b="1"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pic>
        <p:nvPicPr>
          <p:cNvPr id="115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288" y="1524001"/>
            <a:ext cx="4035425" cy="253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4288" y="4114800"/>
            <a:ext cx="4035425" cy="2321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05760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9" name="Rectangle 7"/>
          <p:cNvSpPr>
            <a:spLocks noGrp="1" noChangeArrowheads="1"/>
          </p:cNvSpPr>
          <p:nvPr>
            <p:ph idx="4294967295"/>
          </p:nvPr>
        </p:nvSpPr>
        <p:spPr bwMode="auto">
          <a:xfrm>
            <a:off x="1219200" y="2057400"/>
            <a:ext cx="4038600" cy="388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NOTES:</a:t>
            </a:r>
          </a:p>
          <a:p>
            <a:r>
              <a:rPr lang="en-US" sz="2000" kern="0" dirty="0">
                <a:solidFill>
                  <a:sysClr val="windowText" lastClr="000000"/>
                </a:solidFill>
              </a:rPr>
              <a:t>A2. Assign person designated under § 213.7 to make visual inspection. After a visual inspection, that person may authorize operation to continue without continuous visual supervision at a maximum of 10 m.p.h. for up to 24 hours prior to another such visual inspection or replacement or repair of the rail</a:t>
            </a:r>
            <a:r>
              <a:rPr lang="en-US" sz="2000" kern="0" dirty="0" smtClean="0">
                <a:solidFill>
                  <a:sysClr val="windowText" lastClr="000000"/>
                </a:solidFill>
              </a:rPr>
              <a:t>. </a:t>
            </a:r>
          </a:p>
        </p:txBody>
      </p:sp>
      <p:pic>
        <p:nvPicPr>
          <p:cNvPr id="552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199" y="2743200"/>
            <a:ext cx="3490551"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14</a:t>
            </a:fld>
            <a:endParaRPr lang="en-US" sz="800" dirty="0">
              <a:solidFill>
                <a:prstClr val="black"/>
              </a:solidFill>
            </a:endParaRPr>
          </a:p>
        </p:txBody>
      </p:sp>
    </p:spTree>
    <p:extLst>
      <p:ext uri="{BB962C8B-B14F-4D97-AF65-F5344CB8AC3E}">
        <p14:creationId xmlns:p14="http://schemas.microsoft.com/office/powerpoint/2010/main" val="11698555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140</a:t>
            </a:fld>
            <a:endParaRPr lang="en-US" sz="800" dirty="0">
              <a:solidFill>
                <a:prstClr val="black"/>
              </a:solidFill>
            </a:endParaRPr>
          </a:p>
        </p:txBody>
      </p:sp>
      <p:pic>
        <p:nvPicPr>
          <p:cNvPr id="104450" name="Picture 2" descr="http://www.tokyu-car.co.jp/eng/rs/img/rt_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67820"/>
            <a:ext cx="4419600" cy="45805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600" b="1"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cxnSp>
        <p:nvCxnSpPr>
          <p:cNvPr id="4" name="Straight Arrow Connector 3"/>
          <p:cNvCxnSpPr/>
          <p:nvPr/>
        </p:nvCxnSpPr>
        <p:spPr>
          <a:xfrm flipV="1">
            <a:off x="1905000" y="4495800"/>
            <a:ext cx="1752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905000" y="4648200"/>
            <a:ext cx="17526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905000" y="4800600"/>
            <a:ext cx="1600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905000" y="4953000"/>
            <a:ext cx="1371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905000" y="4953000"/>
            <a:ext cx="12192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8694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141</a:t>
            </a:fld>
            <a:endParaRPr lang="en-US" sz="800" dirty="0">
              <a:solidFill>
                <a:prstClr val="black"/>
              </a:solidFill>
            </a:endParaRPr>
          </a:p>
        </p:txBody>
      </p:sp>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600" b="1"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pic>
        <p:nvPicPr>
          <p:cNvPr id="11" name="Picture 9" descr="FOCUS Phase2 yr 2 002"/>
          <p:cNvPicPr>
            <a:picLocks noChangeAspect="1" noChangeArrowheads="1"/>
          </p:cNvPicPr>
          <p:nvPr/>
        </p:nvPicPr>
        <p:blipFill>
          <a:blip r:embed="rId3" cstate="print"/>
          <a:srcRect/>
          <a:stretch>
            <a:fillRect/>
          </a:stretch>
        </p:blipFill>
        <p:spPr>
          <a:xfrm>
            <a:off x="2209800" y="2286000"/>
            <a:ext cx="4774335" cy="3048000"/>
          </a:xfrm>
          <a:prstGeom prst="rect">
            <a:avLst/>
          </a:prstGeom>
        </p:spPr>
      </p:pic>
    </p:spTree>
    <p:extLst>
      <p:ext uri="{BB962C8B-B14F-4D97-AF65-F5344CB8AC3E}">
        <p14:creationId xmlns:p14="http://schemas.microsoft.com/office/powerpoint/2010/main" val="10377053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142</a:t>
            </a:fld>
            <a:endParaRPr lang="en-US" sz="800" dirty="0">
              <a:solidFill>
                <a:prstClr val="black"/>
              </a:solidFill>
            </a:endParaRPr>
          </a:p>
        </p:txBody>
      </p:sp>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600" b="1"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pic>
        <p:nvPicPr>
          <p:cNvPr id="121858" name="Picture 2" descr="C:\Users\kevin.mcquitty\Documents\RR SHORTLINES\RR RSAX (Chevron)\RSIZtss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209800"/>
            <a:ext cx="47752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3402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143</a:t>
            </a:fld>
            <a:endParaRPr lang="en-US" sz="800" dirty="0">
              <a:solidFill>
                <a:prstClr val="black"/>
              </a:solidFill>
            </a:endParaRPr>
          </a:p>
        </p:txBody>
      </p:sp>
      <p:pic>
        <p:nvPicPr>
          <p:cNvPr id="104450" name="Picture 2" descr="http://www.tokyu-car.co.jp/eng/rs/img/rt_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67820"/>
            <a:ext cx="4419600" cy="45805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600" b="1"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cxnSp>
        <p:nvCxnSpPr>
          <p:cNvPr id="4" name="Straight Arrow Connector 3"/>
          <p:cNvCxnSpPr/>
          <p:nvPr/>
        </p:nvCxnSpPr>
        <p:spPr>
          <a:xfrm flipV="1">
            <a:off x="2133600" y="4495800"/>
            <a:ext cx="34290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133600" y="4800600"/>
            <a:ext cx="32766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133600" y="5181600"/>
            <a:ext cx="3276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133600" y="5410200"/>
            <a:ext cx="3124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21970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144</a:t>
            </a:fld>
            <a:endParaRPr lang="en-US" sz="800" dirty="0">
              <a:solidFill>
                <a:prstClr val="black"/>
              </a:solidFill>
            </a:endParaRPr>
          </a:p>
        </p:txBody>
      </p:sp>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600" dirty="0" smtClean="0">
                <a:solidFill>
                  <a:prstClr val="black"/>
                </a:solidFill>
              </a:rPr>
              <a:t>Rigid Rail Braces</a:t>
            </a:r>
          </a:p>
          <a:p>
            <a:endParaRPr lang="en-US" sz="1500" dirty="0">
              <a:solidFill>
                <a:prstClr val="black"/>
              </a:solidFill>
            </a:endParaRPr>
          </a:p>
          <a:p>
            <a:r>
              <a:rPr lang="en-US" sz="1500" b="1"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001236"/>
            <a:ext cx="4864100" cy="3143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01857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145</a:t>
            </a:fld>
            <a:endParaRPr lang="en-US" sz="800" dirty="0">
              <a:solidFill>
                <a:prstClr val="black"/>
              </a:solidFill>
            </a:endParaRPr>
          </a:p>
        </p:txBody>
      </p:sp>
      <p:pic>
        <p:nvPicPr>
          <p:cNvPr id="104450" name="Picture 2" descr="http://www.tokyu-car.co.jp/eng/rs/img/rt_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67820"/>
            <a:ext cx="4419600" cy="45805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60" b="1" dirty="0">
                <a:solidFill>
                  <a:prstClr val="black"/>
                </a:solidFill>
              </a:rPr>
              <a:t>Switch, Frog or Guard Rail </a:t>
            </a:r>
            <a:r>
              <a:rPr lang="en-US" sz="1560" b="1"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cxnSp>
        <p:nvCxnSpPr>
          <p:cNvPr id="4" name="Straight Arrow Connector 3"/>
          <p:cNvCxnSpPr/>
          <p:nvPr/>
        </p:nvCxnSpPr>
        <p:spPr>
          <a:xfrm flipV="1">
            <a:off x="1981200" y="2819400"/>
            <a:ext cx="2590800" cy="3124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981200" y="3124200"/>
            <a:ext cx="3048000" cy="2819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981200" y="3124200"/>
            <a:ext cx="3657600" cy="2819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81200" y="4267200"/>
            <a:ext cx="3200400" cy="167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981200" y="4648200"/>
            <a:ext cx="30480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981200" y="5486400"/>
            <a:ext cx="19812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5545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146</a:t>
            </a:fld>
            <a:endParaRPr lang="en-US" sz="800" dirty="0">
              <a:solidFill>
                <a:prstClr val="black"/>
              </a:solidFill>
            </a:endParaRPr>
          </a:p>
        </p:txBody>
      </p:sp>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60" b="1" dirty="0">
                <a:solidFill>
                  <a:prstClr val="black"/>
                </a:solidFill>
              </a:rPr>
              <a:t>Switch, Frog or Guard Rail </a:t>
            </a:r>
            <a:r>
              <a:rPr lang="en-US" sz="1560" b="1"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pic>
        <p:nvPicPr>
          <p:cNvPr id="119811" name="Picture 3" descr="C:\Users\kevin.mcquitty\Documents\RR BNSF\Pix BNSFb\P6070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2133600"/>
            <a:ext cx="4984548" cy="3738411"/>
          </a:xfrm>
          <a:prstGeom prst="rect">
            <a:avLst/>
          </a:prstGeom>
          <a:noFill/>
          <a:extLst>
            <a:ext uri="{909E8E84-426E-40DD-AFC4-6F175D3DCCD1}">
              <a14:hiddenFill xmlns:a14="http://schemas.microsoft.com/office/drawing/2010/main">
                <a:solidFill>
                  <a:srgbClr val="FFFFFF"/>
                </a:solidFill>
              </a14:hiddenFill>
            </a:ext>
          </a:extLst>
        </p:spPr>
      </p:pic>
      <p:sp>
        <p:nvSpPr>
          <p:cNvPr id="19" name="Right Arrow 18"/>
          <p:cNvSpPr/>
          <p:nvPr/>
        </p:nvSpPr>
        <p:spPr bwMode="auto">
          <a:xfrm rot="1570038">
            <a:off x="2812499" y="2790183"/>
            <a:ext cx="2590800" cy="633412"/>
          </a:xfrm>
          <a:prstGeom prst="rightArrow">
            <a:avLst/>
          </a:prstGeom>
          <a:solidFill>
            <a:srgbClr val="FFFF00"/>
          </a:solidFill>
          <a:ln w="12700">
            <a:solidFill>
              <a:schemeClr val="tx1"/>
            </a:solidFill>
            <a:round/>
            <a:headEnd/>
            <a:tailEnd/>
          </a:ln>
        </p:spPr>
        <p:txBody>
          <a:bodyPr wrap="none" rtlCol="0" anchor="ctr"/>
          <a:lstStyle/>
          <a:p>
            <a:pPr algn="ctr"/>
            <a:endParaRPr lang="en-US" dirty="0">
              <a:solidFill>
                <a:prstClr val="black"/>
              </a:solidFill>
            </a:endParaRPr>
          </a:p>
        </p:txBody>
      </p:sp>
    </p:spTree>
    <p:extLst>
      <p:ext uri="{BB962C8B-B14F-4D97-AF65-F5344CB8AC3E}">
        <p14:creationId xmlns:p14="http://schemas.microsoft.com/office/powerpoint/2010/main" val="42578585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147</a:t>
            </a:fld>
            <a:endParaRPr lang="en-US" sz="800" dirty="0">
              <a:solidFill>
                <a:prstClr val="black"/>
              </a:solidFill>
            </a:endParaRPr>
          </a:p>
        </p:txBody>
      </p:sp>
      <p:pic>
        <p:nvPicPr>
          <p:cNvPr id="104450" name="Picture 2" descr="http://www.tokyu-car.co.jp/eng/rs/img/rt_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67820"/>
            <a:ext cx="4419600" cy="45805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232202"/>
          </a:xfrm>
          <a:prstGeom prst="rect">
            <a:avLst/>
          </a:prstGeom>
          <a:noFill/>
        </p:spPr>
        <p:txBody>
          <a:bodyPr wrap="square" rtlCol="0">
            <a:spAutoFit/>
          </a:bodyPr>
          <a:lstStyle/>
          <a:p>
            <a:pPr algn="r"/>
            <a:r>
              <a:rPr lang="en-US" sz="1600" b="1" dirty="0">
                <a:solidFill>
                  <a:prstClr val="black"/>
                </a:solidFill>
              </a:rPr>
              <a:t>Switch Point </a:t>
            </a:r>
            <a:r>
              <a:rPr lang="en-US" sz="1600" b="1" dirty="0" smtClean="0">
                <a:solidFill>
                  <a:prstClr val="black"/>
                </a:solidFill>
              </a:rPr>
              <a:t>Stops</a:t>
            </a:r>
          </a:p>
          <a:p>
            <a:pPr algn="r"/>
            <a:endParaRPr lang="en-US" sz="1600" b="1" dirty="0">
              <a:solidFill>
                <a:prstClr val="black"/>
              </a:solidFill>
            </a:endParaRPr>
          </a:p>
          <a:p>
            <a:pPr algn="r"/>
            <a:r>
              <a:rPr lang="en-US" sz="1500" dirty="0" smtClean="0">
                <a:solidFill>
                  <a:prstClr val="black"/>
                </a:solidFill>
              </a:rPr>
              <a:t>Frog Bolts</a:t>
            </a:r>
          </a:p>
          <a:p>
            <a:pPr algn="r"/>
            <a:endParaRPr lang="en-US" sz="1500" b="1"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cxnSp>
        <p:nvCxnSpPr>
          <p:cNvPr id="4" name="Straight Arrow Connector 3"/>
          <p:cNvCxnSpPr/>
          <p:nvPr/>
        </p:nvCxnSpPr>
        <p:spPr>
          <a:xfrm flipH="1">
            <a:off x="3886200" y="1765300"/>
            <a:ext cx="3200400" cy="2578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1765300"/>
            <a:ext cx="1752600" cy="2959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22408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148</a:t>
            </a:fld>
            <a:endParaRPr lang="en-US" sz="800" dirty="0">
              <a:solidFill>
                <a:prstClr val="black"/>
              </a:solidFill>
            </a:endParaRPr>
          </a:p>
        </p:txBody>
      </p:sp>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232202"/>
          </a:xfrm>
          <a:prstGeom prst="rect">
            <a:avLst/>
          </a:prstGeom>
          <a:noFill/>
        </p:spPr>
        <p:txBody>
          <a:bodyPr wrap="square" rtlCol="0">
            <a:spAutoFit/>
          </a:bodyPr>
          <a:lstStyle/>
          <a:p>
            <a:pPr algn="r"/>
            <a:r>
              <a:rPr lang="en-US" sz="1600" b="1" dirty="0">
                <a:solidFill>
                  <a:prstClr val="black"/>
                </a:solidFill>
              </a:rPr>
              <a:t>Switch Point </a:t>
            </a:r>
            <a:r>
              <a:rPr lang="en-US" sz="1600" b="1" dirty="0" smtClean="0">
                <a:solidFill>
                  <a:prstClr val="black"/>
                </a:solidFill>
              </a:rPr>
              <a:t>Stops</a:t>
            </a:r>
          </a:p>
          <a:p>
            <a:pPr algn="r"/>
            <a:endParaRPr lang="en-US" sz="1600" b="1" dirty="0">
              <a:solidFill>
                <a:prstClr val="black"/>
              </a:solidFill>
            </a:endParaRPr>
          </a:p>
          <a:p>
            <a:pPr algn="r"/>
            <a:r>
              <a:rPr lang="en-US" sz="1500" dirty="0" smtClean="0">
                <a:solidFill>
                  <a:prstClr val="black"/>
                </a:solidFill>
              </a:rPr>
              <a:t>Frog Bolts</a:t>
            </a:r>
          </a:p>
          <a:p>
            <a:pPr algn="r"/>
            <a:endParaRPr lang="en-US" sz="1500" b="1"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pic>
        <p:nvPicPr>
          <p:cNvPr id="112642" name="Picture 2" descr="C:\Users\kevin.mcquitty\AppData\Local\Microsoft\Windows\Temporary Internet Files\Content.Outlook\BM7YTDQO\IMG_1160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1765300"/>
            <a:ext cx="4504268" cy="4025900"/>
          </a:xfrm>
          <a:prstGeom prst="rect">
            <a:avLst/>
          </a:prstGeom>
          <a:noFill/>
          <a:extLst>
            <a:ext uri="{909E8E84-426E-40DD-AFC4-6F175D3DCCD1}">
              <a14:hiddenFill xmlns:a14="http://schemas.microsoft.com/office/drawing/2010/main">
                <a:solidFill>
                  <a:srgbClr val="FFFFFF"/>
                </a:solidFill>
              </a14:hiddenFill>
            </a:ext>
          </a:extLst>
        </p:spPr>
      </p:pic>
      <p:sp>
        <p:nvSpPr>
          <p:cNvPr id="15" name="Right Arrow 14"/>
          <p:cNvSpPr/>
          <p:nvPr/>
        </p:nvSpPr>
        <p:spPr bwMode="auto">
          <a:xfrm rot="1570038">
            <a:off x="2050499" y="2790183"/>
            <a:ext cx="2590800" cy="633412"/>
          </a:xfrm>
          <a:prstGeom prst="rightArrow">
            <a:avLst/>
          </a:prstGeom>
          <a:solidFill>
            <a:srgbClr val="FFFF00"/>
          </a:solidFill>
          <a:ln w="12700">
            <a:solidFill>
              <a:schemeClr val="tx1"/>
            </a:solidFill>
            <a:round/>
            <a:headEnd/>
            <a:tailEnd/>
          </a:ln>
        </p:spPr>
        <p:txBody>
          <a:bodyPr wrap="none" rtlCol="0" anchor="ctr"/>
          <a:lstStyle/>
          <a:p>
            <a:pPr algn="ctr"/>
            <a:endParaRPr lang="en-US" dirty="0">
              <a:solidFill>
                <a:prstClr val="black"/>
              </a:solidFill>
            </a:endParaRPr>
          </a:p>
        </p:txBody>
      </p:sp>
    </p:spTree>
    <p:extLst>
      <p:ext uri="{BB962C8B-B14F-4D97-AF65-F5344CB8AC3E}">
        <p14:creationId xmlns:p14="http://schemas.microsoft.com/office/powerpoint/2010/main" val="24177516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149</a:t>
            </a:fld>
            <a:endParaRPr lang="en-US" sz="800" dirty="0">
              <a:solidFill>
                <a:prstClr val="black"/>
              </a:solidFill>
            </a:endParaRPr>
          </a:p>
        </p:txBody>
      </p:sp>
      <p:pic>
        <p:nvPicPr>
          <p:cNvPr id="104450" name="Picture 2" descr="http://www.tokyu-car.co.jp/eng/rs/img/rt_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67820"/>
            <a:ext cx="4419600" cy="45805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600" b="1"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cxnSp>
        <p:nvCxnSpPr>
          <p:cNvPr id="19" name="Straight Arrow Connector 18"/>
          <p:cNvCxnSpPr/>
          <p:nvPr/>
        </p:nvCxnSpPr>
        <p:spPr>
          <a:xfrm flipH="1">
            <a:off x="5181600" y="2209800"/>
            <a:ext cx="25908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5181600" y="2209800"/>
            <a:ext cx="25908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5181600" y="2209800"/>
            <a:ext cx="25908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334000" y="2209800"/>
            <a:ext cx="2438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5181600" y="2209800"/>
            <a:ext cx="25908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24334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9" name="Rectangle 7"/>
          <p:cNvSpPr>
            <a:spLocks noGrp="1" noChangeArrowheads="1"/>
          </p:cNvSpPr>
          <p:nvPr>
            <p:ph idx="4294967295"/>
          </p:nvPr>
        </p:nvSpPr>
        <p:spPr bwMode="auto">
          <a:xfrm>
            <a:off x="1219200" y="1447800"/>
            <a:ext cx="3581400" cy="480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NOTES:</a:t>
            </a:r>
          </a:p>
          <a:p>
            <a:r>
              <a:rPr lang="en-US" sz="2000" kern="0" dirty="0">
                <a:solidFill>
                  <a:sysClr val="windowText" lastClr="000000"/>
                </a:solidFill>
              </a:rPr>
              <a:t>B. Limit operating speed over defective rail to that </a:t>
            </a:r>
            <a:r>
              <a:rPr lang="en-US" sz="2000" kern="0" dirty="0" smtClean="0">
                <a:solidFill>
                  <a:sysClr val="windowText" lastClr="000000"/>
                </a:solidFill>
              </a:rPr>
              <a:t>as authorized </a:t>
            </a:r>
            <a:r>
              <a:rPr lang="en-US" sz="2000" kern="0" dirty="0">
                <a:solidFill>
                  <a:sysClr val="windowText" lastClr="000000"/>
                </a:solidFill>
              </a:rPr>
              <a:t>by a person designated </a:t>
            </a:r>
            <a:r>
              <a:rPr lang="en-US" sz="2000" kern="0" dirty="0" smtClean="0">
                <a:solidFill>
                  <a:sysClr val="windowText" lastClr="000000"/>
                </a:solidFill>
              </a:rPr>
              <a:t>under §</a:t>
            </a:r>
            <a:r>
              <a:rPr lang="en-US" sz="2000" kern="0" dirty="0">
                <a:solidFill>
                  <a:sysClr val="windowText" lastClr="000000"/>
                </a:solidFill>
              </a:rPr>
              <a:t>213.7(a), who has at least one year of supervisory experience </a:t>
            </a:r>
            <a:r>
              <a:rPr lang="en-US" sz="2000" kern="0" dirty="0" smtClean="0">
                <a:solidFill>
                  <a:sysClr val="windowText" lastClr="000000"/>
                </a:solidFill>
              </a:rPr>
              <a:t>in railroad </a:t>
            </a:r>
            <a:r>
              <a:rPr lang="en-US" sz="2000" kern="0" dirty="0">
                <a:solidFill>
                  <a:sysClr val="windowText" lastClr="000000"/>
                </a:solidFill>
              </a:rPr>
              <a:t>track maintenance</a:t>
            </a:r>
            <a:r>
              <a:rPr lang="en-US" sz="2000" kern="0" dirty="0" smtClean="0">
                <a:solidFill>
                  <a:sysClr val="windowText" lastClr="000000"/>
                </a:solidFill>
              </a:rPr>
              <a:t>. The </a:t>
            </a:r>
            <a:r>
              <a:rPr lang="en-US" sz="2000" kern="0" dirty="0">
                <a:solidFill>
                  <a:sysClr val="windowText" lastClr="000000"/>
                </a:solidFill>
              </a:rPr>
              <a:t>operating speed cannot be over 30 m.p.h. or the maximum allowable speed under §</a:t>
            </a:r>
            <a:r>
              <a:rPr lang="en-US" sz="2000" kern="0" dirty="0" smtClean="0">
                <a:solidFill>
                  <a:sysClr val="windowText" lastClr="000000"/>
                </a:solidFill>
              </a:rPr>
              <a:t>213.9 for </a:t>
            </a:r>
            <a:r>
              <a:rPr lang="en-US" sz="2000" kern="0" dirty="0">
                <a:solidFill>
                  <a:sysClr val="windowText" lastClr="000000"/>
                </a:solidFill>
              </a:rPr>
              <a:t>the class of track concerned, whichever is lower.</a:t>
            </a:r>
            <a:endParaRPr lang="en-US" sz="2000" kern="0" dirty="0" smtClean="0">
              <a:solidFill>
                <a:sysClr val="windowText" lastClr="000000"/>
              </a:solidFill>
            </a:endParaRPr>
          </a:p>
        </p:txBody>
      </p:sp>
      <p:sp>
        <p:nvSpPr>
          <p:cNvPr id="10" name="TextBox 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15</a:t>
            </a:fld>
            <a:endParaRPr lang="en-US" sz="800" dirty="0">
              <a:solidFill>
                <a:prstClr val="black"/>
              </a:solidFill>
            </a:endParaRPr>
          </a:p>
        </p:txBody>
      </p:sp>
      <p:pic>
        <p:nvPicPr>
          <p:cNvPr id="142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286000"/>
            <a:ext cx="4169833" cy="3657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15954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150</a:t>
            </a:fld>
            <a:endParaRPr lang="en-US" sz="800" dirty="0">
              <a:solidFill>
                <a:prstClr val="black"/>
              </a:solidFill>
            </a:endParaRPr>
          </a:p>
        </p:txBody>
      </p:sp>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600" b="1"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pic>
        <p:nvPicPr>
          <p:cNvPr id="1239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7145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51598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151</a:t>
            </a:fld>
            <a:endParaRPr lang="en-US" sz="800" dirty="0">
              <a:solidFill>
                <a:prstClr val="black"/>
              </a:solidFill>
            </a:endParaRPr>
          </a:p>
        </p:txBody>
      </p:sp>
      <p:pic>
        <p:nvPicPr>
          <p:cNvPr id="104450" name="Picture 2" descr="http://www.tokyu-car.co.jp/eng/rs/img/rt_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67820"/>
            <a:ext cx="4419600" cy="45805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600" b="1"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cxnSp>
        <p:nvCxnSpPr>
          <p:cNvPr id="4" name="Straight Arrow Connector 3"/>
          <p:cNvCxnSpPr/>
          <p:nvPr/>
        </p:nvCxnSpPr>
        <p:spPr>
          <a:xfrm flipH="1" flipV="1">
            <a:off x="5943600" y="2667000"/>
            <a:ext cx="1066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4191000" y="2514600"/>
            <a:ext cx="28194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191000" y="2819400"/>
            <a:ext cx="2819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791200" y="2819400"/>
            <a:ext cx="12192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943600" y="2819400"/>
            <a:ext cx="1066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3721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152</a:t>
            </a:fld>
            <a:endParaRPr lang="en-US" sz="800" dirty="0">
              <a:solidFill>
                <a:prstClr val="black"/>
              </a:solidFill>
            </a:endParaRPr>
          </a:p>
        </p:txBody>
      </p:sp>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186035"/>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600" b="1"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511" y="1905000"/>
            <a:ext cx="3773289" cy="4128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9994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153</a:t>
            </a:fld>
            <a:endParaRPr lang="en-US" sz="800" dirty="0">
              <a:solidFill>
                <a:prstClr val="black"/>
              </a:solidFill>
            </a:endParaRPr>
          </a:p>
        </p:txBody>
      </p:sp>
      <p:pic>
        <p:nvPicPr>
          <p:cNvPr id="104450" name="Picture 2" descr="http://www.tokyu-car.co.jp/eng/rs/img/rt_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67820"/>
            <a:ext cx="4419600" cy="45805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416868"/>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600" b="1" dirty="0" smtClean="0">
                <a:solidFill>
                  <a:prstClr val="black"/>
                </a:solidFill>
              </a:rPr>
              <a:t>T.O. or Crossing 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sp>
        <p:nvSpPr>
          <p:cNvPr id="4" name="Oval 3"/>
          <p:cNvSpPr/>
          <p:nvPr/>
        </p:nvSpPr>
        <p:spPr bwMode="auto">
          <a:xfrm>
            <a:off x="2286000" y="1524000"/>
            <a:ext cx="4572000" cy="4924425"/>
          </a:xfrm>
          <a:prstGeom prst="ellipse">
            <a:avLst/>
          </a:prstGeom>
          <a:noFill/>
          <a:ln w="38100">
            <a:solidFill>
              <a:schemeClr val="tx1"/>
            </a:solidFill>
            <a:round/>
            <a:headEnd/>
            <a:tailEnd/>
          </a:ln>
        </p:spPr>
        <p:txBody>
          <a:bodyPr wrap="none" rtlCol="0" anchor="ctr"/>
          <a:lstStyle/>
          <a:p>
            <a:pPr algn="ctr"/>
            <a:endParaRPr lang="en-US" dirty="0">
              <a:solidFill>
                <a:prstClr val="black"/>
              </a:solidFill>
            </a:endParaRPr>
          </a:p>
        </p:txBody>
      </p:sp>
    </p:spTree>
    <p:extLst>
      <p:ext uri="{BB962C8B-B14F-4D97-AF65-F5344CB8AC3E}">
        <p14:creationId xmlns:p14="http://schemas.microsoft.com/office/powerpoint/2010/main" val="22360881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154</a:t>
            </a:fld>
            <a:endParaRPr lang="en-US" sz="800" dirty="0">
              <a:solidFill>
                <a:prstClr val="black"/>
              </a:solidFill>
            </a:endParaRPr>
          </a:p>
        </p:txBody>
      </p:sp>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416868"/>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600" b="1" dirty="0" smtClean="0">
                <a:solidFill>
                  <a:prstClr val="black"/>
                </a:solidFill>
              </a:rPr>
              <a:t>T.O. or Crossing 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pic>
        <p:nvPicPr>
          <p:cNvPr id="122882" name="Picture 2" descr="C:\Users\kevin.mcquitty\Documents\RR UP\213.133.12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9050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Arrow 12"/>
          <p:cNvSpPr/>
          <p:nvPr/>
        </p:nvSpPr>
        <p:spPr bwMode="auto">
          <a:xfrm rot="1570038">
            <a:off x="1517099" y="2824805"/>
            <a:ext cx="2590800" cy="633412"/>
          </a:xfrm>
          <a:prstGeom prst="rightArrow">
            <a:avLst/>
          </a:prstGeom>
          <a:solidFill>
            <a:srgbClr val="FFFF00"/>
          </a:solidFill>
          <a:ln w="12700">
            <a:solidFill>
              <a:schemeClr val="tx1"/>
            </a:solidFill>
            <a:round/>
            <a:headEnd/>
            <a:tailEnd/>
          </a:ln>
        </p:spPr>
        <p:txBody>
          <a:bodyPr wrap="none" rtlCol="0" anchor="ctr"/>
          <a:lstStyle/>
          <a:p>
            <a:pPr algn="ctr"/>
            <a:endParaRPr lang="en-US" dirty="0">
              <a:solidFill>
                <a:prstClr val="black"/>
              </a:solidFill>
            </a:endParaRPr>
          </a:p>
        </p:txBody>
      </p:sp>
    </p:spTree>
    <p:extLst>
      <p:ext uri="{BB962C8B-B14F-4D97-AF65-F5344CB8AC3E}">
        <p14:creationId xmlns:p14="http://schemas.microsoft.com/office/powerpoint/2010/main" val="17837643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155</a:t>
            </a:fld>
            <a:endParaRPr lang="en-US" sz="800" dirty="0">
              <a:solidFill>
                <a:prstClr val="black"/>
              </a:solidFill>
            </a:endParaRPr>
          </a:p>
        </p:txBody>
      </p:sp>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416868"/>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600" b="1" dirty="0" smtClean="0">
                <a:solidFill>
                  <a:prstClr val="black"/>
                </a:solidFill>
              </a:rPr>
              <a:t>T.O. or Crossing 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pic>
        <p:nvPicPr>
          <p:cNvPr id="1065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981200"/>
            <a:ext cx="4752975" cy="416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p:cNvSpPr/>
          <p:nvPr/>
        </p:nvSpPr>
        <p:spPr bwMode="auto">
          <a:xfrm>
            <a:off x="2286000" y="1524000"/>
            <a:ext cx="4572000" cy="4924425"/>
          </a:xfrm>
          <a:prstGeom prst="ellipse">
            <a:avLst/>
          </a:prstGeom>
          <a:noFill/>
          <a:ln w="38100">
            <a:solidFill>
              <a:schemeClr val="tx1"/>
            </a:solidFill>
            <a:round/>
            <a:headEnd/>
            <a:tailEnd/>
          </a:ln>
        </p:spPr>
        <p:txBody>
          <a:bodyPr wrap="none" rtlCol="0" anchor="ctr"/>
          <a:lstStyle/>
          <a:p>
            <a:pPr algn="ctr"/>
            <a:endParaRPr lang="en-US" dirty="0">
              <a:solidFill>
                <a:prstClr val="black"/>
              </a:solidFill>
            </a:endParaRPr>
          </a:p>
        </p:txBody>
      </p:sp>
    </p:spTree>
    <p:extLst>
      <p:ext uri="{BB962C8B-B14F-4D97-AF65-F5344CB8AC3E}">
        <p14:creationId xmlns:p14="http://schemas.microsoft.com/office/powerpoint/2010/main" val="17336930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156</a:t>
            </a:fld>
            <a:endParaRPr lang="en-US" sz="800" dirty="0">
              <a:solidFill>
                <a:prstClr val="black"/>
              </a:solidFill>
            </a:endParaRPr>
          </a:p>
        </p:txBody>
      </p:sp>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5416868"/>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p>
          <a:p>
            <a:pPr algn="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600" b="1" dirty="0" smtClean="0">
                <a:solidFill>
                  <a:prstClr val="black"/>
                </a:solidFill>
              </a:rPr>
              <a:t>T.O. or Crossing 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pic>
        <p:nvPicPr>
          <p:cNvPr id="123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441575"/>
            <a:ext cx="4191000"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82028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157</a:t>
            </a:fld>
            <a:endParaRPr lang="en-US" sz="800" dirty="0">
              <a:solidFill>
                <a:prstClr val="black"/>
              </a:solidFill>
            </a:endParaRPr>
          </a:p>
        </p:txBody>
      </p:sp>
      <p:pic>
        <p:nvPicPr>
          <p:cNvPr id="104450" name="Picture 2" descr="http://www.tokyu-car.co.jp/eng/rs/img/rt_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67820"/>
            <a:ext cx="4419600" cy="45805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
        <p:nvSpPr>
          <p:cNvPr id="14" name="TextBox 13"/>
          <p:cNvSpPr txBox="1"/>
          <p:nvPr/>
        </p:nvSpPr>
        <p:spPr>
          <a:xfrm>
            <a:off x="6858000" y="1600200"/>
            <a:ext cx="2133600" cy="4955203"/>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600" b="1"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cxnSp>
        <p:nvCxnSpPr>
          <p:cNvPr id="4" name="Straight Arrow Connector 3"/>
          <p:cNvCxnSpPr/>
          <p:nvPr/>
        </p:nvCxnSpPr>
        <p:spPr>
          <a:xfrm flipH="1">
            <a:off x="5257800" y="4077801"/>
            <a:ext cx="1752600" cy="6465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886200" y="4062412"/>
            <a:ext cx="3124200" cy="3386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9364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158</a:t>
            </a:fld>
            <a:endParaRPr lang="en-US" sz="800" dirty="0">
              <a:solidFill>
                <a:prstClr val="black"/>
              </a:solidFill>
            </a:endParaRPr>
          </a:p>
        </p:txBody>
      </p:sp>
      <p:pic>
        <p:nvPicPr>
          <p:cNvPr id="104450" name="Picture 2" descr="http://www.tokyu-car.co.jp/eng/rs/img/rt_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67820"/>
            <a:ext cx="4419600" cy="458058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858000" y="1600200"/>
            <a:ext cx="2133600" cy="4955203"/>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600" b="1" dirty="0" smtClean="0">
                <a:solidFill>
                  <a:prstClr val="black"/>
                </a:solidFill>
              </a:rPr>
              <a:t>Obstruction Frog Flange</a:t>
            </a:r>
          </a:p>
          <a:p>
            <a:pPr algn="r"/>
            <a:endParaRPr lang="en-US" sz="1500" dirty="0">
              <a:solidFill>
                <a:prstClr val="black"/>
              </a:solidFill>
            </a:endParaRPr>
          </a:p>
          <a:p>
            <a:pPr algn="r"/>
            <a:r>
              <a:rPr lang="en-US" sz="1500"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cxnSp>
        <p:nvCxnSpPr>
          <p:cNvPr id="4" name="Straight Arrow Connector 3"/>
          <p:cNvCxnSpPr/>
          <p:nvPr/>
        </p:nvCxnSpPr>
        <p:spPr>
          <a:xfrm flipH="1" flipV="1">
            <a:off x="5105400" y="2743200"/>
            <a:ext cx="2133600" cy="2057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181600" y="2743200"/>
            <a:ext cx="2057400" cy="2057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Tree>
    <p:extLst>
      <p:ext uri="{BB962C8B-B14F-4D97-AF65-F5344CB8AC3E}">
        <p14:creationId xmlns:p14="http://schemas.microsoft.com/office/powerpoint/2010/main" val="37130623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159</a:t>
            </a:fld>
            <a:endParaRPr lang="en-US" sz="800" dirty="0">
              <a:solidFill>
                <a:prstClr val="black"/>
              </a:solidFill>
            </a:endParaRPr>
          </a:p>
        </p:txBody>
      </p:sp>
      <p:pic>
        <p:nvPicPr>
          <p:cNvPr id="104450" name="Picture 2" descr="http://www.tokyu-car.co.jp/eng/rs/img/rt_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67820"/>
            <a:ext cx="4419600" cy="458058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858000" y="1600200"/>
            <a:ext cx="2133600" cy="4955203"/>
          </a:xfrm>
          <a:prstGeom prst="rect">
            <a:avLst/>
          </a:prstGeom>
          <a:noFill/>
        </p:spPr>
        <p:txBody>
          <a:bodyPr wrap="square" rtlCol="0">
            <a:spAutoFit/>
          </a:bodyPr>
          <a:lstStyle/>
          <a:p>
            <a:pPr algn="r"/>
            <a:r>
              <a:rPr lang="en-US" sz="1500" dirty="0">
                <a:solidFill>
                  <a:prstClr val="black"/>
                </a:solidFill>
              </a:rPr>
              <a:t>Switch Point </a:t>
            </a:r>
            <a:r>
              <a:rPr lang="en-US" sz="1500" dirty="0" smtClean="0">
                <a:solidFill>
                  <a:prstClr val="black"/>
                </a:solidFill>
              </a:rPr>
              <a:t>Stops</a:t>
            </a:r>
            <a:endParaRPr lang="en-US" sz="1500" dirty="0">
              <a:solidFill>
                <a:prstClr val="black"/>
              </a:solidFill>
            </a:endParaRPr>
          </a:p>
          <a:p>
            <a:pPr algn="r"/>
            <a:r>
              <a:rPr lang="en-US" sz="1500" dirty="0" smtClean="0">
                <a:solidFill>
                  <a:prstClr val="black"/>
                </a:solidFill>
              </a:rPr>
              <a:t>Frog Bolts</a:t>
            </a:r>
          </a:p>
          <a:p>
            <a:pPr algn="r"/>
            <a:endParaRPr lang="en-US" sz="1500" dirty="0">
              <a:solidFill>
                <a:prstClr val="black"/>
              </a:solidFill>
            </a:endParaRPr>
          </a:p>
          <a:p>
            <a:pPr algn="r"/>
            <a:r>
              <a:rPr lang="en-US" sz="1500" dirty="0" smtClean="0">
                <a:solidFill>
                  <a:prstClr val="black"/>
                </a:solidFill>
              </a:rPr>
              <a:t>Guard Rail Clamps, Wedges, Separator Blocks</a:t>
            </a:r>
          </a:p>
          <a:p>
            <a:pPr algn="r"/>
            <a:endParaRPr lang="en-US" sz="1500" dirty="0">
              <a:solidFill>
                <a:prstClr val="black"/>
              </a:solidFill>
            </a:endParaRPr>
          </a:p>
          <a:p>
            <a:pPr algn="r"/>
            <a:r>
              <a:rPr lang="en-US" sz="1500" dirty="0" smtClean="0">
                <a:solidFill>
                  <a:prstClr val="black"/>
                </a:solidFill>
              </a:rPr>
              <a:t>Fastenings not Maintained or intact</a:t>
            </a:r>
          </a:p>
          <a:p>
            <a:pPr algn="r"/>
            <a:endParaRPr lang="en-US" sz="1500" dirty="0">
              <a:solidFill>
                <a:prstClr val="black"/>
              </a:solidFill>
            </a:endParaRPr>
          </a:p>
          <a:p>
            <a:pPr algn="r"/>
            <a:r>
              <a:rPr lang="en-US" sz="1500" dirty="0" smtClean="0">
                <a:solidFill>
                  <a:prstClr val="black"/>
                </a:solidFill>
              </a:rPr>
              <a:t>Obstruction Point &amp; Stock</a:t>
            </a:r>
          </a:p>
          <a:p>
            <a:pPr algn="r"/>
            <a:endParaRPr lang="en-US" sz="1500" dirty="0">
              <a:solidFill>
                <a:prstClr val="black"/>
              </a:solidFill>
            </a:endParaRPr>
          </a:p>
          <a:p>
            <a:pPr algn="r"/>
            <a:r>
              <a:rPr lang="en-US" sz="1500" dirty="0" smtClean="0">
                <a:solidFill>
                  <a:prstClr val="black"/>
                </a:solidFill>
              </a:rPr>
              <a:t>Obstruction Frog Flange</a:t>
            </a:r>
          </a:p>
          <a:p>
            <a:pPr algn="r"/>
            <a:endParaRPr lang="en-US" sz="1500" dirty="0">
              <a:solidFill>
                <a:prstClr val="black"/>
              </a:solidFill>
            </a:endParaRPr>
          </a:p>
          <a:p>
            <a:pPr algn="r"/>
            <a:r>
              <a:rPr lang="en-US" sz="1600" b="1" dirty="0" smtClean="0">
                <a:solidFill>
                  <a:prstClr val="black"/>
                </a:solidFill>
              </a:rPr>
              <a:t>Obstruction flange of Guard Rail</a:t>
            </a:r>
          </a:p>
          <a:p>
            <a:pPr algn="r"/>
            <a:endParaRPr lang="en-US" sz="1600" dirty="0">
              <a:solidFill>
                <a:prstClr val="black"/>
              </a:solidFill>
            </a:endParaRPr>
          </a:p>
          <a:p>
            <a:pPr algn="r"/>
            <a:endParaRPr lang="en-US" sz="1600" dirty="0">
              <a:solidFill>
                <a:prstClr val="black"/>
              </a:solidFill>
            </a:endParaRPr>
          </a:p>
          <a:p>
            <a:pPr algn="r"/>
            <a:r>
              <a:rPr lang="en-US" sz="1400" dirty="0" smtClean="0">
                <a:solidFill>
                  <a:prstClr val="black"/>
                </a:solidFill>
              </a:rPr>
              <a:t> </a:t>
            </a:r>
            <a:endParaRPr lang="en-US" sz="1400" dirty="0">
              <a:solidFill>
                <a:prstClr val="black"/>
              </a:solidFill>
            </a:endParaRPr>
          </a:p>
        </p:txBody>
      </p:sp>
      <p:cxnSp>
        <p:nvCxnSpPr>
          <p:cNvPr id="4" name="Straight Arrow Connector 3"/>
          <p:cNvCxnSpPr/>
          <p:nvPr/>
        </p:nvCxnSpPr>
        <p:spPr>
          <a:xfrm flipH="1" flipV="1">
            <a:off x="5867400" y="2819400"/>
            <a:ext cx="1219200" cy="2667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4191000" y="2819400"/>
            <a:ext cx="2895600" cy="2667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2400" y="1600200"/>
            <a:ext cx="2209800" cy="4924425"/>
          </a:xfrm>
          <a:prstGeom prst="rect">
            <a:avLst/>
          </a:prstGeom>
          <a:noFill/>
        </p:spPr>
        <p:txBody>
          <a:bodyPr wrap="square" rtlCol="0">
            <a:spAutoFit/>
          </a:bodyPr>
          <a:lstStyle/>
          <a:p>
            <a:r>
              <a:rPr lang="en-US" sz="1500" dirty="0" smtClean="0">
                <a:solidFill>
                  <a:prstClr val="black"/>
                </a:solidFill>
              </a:rPr>
              <a:t>Switch Clips</a:t>
            </a:r>
          </a:p>
          <a:p>
            <a:endParaRPr lang="en-US" sz="1500" dirty="0">
              <a:solidFill>
                <a:prstClr val="black"/>
              </a:solidFill>
            </a:endParaRPr>
          </a:p>
          <a:p>
            <a:r>
              <a:rPr lang="en-US" sz="1500" dirty="0" smtClean="0">
                <a:solidFill>
                  <a:prstClr val="black"/>
                </a:solidFill>
              </a:rPr>
              <a:t>Clip Bolts</a:t>
            </a:r>
          </a:p>
          <a:p>
            <a:endParaRPr lang="en-US" sz="1500" dirty="0">
              <a:solidFill>
                <a:prstClr val="black"/>
              </a:solidFill>
            </a:endParaRPr>
          </a:p>
          <a:p>
            <a:r>
              <a:rPr lang="en-US" sz="1500" dirty="0" smtClean="0">
                <a:solidFill>
                  <a:prstClr val="black"/>
                </a:solidFill>
              </a:rPr>
              <a:t>Connecting Rod</a:t>
            </a:r>
          </a:p>
          <a:p>
            <a:endParaRPr lang="en-US" sz="1500" dirty="0">
              <a:solidFill>
                <a:prstClr val="black"/>
              </a:solidFill>
            </a:endParaRPr>
          </a:p>
          <a:p>
            <a:r>
              <a:rPr lang="en-US" sz="1500" dirty="0" smtClean="0">
                <a:solidFill>
                  <a:prstClr val="black"/>
                </a:solidFill>
              </a:rPr>
              <a:t>Rod fastening</a:t>
            </a:r>
          </a:p>
          <a:p>
            <a:endParaRPr lang="en-US" sz="1500" dirty="0">
              <a:solidFill>
                <a:prstClr val="black"/>
              </a:solidFill>
            </a:endParaRPr>
          </a:p>
          <a:p>
            <a:r>
              <a:rPr lang="en-US" sz="1500" dirty="0" smtClean="0">
                <a:solidFill>
                  <a:prstClr val="black"/>
                </a:solidFill>
              </a:rPr>
              <a:t>Switch Rod</a:t>
            </a:r>
          </a:p>
          <a:p>
            <a:endParaRPr lang="en-US" sz="1500" dirty="0">
              <a:solidFill>
                <a:prstClr val="black"/>
              </a:solidFill>
            </a:endParaRPr>
          </a:p>
          <a:p>
            <a:r>
              <a:rPr lang="en-US" sz="1500" dirty="0" smtClean="0">
                <a:solidFill>
                  <a:prstClr val="black"/>
                </a:solidFill>
              </a:rPr>
              <a:t>Switch Rod Bolts</a:t>
            </a:r>
          </a:p>
          <a:p>
            <a:endParaRPr lang="en-US" sz="1500" dirty="0">
              <a:solidFill>
                <a:prstClr val="black"/>
              </a:solidFill>
            </a:endParaRPr>
          </a:p>
          <a:p>
            <a:r>
              <a:rPr lang="en-US" sz="1500" dirty="0" smtClean="0">
                <a:solidFill>
                  <a:prstClr val="black"/>
                </a:solidFill>
              </a:rPr>
              <a:t>Cotter Pins</a:t>
            </a:r>
          </a:p>
          <a:p>
            <a:endParaRPr lang="en-US" sz="1500" dirty="0">
              <a:solidFill>
                <a:prstClr val="black"/>
              </a:solidFill>
            </a:endParaRPr>
          </a:p>
          <a:p>
            <a:r>
              <a:rPr lang="en-US" sz="1500" dirty="0" smtClean="0">
                <a:solidFill>
                  <a:prstClr val="black"/>
                </a:solidFill>
              </a:rPr>
              <a:t>Rigid Rail Braces</a:t>
            </a:r>
          </a:p>
          <a:p>
            <a:endParaRPr lang="en-US" sz="1500" dirty="0">
              <a:solidFill>
                <a:prstClr val="black"/>
              </a:solidFill>
            </a:endParaRPr>
          </a:p>
          <a:p>
            <a:r>
              <a:rPr lang="en-US" sz="1500" dirty="0" smtClean="0">
                <a:solidFill>
                  <a:prstClr val="black"/>
                </a:solidFill>
              </a:rPr>
              <a:t>Adjustable Braces</a:t>
            </a:r>
          </a:p>
          <a:p>
            <a:endParaRPr lang="en-US" sz="1500" dirty="0">
              <a:solidFill>
                <a:prstClr val="black"/>
              </a:solidFill>
            </a:endParaRPr>
          </a:p>
          <a:p>
            <a:r>
              <a:rPr lang="en-US" sz="1500" dirty="0">
                <a:solidFill>
                  <a:prstClr val="black"/>
                </a:solidFill>
              </a:rPr>
              <a:t>Switch, Frog or Guard Rail </a:t>
            </a:r>
            <a:r>
              <a:rPr lang="en-US" sz="1500" dirty="0" smtClean="0">
                <a:solidFill>
                  <a:prstClr val="black"/>
                </a:solidFill>
              </a:rPr>
              <a:t>Plates</a:t>
            </a:r>
          </a:p>
          <a:p>
            <a:endParaRPr lang="en-US" sz="1400" dirty="0">
              <a:solidFill>
                <a:prstClr val="black"/>
              </a:solidFill>
            </a:endParaRPr>
          </a:p>
        </p:txBody>
      </p:sp>
    </p:spTree>
    <p:extLst>
      <p:ext uri="{BB962C8B-B14F-4D97-AF65-F5344CB8AC3E}">
        <p14:creationId xmlns:p14="http://schemas.microsoft.com/office/powerpoint/2010/main" val="32799215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9" name="Rectangle 7"/>
          <p:cNvSpPr>
            <a:spLocks noGrp="1" noChangeArrowheads="1"/>
          </p:cNvSpPr>
          <p:nvPr>
            <p:ph idx="4294967295"/>
          </p:nvPr>
        </p:nvSpPr>
        <p:spPr bwMode="auto">
          <a:xfrm>
            <a:off x="1219200" y="1447800"/>
            <a:ext cx="6553200" cy="3267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NOTES:</a:t>
            </a:r>
          </a:p>
          <a:p>
            <a:r>
              <a:rPr lang="en-US" sz="2000" kern="0" dirty="0" smtClean="0">
                <a:solidFill>
                  <a:sysClr val="windowText" lastClr="000000"/>
                </a:solidFill>
              </a:rPr>
              <a:t>C</a:t>
            </a:r>
            <a:r>
              <a:rPr lang="en-US" sz="2000" kern="0" dirty="0">
                <a:solidFill>
                  <a:sysClr val="windowText" lastClr="000000"/>
                </a:solidFill>
              </a:rPr>
              <a:t>.  Apply joint bars bolted only through the outermost holes to the defect within </a:t>
            </a:r>
            <a:r>
              <a:rPr lang="en-US" sz="2000" b="1" kern="0" dirty="0">
                <a:solidFill>
                  <a:srgbClr val="FF0000"/>
                </a:solidFill>
              </a:rPr>
              <a:t>10 days</a:t>
            </a:r>
            <a:r>
              <a:rPr lang="en-US" sz="2000" b="1" kern="0" dirty="0">
                <a:solidFill>
                  <a:sysClr val="windowText" lastClr="000000"/>
                </a:solidFill>
              </a:rPr>
              <a:t> </a:t>
            </a:r>
            <a:r>
              <a:rPr lang="en-US" sz="2000" kern="0" dirty="0">
                <a:solidFill>
                  <a:sysClr val="windowText" lastClr="000000"/>
                </a:solidFill>
              </a:rPr>
              <a:t>after it is determined to continue the track in use.  In the case of Class 3 through 5 track, limit the operating speed over the defective rail to 30 m.p.h. until joint bars are applied; thereafter, limit the speed to 50 m.p.h. or the maximum allowable speed under § 213.9 for the class of track concerned, whichever is </a:t>
            </a:r>
            <a:r>
              <a:rPr lang="en-US" sz="2000" kern="0" dirty="0" smtClean="0">
                <a:solidFill>
                  <a:sysClr val="windowText" lastClr="000000"/>
                </a:solidFill>
              </a:rPr>
              <a:t>lower….</a:t>
            </a:r>
          </a:p>
        </p:txBody>
      </p:sp>
      <p:sp>
        <p:nvSpPr>
          <p:cNvPr id="10" name="TextBox 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16</a:t>
            </a:fld>
            <a:endParaRPr lang="en-US" sz="800" dirty="0">
              <a:solidFill>
                <a:prstClr val="black"/>
              </a:solidFill>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053" y="5029200"/>
            <a:ext cx="6540347"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486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9" name="Rectangle 7"/>
          <p:cNvSpPr>
            <a:spLocks noGrp="1" noChangeArrowheads="1"/>
          </p:cNvSpPr>
          <p:nvPr>
            <p:ph idx="4294967295"/>
          </p:nvPr>
        </p:nvSpPr>
        <p:spPr bwMode="auto">
          <a:xfrm>
            <a:off x="914400" y="1676400"/>
            <a:ext cx="7315200" cy="13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(b)	Classes 3 through 5 track must be equipped with rail anchoring through and on each side of track crossings and turnouts, to restrain rail movement affecting the position of switch points and frogs. </a:t>
            </a:r>
          </a:p>
        </p:txBody>
      </p:sp>
      <p:pic>
        <p:nvPicPr>
          <p:cNvPr id="12" name="Picture 4"/>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685800" y="3200400"/>
            <a:ext cx="3733800"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4" name="Picture 5"/>
          <p:cNvPicPr>
            <a:picLocks noChangeAspect="1" noChangeArrowheads="1"/>
          </p:cNvPicPr>
          <p:nvPr/>
        </p:nvPicPr>
        <p:blipFill>
          <a:blip r:embed="rId4" cstate="print">
            <a:lum bright="24000"/>
            <a:extLst>
              <a:ext uri="{28A0092B-C50C-407E-A947-70E740481C1C}">
                <a14:useLocalDpi xmlns:a14="http://schemas.microsoft.com/office/drawing/2010/main" val="0"/>
              </a:ext>
            </a:extLst>
          </a:blip>
          <a:srcRect/>
          <a:stretch>
            <a:fillRect/>
          </a:stretch>
        </p:blipFill>
        <p:spPr bwMode="auto">
          <a:xfrm>
            <a:off x="4724400" y="3211513"/>
            <a:ext cx="37338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160</a:t>
            </a:fld>
            <a:endParaRPr lang="en-US" sz="800" dirty="0">
              <a:solidFill>
                <a:prstClr val="black"/>
              </a:solidFill>
            </a:endParaRPr>
          </a:p>
        </p:txBody>
      </p:sp>
    </p:spTree>
    <p:extLst>
      <p:ext uri="{BB962C8B-B14F-4D97-AF65-F5344CB8AC3E}">
        <p14:creationId xmlns:p14="http://schemas.microsoft.com/office/powerpoint/2010/main" val="18511132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914400"/>
            <a:ext cx="1143000"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213.133 </a:t>
            </a:r>
            <a:r>
              <a:rPr lang="en-US" sz="3200" dirty="0" smtClean="0"/>
              <a:t>Turnouts &amp; Track</a:t>
            </a:r>
            <a:br>
              <a:rPr lang="en-US" sz="3200" dirty="0" smtClean="0"/>
            </a:br>
            <a:r>
              <a:rPr lang="en-US" sz="3200" dirty="0"/>
              <a:t> </a:t>
            </a:r>
            <a:r>
              <a:rPr lang="en-US" sz="3200" dirty="0" smtClean="0"/>
              <a:t>                      Crossings; Generally</a:t>
            </a:r>
            <a:endParaRPr lang="en-US" sz="3200" dirty="0"/>
          </a:p>
        </p:txBody>
      </p:sp>
      <p:sp>
        <p:nvSpPr>
          <p:cNvPr id="9" name="Rectangle 7"/>
          <p:cNvSpPr>
            <a:spLocks noGrp="1" noChangeArrowheads="1"/>
          </p:cNvSpPr>
          <p:nvPr>
            <p:ph idx="4294967295"/>
          </p:nvPr>
        </p:nvSpPr>
        <p:spPr bwMode="auto">
          <a:xfrm>
            <a:off x="914400" y="1676400"/>
            <a:ext cx="7315200"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(c)	Each flangeway at turnouts and track crossings must be at least 1-1/2" wide.</a:t>
            </a:r>
          </a:p>
        </p:txBody>
      </p:sp>
      <p:pic>
        <p:nvPicPr>
          <p:cNvPr id="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0794" y="2743200"/>
            <a:ext cx="4164806"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161</a:t>
            </a:fld>
            <a:endParaRPr lang="en-US" sz="800" dirty="0">
              <a:solidFill>
                <a:prstClr val="black"/>
              </a:solidFill>
            </a:endParaRPr>
          </a:p>
        </p:txBody>
      </p:sp>
    </p:spTree>
    <p:extLst>
      <p:ext uri="{BB962C8B-B14F-4D97-AF65-F5344CB8AC3E}">
        <p14:creationId xmlns:p14="http://schemas.microsoft.com/office/powerpoint/2010/main" val="1224777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213.135 Switches</a:t>
            </a:r>
            <a:endParaRPr lang="en-US" sz="4000" dirty="0"/>
          </a:p>
        </p:txBody>
      </p:sp>
      <p:sp>
        <p:nvSpPr>
          <p:cNvPr id="9" name="Rectangle 7"/>
          <p:cNvSpPr>
            <a:spLocks noGrp="1" noChangeArrowheads="1"/>
          </p:cNvSpPr>
          <p:nvPr>
            <p:ph idx="4294967295"/>
          </p:nvPr>
        </p:nvSpPr>
        <p:spPr bwMode="auto">
          <a:xfrm>
            <a:off x="914400" y="1676400"/>
            <a:ext cx="7315200" cy="101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(a)  Each stock rail must be securely seated in switch plates, but care must be used to avoid canting the rail by </a:t>
            </a:r>
            <a:r>
              <a:rPr lang="en-US" sz="2000" kern="0" dirty="0" smtClean="0">
                <a:solidFill>
                  <a:sysClr val="windowText" lastClr="000000"/>
                </a:solidFill>
              </a:rPr>
              <a:t>over tightening </a:t>
            </a:r>
            <a:r>
              <a:rPr lang="en-US" sz="2000" kern="0" dirty="0">
                <a:solidFill>
                  <a:sysClr val="windowText" lastClr="000000"/>
                </a:solidFill>
              </a:rPr>
              <a:t>the rail braces.</a:t>
            </a:r>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2743200"/>
            <a:ext cx="49530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162</a:t>
            </a:fld>
            <a:endParaRPr lang="en-US" sz="800" dirty="0">
              <a:solidFill>
                <a:prstClr val="black"/>
              </a:solidFill>
            </a:endParaRPr>
          </a:p>
        </p:txBody>
      </p:sp>
    </p:spTree>
    <p:extLst>
      <p:ext uri="{BB962C8B-B14F-4D97-AF65-F5344CB8AC3E}">
        <p14:creationId xmlns:p14="http://schemas.microsoft.com/office/powerpoint/2010/main" val="1334246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213.135 Switches</a:t>
            </a:r>
            <a:endParaRPr lang="en-US" sz="4000" dirty="0"/>
          </a:p>
        </p:txBody>
      </p:sp>
      <p:sp>
        <p:nvSpPr>
          <p:cNvPr id="9" name="Rectangle 7"/>
          <p:cNvSpPr>
            <a:spLocks noGrp="1" noChangeArrowheads="1"/>
          </p:cNvSpPr>
          <p:nvPr>
            <p:ph idx="4294967295"/>
          </p:nvPr>
        </p:nvSpPr>
        <p:spPr bwMode="auto">
          <a:xfrm>
            <a:off x="914400" y="1676400"/>
            <a:ext cx="7315200" cy="193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(b)  Each switch point must fit its stock rail properly, with the switch stand in either of its closed positions to allow wheels to pass the switch point.  Lateral and vertical movement of a stock rail in the switch plates or of a switch plate on a tie must not adversely affect the fit of the switch point to the stock rail. </a:t>
            </a:r>
          </a:p>
        </p:txBody>
      </p:sp>
      <p:sp>
        <p:nvSpPr>
          <p:cNvPr id="13" name="TextBox 12"/>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163</a:t>
            </a:fld>
            <a:endParaRPr lang="en-US" sz="800" dirty="0">
              <a:solidFill>
                <a:prstClr val="black"/>
              </a:solidFill>
            </a:endParaRPr>
          </a:p>
        </p:txBody>
      </p:sp>
      <p:pic>
        <p:nvPicPr>
          <p:cNvPr id="124930" name="Picture 2" descr="C:\Users\kevin.mcquitty\Documents\RR BNSF\Pix BNSFb\Gap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3705225"/>
            <a:ext cx="349250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124931" name="Picture 3" descr="C:\Users\kevin.mcquitty\Documents\RR BNSF\Pix BNSFb\GAPPED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3429000"/>
            <a:ext cx="36576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577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213.135 Switches</a:t>
            </a:r>
            <a:endParaRPr lang="en-US" sz="4000" dirty="0"/>
          </a:p>
        </p:txBody>
      </p:sp>
      <p:sp>
        <p:nvSpPr>
          <p:cNvPr id="9" name="Rectangle 7"/>
          <p:cNvSpPr>
            <a:spLocks noGrp="1" noChangeArrowheads="1"/>
          </p:cNvSpPr>
          <p:nvPr>
            <p:ph idx="4294967295"/>
          </p:nvPr>
        </p:nvSpPr>
        <p:spPr bwMode="auto">
          <a:xfrm>
            <a:off x="914400" y="1676400"/>
            <a:ext cx="7315200" cy="224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(b) </a:t>
            </a:r>
            <a:r>
              <a:rPr lang="en-US" sz="2000" i="1" kern="0" dirty="0">
                <a:solidFill>
                  <a:sysClr val="windowText" lastClr="000000"/>
                </a:solidFill>
              </a:rPr>
              <a:t>(Continued)  </a:t>
            </a:r>
            <a:r>
              <a:rPr lang="en-US" sz="2000" kern="0" dirty="0">
                <a:solidFill>
                  <a:sysClr val="windowText" lastClr="000000"/>
                </a:solidFill>
              </a:rPr>
              <a:t>Broken or cracked switch point rails will be subject to the requirements of 213.113, except that where remedial actions C, D, or E require the use of joint bars, and joint bars cannot be placed due to the physical configuration of the switch, remedial action B will govern, taking into account any added safety provided by the presence of reinforcing bars on the switch points.</a:t>
            </a:r>
          </a:p>
        </p:txBody>
      </p:sp>
      <p:pic>
        <p:nvPicPr>
          <p:cNvPr id="13" name="Picture 4"/>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2590800" y="3875586"/>
            <a:ext cx="4010025" cy="244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164</a:t>
            </a:fld>
            <a:endParaRPr lang="en-US" sz="800" dirty="0">
              <a:solidFill>
                <a:prstClr val="black"/>
              </a:solidFill>
            </a:endParaRPr>
          </a:p>
        </p:txBody>
      </p:sp>
    </p:spTree>
    <p:extLst>
      <p:ext uri="{BB962C8B-B14F-4D97-AF65-F5344CB8AC3E}">
        <p14:creationId xmlns:p14="http://schemas.microsoft.com/office/powerpoint/2010/main" val="21360802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213.135 Switches</a:t>
            </a:r>
            <a:endParaRPr lang="en-US" sz="4000" dirty="0"/>
          </a:p>
        </p:txBody>
      </p:sp>
      <p:sp>
        <p:nvSpPr>
          <p:cNvPr id="9" name="Rectangle 7"/>
          <p:cNvSpPr>
            <a:spLocks noGrp="1" noChangeArrowheads="1"/>
          </p:cNvSpPr>
          <p:nvPr>
            <p:ph idx="4294967295"/>
          </p:nvPr>
        </p:nvSpPr>
        <p:spPr bwMode="auto">
          <a:xfrm>
            <a:off x="914400" y="1676400"/>
            <a:ext cx="7315200" cy="101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(c)  Each switch must be maintained so that the outer edge of the wheel tread cannot contact the gage side of the stock rail. </a:t>
            </a:r>
          </a:p>
        </p:txBody>
      </p:sp>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3035300"/>
            <a:ext cx="40386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3" name="TextBox 12"/>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165</a:t>
            </a:fld>
            <a:endParaRPr lang="en-US" sz="800" dirty="0">
              <a:solidFill>
                <a:prstClr val="black"/>
              </a:solidFill>
            </a:endParaRPr>
          </a:p>
        </p:txBody>
      </p:sp>
      <p:pic>
        <p:nvPicPr>
          <p:cNvPr id="14" name="Picture 2" descr="C:\Users\kevin.mcquitty\Documents\RR UP\213.135.04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966" y="3035300"/>
            <a:ext cx="3814233" cy="286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8446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213.135 Switches</a:t>
            </a:r>
            <a:endParaRPr lang="en-US" sz="4000" dirty="0"/>
          </a:p>
        </p:txBody>
      </p:sp>
      <p:sp>
        <p:nvSpPr>
          <p:cNvPr id="9" name="Rectangle 7"/>
          <p:cNvSpPr>
            <a:spLocks noGrp="1" noChangeArrowheads="1"/>
          </p:cNvSpPr>
          <p:nvPr>
            <p:ph idx="4294967295"/>
          </p:nvPr>
        </p:nvSpPr>
        <p:spPr bwMode="auto">
          <a:xfrm>
            <a:off x="228600" y="3336255"/>
            <a:ext cx="2590800"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45720" indent="0">
              <a:buNone/>
            </a:pPr>
            <a:r>
              <a:rPr lang="en-US" sz="2000" kern="0" dirty="0" smtClean="0">
                <a:solidFill>
                  <a:sysClr val="windowText" lastClr="000000"/>
                </a:solidFill>
              </a:rPr>
              <a:t>Is this a defect in class One Track?</a:t>
            </a:r>
            <a:endParaRPr lang="en-US" sz="2000" kern="0" dirty="0">
              <a:solidFill>
                <a:sysClr val="windowText" lastClr="000000"/>
              </a:solidFill>
            </a:endParaRPr>
          </a:p>
        </p:txBody>
      </p:sp>
      <p:pic>
        <p:nvPicPr>
          <p:cNvPr id="13" name="Picture 7" descr="C:\Data\IMAGES\AREMA Photos\Heel Blo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1600200"/>
            <a:ext cx="5867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166</a:t>
            </a:fld>
            <a:endParaRPr lang="en-US" sz="800" dirty="0">
              <a:solidFill>
                <a:prstClr val="black"/>
              </a:solidFill>
            </a:endParaRPr>
          </a:p>
        </p:txBody>
      </p:sp>
      <p:pic>
        <p:nvPicPr>
          <p:cNvPr id="12" name="Picture 6" descr="C:\Users\kevin.mcquitty\AppData\Local\Microsoft\Windows\Temporary Internet Files\Content.IE5\E9Q6Q4U8\brain-cartoo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1" y="13716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097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213.135 Switches</a:t>
            </a:r>
            <a:endParaRPr lang="en-US" sz="4000" dirty="0"/>
          </a:p>
        </p:txBody>
      </p:sp>
      <p:sp>
        <p:nvSpPr>
          <p:cNvPr id="9" name="Rectangle 7"/>
          <p:cNvSpPr>
            <a:spLocks noGrp="1" noChangeArrowheads="1"/>
          </p:cNvSpPr>
          <p:nvPr>
            <p:ph idx="4294967295"/>
          </p:nvPr>
        </p:nvSpPr>
        <p:spPr bwMode="auto">
          <a:xfrm>
            <a:off x="914400" y="1676400"/>
            <a:ext cx="7315200"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(d)	The heel of each switch rail must be secure and the bolts in each heel must be kept tight.</a:t>
            </a:r>
          </a:p>
        </p:txBody>
      </p:sp>
      <p:pic>
        <p:nvPicPr>
          <p:cNvPr id="13" name="Picture 7" descr="C:\Data\IMAGES\AREMA Photos\Heel Blo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274320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167</a:t>
            </a:fld>
            <a:endParaRPr lang="en-US" sz="800" dirty="0">
              <a:solidFill>
                <a:prstClr val="black"/>
              </a:solidFill>
            </a:endParaRPr>
          </a:p>
        </p:txBody>
      </p:sp>
    </p:spTree>
    <p:extLst>
      <p:ext uri="{BB962C8B-B14F-4D97-AF65-F5344CB8AC3E}">
        <p14:creationId xmlns:p14="http://schemas.microsoft.com/office/powerpoint/2010/main" val="3586625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213.135 Switches</a:t>
            </a:r>
            <a:endParaRPr lang="en-US" sz="4000" dirty="0"/>
          </a:p>
        </p:txBody>
      </p:sp>
      <p:sp>
        <p:nvSpPr>
          <p:cNvPr id="9" name="Rectangle 7"/>
          <p:cNvSpPr>
            <a:spLocks noGrp="1" noChangeArrowheads="1"/>
          </p:cNvSpPr>
          <p:nvPr>
            <p:ph idx="4294967295"/>
          </p:nvPr>
        </p:nvSpPr>
        <p:spPr bwMode="auto">
          <a:xfrm>
            <a:off x="914400" y="1676400"/>
            <a:ext cx="7315200" cy="1420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a:t>(e)	Each switch stand and connecting rod must be securely fastened and operable without excessive lost motion.</a:t>
            </a:r>
          </a:p>
          <a:p>
            <a:endParaRPr lang="en-US" sz="2000" kern="0" dirty="0">
              <a:solidFill>
                <a:sysClr val="windowText" lastClr="000000"/>
              </a:solidFill>
            </a:endParaRPr>
          </a:p>
        </p:txBody>
      </p:sp>
      <p:pic>
        <p:nvPicPr>
          <p:cNvPr id="8" name="Picture 9" descr="C:\Documents and Settings\kevin.mcquitty\My Documents\RR BNSF\Pix BNSFb\BNswitchinstall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8956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9850" y="2362200"/>
            <a:ext cx="33083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168</a:t>
            </a:fld>
            <a:endParaRPr lang="en-US" sz="800" dirty="0">
              <a:solidFill>
                <a:prstClr val="black"/>
              </a:solidFill>
            </a:endParaRPr>
          </a:p>
        </p:txBody>
      </p:sp>
    </p:spTree>
    <p:extLst>
      <p:ext uri="{BB962C8B-B14F-4D97-AF65-F5344CB8AC3E}">
        <p14:creationId xmlns:p14="http://schemas.microsoft.com/office/powerpoint/2010/main" val="11334259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213.135 Switches</a:t>
            </a:r>
            <a:endParaRPr lang="en-US" sz="4000" dirty="0"/>
          </a:p>
        </p:txBody>
      </p:sp>
      <p:sp>
        <p:nvSpPr>
          <p:cNvPr id="9" name="Rectangle 7"/>
          <p:cNvSpPr>
            <a:spLocks noGrp="1" noChangeArrowheads="1"/>
          </p:cNvSpPr>
          <p:nvPr>
            <p:ph idx="4294967295"/>
          </p:nvPr>
        </p:nvSpPr>
        <p:spPr bwMode="auto">
          <a:xfrm>
            <a:off x="914400" y="1934875"/>
            <a:ext cx="7315200" cy="11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a:t>(f)	Each throw lever must be maintained so that it cannot be operated with the lock or keeper in place.</a:t>
            </a:r>
          </a:p>
          <a:p>
            <a:pPr marL="45720" indent="0">
              <a:buNone/>
            </a:pPr>
            <a:endParaRPr lang="en-US" sz="2000" kern="0" dirty="0">
              <a:solidFill>
                <a:sysClr val="windowText" lastClr="000000"/>
              </a:solidFill>
            </a:endParaRPr>
          </a:p>
        </p:txBody>
      </p:sp>
      <p:pic>
        <p:nvPicPr>
          <p:cNvPr id="12" name="Picture 4"/>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2362200" y="3048000"/>
            <a:ext cx="44196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169</a:t>
            </a:fld>
            <a:endParaRPr lang="en-US" sz="800" dirty="0">
              <a:solidFill>
                <a:prstClr val="black"/>
              </a:solidFill>
            </a:endParaRPr>
          </a:p>
        </p:txBody>
      </p:sp>
    </p:spTree>
    <p:extLst>
      <p:ext uri="{BB962C8B-B14F-4D97-AF65-F5344CB8AC3E}">
        <p14:creationId xmlns:p14="http://schemas.microsoft.com/office/powerpoint/2010/main" val="40293812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9" name="Rectangle 7"/>
          <p:cNvSpPr>
            <a:spLocks noGrp="1" noChangeArrowheads="1"/>
          </p:cNvSpPr>
          <p:nvPr>
            <p:ph idx="4294967295"/>
          </p:nvPr>
        </p:nvSpPr>
        <p:spPr bwMode="auto">
          <a:xfrm>
            <a:off x="1219200" y="1600200"/>
            <a:ext cx="6858000" cy="265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NOTES: </a:t>
            </a:r>
            <a:r>
              <a:rPr lang="en-US" sz="2000" i="1" kern="0" dirty="0" smtClean="0">
                <a:solidFill>
                  <a:sysClr val="windowText" lastClr="000000"/>
                </a:solidFill>
              </a:rPr>
              <a:t>CONTINUED</a:t>
            </a:r>
          </a:p>
          <a:p>
            <a:r>
              <a:rPr lang="en-US" sz="2000" kern="0" dirty="0" smtClean="0">
                <a:solidFill>
                  <a:sysClr val="windowText" lastClr="000000"/>
                </a:solidFill>
              </a:rPr>
              <a:t>C</a:t>
            </a:r>
            <a:r>
              <a:rPr lang="en-US" sz="2000" kern="0" dirty="0">
                <a:solidFill>
                  <a:sysClr val="windowText" lastClr="000000"/>
                </a:solidFill>
              </a:rPr>
              <a:t>. </a:t>
            </a:r>
            <a:r>
              <a:rPr lang="en-US" sz="2000" kern="0" dirty="0" smtClean="0">
                <a:solidFill>
                  <a:sysClr val="windowText" lastClr="000000"/>
                </a:solidFill>
              </a:rPr>
              <a:t>…When </a:t>
            </a:r>
            <a:r>
              <a:rPr lang="en-US" sz="2000" kern="0" dirty="0">
                <a:solidFill>
                  <a:sysClr val="windowText" lastClr="000000"/>
                </a:solidFill>
              </a:rPr>
              <a:t>a search for internal rail defects is conducted under § 213.237, and defects are discovered in Class 3 through 5 track that require remedial action C, the operating speed shall be limited to 50 m.p.h. or the maximum allowable speed under § 213.9 for the class of track concerned, whichever is lower, for a period not to exceed 4 </a:t>
            </a:r>
            <a:r>
              <a:rPr lang="en-US" sz="2000" kern="0" dirty="0" smtClean="0">
                <a:solidFill>
                  <a:sysClr val="windowText" lastClr="000000"/>
                </a:solidFill>
              </a:rPr>
              <a:t>days…  </a:t>
            </a:r>
            <a:endParaRPr lang="en-US" sz="2000" kern="0" dirty="0">
              <a:solidFill>
                <a:sysClr val="windowText" lastClr="000000"/>
              </a:solidFill>
            </a:endParaRPr>
          </a:p>
        </p:txBody>
      </p:sp>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17</a:t>
            </a:fld>
            <a:endParaRPr lang="en-US" sz="800" dirty="0">
              <a:solidFill>
                <a:prstClr val="black"/>
              </a:solidFill>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3962400"/>
            <a:ext cx="3048000" cy="228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7612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213.135 Switches</a:t>
            </a:r>
            <a:endParaRPr lang="en-US" sz="4000" dirty="0"/>
          </a:p>
        </p:txBody>
      </p:sp>
      <p:sp>
        <p:nvSpPr>
          <p:cNvPr id="9" name="Rectangle 7"/>
          <p:cNvSpPr>
            <a:spLocks noGrp="1" noChangeArrowheads="1"/>
          </p:cNvSpPr>
          <p:nvPr>
            <p:ph idx="4294967295"/>
          </p:nvPr>
        </p:nvSpPr>
        <p:spPr bwMode="auto">
          <a:xfrm>
            <a:off x="914400" y="1785451"/>
            <a:ext cx="7315200"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smtClean="0"/>
              <a:t>(g)</a:t>
            </a:r>
            <a:r>
              <a:rPr lang="en-US" sz="2000" dirty="0"/>
              <a:t>	</a:t>
            </a:r>
            <a:r>
              <a:rPr lang="en-US" sz="2000" dirty="0" smtClean="0"/>
              <a:t>Each </a:t>
            </a:r>
            <a:r>
              <a:rPr lang="en-US" sz="2000" dirty="0"/>
              <a:t>switch position indicator shall be clearly </a:t>
            </a:r>
            <a:r>
              <a:rPr lang="en-US" sz="2000" dirty="0" smtClean="0"/>
              <a:t>visible at </a:t>
            </a:r>
            <a:r>
              <a:rPr lang="en-US" sz="2000" dirty="0"/>
              <a:t>all times.</a:t>
            </a:r>
            <a:endParaRPr lang="en-US" sz="2000" kern="0" dirty="0">
              <a:solidFill>
                <a:sysClr val="windowText" lastClr="000000"/>
              </a:solidFill>
            </a:endParaRPr>
          </a:p>
        </p:txBody>
      </p:sp>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170</a:t>
            </a:fld>
            <a:endParaRPr lang="en-US" sz="800" dirty="0">
              <a:solidFill>
                <a:prstClr val="black"/>
              </a:solidFill>
            </a:endParaRPr>
          </a:p>
        </p:txBody>
      </p:sp>
      <p:pic>
        <p:nvPicPr>
          <p:cNvPr id="116738" name="Picture 2" descr="C:\Users\kevin.mcquitty\Documents\RR BNSF\V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7400" y="2362200"/>
            <a:ext cx="401320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1167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17" y="2790825"/>
            <a:ext cx="3832883"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42019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213.135 Switches</a:t>
            </a:r>
            <a:endParaRPr lang="en-US" sz="4000" dirty="0"/>
          </a:p>
        </p:txBody>
      </p:sp>
      <p:sp>
        <p:nvSpPr>
          <p:cNvPr id="11" name="Rectangle 3"/>
          <p:cNvSpPr txBox="1">
            <a:spLocks noChangeArrowheads="1"/>
          </p:cNvSpPr>
          <p:nvPr/>
        </p:nvSpPr>
        <p:spPr>
          <a:xfrm>
            <a:off x="609600" y="1524000"/>
            <a:ext cx="3200400" cy="2514600"/>
          </a:xfrm>
          <a:prstGeom prst="rect">
            <a:avLst/>
          </a:prstGeom>
          <a:noFill/>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buClr>
                <a:srgbClr val="F14124">
                  <a:lumMod val="75000"/>
                </a:srgbClr>
              </a:buClr>
              <a:buFont typeface="Monotype Sorts" pitchFamily="2" charset="2"/>
              <a:buNone/>
            </a:pPr>
            <a:r>
              <a:rPr lang="en-US" sz="2000" dirty="0" smtClean="0">
                <a:solidFill>
                  <a:prstClr val="black">
                    <a:lumMod val="75000"/>
                    <a:lumOff val="25000"/>
                  </a:prstClr>
                </a:solidFill>
              </a:rPr>
              <a:t>(h)	Unusually chipped or worn switch points must be repaired or replaced.  Metal flow must be removed to insure proper closure.</a:t>
            </a:r>
          </a:p>
        </p:txBody>
      </p:sp>
      <p:pic>
        <p:nvPicPr>
          <p:cNvPr id="1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76400"/>
            <a:ext cx="41148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86019" name="Picture 3" descr="C:\Users\kevin.mcquitty\Documents\RR UP\92.7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478768"/>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0" y="5029200"/>
            <a:ext cx="4572000" cy="1200329"/>
          </a:xfrm>
          <a:prstGeom prst="rect">
            <a:avLst/>
          </a:prstGeom>
        </p:spPr>
        <p:txBody>
          <a:bodyPr>
            <a:spAutoFit/>
          </a:bodyPr>
          <a:lstStyle/>
          <a:p>
            <a:r>
              <a:rPr lang="en-US" dirty="0">
                <a:solidFill>
                  <a:prstClr val="black"/>
                </a:solidFill>
              </a:rPr>
              <a:t>(i) Tongue &amp; Plain Mate switches, which by design exceed Class 1 and excepted track maximum gage limits, are permitted in Class 1 and excepted track.</a:t>
            </a:r>
          </a:p>
        </p:txBody>
      </p:sp>
      <p:sp>
        <p:nvSpPr>
          <p:cNvPr id="12" name="TextBox 11"/>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171</a:t>
            </a:fld>
            <a:endParaRPr lang="en-US" sz="800" dirty="0">
              <a:solidFill>
                <a:prstClr val="black"/>
              </a:solidFill>
            </a:endParaRPr>
          </a:p>
        </p:txBody>
      </p:sp>
    </p:spTree>
    <p:extLst>
      <p:ext uri="{BB962C8B-B14F-4D97-AF65-F5344CB8AC3E}">
        <p14:creationId xmlns:p14="http://schemas.microsoft.com/office/powerpoint/2010/main" val="42930360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213.137 Frogs</a:t>
            </a:r>
            <a:endParaRPr lang="en-US" sz="4000" dirty="0"/>
          </a:p>
        </p:txBody>
      </p:sp>
      <p:sp>
        <p:nvSpPr>
          <p:cNvPr id="12" name="Rectangle 7"/>
          <p:cNvSpPr>
            <a:spLocks noGrp="1" noChangeArrowheads="1"/>
          </p:cNvSpPr>
          <p:nvPr>
            <p:ph idx="4294967295"/>
          </p:nvPr>
        </p:nvSpPr>
        <p:spPr bwMode="auto">
          <a:xfrm>
            <a:off x="914400" y="1676400"/>
            <a:ext cx="7315200" cy="13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a:t>(a)	The flangeway depth measured from a plane </a:t>
            </a:r>
            <a:r>
              <a:rPr lang="en-US" sz="2000" u="sng" dirty="0"/>
              <a:t>across the wheel-bearing area</a:t>
            </a:r>
            <a:r>
              <a:rPr lang="en-US" sz="2000" dirty="0"/>
              <a:t> of a frog on Class 1 track may not be less than 1-3/8", or less than 1-1/2" on Classes 2 through 5 track</a:t>
            </a:r>
            <a:r>
              <a:rPr lang="en-US" sz="2000" dirty="0" smtClean="0"/>
              <a:t>.</a:t>
            </a:r>
            <a:endParaRPr lang="en-US" sz="2000" kern="0" dirty="0">
              <a:solidFill>
                <a:sysClr val="windowText" lastClr="000000"/>
              </a:solidFill>
            </a:endParaRPr>
          </a:p>
        </p:txBody>
      </p:sp>
      <p:grpSp>
        <p:nvGrpSpPr>
          <p:cNvPr id="14" name="Group 31"/>
          <p:cNvGrpSpPr>
            <a:grpSpLocks noChangeAspect="1"/>
          </p:cNvGrpSpPr>
          <p:nvPr/>
        </p:nvGrpSpPr>
        <p:grpSpPr bwMode="auto">
          <a:xfrm>
            <a:off x="685800" y="3276600"/>
            <a:ext cx="4191000" cy="1916113"/>
            <a:chOff x="1008" y="2016"/>
            <a:chExt cx="3110" cy="1421"/>
          </a:xfrm>
        </p:grpSpPr>
        <p:sp>
          <p:nvSpPr>
            <p:cNvPr id="15" name="Rectangle 17"/>
            <p:cNvSpPr>
              <a:spLocks noChangeAspect="1" noChangeArrowheads="1"/>
            </p:cNvSpPr>
            <p:nvPr/>
          </p:nvSpPr>
          <p:spPr bwMode="auto">
            <a:xfrm>
              <a:off x="1296" y="2253"/>
              <a:ext cx="2640" cy="14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16" name="Rectangle 21"/>
            <p:cNvSpPr>
              <a:spLocks noChangeAspect="1" noChangeArrowheads="1"/>
            </p:cNvSpPr>
            <p:nvPr/>
          </p:nvSpPr>
          <p:spPr bwMode="auto">
            <a:xfrm>
              <a:off x="1842" y="2016"/>
              <a:ext cx="1276"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2000" dirty="0">
                  <a:solidFill>
                    <a:prstClr val="black"/>
                  </a:solidFill>
                  <a:latin typeface="Arial" charset="0"/>
                </a:rPr>
                <a:t>Straight Edge</a:t>
              </a:r>
            </a:p>
          </p:txBody>
        </p:sp>
        <p:sp>
          <p:nvSpPr>
            <p:cNvPr id="17" name="Line 7"/>
            <p:cNvSpPr>
              <a:spLocks noChangeAspect="1" noChangeShapeType="1"/>
            </p:cNvSpPr>
            <p:nvPr/>
          </p:nvSpPr>
          <p:spPr bwMode="auto">
            <a:xfrm flipV="1">
              <a:off x="1008" y="3408"/>
              <a:ext cx="288"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8" name="Line 8"/>
            <p:cNvSpPr>
              <a:spLocks noChangeAspect="1" noChangeShapeType="1"/>
            </p:cNvSpPr>
            <p:nvPr/>
          </p:nvSpPr>
          <p:spPr bwMode="auto">
            <a:xfrm flipV="1">
              <a:off x="1296" y="2397"/>
              <a:ext cx="78" cy="1011"/>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9" name="Line 9"/>
            <p:cNvSpPr>
              <a:spLocks noChangeAspect="1" noChangeShapeType="1"/>
            </p:cNvSpPr>
            <p:nvPr/>
          </p:nvSpPr>
          <p:spPr bwMode="auto">
            <a:xfrm flipV="1">
              <a:off x="1393" y="2400"/>
              <a:ext cx="671" cy="4"/>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0" name="Line 10"/>
            <p:cNvSpPr>
              <a:spLocks noChangeAspect="1" noChangeShapeType="1"/>
            </p:cNvSpPr>
            <p:nvPr/>
          </p:nvSpPr>
          <p:spPr bwMode="auto">
            <a:xfrm>
              <a:off x="2064" y="2400"/>
              <a:ext cx="0" cy="384"/>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1" name="Line 11"/>
            <p:cNvSpPr>
              <a:spLocks noChangeAspect="1" noChangeShapeType="1"/>
            </p:cNvSpPr>
            <p:nvPr/>
          </p:nvSpPr>
          <p:spPr bwMode="auto">
            <a:xfrm flipH="1">
              <a:off x="2400" y="2496"/>
              <a:ext cx="96" cy="265"/>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2" name="Rectangle 19"/>
            <p:cNvSpPr>
              <a:spLocks noChangeAspect="1" noChangeArrowheads="1"/>
            </p:cNvSpPr>
            <p:nvPr/>
          </p:nvSpPr>
          <p:spPr bwMode="auto">
            <a:xfrm>
              <a:off x="1595" y="3145"/>
              <a:ext cx="1602"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sz="2000" dirty="0">
                  <a:solidFill>
                    <a:prstClr val="black"/>
                  </a:solidFill>
                  <a:latin typeface="Arial" charset="0"/>
                </a:rPr>
                <a:t>Flangeway Depth</a:t>
              </a:r>
            </a:p>
          </p:txBody>
        </p:sp>
        <p:sp>
          <p:nvSpPr>
            <p:cNvPr id="23" name="Line 20"/>
            <p:cNvSpPr>
              <a:spLocks noChangeAspect="1" noChangeShapeType="1"/>
            </p:cNvSpPr>
            <p:nvPr/>
          </p:nvSpPr>
          <p:spPr bwMode="auto">
            <a:xfrm flipV="1">
              <a:off x="2258" y="2590"/>
              <a:ext cx="628" cy="56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4" name="Line 22"/>
            <p:cNvSpPr>
              <a:spLocks noChangeAspect="1" noChangeShapeType="1"/>
            </p:cNvSpPr>
            <p:nvPr/>
          </p:nvSpPr>
          <p:spPr bwMode="auto">
            <a:xfrm flipH="1">
              <a:off x="2064" y="2779"/>
              <a:ext cx="325" cy="5"/>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5" name="Line 12"/>
            <p:cNvSpPr>
              <a:spLocks noChangeAspect="1" noChangeShapeType="1"/>
            </p:cNvSpPr>
            <p:nvPr/>
          </p:nvSpPr>
          <p:spPr bwMode="auto">
            <a:xfrm flipH="1" flipV="1">
              <a:off x="3840" y="3408"/>
              <a:ext cx="278" cy="13"/>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6" name="Line 13"/>
            <p:cNvSpPr>
              <a:spLocks noChangeAspect="1" noChangeShapeType="1"/>
            </p:cNvSpPr>
            <p:nvPr/>
          </p:nvSpPr>
          <p:spPr bwMode="auto">
            <a:xfrm flipH="1" flipV="1">
              <a:off x="3744" y="2400"/>
              <a:ext cx="90" cy="1028"/>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7" name="Line 15"/>
            <p:cNvSpPr>
              <a:spLocks noChangeAspect="1" noChangeShapeType="1"/>
            </p:cNvSpPr>
            <p:nvPr/>
          </p:nvSpPr>
          <p:spPr bwMode="auto">
            <a:xfrm>
              <a:off x="3095" y="2411"/>
              <a:ext cx="0" cy="36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8" name="Line 16"/>
            <p:cNvSpPr>
              <a:spLocks noChangeAspect="1" noChangeShapeType="1"/>
            </p:cNvSpPr>
            <p:nvPr/>
          </p:nvSpPr>
          <p:spPr bwMode="auto">
            <a:xfrm>
              <a:off x="2640" y="2496"/>
              <a:ext cx="87" cy="269"/>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9" name="Line 18"/>
            <p:cNvSpPr>
              <a:spLocks noChangeAspect="1" noChangeShapeType="1"/>
            </p:cNvSpPr>
            <p:nvPr/>
          </p:nvSpPr>
          <p:spPr bwMode="auto">
            <a:xfrm flipV="1">
              <a:off x="2880" y="2400"/>
              <a:ext cx="0" cy="384"/>
            </a:xfrm>
            <a:prstGeom prst="line">
              <a:avLst/>
            </a:prstGeom>
            <a:noFill/>
            <a:ln w="127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0" name="Line 14"/>
            <p:cNvSpPr>
              <a:spLocks noChangeAspect="1" noChangeShapeType="1"/>
            </p:cNvSpPr>
            <p:nvPr/>
          </p:nvSpPr>
          <p:spPr bwMode="auto">
            <a:xfrm flipH="1">
              <a:off x="3072" y="2400"/>
              <a:ext cx="672"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1" name="Line 23"/>
            <p:cNvSpPr>
              <a:spLocks noChangeAspect="1" noChangeShapeType="1"/>
            </p:cNvSpPr>
            <p:nvPr/>
          </p:nvSpPr>
          <p:spPr bwMode="auto">
            <a:xfrm flipH="1">
              <a:off x="2729" y="2778"/>
              <a:ext cx="375" cy="1"/>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2" name="Line 24"/>
            <p:cNvSpPr>
              <a:spLocks noChangeAspect="1" noChangeShapeType="1"/>
            </p:cNvSpPr>
            <p:nvPr/>
          </p:nvSpPr>
          <p:spPr bwMode="auto">
            <a:xfrm flipH="1">
              <a:off x="2490" y="2496"/>
              <a:ext cx="158"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pic>
        <p:nvPicPr>
          <p:cNvPr id="33" name="Picture 32" descr="C:\Data\IMAGES\AREMA Photos\PHOTOS\D137A4.JPG"/>
          <p:cNvPicPr>
            <a:picLocks noChangeAspect="1" noChangeArrowheads="1"/>
          </p:cNvPicPr>
          <p:nvPr/>
        </p:nvPicPr>
        <p:blipFill>
          <a:blip r:embed="rId3" cstate="print">
            <a:lum bright="18000" contrast="-6000"/>
            <a:extLst>
              <a:ext uri="{28A0092B-C50C-407E-A947-70E740481C1C}">
                <a14:useLocalDpi xmlns:a14="http://schemas.microsoft.com/office/drawing/2010/main" val="0"/>
              </a:ext>
            </a:extLst>
          </a:blip>
          <a:srcRect/>
          <a:stretch>
            <a:fillRect/>
          </a:stretch>
        </p:blipFill>
        <p:spPr bwMode="auto">
          <a:xfrm>
            <a:off x="5105400" y="30480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172</a:t>
            </a:fld>
            <a:endParaRPr lang="en-US" sz="800" dirty="0">
              <a:solidFill>
                <a:prstClr val="black"/>
              </a:solidFill>
            </a:endParaRPr>
          </a:p>
        </p:txBody>
      </p:sp>
    </p:spTree>
    <p:extLst>
      <p:ext uri="{BB962C8B-B14F-4D97-AF65-F5344CB8AC3E}">
        <p14:creationId xmlns:p14="http://schemas.microsoft.com/office/powerpoint/2010/main" val="37885003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213.137 Frogs</a:t>
            </a:r>
            <a:endParaRPr lang="en-US" sz="4000" dirty="0"/>
          </a:p>
        </p:txBody>
      </p:sp>
      <p:sp>
        <p:nvSpPr>
          <p:cNvPr id="12" name="Rectangle 7"/>
          <p:cNvSpPr>
            <a:spLocks noGrp="1" noChangeArrowheads="1"/>
          </p:cNvSpPr>
          <p:nvPr>
            <p:ph idx="4294967295"/>
          </p:nvPr>
        </p:nvSpPr>
        <p:spPr bwMode="auto">
          <a:xfrm>
            <a:off x="914400" y="1676400"/>
            <a:ext cx="7315200" cy="101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a:t>(b)	If a frog point is chipped, broken, or worn more than 5/8" down and 6" back, operating speed over the frog may not be more than 10 mph</a:t>
            </a:r>
            <a:r>
              <a:rPr lang="en-US" sz="2000" dirty="0" smtClean="0"/>
              <a:t>.    [213.9(a)]</a:t>
            </a:r>
            <a:endParaRPr lang="en-US" sz="2000" dirty="0"/>
          </a:p>
        </p:txBody>
      </p:sp>
      <p:pic>
        <p:nvPicPr>
          <p:cNvPr id="34" name="Picture 7" descr="C:\Data\IMAGES\AREMA Photos\PHOTOS\D137B3.JPG"/>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2286000" y="2895600"/>
            <a:ext cx="4468813"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173</a:t>
            </a:fld>
            <a:endParaRPr lang="en-US" sz="800" dirty="0">
              <a:solidFill>
                <a:prstClr val="black"/>
              </a:solidFill>
            </a:endParaRPr>
          </a:p>
        </p:txBody>
      </p:sp>
    </p:spTree>
    <p:extLst>
      <p:ext uri="{BB962C8B-B14F-4D97-AF65-F5344CB8AC3E}">
        <p14:creationId xmlns:p14="http://schemas.microsoft.com/office/powerpoint/2010/main" val="18751639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174</a:t>
            </a:fld>
            <a:endParaRPr lang="en-US" sz="800" dirty="0">
              <a:solidFill>
                <a:prstClr val="black"/>
              </a:solidFill>
            </a:endParaRPr>
          </a:p>
        </p:txBody>
      </p:sp>
      <p:pic>
        <p:nvPicPr>
          <p:cNvPr id="139270" name="Picture 6" descr="C:\Users\kevin.mcquitty\AppData\Local\Microsoft\Windows\Temporary Internet Files\Content.IE5\E9Q6Q4U8\brain-carto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13716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3407" y="3415605"/>
            <a:ext cx="3302793" cy="1384995"/>
          </a:xfrm>
          <a:prstGeom prst="rect">
            <a:avLst/>
          </a:prstGeom>
          <a:noFill/>
        </p:spPr>
        <p:txBody>
          <a:bodyPr wrap="square" rtlCol="0">
            <a:spAutoFit/>
          </a:bodyPr>
          <a:lstStyle/>
          <a:p>
            <a:r>
              <a:rPr lang="en-US" sz="2800" dirty="0" smtClean="0">
                <a:solidFill>
                  <a:prstClr val="black"/>
                </a:solidFill>
              </a:rPr>
              <a:t>You are walking a 10 MPH yard track – is this a defect? </a:t>
            </a:r>
            <a:endParaRPr lang="en-US" sz="2800" dirty="0">
              <a:solidFill>
                <a:prstClr val="black"/>
              </a:solidFill>
            </a:endParaRPr>
          </a:p>
        </p:txBody>
      </p:sp>
      <p:pic>
        <p:nvPicPr>
          <p:cNvPr id="151554" name="Picture 2" descr="C:\Users\kevin.mcquitty\AppData\Local\Microsoft\Windows\Temporary Internet Files\Content.Outlook\BM7YTDQO\IMG_6966.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285" t="1250" r="7035" b="1129"/>
          <a:stretch/>
        </p:blipFill>
        <p:spPr bwMode="auto">
          <a:xfrm rot="5400000">
            <a:off x="4061844" y="1883490"/>
            <a:ext cx="4448346" cy="434243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idx="4294967295"/>
          </p:nvPr>
        </p:nvSpPr>
        <p:spPr>
          <a:xfrm>
            <a:off x="1793289" y="228600"/>
            <a:ext cx="7426911" cy="1143000"/>
          </a:xfrm>
        </p:spPr>
        <p:txBody>
          <a:bodyPr/>
          <a:lstStyle/>
          <a:p>
            <a:pPr algn="l"/>
            <a:r>
              <a:rPr lang="en-US" sz="4400" dirty="0" smtClean="0"/>
              <a:t>§ 213.137 Frogs</a:t>
            </a:r>
            <a:endParaRPr lang="en-US" sz="4000" dirty="0"/>
          </a:p>
        </p:txBody>
      </p:sp>
    </p:spTree>
    <p:extLst>
      <p:ext uri="{BB962C8B-B14F-4D97-AF65-F5344CB8AC3E}">
        <p14:creationId xmlns:p14="http://schemas.microsoft.com/office/powerpoint/2010/main" val="3737721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198311" cy="1143000"/>
          </a:xfrm>
        </p:spPr>
        <p:txBody>
          <a:bodyPr>
            <a:normAutofit fontScale="90000"/>
          </a:bodyPr>
          <a:lstStyle/>
          <a:p>
            <a:pPr algn="l"/>
            <a:r>
              <a:rPr lang="en-US" sz="4400" dirty="0" smtClean="0"/>
              <a:t>§ 213.9 </a:t>
            </a:r>
            <a:r>
              <a:rPr lang="en-US" sz="2400" dirty="0" smtClean="0"/>
              <a:t> </a:t>
            </a:r>
            <a:r>
              <a:rPr lang="en-US" sz="3200" dirty="0" smtClean="0"/>
              <a:t>Classes of Track: </a:t>
            </a:r>
            <a:br>
              <a:rPr lang="en-US" sz="3200" dirty="0" smtClean="0"/>
            </a:br>
            <a:r>
              <a:rPr lang="en-US" sz="3200" dirty="0"/>
              <a:t> </a:t>
            </a:r>
            <a:r>
              <a:rPr lang="en-US" sz="3200" dirty="0" smtClean="0"/>
              <a:t>                 Operating Speed Limits </a:t>
            </a:r>
            <a:endParaRPr lang="en-US" sz="3200" dirty="0"/>
          </a:p>
        </p:txBody>
      </p:sp>
      <p:sp>
        <p:nvSpPr>
          <p:cNvPr id="10" name="TextBox 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175</a:t>
            </a:fld>
            <a:endParaRPr lang="en-US" sz="800" dirty="0">
              <a:solidFill>
                <a:prstClr val="black"/>
              </a:solidFill>
            </a:endParaRPr>
          </a:p>
        </p:txBody>
      </p:sp>
      <p:pic>
        <p:nvPicPr>
          <p:cNvPr id="139270" name="Picture 6" descr="C:\Users\kevin.mcquitty\AppData\Local\Microsoft\Windows\Temporary Internet Files\Content.IE5\E9Q6Q4U8\brain-carto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137160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3407" y="3415605"/>
            <a:ext cx="3302793" cy="1384995"/>
          </a:xfrm>
          <a:prstGeom prst="rect">
            <a:avLst/>
          </a:prstGeom>
          <a:noFill/>
        </p:spPr>
        <p:txBody>
          <a:bodyPr wrap="square" rtlCol="0">
            <a:spAutoFit/>
          </a:bodyPr>
          <a:lstStyle/>
          <a:p>
            <a:r>
              <a:rPr lang="en-US" sz="2800" dirty="0" smtClean="0">
                <a:solidFill>
                  <a:prstClr val="black"/>
                </a:solidFill>
              </a:rPr>
              <a:t>You are walking a 10 MPH yard track – is this a defect? </a:t>
            </a:r>
            <a:endParaRPr lang="en-US" sz="2800" dirty="0">
              <a:solidFill>
                <a:prstClr val="black"/>
              </a:solidFill>
            </a:endParaRPr>
          </a:p>
        </p:txBody>
      </p:sp>
      <p:pic>
        <p:nvPicPr>
          <p:cNvPr id="158722" name="Picture 2" descr="C:\Users\kevin.mcquitty\Documents\RR BNSF\Pix BNSFb\BNSFside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798320"/>
            <a:ext cx="4342434" cy="445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7867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213.137 Frogs</a:t>
            </a:r>
            <a:endParaRPr lang="en-US" sz="4000" dirty="0"/>
          </a:p>
        </p:txBody>
      </p:sp>
      <p:sp>
        <p:nvSpPr>
          <p:cNvPr id="12" name="Rectangle 7"/>
          <p:cNvSpPr>
            <a:spLocks noGrp="1" noChangeArrowheads="1"/>
          </p:cNvSpPr>
          <p:nvPr>
            <p:ph idx="4294967295"/>
          </p:nvPr>
        </p:nvSpPr>
        <p:spPr bwMode="auto">
          <a:xfrm>
            <a:off x="914400" y="1676400"/>
            <a:ext cx="7315200" cy="101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a:t>(c)	If the tread portion of a frog casting is worn down more than 3/8" below the original contour, operating speed over that frog may not be more than 10 mph.</a:t>
            </a:r>
          </a:p>
        </p:txBody>
      </p:sp>
      <p:pic>
        <p:nvPicPr>
          <p:cNvPr id="870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747" y="3048001"/>
            <a:ext cx="3898453"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3" name="Picture 3" descr="C:\Users\kevin.mcquitty\Documents\RR UP\Pic Trea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0100" y="3048000"/>
            <a:ext cx="4025900" cy="30194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176</a:t>
            </a:fld>
            <a:endParaRPr lang="en-US" sz="800" dirty="0">
              <a:solidFill>
                <a:prstClr val="black"/>
              </a:solidFill>
            </a:endParaRPr>
          </a:p>
        </p:txBody>
      </p:sp>
    </p:spTree>
    <p:extLst>
      <p:ext uri="{BB962C8B-B14F-4D97-AF65-F5344CB8AC3E}">
        <p14:creationId xmlns:p14="http://schemas.microsoft.com/office/powerpoint/2010/main" val="263895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213.137 Frogs</a:t>
            </a:r>
            <a:endParaRPr lang="en-US" sz="4000" dirty="0"/>
          </a:p>
        </p:txBody>
      </p:sp>
      <p:sp>
        <p:nvSpPr>
          <p:cNvPr id="12" name="Rectangle 7"/>
          <p:cNvSpPr>
            <a:spLocks noGrp="1" noChangeArrowheads="1"/>
          </p:cNvSpPr>
          <p:nvPr>
            <p:ph idx="4294967295"/>
          </p:nvPr>
        </p:nvSpPr>
        <p:spPr bwMode="auto">
          <a:xfrm>
            <a:off x="914400" y="1676400"/>
            <a:ext cx="7315200" cy="101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a:t>(d)	Where frogs are designed as flange-bearing, flangeway depth </a:t>
            </a:r>
            <a:r>
              <a:rPr lang="en-US" sz="2000" u="sng" dirty="0"/>
              <a:t>may be less</a:t>
            </a:r>
            <a:r>
              <a:rPr lang="en-US" sz="2000" dirty="0"/>
              <a:t> than that shown for Class 1 if operated at Class 1 speeds.</a:t>
            </a: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177</a:t>
            </a:fld>
            <a:endParaRPr lang="en-US" sz="800" dirty="0">
              <a:solidFill>
                <a:prstClr val="black"/>
              </a:solidFill>
            </a:endParaRPr>
          </a:p>
        </p:txBody>
      </p:sp>
      <p:pic>
        <p:nvPicPr>
          <p:cNvPr id="108547" name="Picture 3" descr="C:\Users\kevin.mcquitty\Pictures\RIG Rail flaws R7\P10100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694709"/>
            <a:ext cx="4800600" cy="3592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6054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213.137 Frogs </a:t>
            </a:r>
            <a:r>
              <a:rPr lang="en-US" sz="4400" dirty="0" smtClean="0">
                <a:solidFill>
                  <a:srgbClr val="FF0000"/>
                </a:solidFill>
              </a:rPr>
              <a:t>(TYPES)</a:t>
            </a:r>
            <a:endParaRPr lang="en-US" sz="4000" dirty="0">
              <a:solidFill>
                <a:srgbClr val="FF0000"/>
              </a:solidFill>
            </a:endParaRPr>
          </a:p>
        </p:txBody>
      </p:sp>
      <p:sp>
        <p:nvSpPr>
          <p:cNvPr id="12" name="Rectangle 7"/>
          <p:cNvSpPr>
            <a:spLocks noGrp="1" noChangeArrowheads="1"/>
          </p:cNvSpPr>
          <p:nvPr>
            <p:ph idx="4294967295"/>
          </p:nvPr>
        </p:nvSpPr>
        <p:spPr bwMode="auto">
          <a:xfrm>
            <a:off x="914400" y="2055024"/>
            <a:ext cx="7315200" cy="396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b="1" dirty="0" smtClean="0"/>
              <a:t>Bolted Rigid</a:t>
            </a:r>
            <a:endParaRPr lang="en-US" sz="2000" dirty="0" smtClean="0"/>
          </a:p>
          <a:p>
            <a:r>
              <a:rPr lang="en-US" sz="2000" b="1" dirty="0" smtClean="0"/>
              <a:t>Solid Manganese </a:t>
            </a:r>
          </a:p>
          <a:p>
            <a:r>
              <a:rPr lang="en-US" sz="2000" b="1" dirty="0" smtClean="0"/>
              <a:t>Self-guarded</a:t>
            </a:r>
          </a:p>
          <a:p>
            <a:r>
              <a:rPr lang="en-US" sz="2000" b="1" dirty="0" smtClean="0"/>
              <a:t>Rail-Bound Manganese                                                                     (RBM)</a:t>
            </a:r>
          </a:p>
          <a:p>
            <a:r>
              <a:rPr lang="en-US" sz="2000" b="1" dirty="0" smtClean="0"/>
              <a:t>Spring Rail</a:t>
            </a:r>
          </a:p>
          <a:p>
            <a:r>
              <a:rPr lang="en-US" sz="2000" b="1" dirty="0" smtClean="0"/>
              <a:t>Peg Leg Spring Frog</a:t>
            </a:r>
          </a:p>
          <a:p>
            <a:r>
              <a:rPr lang="en-US" sz="2000" b="1" dirty="0" smtClean="0"/>
              <a:t>Movable Point</a:t>
            </a:r>
          </a:p>
          <a:p>
            <a:r>
              <a:rPr lang="en-US" sz="2000" b="1" dirty="0" smtClean="0"/>
              <a:t>Swing Nose</a:t>
            </a:r>
          </a:p>
          <a:p>
            <a:r>
              <a:rPr lang="en-US" sz="2000" b="1" dirty="0" smtClean="0"/>
              <a:t>Bull Nose</a:t>
            </a:r>
            <a:endParaRPr lang="en-US" sz="2000" dirty="0"/>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178</a:t>
            </a:fld>
            <a:endParaRPr lang="en-US" sz="800" dirty="0">
              <a:solidFill>
                <a:prstClr val="black"/>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771588217"/>
              </p:ext>
            </p:extLst>
          </p:nvPr>
        </p:nvGraphicFramePr>
        <p:xfrm>
          <a:off x="4112559" y="1905000"/>
          <a:ext cx="4955241" cy="3829050"/>
        </p:xfrm>
        <a:graphic>
          <a:graphicData uri="http://schemas.openxmlformats.org/presentationml/2006/ole">
            <mc:AlternateContent xmlns:mc="http://schemas.openxmlformats.org/markup-compatibility/2006">
              <mc:Choice xmlns:v="urn:schemas-microsoft-com:vml" Requires="v">
                <p:oleObj spid="_x0000_s207910" name="Acrobat Document" r:id="rId4" imgW="7543665" imgH="5829194" progId="AcroExch.Document.7">
                  <p:embed/>
                </p:oleObj>
              </mc:Choice>
              <mc:Fallback>
                <p:oleObj name="Acrobat Document" r:id="rId4" imgW="7543665" imgH="5829194" progId="AcroExch.Document.7">
                  <p:embed/>
                  <p:pic>
                    <p:nvPicPr>
                      <p:cNvPr id="0" name=""/>
                      <p:cNvPicPr/>
                      <p:nvPr/>
                    </p:nvPicPr>
                    <p:blipFill>
                      <a:blip r:embed="rId5"/>
                      <a:stretch>
                        <a:fillRect/>
                      </a:stretch>
                    </p:blipFill>
                    <p:spPr>
                      <a:xfrm>
                        <a:off x="4112559" y="1905000"/>
                        <a:ext cx="4955241" cy="3829050"/>
                      </a:xfrm>
                      <a:prstGeom prst="rect">
                        <a:avLst/>
                      </a:prstGeom>
                    </p:spPr>
                  </p:pic>
                </p:oleObj>
              </mc:Fallback>
            </mc:AlternateContent>
          </a:graphicData>
        </a:graphic>
      </p:graphicFrame>
    </p:spTree>
    <p:extLst>
      <p:ext uri="{BB962C8B-B14F-4D97-AF65-F5344CB8AC3E}">
        <p14:creationId xmlns:p14="http://schemas.microsoft.com/office/powerpoint/2010/main" val="19134355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213.137 Frogs </a:t>
            </a:r>
            <a:r>
              <a:rPr lang="en-US" sz="4400" dirty="0" smtClean="0">
                <a:solidFill>
                  <a:srgbClr val="FF0000"/>
                </a:solidFill>
              </a:rPr>
              <a:t>(TYPES)</a:t>
            </a:r>
            <a:endParaRPr lang="en-US" sz="4000" dirty="0">
              <a:solidFill>
                <a:srgbClr val="FF0000"/>
              </a:solidFill>
            </a:endParaRPr>
          </a:p>
        </p:txBody>
      </p:sp>
      <p:sp>
        <p:nvSpPr>
          <p:cNvPr id="12" name="Rectangle 7"/>
          <p:cNvSpPr>
            <a:spLocks noGrp="1" noChangeArrowheads="1"/>
          </p:cNvSpPr>
          <p:nvPr>
            <p:ph idx="4294967295"/>
          </p:nvPr>
        </p:nvSpPr>
        <p:spPr bwMode="auto">
          <a:xfrm>
            <a:off x="914400" y="1644243"/>
            <a:ext cx="7315200" cy="437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b="1" dirty="0" smtClean="0"/>
              <a:t>Bolted Rigid</a:t>
            </a:r>
            <a:endParaRPr lang="en-US" sz="2000" dirty="0" smtClean="0"/>
          </a:p>
          <a:p>
            <a:r>
              <a:rPr lang="en-US" sz="2000" b="1" dirty="0" smtClean="0"/>
              <a:t>Solid Manganese </a:t>
            </a:r>
          </a:p>
          <a:p>
            <a:r>
              <a:rPr lang="en-US" sz="2000" b="1" dirty="0" smtClean="0"/>
              <a:t>Self-guarded</a:t>
            </a:r>
          </a:p>
          <a:p>
            <a:r>
              <a:rPr lang="en-US" sz="2000" b="1" dirty="0" smtClean="0"/>
              <a:t>Rail-Bound Manganese                                                                     (RBM)</a:t>
            </a:r>
          </a:p>
          <a:p>
            <a:r>
              <a:rPr lang="en-US" sz="2000" b="1" dirty="0" smtClean="0"/>
              <a:t>Spring Rail</a:t>
            </a:r>
          </a:p>
          <a:p>
            <a:r>
              <a:rPr lang="en-US" sz="2000" b="1" dirty="0" smtClean="0"/>
              <a:t>Peg Leg Spring Frog</a:t>
            </a:r>
          </a:p>
          <a:p>
            <a:r>
              <a:rPr lang="en-US" sz="2000" b="1" dirty="0" smtClean="0"/>
              <a:t>Movable Point</a:t>
            </a:r>
          </a:p>
          <a:p>
            <a:r>
              <a:rPr lang="en-US" sz="2000" b="1" dirty="0" smtClean="0"/>
              <a:t>Movable Wing</a:t>
            </a:r>
          </a:p>
          <a:p>
            <a:r>
              <a:rPr lang="en-US" sz="2000" b="1" dirty="0" smtClean="0"/>
              <a:t>Swing Nose</a:t>
            </a:r>
          </a:p>
          <a:p>
            <a:r>
              <a:rPr lang="en-US" sz="2000" b="1" dirty="0" smtClean="0"/>
              <a:t>Bull Nose                                           </a:t>
            </a:r>
            <a:r>
              <a:rPr lang="en-US" sz="2000" dirty="0" smtClean="0"/>
              <a:t>Movable Wing</a:t>
            </a:r>
            <a:endParaRPr lang="en-US" sz="2000" dirty="0"/>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179</a:t>
            </a:fld>
            <a:endParaRPr lang="en-US" sz="800" dirty="0">
              <a:solidFill>
                <a:prstClr val="black"/>
              </a:solidFill>
            </a:endParaRPr>
          </a:p>
        </p:txBody>
      </p:sp>
      <p:pic>
        <p:nvPicPr>
          <p:cNvPr id="1177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700" y="1838324"/>
            <a:ext cx="4762158"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88838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9" name="Rectangle 7"/>
          <p:cNvSpPr>
            <a:spLocks noGrp="1" noChangeArrowheads="1"/>
          </p:cNvSpPr>
          <p:nvPr>
            <p:ph idx="4294967295"/>
          </p:nvPr>
        </p:nvSpPr>
        <p:spPr bwMode="auto">
          <a:xfrm>
            <a:off x="1219200" y="1600200"/>
            <a:ext cx="6858000" cy="3267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NOTES: </a:t>
            </a:r>
            <a:r>
              <a:rPr lang="en-US" sz="2000" i="1" kern="0" dirty="0" smtClean="0">
                <a:solidFill>
                  <a:sysClr val="windowText" lastClr="000000"/>
                </a:solidFill>
              </a:rPr>
              <a:t>CONTINUED</a:t>
            </a:r>
          </a:p>
          <a:p>
            <a:r>
              <a:rPr lang="en-US" sz="2000" kern="0" dirty="0" smtClean="0">
                <a:solidFill>
                  <a:sysClr val="windowText" lastClr="000000"/>
                </a:solidFill>
              </a:rPr>
              <a:t>C</a:t>
            </a:r>
            <a:r>
              <a:rPr lang="en-US" sz="2000" kern="0" dirty="0">
                <a:solidFill>
                  <a:sysClr val="windowText" lastClr="000000"/>
                </a:solidFill>
              </a:rPr>
              <a:t>. …If the defective rail has not been removed from the track or a permanent repair made within 4 days of the discovery, limit operating speed over the defective rail to 30 m.p.h. until joint bars are applied; thereafter, limit speed to 50 m.p.h. or the maximum allowable speed under § 213.9 for the class of track concerned, whichever is lower.  </a:t>
            </a:r>
            <a:r>
              <a:rPr lang="en-US" sz="2000" b="1" kern="0" dirty="0">
                <a:solidFill>
                  <a:srgbClr val="FF0000"/>
                </a:solidFill>
              </a:rPr>
              <a:t>When joint bars have not been applied within </a:t>
            </a:r>
            <a:r>
              <a:rPr lang="en-US" sz="2000" b="1" kern="0" dirty="0">
                <a:solidFill>
                  <a:schemeClr val="tx1"/>
                </a:solidFill>
              </a:rPr>
              <a:t>10 days</a:t>
            </a:r>
            <a:r>
              <a:rPr lang="en-US" sz="2000" b="1" kern="0" dirty="0">
                <a:solidFill>
                  <a:srgbClr val="FF0000"/>
                </a:solidFill>
              </a:rPr>
              <a:t>, the speed must be limited to 10 m.p.h. until joint bars are applied.</a:t>
            </a:r>
          </a:p>
        </p:txBody>
      </p:sp>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18</a:t>
            </a:fld>
            <a:endParaRPr lang="en-US" sz="800" dirty="0">
              <a:solidFill>
                <a:prstClr val="black"/>
              </a:solidFill>
            </a:endParaRPr>
          </a:p>
        </p:txBody>
      </p:sp>
    </p:spTree>
    <p:extLst>
      <p:ext uri="{BB962C8B-B14F-4D97-AF65-F5344CB8AC3E}">
        <p14:creationId xmlns:p14="http://schemas.microsoft.com/office/powerpoint/2010/main" val="40466040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213.137 Frogs </a:t>
            </a:r>
            <a:r>
              <a:rPr lang="en-US" sz="4400" dirty="0" smtClean="0">
                <a:solidFill>
                  <a:srgbClr val="FF0000"/>
                </a:solidFill>
              </a:rPr>
              <a:t>(TYPES)</a:t>
            </a:r>
            <a:endParaRPr lang="en-US" sz="4000" dirty="0">
              <a:solidFill>
                <a:srgbClr val="FF0000"/>
              </a:solidFill>
            </a:endParaRPr>
          </a:p>
        </p:txBody>
      </p:sp>
      <p:sp>
        <p:nvSpPr>
          <p:cNvPr id="12" name="Rectangle 7"/>
          <p:cNvSpPr>
            <a:spLocks noGrp="1" noChangeArrowheads="1"/>
          </p:cNvSpPr>
          <p:nvPr>
            <p:ph idx="4294967295"/>
          </p:nvPr>
        </p:nvSpPr>
        <p:spPr bwMode="auto">
          <a:xfrm>
            <a:off x="914400" y="1676400"/>
            <a:ext cx="7315200" cy="418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b="1" dirty="0" smtClean="0"/>
              <a:t>Heavy </a:t>
            </a:r>
            <a:r>
              <a:rPr lang="en-US" sz="2000" b="1" dirty="0"/>
              <a:t>point frogs</a:t>
            </a:r>
            <a:r>
              <a:rPr lang="en-US" sz="2000" dirty="0"/>
              <a:t>. The original waiver date was April 22, 2002. These </a:t>
            </a:r>
            <a:r>
              <a:rPr lang="en-US" sz="2000" dirty="0" smtClean="0"/>
              <a:t>were introduced </a:t>
            </a:r>
            <a:r>
              <a:rPr lang="en-US" sz="2000" dirty="0"/>
              <a:t>to prevent the tendency for sharp points from breaking or bending </a:t>
            </a:r>
            <a:r>
              <a:rPr lang="en-US" sz="2000" dirty="0" smtClean="0"/>
              <a:t>under traffic</a:t>
            </a:r>
            <a:r>
              <a:rPr lang="en-US" sz="2000" dirty="0"/>
              <a:t>. These frogs have a normal flangeway depth</a:t>
            </a:r>
            <a:r>
              <a:rPr lang="en-US" sz="2000" dirty="0" smtClean="0"/>
              <a:t>.</a:t>
            </a:r>
          </a:p>
          <a:p>
            <a:r>
              <a:rPr lang="en-US" sz="2000" b="1" dirty="0" smtClean="0"/>
              <a:t>Combination </a:t>
            </a:r>
            <a:r>
              <a:rPr lang="en-US" sz="2000" b="1" dirty="0"/>
              <a:t>flange and tread bearing frogs (FBSMSG</a:t>
            </a:r>
            <a:r>
              <a:rPr lang="en-US" sz="2000" b="1" dirty="0" smtClean="0"/>
              <a:t>) </a:t>
            </a:r>
            <a:r>
              <a:rPr lang="en-US" sz="2000" dirty="0"/>
              <a:t>are thus far all limited </a:t>
            </a:r>
            <a:r>
              <a:rPr lang="en-US" sz="2000" dirty="0" smtClean="0"/>
              <a:t>to 10 </a:t>
            </a:r>
            <a:r>
              <a:rPr lang="en-US" sz="2000" dirty="0"/>
              <a:t>mph and comply with 213.137 (d</a:t>
            </a:r>
            <a:r>
              <a:rPr lang="en-US" sz="2000" dirty="0" smtClean="0"/>
              <a:t>).</a:t>
            </a:r>
          </a:p>
          <a:p>
            <a:r>
              <a:rPr lang="en-US" sz="2000" b="1" dirty="0" smtClean="0"/>
              <a:t>OWLS</a:t>
            </a:r>
            <a:r>
              <a:rPr lang="en-US" sz="2000" b="1" dirty="0"/>
              <a:t>. (One Way Low Speed diamonds</a:t>
            </a:r>
            <a:r>
              <a:rPr lang="en-US" sz="2000" b="1" dirty="0" smtClean="0"/>
              <a:t>).  </a:t>
            </a:r>
            <a:r>
              <a:rPr lang="en-US" sz="2000" dirty="0" smtClean="0"/>
              <a:t>The </a:t>
            </a:r>
            <a:r>
              <a:rPr lang="en-US" sz="2000" dirty="0"/>
              <a:t>mainline route is not speed limited </a:t>
            </a:r>
            <a:r>
              <a:rPr lang="en-US" sz="2000" dirty="0" smtClean="0"/>
              <a:t>but the </a:t>
            </a:r>
            <a:r>
              <a:rPr lang="en-US" sz="2000" dirty="0"/>
              <a:t>low speed flange bearing route is limited to 10 mph</a:t>
            </a:r>
            <a:r>
              <a:rPr lang="en-US" sz="2000" dirty="0" smtClean="0"/>
              <a:t>.</a:t>
            </a:r>
          </a:p>
          <a:p>
            <a:r>
              <a:rPr lang="en-US" sz="2000" b="1" dirty="0" smtClean="0"/>
              <a:t>Flange </a:t>
            </a:r>
            <a:r>
              <a:rPr lang="en-US" sz="2000" b="1" dirty="0"/>
              <a:t>bearing diamond</a:t>
            </a:r>
            <a:r>
              <a:rPr lang="en-US" sz="2000" dirty="0"/>
              <a:t>. These frogs are designed to operate similarly to </a:t>
            </a:r>
            <a:r>
              <a:rPr lang="en-US" sz="2000" dirty="0" smtClean="0"/>
              <a:t>the combination </a:t>
            </a:r>
            <a:r>
              <a:rPr lang="en-US" sz="2000" dirty="0"/>
              <a:t>flange and tread design.</a:t>
            </a: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180</a:t>
            </a:fld>
            <a:endParaRPr lang="en-US" sz="800" dirty="0">
              <a:solidFill>
                <a:prstClr val="black"/>
              </a:solidFill>
            </a:endParaRPr>
          </a:p>
        </p:txBody>
      </p:sp>
    </p:spTree>
    <p:extLst>
      <p:ext uri="{BB962C8B-B14F-4D97-AF65-F5344CB8AC3E}">
        <p14:creationId xmlns:p14="http://schemas.microsoft.com/office/powerpoint/2010/main" val="2747586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213.137 Frogs </a:t>
            </a:r>
            <a:r>
              <a:rPr lang="en-US" sz="4400" dirty="0" smtClean="0">
                <a:solidFill>
                  <a:srgbClr val="FF0000"/>
                </a:solidFill>
              </a:rPr>
              <a:t>(TYPES)</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181</a:t>
            </a:fld>
            <a:endParaRPr lang="en-US" sz="800" dirty="0">
              <a:solidFill>
                <a:prstClr val="black"/>
              </a:solidFill>
            </a:endParaRPr>
          </a:p>
        </p:txBody>
      </p:sp>
      <p:cxnSp>
        <p:nvCxnSpPr>
          <p:cNvPr id="4" name="Straight Connector 3"/>
          <p:cNvCxnSpPr/>
          <p:nvPr/>
        </p:nvCxnSpPr>
        <p:spPr>
          <a:xfrm>
            <a:off x="4762500" y="6084332"/>
            <a:ext cx="1562100" cy="164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324600" y="6084332"/>
            <a:ext cx="1371600" cy="164068"/>
          </a:xfrm>
          <a:prstGeom prst="line">
            <a:avLst/>
          </a:prstGeom>
        </p:spPr>
        <p:style>
          <a:lnRef idx="1">
            <a:schemeClr val="accent1"/>
          </a:lnRef>
          <a:fillRef idx="0">
            <a:schemeClr val="accent1"/>
          </a:fillRef>
          <a:effectRef idx="0">
            <a:schemeClr val="accent1"/>
          </a:effectRef>
          <a:fontRef idx="minor">
            <a:schemeClr val="tx1"/>
          </a:fontRef>
        </p:style>
      </p:cxnSp>
      <p:pic>
        <p:nvPicPr>
          <p:cNvPr id="144386" name="Picture 2" descr="C:\Users\kevin.mcquitty\AppData\Local\Microsoft\Windows\Temporary Internet Files\Content.Outlook\BM7YTDQO\Photos of Ridgley rail crossing-4-12-11-#1 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400" y="1371600"/>
            <a:ext cx="6527800" cy="489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2390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213.137 Frogs </a:t>
            </a:r>
            <a:r>
              <a:rPr lang="en-US" sz="4400" dirty="0" smtClean="0">
                <a:solidFill>
                  <a:srgbClr val="FF0000"/>
                </a:solidFill>
              </a:rPr>
              <a:t>(TYPES)</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182</a:t>
            </a:fld>
            <a:endParaRPr lang="en-US" sz="800" dirty="0">
              <a:solidFill>
                <a:prstClr val="black"/>
              </a:solidFill>
            </a:endParaRPr>
          </a:p>
        </p:txBody>
      </p:sp>
      <p:cxnSp>
        <p:nvCxnSpPr>
          <p:cNvPr id="4" name="Straight Connector 3"/>
          <p:cNvCxnSpPr/>
          <p:nvPr/>
        </p:nvCxnSpPr>
        <p:spPr>
          <a:xfrm>
            <a:off x="4762500" y="6084332"/>
            <a:ext cx="1562100" cy="164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324600" y="6084332"/>
            <a:ext cx="1371600" cy="164068"/>
          </a:xfrm>
          <a:prstGeom prst="line">
            <a:avLst/>
          </a:prstGeom>
        </p:spPr>
        <p:style>
          <a:lnRef idx="1">
            <a:schemeClr val="accent1"/>
          </a:lnRef>
          <a:fillRef idx="0">
            <a:schemeClr val="accent1"/>
          </a:fillRef>
          <a:effectRef idx="0">
            <a:schemeClr val="accent1"/>
          </a:effectRef>
          <a:fontRef idx="minor">
            <a:schemeClr val="tx1"/>
          </a:fontRef>
        </p:style>
      </p:cxnSp>
      <p:pic>
        <p:nvPicPr>
          <p:cNvPr id="145410" name="Picture 2" descr="C:\Users\kevin.mcquitty\AppData\Local\Microsoft\Windows\Temporary Internet Files\Content.Outlook\BM7YTDQO\Photos of Ridgley rail crossing-4-12-11-#1 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400" y="1409700"/>
            <a:ext cx="6451600" cy="483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7833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213.137 Frogs </a:t>
            </a:r>
            <a:r>
              <a:rPr lang="en-US" sz="4400" dirty="0" smtClean="0">
                <a:solidFill>
                  <a:srgbClr val="FF0000"/>
                </a:solidFill>
              </a:rPr>
              <a:t>(TYPES)</a:t>
            </a:r>
            <a:endParaRPr lang="en-US" sz="4000" dirty="0">
              <a:solidFill>
                <a:srgbClr val="FF0000"/>
              </a:solidFill>
            </a:endParaRPr>
          </a:p>
        </p:txBody>
      </p:sp>
      <p:sp>
        <p:nvSpPr>
          <p:cNvPr id="12" name="Rectangle 7"/>
          <p:cNvSpPr>
            <a:spLocks noGrp="1" noChangeArrowheads="1"/>
          </p:cNvSpPr>
          <p:nvPr>
            <p:ph idx="4294967295"/>
          </p:nvPr>
        </p:nvSpPr>
        <p:spPr bwMode="auto">
          <a:xfrm>
            <a:off x="762000" y="1981200"/>
            <a:ext cx="3077584" cy="449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b="1" dirty="0" smtClean="0"/>
              <a:t>Conformal </a:t>
            </a:r>
            <a:r>
              <a:rPr lang="en-US" sz="2000" b="1" dirty="0"/>
              <a:t>frogs. </a:t>
            </a:r>
            <a:r>
              <a:rPr lang="en-US" sz="2000" dirty="0"/>
              <a:t>No waiver is required from the FRA. The entire industry </a:t>
            </a:r>
            <a:r>
              <a:rPr lang="en-US" sz="2000" dirty="0" smtClean="0"/>
              <a:t>has been </a:t>
            </a:r>
            <a:r>
              <a:rPr lang="en-US" sz="2000" dirty="0"/>
              <a:t>installing these since roughly 2008. These </a:t>
            </a:r>
            <a:r>
              <a:rPr lang="en-US" sz="2000" u="sng" dirty="0"/>
              <a:t>frogs are shaped to match </a:t>
            </a:r>
            <a:r>
              <a:rPr lang="en-US" sz="2000" u="sng" dirty="0" smtClean="0"/>
              <a:t>the conformal </a:t>
            </a:r>
            <a:r>
              <a:rPr lang="en-US" sz="2000" u="sng" dirty="0"/>
              <a:t>wheel</a:t>
            </a:r>
            <a:r>
              <a:rPr lang="en-US" sz="2000" dirty="0"/>
              <a:t>. These are all built with heavy point design. These frogs </a:t>
            </a:r>
            <a:r>
              <a:rPr lang="en-US" sz="2000" dirty="0" smtClean="0"/>
              <a:t>have normal flangeway.</a:t>
            </a:r>
          </a:p>
          <a:p>
            <a:r>
              <a:rPr lang="en-US" sz="2000" dirty="0" smtClean="0"/>
              <a:t>213.137(b)(c)</a:t>
            </a:r>
            <a:endParaRPr lang="en-US" sz="2000" dirty="0"/>
          </a:p>
        </p:txBody>
      </p:sp>
      <p:pic>
        <p:nvPicPr>
          <p:cNvPr id="890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1984" y="2057400"/>
            <a:ext cx="4830184" cy="362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183</a:t>
            </a:fld>
            <a:endParaRPr lang="en-US" sz="800" dirty="0">
              <a:solidFill>
                <a:prstClr val="black"/>
              </a:solidFill>
            </a:endParaRPr>
          </a:p>
        </p:txBody>
      </p:sp>
      <p:sp>
        <p:nvSpPr>
          <p:cNvPr id="2" name="TextBox 1"/>
          <p:cNvSpPr txBox="1"/>
          <p:nvPr/>
        </p:nvSpPr>
        <p:spPr>
          <a:xfrm>
            <a:off x="3991984" y="5715000"/>
            <a:ext cx="4830184" cy="369332"/>
          </a:xfrm>
          <a:prstGeom prst="rect">
            <a:avLst/>
          </a:prstGeom>
          <a:noFill/>
        </p:spPr>
        <p:txBody>
          <a:bodyPr wrap="square" rtlCol="0">
            <a:spAutoFit/>
          </a:bodyPr>
          <a:lstStyle/>
          <a:p>
            <a:pPr algn="ctr"/>
            <a:r>
              <a:rPr lang="en-US" dirty="0" smtClean="0">
                <a:solidFill>
                  <a:prstClr val="black"/>
                </a:solidFill>
              </a:rPr>
              <a:t>Note the “V” angles of the “straight edges”</a:t>
            </a:r>
            <a:endParaRPr lang="en-US" dirty="0">
              <a:solidFill>
                <a:prstClr val="black"/>
              </a:solidFill>
            </a:endParaRPr>
          </a:p>
        </p:txBody>
      </p:sp>
      <p:cxnSp>
        <p:nvCxnSpPr>
          <p:cNvPr id="4" name="Straight Connector 3"/>
          <p:cNvCxnSpPr/>
          <p:nvPr/>
        </p:nvCxnSpPr>
        <p:spPr>
          <a:xfrm>
            <a:off x="4762500" y="6084332"/>
            <a:ext cx="1562100" cy="164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324600" y="6084332"/>
            <a:ext cx="1371600" cy="16406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398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213.139 </a:t>
            </a:r>
            <a:r>
              <a:rPr lang="en-US" sz="4000" dirty="0" smtClean="0"/>
              <a:t>Spring Rail Frogs</a:t>
            </a:r>
            <a:endParaRPr lang="en-US" sz="4000" dirty="0"/>
          </a:p>
        </p:txBody>
      </p:sp>
      <p:sp>
        <p:nvSpPr>
          <p:cNvPr id="12" name="Rectangle 7"/>
          <p:cNvSpPr>
            <a:spLocks noGrp="1" noChangeArrowheads="1"/>
          </p:cNvSpPr>
          <p:nvPr>
            <p:ph idx="4294967295"/>
          </p:nvPr>
        </p:nvSpPr>
        <p:spPr bwMode="auto">
          <a:xfrm>
            <a:off x="914400" y="1676400"/>
            <a:ext cx="4267200" cy="101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a:t>(a)	The outer edge of a wheel tread may not contact the gage side of a spring wing rail.</a:t>
            </a:r>
          </a:p>
        </p:txBody>
      </p:sp>
      <p:pic>
        <p:nvPicPr>
          <p:cNvPr id="9" name="Picture 9"/>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5257800" y="1600200"/>
            <a:ext cx="32004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 name="Picture 10"/>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5257800" y="3998913"/>
            <a:ext cx="320040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0114" name="Picture 2" descr="C:\Users\kevin.mcquitty\Documents\RR UP\Pix UPRRa\P10100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200" y="2819400"/>
            <a:ext cx="4445000" cy="33337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184</a:t>
            </a:fld>
            <a:endParaRPr lang="en-US" sz="800" dirty="0">
              <a:solidFill>
                <a:prstClr val="black"/>
              </a:solidFill>
            </a:endParaRPr>
          </a:p>
        </p:txBody>
      </p:sp>
    </p:spTree>
    <p:extLst>
      <p:ext uri="{BB962C8B-B14F-4D97-AF65-F5344CB8AC3E}">
        <p14:creationId xmlns:p14="http://schemas.microsoft.com/office/powerpoint/2010/main" val="30989093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 213.139 </a:t>
            </a:r>
            <a:r>
              <a:rPr lang="en-US" sz="4000" dirty="0" smtClean="0">
                <a:gradFill>
                  <a:gsLst>
                    <a:gs pos="0">
                      <a:prstClr val="black"/>
                    </a:gs>
                    <a:gs pos="40000">
                      <a:prstClr val="black">
                        <a:lumMod val="75000"/>
                        <a:lumOff val="25000"/>
                      </a:prstClr>
                    </a:gs>
                    <a:gs pos="100000">
                      <a:srgbClr val="212745">
                        <a:alpha val="65000"/>
                      </a:srgbClr>
                    </a:gs>
                  </a:gsLst>
                  <a:lin ang="5400000" scaled="0"/>
                </a:gradFill>
              </a:rPr>
              <a:t>Spring Rail Frogs</a:t>
            </a:r>
            <a:endParaRPr lang="en-US" sz="4000" dirty="0">
              <a:gradFill>
                <a:gsLst>
                  <a:gs pos="0">
                    <a:prstClr val="black"/>
                  </a:gs>
                  <a:gs pos="40000">
                    <a:prstClr val="black">
                      <a:lumMod val="75000"/>
                      <a:lumOff val="25000"/>
                    </a:prstClr>
                  </a:gs>
                  <a:gs pos="100000">
                    <a:srgbClr val="212745">
                      <a:alpha val="65000"/>
                    </a:srgbClr>
                  </a:gs>
                </a:gsLst>
                <a:lin ang="5400000" scaled="0"/>
              </a:gra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185</a:t>
            </a:fld>
            <a:endParaRPr lang="en-US" sz="800" dirty="0">
              <a:solidFill>
                <a:prstClr val="black"/>
              </a:solidFill>
            </a:endParaRPr>
          </a:p>
        </p:txBody>
      </p:sp>
      <p:pic>
        <p:nvPicPr>
          <p:cNvPr id="100356" name="Picture 4"/>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a:noFill/>
          <a:ln/>
        </p:spPr>
      </p:pic>
      <p:sp>
        <p:nvSpPr>
          <p:cNvPr id="100354" name="Rectangle 2"/>
          <p:cNvSpPr>
            <a:spLocks noGrp="1" noChangeArrowheads="1"/>
          </p:cNvSpPr>
          <p:nvPr>
            <p:ph type="title" idx="4294967295"/>
          </p:nvPr>
        </p:nvSpPr>
        <p:spPr>
          <a:xfrm>
            <a:off x="228600" y="3657600"/>
            <a:ext cx="8660567" cy="1143000"/>
          </a:xfrm>
        </p:spPr>
        <p:txBody>
          <a:bodyPr>
            <a:normAutofit fontScale="90000"/>
          </a:bodyPr>
          <a:lstStyle/>
          <a:p>
            <a:r>
              <a:rPr lang="en-US" dirty="0">
                <a:solidFill>
                  <a:srgbClr val="FF0000"/>
                </a:solidFill>
              </a:rPr>
              <a:t>§ 213.139 (a) Outer edge Wheel contact</a:t>
            </a:r>
            <a:r>
              <a:rPr lang="en-US" sz="3200" dirty="0"/>
              <a:t/>
            </a:r>
            <a:br>
              <a:rPr lang="en-US" sz="3200" dirty="0"/>
            </a:br>
            <a:endParaRPr lang="en-US" sz="3200" dirty="0"/>
          </a:p>
        </p:txBody>
      </p:sp>
    </p:spTree>
    <p:extLst>
      <p:ext uri="{BB962C8B-B14F-4D97-AF65-F5344CB8AC3E}">
        <p14:creationId xmlns:p14="http://schemas.microsoft.com/office/powerpoint/2010/main" val="288207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1000"/>
                                  </p:stCondLst>
                                  <p:childTnLst>
                                    <p:set>
                                      <p:cBhvr>
                                        <p:cTn id="6" dur="1" fill="hold">
                                          <p:stCondLst>
                                            <p:cond delay="499"/>
                                          </p:stCondLst>
                                        </p:cTn>
                                        <p:tgtEl>
                                          <p:spTgt spid="100354"/>
                                        </p:tgtEl>
                                        <p:attrNameLst>
                                          <p:attrName>style.visibility</p:attrName>
                                        </p:attrNameLst>
                                      </p:cBhvr>
                                      <p:to>
                                        <p:strVal val="visible"/>
                                      </p:to>
                                    </p:set>
                                    <p:anim to="" calcmode="lin" valueType="num">
                                      <p:cBhvr>
                                        <p:cTn id="7" dur="1" fill="hold"/>
                                        <p:tgtEl>
                                          <p:spTgt spid="10035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213.139 </a:t>
            </a:r>
            <a:r>
              <a:rPr lang="en-US" sz="4000" dirty="0" smtClean="0"/>
              <a:t>Spring Rail Frogs</a:t>
            </a:r>
            <a:endParaRPr lang="en-US" sz="4000" dirty="0"/>
          </a:p>
        </p:txBody>
      </p:sp>
      <p:sp>
        <p:nvSpPr>
          <p:cNvPr id="12" name="Rectangle 7"/>
          <p:cNvSpPr>
            <a:spLocks noGrp="1" noChangeArrowheads="1"/>
          </p:cNvSpPr>
          <p:nvPr>
            <p:ph idx="4294967295"/>
          </p:nvPr>
        </p:nvSpPr>
        <p:spPr bwMode="auto">
          <a:xfrm>
            <a:off x="381000" y="2057400"/>
            <a:ext cx="3657600" cy="356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45720" indent="0">
              <a:buNone/>
            </a:pPr>
            <a:r>
              <a:rPr lang="en-US" sz="2000" dirty="0" smtClean="0"/>
              <a:t>Spring Rail Frogs </a:t>
            </a:r>
            <a:r>
              <a:rPr lang="en-US" sz="2000" i="1" dirty="0" smtClean="0"/>
              <a:t>CONTINUED</a:t>
            </a:r>
          </a:p>
          <a:p>
            <a:pPr marL="45720" indent="0">
              <a:buNone/>
            </a:pPr>
            <a:endParaRPr lang="en-US" sz="2000" i="1" dirty="0"/>
          </a:p>
          <a:p>
            <a:r>
              <a:rPr lang="en-US" sz="2000" dirty="0" smtClean="0"/>
              <a:t>(b</a:t>
            </a:r>
            <a:r>
              <a:rPr lang="en-US" sz="2000" dirty="0"/>
              <a:t>)	The toe of each wing rail must be solidly tamped and fully and tightly bolted</a:t>
            </a:r>
            <a:r>
              <a:rPr lang="en-US" sz="2000" dirty="0" smtClean="0"/>
              <a:t>.</a:t>
            </a:r>
          </a:p>
          <a:p>
            <a:pPr marL="45720" indent="0">
              <a:buNone/>
            </a:pPr>
            <a:endParaRPr lang="en-US" sz="2000" dirty="0"/>
          </a:p>
          <a:p>
            <a:r>
              <a:rPr lang="en-US" sz="2000" dirty="0"/>
              <a:t>(c)	Each frog with a bolt hole defect or head-web separation must be replaced</a:t>
            </a:r>
            <a:r>
              <a:rPr lang="en-US" sz="2000" dirty="0" smtClean="0"/>
              <a:t>.</a:t>
            </a:r>
            <a:endParaRPr lang="en-US" sz="2000" dirty="0"/>
          </a:p>
        </p:txBody>
      </p:sp>
      <p:pic>
        <p:nvPicPr>
          <p:cNvPr id="8" name="Picture 7" descr="C:\Documents and Settings\KMcquitty\My Documents\brokenspringfrog1 head web separ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099932" y="2133600"/>
            <a:ext cx="4739268" cy="3886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186</a:t>
            </a:fld>
            <a:endParaRPr lang="en-US" sz="800" dirty="0">
              <a:solidFill>
                <a:prstClr val="black"/>
              </a:solidFill>
            </a:endParaRPr>
          </a:p>
        </p:txBody>
      </p:sp>
    </p:spTree>
    <p:extLst>
      <p:ext uri="{BB962C8B-B14F-4D97-AF65-F5344CB8AC3E}">
        <p14:creationId xmlns:p14="http://schemas.microsoft.com/office/powerpoint/2010/main" val="22204404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213.139 </a:t>
            </a:r>
            <a:r>
              <a:rPr lang="en-US" sz="4000" dirty="0" smtClean="0"/>
              <a:t>Spring Rail Frogs</a:t>
            </a:r>
            <a:endParaRPr lang="en-US" sz="4000" dirty="0"/>
          </a:p>
        </p:txBody>
      </p:sp>
      <p:sp>
        <p:nvSpPr>
          <p:cNvPr id="12" name="Rectangle 7"/>
          <p:cNvSpPr>
            <a:spLocks noGrp="1" noChangeArrowheads="1"/>
          </p:cNvSpPr>
          <p:nvPr>
            <p:ph idx="4294967295"/>
          </p:nvPr>
        </p:nvSpPr>
        <p:spPr bwMode="auto">
          <a:xfrm>
            <a:off x="457200" y="2057400"/>
            <a:ext cx="3924300" cy="213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45720" indent="0">
              <a:buNone/>
            </a:pPr>
            <a:r>
              <a:rPr lang="en-US" sz="2000" dirty="0" smtClean="0"/>
              <a:t>Spring Rail Frogs </a:t>
            </a:r>
            <a:r>
              <a:rPr lang="en-US" sz="2000" i="1" dirty="0" smtClean="0"/>
              <a:t>CONTINUED</a:t>
            </a:r>
          </a:p>
          <a:p>
            <a:endParaRPr lang="en-US" sz="2000" i="1" dirty="0" smtClean="0"/>
          </a:p>
          <a:p>
            <a:r>
              <a:rPr lang="en-US" sz="2000" dirty="0" smtClean="0"/>
              <a:t>(</a:t>
            </a:r>
            <a:r>
              <a:rPr lang="en-US" sz="2000" dirty="0"/>
              <a:t>d)	Each spring shall have compression sufficient to </a:t>
            </a:r>
            <a:r>
              <a:rPr lang="en-US" sz="2000" dirty="0" smtClean="0"/>
              <a:t>                                                     hold </a:t>
            </a:r>
            <a:r>
              <a:rPr lang="en-US" sz="2000" dirty="0"/>
              <a:t>the wing rail against </a:t>
            </a:r>
            <a:r>
              <a:rPr lang="en-US" sz="2000" dirty="0" smtClean="0"/>
              <a:t>                                                                 the </a:t>
            </a:r>
            <a:r>
              <a:rPr lang="en-US" sz="2000" dirty="0"/>
              <a:t>point rail</a:t>
            </a:r>
            <a:r>
              <a:rPr lang="en-US" sz="2000" dirty="0" smtClean="0"/>
              <a:t>.</a:t>
            </a:r>
            <a:endParaRPr lang="en-US" sz="2000" dirty="0"/>
          </a:p>
        </p:txBody>
      </p:sp>
      <p:pic>
        <p:nvPicPr>
          <p:cNvPr id="8" name="Picture 5" descr="D:\FRA_TSS\PHOTOS\D139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2937" y="1066800"/>
            <a:ext cx="3702811" cy="51784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187</a:t>
            </a:fld>
            <a:endParaRPr lang="en-US" sz="800" dirty="0">
              <a:solidFill>
                <a:prstClr val="black"/>
              </a:solidFill>
            </a:endParaRPr>
          </a:p>
        </p:txBody>
      </p:sp>
    </p:spTree>
    <p:extLst>
      <p:ext uri="{BB962C8B-B14F-4D97-AF65-F5344CB8AC3E}">
        <p14:creationId xmlns:p14="http://schemas.microsoft.com/office/powerpoint/2010/main" val="20849271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213.139 </a:t>
            </a:r>
            <a:r>
              <a:rPr lang="en-US" sz="4000" dirty="0" smtClean="0"/>
              <a:t>Spring Rail Frogs</a:t>
            </a:r>
            <a:endParaRPr lang="en-US" sz="4000" dirty="0"/>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447800" y="1219200"/>
            <a:ext cx="6324600" cy="5084482"/>
          </a:xfrm>
          <a:prstGeom prst="rect">
            <a:avLst/>
          </a:prstGeom>
        </p:spPr>
      </p:pic>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188</a:t>
            </a:fld>
            <a:endParaRPr lang="en-US" sz="800" dirty="0">
              <a:solidFill>
                <a:prstClr val="black"/>
              </a:solidFill>
            </a:endParaRPr>
          </a:p>
        </p:txBody>
      </p:sp>
    </p:spTree>
    <p:extLst>
      <p:ext uri="{BB962C8B-B14F-4D97-AF65-F5344CB8AC3E}">
        <p14:creationId xmlns:p14="http://schemas.microsoft.com/office/powerpoint/2010/main" val="4677282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213.139 </a:t>
            </a:r>
            <a:r>
              <a:rPr lang="en-US" sz="4000" dirty="0" smtClean="0"/>
              <a:t>Spring Rail Frogs</a:t>
            </a:r>
            <a:endParaRPr lang="en-US" sz="4000" dirty="0"/>
          </a:p>
        </p:txBody>
      </p:sp>
      <p:pic>
        <p:nvPicPr>
          <p:cNvPr id="8" name="Picture 2053" descr="C:\Documents and Settings\KMcquitty\My Documents\SRFspring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219694" y="1765299"/>
            <a:ext cx="4199906" cy="3359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2054" descr="C:\Documents and Settings\KMcquitty\My Documents\SRFsprin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536558" y="2743200"/>
            <a:ext cx="4226441"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189</a:t>
            </a:fld>
            <a:endParaRPr lang="en-US" sz="800" dirty="0">
              <a:solidFill>
                <a:prstClr val="black"/>
              </a:solidFill>
            </a:endParaRPr>
          </a:p>
        </p:txBody>
      </p:sp>
    </p:spTree>
    <p:extLst>
      <p:ext uri="{BB962C8B-B14F-4D97-AF65-F5344CB8AC3E}">
        <p14:creationId xmlns:p14="http://schemas.microsoft.com/office/powerpoint/2010/main" val="19666002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9" name="Rectangle 7"/>
          <p:cNvSpPr>
            <a:spLocks noGrp="1" noChangeArrowheads="1"/>
          </p:cNvSpPr>
          <p:nvPr>
            <p:ph idx="4294967295"/>
          </p:nvPr>
        </p:nvSpPr>
        <p:spPr bwMode="auto">
          <a:xfrm>
            <a:off x="1219200" y="1600200"/>
            <a:ext cx="7239000" cy="275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NOTES: </a:t>
            </a:r>
          </a:p>
          <a:p>
            <a:r>
              <a:rPr lang="en-US" sz="2000" kern="0" dirty="0" smtClean="0">
                <a:solidFill>
                  <a:sysClr val="windowText" lastClr="000000"/>
                </a:solidFill>
              </a:rPr>
              <a:t>D</a:t>
            </a:r>
            <a:r>
              <a:rPr lang="en-US" sz="2000" kern="0" dirty="0">
                <a:solidFill>
                  <a:sysClr val="windowText" lastClr="000000"/>
                </a:solidFill>
              </a:rPr>
              <a:t>. Apply joint bars bolted only through the outermost holes to the defect within 7 days after it is determined to continue the track in use.  In the case of Class 3 through 5 track, limit operating speed over the defective rail to 30 m.p.h. or less as authorized by a person designated under § 213.7(a),… </a:t>
            </a:r>
          </a:p>
          <a:p>
            <a:endParaRPr lang="en-US" sz="2000" b="1" kern="0" dirty="0">
              <a:solidFill>
                <a:srgbClr val="FF0000"/>
              </a:solidFill>
            </a:endParaRPr>
          </a:p>
        </p:txBody>
      </p:sp>
      <p:pic>
        <p:nvPicPr>
          <p:cNvPr id="8" name="Picture 1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8950" y="4227513"/>
            <a:ext cx="5626100" cy="217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71"/>
          <p:cNvGrpSpPr>
            <a:grpSpLocks/>
          </p:cNvGrpSpPr>
          <p:nvPr/>
        </p:nvGrpSpPr>
        <p:grpSpPr bwMode="auto">
          <a:xfrm>
            <a:off x="2812100" y="4657725"/>
            <a:ext cx="84138" cy="66675"/>
            <a:chOff x="3351" y="7309"/>
            <a:chExt cx="132" cy="105"/>
          </a:xfrm>
        </p:grpSpPr>
        <p:grpSp>
          <p:nvGrpSpPr>
            <p:cNvPr id="13" name="Group 172"/>
            <p:cNvGrpSpPr>
              <a:grpSpLocks/>
            </p:cNvGrpSpPr>
            <p:nvPr/>
          </p:nvGrpSpPr>
          <p:grpSpPr bwMode="auto">
            <a:xfrm>
              <a:off x="3358" y="7315"/>
              <a:ext cx="119" cy="92"/>
              <a:chOff x="3358" y="7315"/>
              <a:chExt cx="119" cy="92"/>
            </a:xfrm>
          </p:grpSpPr>
          <p:sp>
            <p:nvSpPr>
              <p:cNvPr id="16" name="Freeform 173"/>
              <p:cNvSpPr>
                <a:spLocks/>
              </p:cNvSpPr>
              <p:nvPr/>
            </p:nvSpPr>
            <p:spPr bwMode="auto">
              <a:xfrm>
                <a:off x="3358" y="7315"/>
                <a:ext cx="119" cy="92"/>
              </a:xfrm>
              <a:custGeom>
                <a:avLst/>
                <a:gdLst>
                  <a:gd name="T0" fmla="+- 0 3416 3358"/>
                  <a:gd name="T1" fmla="*/ T0 w 119"/>
                  <a:gd name="T2" fmla="+- 0 7315 7315"/>
                  <a:gd name="T3" fmla="*/ 7315 h 92"/>
                  <a:gd name="T4" fmla="+- 0 3391 3358"/>
                  <a:gd name="T5" fmla="*/ T4 w 119"/>
                  <a:gd name="T6" fmla="+- 0 7319 7315"/>
                  <a:gd name="T7" fmla="*/ 7319 h 92"/>
                  <a:gd name="T8" fmla="+- 0 3371 3358"/>
                  <a:gd name="T9" fmla="*/ T8 w 119"/>
                  <a:gd name="T10" fmla="+- 0 7330 7315"/>
                  <a:gd name="T11" fmla="*/ 7330 h 92"/>
                  <a:gd name="T12" fmla="+- 0 3358 3358"/>
                  <a:gd name="T13" fmla="*/ T12 w 119"/>
                  <a:gd name="T14" fmla="+- 0 7345 7315"/>
                  <a:gd name="T15" fmla="*/ 7345 h 92"/>
                  <a:gd name="T16" fmla="+- 0 3360 3358"/>
                  <a:gd name="T17" fmla="*/ T16 w 119"/>
                  <a:gd name="T18" fmla="+- 0 7370 7315"/>
                  <a:gd name="T19" fmla="*/ 7370 h 92"/>
                  <a:gd name="T20" fmla="+- 0 3369 3358"/>
                  <a:gd name="T21" fmla="*/ T20 w 119"/>
                  <a:gd name="T22" fmla="+- 0 7388 7315"/>
                  <a:gd name="T23" fmla="*/ 7388 h 92"/>
                  <a:gd name="T24" fmla="+- 0 3385 3358"/>
                  <a:gd name="T25" fmla="*/ T24 w 119"/>
                  <a:gd name="T26" fmla="+- 0 7401 7315"/>
                  <a:gd name="T27" fmla="*/ 7401 h 92"/>
                  <a:gd name="T28" fmla="+- 0 3404 3358"/>
                  <a:gd name="T29" fmla="*/ T28 w 119"/>
                  <a:gd name="T30" fmla="+- 0 7407 7315"/>
                  <a:gd name="T31" fmla="*/ 7407 h 92"/>
                  <a:gd name="T32" fmla="+- 0 3433 3358"/>
                  <a:gd name="T33" fmla="*/ T32 w 119"/>
                  <a:gd name="T34" fmla="+- 0 7404 7315"/>
                  <a:gd name="T35" fmla="*/ 7404 h 92"/>
                  <a:gd name="T36" fmla="+- 0 3455 3358"/>
                  <a:gd name="T37" fmla="*/ T36 w 119"/>
                  <a:gd name="T38" fmla="+- 0 7396 7315"/>
                  <a:gd name="T39" fmla="*/ 7396 h 92"/>
                  <a:gd name="T40" fmla="+- 0 3470 3358"/>
                  <a:gd name="T41" fmla="*/ T40 w 119"/>
                  <a:gd name="T42" fmla="+- 0 7383 7315"/>
                  <a:gd name="T43" fmla="*/ 7383 h 92"/>
                  <a:gd name="T44" fmla="+- 0 3477 3358"/>
                  <a:gd name="T45" fmla="*/ T44 w 119"/>
                  <a:gd name="T46" fmla="+- 0 7367 7315"/>
                  <a:gd name="T47" fmla="*/ 7367 h 92"/>
                  <a:gd name="T48" fmla="+- 0 3472 3358"/>
                  <a:gd name="T49" fmla="*/ T48 w 119"/>
                  <a:gd name="T50" fmla="+- 0 7346 7315"/>
                  <a:gd name="T51" fmla="*/ 7346 h 92"/>
                  <a:gd name="T52" fmla="+- 0 3460 3358"/>
                  <a:gd name="T53" fmla="*/ T52 w 119"/>
                  <a:gd name="T54" fmla="+- 0 7330 7315"/>
                  <a:gd name="T55" fmla="*/ 7330 h 92"/>
                  <a:gd name="T56" fmla="+- 0 3441 3358"/>
                  <a:gd name="T57" fmla="*/ T56 w 119"/>
                  <a:gd name="T58" fmla="+- 0 7319 7315"/>
                  <a:gd name="T59" fmla="*/ 7319 h 92"/>
                  <a:gd name="T60" fmla="+- 0 3417 3358"/>
                  <a:gd name="T61" fmla="*/ T60 w 119"/>
                  <a:gd name="T62" fmla="+- 0 7315 7315"/>
                  <a:gd name="T63" fmla="*/ 7315 h 92"/>
                  <a:gd name="T64" fmla="+- 0 3416 3358"/>
                  <a:gd name="T65" fmla="*/ T64 w 119"/>
                  <a:gd name="T66" fmla="+- 0 7315 7315"/>
                  <a:gd name="T67" fmla="*/ 7315 h 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9" h="92">
                    <a:moveTo>
                      <a:pt x="58" y="0"/>
                    </a:moveTo>
                    <a:lnTo>
                      <a:pt x="33" y="4"/>
                    </a:lnTo>
                    <a:lnTo>
                      <a:pt x="13" y="15"/>
                    </a:lnTo>
                    <a:lnTo>
                      <a:pt x="0" y="30"/>
                    </a:lnTo>
                    <a:lnTo>
                      <a:pt x="2" y="55"/>
                    </a:lnTo>
                    <a:lnTo>
                      <a:pt x="11" y="73"/>
                    </a:lnTo>
                    <a:lnTo>
                      <a:pt x="27" y="86"/>
                    </a:lnTo>
                    <a:lnTo>
                      <a:pt x="46" y="92"/>
                    </a:lnTo>
                    <a:lnTo>
                      <a:pt x="75" y="89"/>
                    </a:lnTo>
                    <a:lnTo>
                      <a:pt x="97" y="81"/>
                    </a:lnTo>
                    <a:lnTo>
                      <a:pt x="112" y="68"/>
                    </a:lnTo>
                    <a:lnTo>
                      <a:pt x="119" y="52"/>
                    </a:lnTo>
                    <a:lnTo>
                      <a:pt x="114" y="31"/>
                    </a:lnTo>
                    <a:lnTo>
                      <a:pt x="102" y="15"/>
                    </a:lnTo>
                    <a:lnTo>
                      <a:pt x="83" y="4"/>
                    </a:lnTo>
                    <a:lnTo>
                      <a:pt x="59" y="0"/>
                    </a:lnTo>
                    <a:lnTo>
                      <a:pt x="58"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14" name="Group 174"/>
            <p:cNvGrpSpPr>
              <a:grpSpLocks/>
            </p:cNvGrpSpPr>
            <p:nvPr/>
          </p:nvGrpSpPr>
          <p:grpSpPr bwMode="auto">
            <a:xfrm>
              <a:off x="3358" y="7315"/>
              <a:ext cx="119" cy="92"/>
              <a:chOff x="3358" y="7315"/>
              <a:chExt cx="119" cy="92"/>
            </a:xfrm>
          </p:grpSpPr>
          <p:sp>
            <p:nvSpPr>
              <p:cNvPr id="15" name="Freeform 175"/>
              <p:cNvSpPr>
                <a:spLocks/>
              </p:cNvSpPr>
              <p:nvPr/>
            </p:nvSpPr>
            <p:spPr bwMode="auto">
              <a:xfrm>
                <a:off x="3358" y="7315"/>
                <a:ext cx="119" cy="92"/>
              </a:xfrm>
              <a:custGeom>
                <a:avLst/>
                <a:gdLst>
                  <a:gd name="T0" fmla="+- 0 3416 3358"/>
                  <a:gd name="T1" fmla="*/ T0 w 119"/>
                  <a:gd name="T2" fmla="+- 0 7315 7315"/>
                  <a:gd name="T3" fmla="*/ 7315 h 92"/>
                  <a:gd name="T4" fmla="+- 0 3391 3358"/>
                  <a:gd name="T5" fmla="*/ T4 w 119"/>
                  <a:gd name="T6" fmla="+- 0 7319 7315"/>
                  <a:gd name="T7" fmla="*/ 7319 h 92"/>
                  <a:gd name="T8" fmla="+- 0 3371 3358"/>
                  <a:gd name="T9" fmla="*/ T8 w 119"/>
                  <a:gd name="T10" fmla="+- 0 7330 7315"/>
                  <a:gd name="T11" fmla="*/ 7330 h 92"/>
                  <a:gd name="T12" fmla="+- 0 3358 3358"/>
                  <a:gd name="T13" fmla="*/ T12 w 119"/>
                  <a:gd name="T14" fmla="+- 0 7345 7315"/>
                  <a:gd name="T15" fmla="*/ 7345 h 92"/>
                  <a:gd name="T16" fmla="+- 0 3360 3358"/>
                  <a:gd name="T17" fmla="*/ T16 w 119"/>
                  <a:gd name="T18" fmla="+- 0 7370 7315"/>
                  <a:gd name="T19" fmla="*/ 7370 h 92"/>
                  <a:gd name="T20" fmla="+- 0 3369 3358"/>
                  <a:gd name="T21" fmla="*/ T20 w 119"/>
                  <a:gd name="T22" fmla="+- 0 7388 7315"/>
                  <a:gd name="T23" fmla="*/ 7388 h 92"/>
                  <a:gd name="T24" fmla="+- 0 3385 3358"/>
                  <a:gd name="T25" fmla="*/ T24 w 119"/>
                  <a:gd name="T26" fmla="+- 0 7401 7315"/>
                  <a:gd name="T27" fmla="*/ 7401 h 92"/>
                  <a:gd name="T28" fmla="+- 0 3404 3358"/>
                  <a:gd name="T29" fmla="*/ T28 w 119"/>
                  <a:gd name="T30" fmla="+- 0 7407 7315"/>
                  <a:gd name="T31" fmla="*/ 7407 h 92"/>
                  <a:gd name="T32" fmla="+- 0 3433 3358"/>
                  <a:gd name="T33" fmla="*/ T32 w 119"/>
                  <a:gd name="T34" fmla="+- 0 7404 7315"/>
                  <a:gd name="T35" fmla="*/ 7404 h 92"/>
                  <a:gd name="T36" fmla="+- 0 3455 3358"/>
                  <a:gd name="T37" fmla="*/ T36 w 119"/>
                  <a:gd name="T38" fmla="+- 0 7396 7315"/>
                  <a:gd name="T39" fmla="*/ 7396 h 92"/>
                  <a:gd name="T40" fmla="+- 0 3470 3358"/>
                  <a:gd name="T41" fmla="*/ T40 w 119"/>
                  <a:gd name="T42" fmla="+- 0 7383 7315"/>
                  <a:gd name="T43" fmla="*/ 7383 h 92"/>
                  <a:gd name="T44" fmla="+- 0 3477 3358"/>
                  <a:gd name="T45" fmla="*/ T44 w 119"/>
                  <a:gd name="T46" fmla="+- 0 7367 7315"/>
                  <a:gd name="T47" fmla="*/ 7367 h 92"/>
                  <a:gd name="T48" fmla="+- 0 3472 3358"/>
                  <a:gd name="T49" fmla="*/ T48 w 119"/>
                  <a:gd name="T50" fmla="+- 0 7346 7315"/>
                  <a:gd name="T51" fmla="*/ 7346 h 92"/>
                  <a:gd name="T52" fmla="+- 0 3460 3358"/>
                  <a:gd name="T53" fmla="*/ T52 w 119"/>
                  <a:gd name="T54" fmla="+- 0 7330 7315"/>
                  <a:gd name="T55" fmla="*/ 7330 h 92"/>
                  <a:gd name="T56" fmla="+- 0 3441 3358"/>
                  <a:gd name="T57" fmla="*/ T56 w 119"/>
                  <a:gd name="T58" fmla="+- 0 7319 7315"/>
                  <a:gd name="T59" fmla="*/ 7319 h 92"/>
                  <a:gd name="T60" fmla="+- 0 3417 3358"/>
                  <a:gd name="T61" fmla="*/ T60 w 119"/>
                  <a:gd name="T62" fmla="+- 0 7315 7315"/>
                  <a:gd name="T63" fmla="*/ 7315 h 92"/>
                  <a:gd name="T64" fmla="+- 0 3416 3358"/>
                  <a:gd name="T65" fmla="*/ T64 w 119"/>
                  <a:gd name="T66" fmla="+- 0 7315 7315"/>
                  <a:gd name="T67" fmla="*/ 7315 h 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9" h="92">
                    <a:moveTo>
                      <a:pt x="58" y="0"/>
                    </a:moveTo>
                    <a:lnTo>
                      <a:pt x="33" y="4"/>
                    </a:lnTo>
                    <a:lnTo>
                      <a:pt x="13" y="15"/>
                    </a:lnTo>
                    <a:lnTo>
                      <a:pt x="0" y="30"/>
                    </a:lnTo>
                    <a:lnTo>
                      <a:pt x="2" y="55"/>
                    </a:lnTo>
                    <a:lnTo>
                      <a:pt x="11" y="73"/>
                    </a:lnTo>
                    <a:lnTo>
                      <a:pt x="27" y="86"/>
                    </a:lnTo>
                    <a:lnTo>
                      <a:pt x="46" y="92"/>
                    </a:lnTo>
                    <a:lnTo>
                      <a:pt x="75" y="89"/>
                    </a:lnTo>
                    <a:lnTo>
                      <a:pt x="97" y="81"/>
                    </a:lnTo>
                    <a:lnTo>
                      <a:pt x="112" y="68"/>
                    </a:lnTo>
                    <a:lnTo>
                      <a:pt x="119" y="52"/>
                    </a:lnTo>
                    <a:lnTo>
                      <a:pt x="114" y="31"/>
                    </a:lnTo>
                    <a:lnTo>
                      <a:pt x="102" y="15"/>
                    </a:lnTo>
                    <a:lnTo>
                      <a:pt x="83" y="4"/>
                    </a:lnTo>
                    <a:lnTo>
                      <a:pt x="59" y="0"/>
                    </a:lnTo>
                    <a:lnTo>
                      <a:pt x="58" y="0"/>
                    </a:lnTo>
                    <a:close/>
                  </a:path>
                </a:pathLst>
              </a:custGeom>
              <a:noFill/>
              <a:ln w="8242">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grpSp>
        <p:nvGrpSpPr>
          <p:cNvPr id="17" name="Group 176"/>
          <p:cNvGrpSpPr>
            <a:grpSpLocks/>
          </p:cNvGrpSpPr>
          <p:nvPr/>
        </p:nvGrpSpPr>
        <p:grpSpPr bwMode="auto">
          <a:xfrm>
            <a:off x="3063240" y="4667250"/>
            <a:ext cx="76200" cy="57150"/>
            <a:chOff x="3809" y="7315"/>
            <a:chExt cx="120" cy="91"/>
          </a:xfrm>
        </p:grpSpPr>
        <p:sp>
          <p:nvSpPr>
            <p:cNvPr id="18" name="Freeform 177"/>
            <p:cNvSpPr>
              <a:spLocks/>
            </p:cNvSpPr>
            <p:nvPr/>
          </p:nvSpPr>
          <p:spPr bwMode="auto">
            <a:xfrm>
              <a:off x="3809" y="7315"/>
              <a:ext cx="120" cy="91"/>
            </a:xfrm>
            <a:custGeom>
              <a:avLst/>
              <a:gdLst>
                <a:gd name="T0" fmla="+- 0 3868 3809"/>
                <a:gd name="T1" fmla="*/ T0 w 120"/>
                <a:gd name="T2" fmla="+- 0 7315 7315"/>
                <a:gd name="T3" fmla="*/ 7315 h 91"/>
                <a:gd name="T4" fmla="+- 0 3843 3809"/>
                <a:gd name="T5" fmla="*/ T4 w 120"/>
                <a:gd name="T6" fmla="+- 0 7319 7315"/>
                <a:gd name="T7" fmla="*/ 7319 h 91"/>
                <a:gd name="T8" fmla="+- 0 3823 3809"/>
                <a:gd name="T9" fmla="*/ T8 w 120"/>
                <a:gd name="T10" fmla="+- 0 7329 7315"/>
                <a:gd name="T11" fmla="*/ 7329 h 91"/>
                <a:gd name="T12" fmla="+- 0 3809 3809"/>
                <a:gd name="T13" fmla="*/ T12 w 120"/>
                <a:gd name="T14" fmla="+- 0 7345 7315"/>
                <a:gd name="T15" fmla="*/ 7345 h 91"/>
                <a:gd name="T16" fmla="+- 0 3811 3809"/>
                <a:gd name="T17" fmla="*/ T16 w 120"/>
                <a:gd name="T18" fmla="+- 0 7369 7315"/>
                <a:gd name="T19" fmla="*/ 7369 h 91"/>
                <a:gd name="T20" fmla="+- 0 3820 3809"/>
                <a:gd name="T21" fmla="*/ T20 w 120"/>
                <a:gd name="T22" fmla="+- 0 7388 7315"/>
                <a:gd name="T23" fmla="*/ 7388 h 91"/>
                <a:gd name="T24" fmla="+- 0 3836 3809"/>
                <a:gd name="T25" fmla="*/ T24 w 120"/>
                <a:gd name="T26" fmla="+- 0 7400 7315"/>
                <a:gd name="T27" fmla="*/ 7400 h 91"/>
                <a:gd name="T28" fmla="+- 0 3855 3809"/>
                <a:gd name="T29" fmla="*/ T28 w 120"/>
                <a:gd name="T30" fmla="+- 0 7407 7315"/>
                <a:gd name="T31" fmla="*/ 7407 h 91"/>
                <a:gd name="T32" fmla="+- 0 3884 3809"/>
                <a:gd name="T33" fmla="*/ T32 w 120"/>
                <a:gd name="T34" fmla="+- 0 7404 7315"/>
                <a:gd name="T35" fmla="*/ 7404 h 91"/>
                <a:gd name="T36" fmla="+- 0 3906 3809"/>
                <a:gd name="T37" fmla="*/ T36 w 120"/>
                <a:gd name="T38" fmla="+- 0 7396 7315"/>
                <a:gd name="T39" fmla="*/ 7396 h 91"/>
                <a:gd name="T40" fmla="+- 0 3922 3809"/>
                <a:gd name="T41" fmla="*/ T40 w 120"/>
                <a:gd name="T42" fmla="+- 0 7384 7315"/>
                <a:gd name="T43" fmla="*/ 7384 h 91"/>
                <a:gd name="T44" fmla="+- 0 3929 3809"/>
                <a:gd name="T45" fmla="*/ T44 w 120"/>
                <a:gd name="T46" fmla="+- 0 7369 7315"/>
                <a:gd name="T47" fmla="*/ 7369 h 91"/>
                <a:gd name="T48" fmla="+- 0 3925 3809"/>
                <a:gd name="T49" fmla="*/ T48 w 120"/>
                <a:gd name="T50" fmla="+- 0 7347 7315"/>
                <a:gd name="T51" fmla="*/ 7347 h 91"/>
                <a:gd name="T52" fmla="+- 0 3913 3809"/>
                <a:gd name="T53" fmla="*/ T52 w 120"/>
                <a:gd name="T54" fmla="+- 0 7331 7315"/>
                <a:gd name="T55" fmla="*/ 7331 h 91"/>
                <a:gd name="T56" fmla="+- 0 3894 3809"/>
                <a:gd name="T57" fmla="*/ T56 w 120"/>
                <a:gd name="T58" fmla="+- 0 7320 7315"/>
                <a:gd name="T59" fmla="*/ 7320 h 91"/>
                <a:gd name="T60" fmla="+- 0 3871 3809"/>
                <a:gd name="T61" fmla="*/ T60 w 120"/>
                <a:gd name="T62" fmla="+- 0 7315 7315"/>
                <a:gd name="T63" fmla="*/ 7315 h 91"/>
                <a:gd name="T64" fmla="+- 0 3868 3809"/>
                <a:gd name="T65" fmla="*/ T64 w 120"/>
                <a:gd name="T66" fmla="+- 0 7315 7315"/>
                <a:gd name="T67" fmla="*/ 7315 h 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20" h="91">
                  <a:moveTo>
                    <a:pt x="59" y="0"/>
                  </a:moveTo>
                  <a:lnTo>
                    <a:pt x="34" y="4"/>
                  </a:lnTo>
                  <a:lnTo>
                    <a:pt x="14" y="14"/>
                  </a:lnTo>
                  <a:lnTo>
                    <a:pt x="0" y="30"/>
                  </a:lnTo>
                  <a:lnTo>
                    <a:pt x="2" y="54"/>
                  </a:lnTo>
                  <a:lnTo>
                    <a:pt x="11" y="73"/>
                  </a:lnTo>
                  <a:lnTo>
                    <a:pt x="27" y="85"/>
                  </a:lnTo>
                  <a:lnTo>
                    <a:pt x="46" y="92"/>
                  </a:lnTo>
                  <a:lnTo>
                    <a:pt x="75" y="89"/>
                  </a:lnTo>
                  <a:lnTo>
                    <a:pt x="97" y="81"/>
                  </a:lnTo>
                  <a:lnTo>
                    <a:pt x="113" y="69"/>
                  </a:lnTo>
                  <a:lnTo>
                    <a:pt x="120" y="54"/>
                  </a:lnTo>
                  <a:lnTo>
                    <a:pt x="116" y="32"/>
                  </a:lnTo>
                  <a:lnTo>
                    <a:pt x="104" y="16"/>
                  </a:lnTo>
                  <a:lnTo>
                    <a:pt x="85" y="5"/>
                  </a:lnTo>
                  <a:lnTo>
                    <a:pt x="62" y="0"/>
                  </a:lnTo>
                  <a:lnTo>
                    <a:pt x="59" y="0"/>
                  </a:lnTo>
                  <a:close/>
                </a:path>
              </a:pathLst>
            </a:custGeom>
            <a:noFill/>
            <a:ln w="8242">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19" name="Group 176"/>
          <p:cNvGrpSpPr>
            <a:grpSpLocks/>
          </p:cNvGrpSpPr>
          <p:nvPr/>
        </p:nvGrpSpPr>
        <p:grpSpPr bwMode="auto">
          <a:xfrm>
            <a:off x="3429000" y="4667250"/>
            <a:ext cx="76200" cy="57150"/>
            <a:chOff x="3809" y="7315"/>
            <a:chExt cx="120" cy="91"/>
          </a:xfrm>
        </p:grpSpPr>
        <p:sp>
          <p:nvSpPr>
            <p:cNvPr id="20" name="Freeform 177"/>
            <p:cNvSpPr>
              <a:spLocks/>
            </p:cNvSpPr>
            <p:nvPr/>
          </p:nvSpPr>
          <p:spPr bwMode="auto">
            <a:xfrm>
              <a:off x="3809" y="7315"/>
              <a:ext cx="120" cy="91"/>
            </a:xfrm>
            <a:custGeom>
              <a:avLst/>
              <a:gdLst>
                <a:gd name="T0" fmla="+- 0 3868 3809"/>
                <a:gd name="T1" fmla="*/ T0 w 120"/>
                <a:gd name="T2" fmla="+- 0 7315 7315"/>
                <a:gd name="T3" fmla="*/ 7315 h 91"/>
                <a:gd name="T4" fmla="+- 0 3843 3809"/>
                <a:gd name="T5" fmla="*/ T4 w 120"/>
                <a:gd name="T6" fmla="+- 0 7319 7315"/>
                <a:gd name="T7" fmla="*/ 7319 h 91"/>
                <a:gd name="T8" fmla="+- 0 3823 3809"/>
                <a:gd name="T9" fmla="*/ T8 w 120"/>
                <a:gd name="T10" fmla="+- 0 7329 7315"/>
                <a:gd name="T11" fmla="*/ 7329 h 91"/>
                <a:gd name="T12" fmla="+- 0 3809 3809"/>
                <a:gd name="T13" fmla="*/ T12 w 120"/>
                <a:gd name="T14" fmla="+- 0 7345 7315"/>
                <a:gd name="T15" fmla="*/ 7345 h 91"/>
                <a:gd name="T16" fmla="+- 0 3811 3809"/>
                <a:gd name="T17" fmla="*/ T16 w 120"/>
                <a:gd name="T18" fmla="+- 0 7369 7315"/>
                <a:gd name="T19" fmla="*/ 7369 h 91"/>
                <a:gd name="T20" fmla="+- 0 3820 3809"/>
                <a:gd name="T21" fmla="*/ T20 w 120"/>
                <a:gd name="T22" fmla="+- 0 7388 7315"/>
                <a:gd name="T23" fmla="*/ 7388 h 91"/>
                <a:gd name="T24" fmla="+- 0 3836 3809"/>
                <a:gd name="T25" fmla="*/ T24 w 120"/>
                <a:gd name="T26" fmla="+- 0 7400 7315"/>
                <a:gd name="T27" fmla="*/ 7400 h 91"/>
                <a:gd name="T28" fmla="+- 0 3855 3809"/>
                <a:gd name="T29" fmla="*/ T28 w 120"/>
                <a:gd name="T30" fmla="+- 0 7407 7315"/>
                <a:gd name="T31" fmla="*/ 7407 h 91"/>
                <a:gd name="T32" fmla="+- 0 3884 3809"/>
                <a:gd name="T33" fmla="*/ T32 w 120"/>
                <a:gd name="T34" fmla="+- 0 7404 7315"/>
                <a:gd name="T35" fmla="*/ 7404 h 91"/>
                <a:gd name="T36" fmla="+- 0 3906 3809"/>
                <a:gd name="T37" fmla="*/ T36 w 120"/>
                <a:gd name="T38" fmla="+- 0 7396 7315"/>
                <a:gd name="T39" fmla="*/ 7396 h 91"/>
                <a:gd name="T40" fmla="+- 0 3922 3809"/>
                <a:gd name="T41" fmla="*/ T40 w 120"/>
                <a:gd name="T42" fmla="+- 0 7384 7315"/>
                <a:gd name="T43" fmla="*/ 7384 h 91"/>
                <a:gd name="T44" fmla="+- 0 3929 3809"/>
                <a:gd name="T45" fmla="*/ T44 w 120"/>
                <a:gd name="T46" fmla="+- 0 7369 7315"/>
                <a:gd name="T47" fmla="*/ 7369 h 91"/>
                <a:gd name="T48" fmla="+- 0 3925 3809"/>
                <a:gd name="T49" fmla="*/ T48 w 120"/>
                <a:gd name="T50" fmla="+- 0 7347 7315"/>
                <a:gd name="T51" fmla="*/ 7347 h 91"/>
                <a:gd name="T52" fmla="+- 0 3913 3809"/>
                <a:gd name="T53" fmla="*/ T52 w 120"/>
                <a:gd name="T54" fmla="+- 0 7331 7315"/>
                <a:gd name="T55" fmla="*/ 7331 h 91"/>
                <a:gd name="T56" fmla="+- 0 3894 3809"/>
                <a:gd name="T57" fmla="*/ T56 w 120"/>
                <a:gd name="T58" fmla="+- 0 7320 7315"/>
                <a:gd name="T59" fmla="*/ 7320 h 91"/>
                <a:gd name="T60" fmla="+- 0 3871 3809"/>
                <a:gd name="T61" fmla="*/ T60 w 120"/>
                <a:gd name="T62" fmla="+- 0 7315 7315"/>
                <a:gd name="T63" fmla="*/ 7315 h 91"/>
                <a:gd name="T64" fmla="+- 0 3868 3809"/>
                <a:gd name="T65" fmla="*/ T64 w 120"/>
                <a:gd name="T66" fmla="+- 0 7315 7315"/>
                <a:gd name="T67" fmla="*/ 7315 h 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20" h="91">
                  <a:moveTo>
                    <a:pt x="59" y="0"/>
                  </a:moveTo>
                  <a:lnTo>
                    <a:pt x="34" y="4"/>
                  </a:lnTo>
                  <a:lnTo>
                    <a:pt x="14" y="14"/>
                  </a:lnTo>
                  <a:lnTo>
                    <a:pt x="0" y="30"/>
                  </a:lnTo>
                  <a:lnTo>
                    <a:pt x="2" y="54"/>
                  </a:lnTo>
                  <a:lnTo>
                    <a:pt x="11" y="73"/>
                  </a:lnTo>
                  <a:lnTo>
                    <a:pt x="27" y="85"/>
                  </a:lnTo>
                  <a:lnTo>
                    <a:pt x="46" y="92"/>
                  </a:lnTo>
                  <a:lnTo>
                    <a:pt x="75" y="89"/>
                  </a:lnTo>
                  <a:lnTo>
                    <a:pt x="97" y="81"/>
                  </a:lnTo>
                  <a:lnTo>
                    <a:pt x="113" y="69"/>
                  </a:lnTo>
                  <a:lnTo>
                    <a:pt x="120" y="54"/>
                  </a:lnTo>
                  <a:lnTo>
                    <a:pt x="116" y="32"/>
                  </a:lnTo>
                  <a:lnTo>
                    <a:pt x="104" y="16"/>
                  </a:lnTo>
                  <a:lnTo>
                    <a:pt x="85" y="5"/>
                  </a:lnTo>
                  <a:lnTo>
                    <a:pt x="62" y="0"/>
                  </a:lnTo>
                  <a:lnTo>
                    <a:pt x="59" y="0"/>
                  </a:lnTo>
                  <a:close/>
                </a:path>
              </a:pathLst>
            </a:custGeom>
            <a:noFill/>
            <a:ln w="8242">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1" name="Group 171"/>
          <p:cNvGrpSpPr>
            <a:grpSpLocks/>
          </p:cNvGrpSpPr>
          <p:nvPr/>
        </p:nvGrpSpPr>
        <p:grpSpPr bwMode="auto">
          <a:xfrm>
            <a:off x="3666331" y="4657725"/>
            <a:ext cx="84138" cy="66675"/>
            <a:chOff x="3351" y="7309"/>
            <a:chExt cx="132" cy="105"/>
          </a:xfrm>
        </p:grpSpPr>
        <p:grpSp>
          <p:nvGrpSpPr>
            <p:cNvPr id="22" name="Group 172"/>
            <p:cNvGrpSpPr>
              <a:grpSpLocks/>
            </p:cNvGrpSpPr>
            <p:nvPr/>
          </p:nvGrpSpPr>
          <p:grpSpPr bwMode="auto">
            <a:xfrm>
              <a:off x="3358" y="7315"/>
              <a:ext cx="119" cy="92"/>
              <a:chOff x="3358" y="7315"/>
              <a:chExt cx="119" cy="92"/>
            </a:xfrm>
          </p:grpSpPr>
          <p:sp>
            <p:nvSpPr>
              <p:cNvPr id="25" name="Freeform 173"/>
              <p:cNvSpPr>
                <a:spLocks/>
              </p:cNvSpPr>
              <p:nvPr/>
            </p:nvSpPr>
            <p:spPr bwMode="auto">
              <a:xfrm>
                <a:off x="3358" y="7315"/>
                <a:ext cx="119" cy="92"/>
              </a:xfrm>
              <a:custGeom>
                <a:avLst/>
                <a:gdLst>
                  <a:gd name="T0" fmla="+- 0 3416 3358"/>
                  <a:gd name="T1" fmla="*/ T0 w 119"/>
                  <a:gd name="T2" fmla="+- 0 7315 7315"/>
                  <a:gd name="T3" fmla="*/ 7315 h 92"/>
                  <a:gd name="T4" fmla="+- 0 3391 3358"/>
                  <a:gd name="T5" fmla="*/ T4 w 119"/>
                  <a:gd name="T6" fmla="+- 0 7319 7315"/>
                  <a:gd name="T7" fmla="*/ 7319 h 92"/>
                  <a:gd name="T8" fmla="+- 0 3371 3358"/>
                  <a:gd name="T9" fmla="*/ T8 w 119"/>
                  <a:gd name="T10" fmla="+- 0 7330 7315"/>
                  <a:gd name="T11" fmla="*/ 7330 h 92"/>
                  <a:gd name="T12" fmla="+- 0 3358 3358"/>
                  <a:gd name="T13" fmla="*/ T12 w 119"/>
                  <a:gd name="T14" fmla="+- 0 7345 7315"/>
                  <a:gd name="T15" fmla="*/ 7345 h 92"/>
                  <a:gd name="T16" fmla="+- 0 3360 3358"/>
                  <a:gd name="T17" fmla="*/ T16 w 119"/>
                  <a:gd name="T18" fmla="+- 0 7370 7315"/>
                  <a:gd name="T19" fmla="*/ 7370 h 92"/>
                  <a:gd name="T20" fmla="+- 0 3369 3358"/>
                  <a:gd name="T21" fmla="*/ T20 w 119"/>
                  <a:gd name="T22" fmla="+- 0 7388 7315"/>
                  <a:gd name="T23" fmla="*/ 7388 h 92"/>
                  <a:gd name="T24" fmla="+- 0 3385 3358"/>
                  <a:gd name="T25" fmla="*/ T24 w 119"/>
                  <a:gd name="T26" fmla="+- 0 7401 7315"/>
                  <a:gd name="T27" fmla="*/ 7401 h 92"/>
                  <a:gd name="T28" fmla="+- 0 3404 3358"/>
                  <a:gd name="T29" fmla="*/ T28 w 119"/>
                  <a:gd name="T30" fmla="+- 0 7407 7315"/>
                  <a:gd name="T31" fmla="*/ 7407 h 92"/>
                  <a:gd name="T32" fmla="+- 0 3433 3358"/>
                  <a:gd name="T33" fmla="*/ T32 w 119"/>
                  <a:gd name="T34" fmla="+- 0 7404 7315"/>
                  <a:gd name="T35" fmla="*/ 7404 h 92"/>
                  <a:gd name="T36" fmla="+- 0 3455 3358"/>
                  <a:gd name="T37" fmla="*/ T36 w 119"/>
                  <a:gd name="T38" fmla="+- 0 7396 7315"/>
                  <a:gd name="T39" fmla="*/ 7396 h 92"/>
                  <a:gd name="T40" fmla="+- 0 3470 3358"/>
                  <a:gd name="T41" fmla="*/ T40 w 119"/>
                  <a:gd name="T42" fmla="+- 0 7383 7315"/>
                  <a:gd name="T43" fmla="*/ 7383 h 92"/>
                  <a:gd name="T44" fmla="+- 0 3477 3358"/>
                  <a:gd name="T45" fmla="*/ T44 w 119"/>
                  <a:gd name="T46" fmla="+- 0 7367 7315"/>
                  <a:gd name="T47" fmla="*/ 7367 h 92"/>
                  <a:gd name="T48" fmla="+- 0 3472 3358"/>
                  <a:gd name="T49" fmla="*/ T48 w 119"/>
                  <a:gd name="T50" fmla="+- 0 7346 7315"/>
                  <a:gd name="T51" fmla="*/ 7346 h 92"/>
                  <a:gd name="T52" fmla="+- 0 3460 3358"/>
                  <a:gd name="T53" fmla="*/ T52 w 119"/>
                  <a:gd name="T54" fmla="+- 0 7330 7315"/>
                  <a:gd name="T55" fmla="*/ 7330 h 92"/>
                  <a:gd name="T56" fmla="+- 0 3441 3358"/>
                  <a:gd name="T57" fmla="*/ T56 w 119"/>
                  <a:gd name="T58" fmla="+- 0 7319 7315"/>
                  <a:gd name="T59" fmla="*/ 7319 h 92"/>
                  <a:gd name="T60" fmla="+- 0 3417 3358"/>
                  <a:gd name="T61" fmla="*/ T60 w 119"/>
                  <a:gd name="T62" fmla="+- 0 7315 7315"/>
                  <a:gd name="T63" fmla="*/ 7315 h 92"/>
                  <a:gd name="T64" fmla="+- 0 3416 3358"/>
                  <a:gd name="T65" fmla="*/ T64 w 119"/>
                  <a:gd name="T66" fmla="+- 0 7315 7315"/>
                  <a:gd name="T67" fmla="*/ 7315 h 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9" h="92">
                    <a:moveTo>
                      <a:pt x="58" y="0"/>
                    </a:moveTo>
                    <a:lnTo>
                      <a:pt x="33" y="4"/>
                    </a:lnTo>
                    <a:lnTo>
                      <a:pt x="13" y="15"/>
                    </a:lnTo>
                    <a:lnTo>
                      <a:pt x="0" y="30"/>
                    </a:lnTo>
                    <a:lnTo>
                      <a:pt x="2" y="55"/>
                    </a:lnTo>
                    <a:lnTo>
                      <a:pt x="11" y="73"/>
                    </a:lnTo>
                    <a:lnTo>
                      <a:pt x="27" y="86"/>
                    </a:lnTo>
                    <a:lnTo>
                      <a:pt x="46" y="92"/>
                    </a:lnTo>
                    <a:lnTo>
                      <a:pt x="75" y="89"/>
                    </a:lnTo>
                    <a:lnTo>
                      <a:pt x="97" y="81"/>
                    </a:lnTo>
                    <a:lnTo>
                      <a:pt x="112" y="68"/>
                    </a:lnTo>
                    <a:lnTo>
                      <a:pt x="119" y="52"/>
                    </a:lnTo>
                    <a:lnTo>
                      <a:pt x="114" y="31"/>
                    </a:lnTo>
                    <a:lnTo>
                      <a:pt x="102" y="15"/>
                    </a:lnTo>
                    <a:lnTo>
                      <a:pt x="83" y="4"/>
                    </a:lnTo>
                    <a:lnTo>
                      <a:pt x="59" y="0"/>
                    </a:lnTo>
                    <a:lnTo>
                      <a:pt x="58"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3" name="Group 174"/>
            <p:cNvGrpSpPr>
              <a:grpSpLocks/>
            </p:cNvGrpSpPr>
            <p:nvPr/>
          </p:nvGrpSpPr>
          <p:grpSpPr bwMode="auto">
            <a:xfrm>
              <a:off x="3358" y="7315"/>
              <a:ext cx="119" cy="92"/>
              <a:chOff x="3358" y="7315"/>
              <a:chExt cx="119" cy="92"/>
            </a:xfrm>
          </p:grpSpPr>
          <p:sp>
            <p:nvSpPr>
              <p:cNvPr id="24" name="Freeform 175"/>
              <p:cNvSpPr>
                <a:spLocks/>
              </p:cNvSpPr>
              <p:nvPr/>
            </p:nvSpPr>
            <p:spPr bwMode="auto">
              <a:xfrm>
                <a:off x="3358" y="7315"/>
                <a:ext cx="119" cy="92"/>
              </a:xfrm>
              <a:custGeom>
                <a:avLst/>
                <a:gdLst>
                  <a:gd name="T0" fmla="+- 0 3416 3358"/>
                  <a:gd name="T1" fmla="*/ T0 w 119"/>
                  <a:gd name="T2" fmla="+- 0 7315 7315"/>
                  <a:gd name="T3" fmla="*/ 7315 h 92"/>
                  <a:gd name="T4" fmla="+- 0 3391 3358"/>
                  <a:gd name="T5" fmla="*/ T4 w 119"/>
                  <a:gd name="T6" fmla="+- 0 7319 7315"/>
                  <a:gd name="T7" fmla="*/ 7319 h 92"/>
                  <a:gd name="T8" fmla="+- 0 3371 3358"/>
                  <a:gd name="T9" fmla="*/ T8 w 119"/>
                  <a:gd name="T10" fmla="+- 0 7330 7315"/>
                  <a:gd name="T11" fmla="*/ 7330 h 92"/>
                  <a:gd name="T12" fmla="+- 0 3358 3358"/>
                  <a:gd name="T13" fmla="*/ T12 w 119"/>
                  <a:gd name="T14" fmla="+- 0 7345 7315"/>
                  <a:gd name="T15" fmla="*/ 7345 h 92"/>
                  <a:gd name="T16" fmla="+- 0 3360 3358"/>
                  <a:gd name="T17" fmla="*/ T16 w 119"/>
                  <a:gd name="T18" fmla="+- 0 7370 7315"/>
                  <a:gd name="T19" fmla="*/ 7370 h 92"/>
                  <a:gd name="T20" fmla="+- 0 3369 3358"/>
                  <a:gd name="T21" fmla="*/ T20 w 119"/>
                  <a:gd name="T22" fmla="+- 0 7388 7315"/>
                  <a:gd name="T23" fmla="*/ 7388 h 92"/>
                  <a:gd name="T24" fmla="+- 0 3385 3358"/>
                  <a:gd name="T25" fmla="*/ T24 w 119"/>
                  <a:gd name="T26" fmla="+- 0 7401 7315"/>
                  <a:gd name="T27" fmla="*/ 7401 h 92"/>
                  <a:gd name="T28" fmla="+- 0 3404 3358"/>
                  <a:gd name="T29" fmla="*/ T28 w 119"/>
                  <a:gd name="T30" fmla="+- 0 7407 7315"/>
                  <a:gd name="T31" fmla="*/ 7407 h 92"/>
                  <a:gd name="T32" fmla="+- 0 3433 3358"/>
                  <a:gd name="T33" fmla="*/ T32 w 119"/>
                  <a:gd name="T34" fmla="+- 0 7404 7315"/>
                  <a:gd name="T35" fmla="*/ 7404 h 92"/>
                  <a:gd name="T36" fmla="+- 0 3455 3358"/>
                  <a:gd name="T37" fmla="*/ T36 w 119"/>
                  <a:gd name="T38" fmla="+- 0 7396 7315"/>
                  <a:gd name="T39" fmla="*/ 7396 h 92"/>
                  <a:gd name="T40" fmla="+- 0 3470 3358"/>
                  <a:gd name="T41" fmla="*/ T40 w 119"/>
                  <a:gd name="T42" fmla="+- 0 7383 7315"/>
                  <a:gd name="T43" fmla="*/ 7383 h 92"/>
                  <a:gd name="T44" fmla="+- 0 3477 3358"/>
                  <a:gd name="T45" fmla="*/ T44 w 119"/>
                  <a:gd name="T46" fmla="+- 0 7367 7315"/>
                  <a:gd name="T47" fmla="*/ 7367 h 92"/>
                  <a:gd name="T48" fmla="+- 0 3472 3358"/>
                  <a:gd name="T49" fmla="*/ T48 w 119"/>
                  <a:gd name="T50" fmla="+- 0 7346 7315"/>
                  <a:gd name="T51" fmla="*/ 7346 h 92"/>
                  <a:gd name="T52" fmla="+- 0 3460 3358"/>
                  <a:gd name="T53" fmla="*/ T52 w 119"/>
                  <a:gd name="T54" fmla="+- 0 7330 7315"/>
                  <a:gd name="T55" fmla="*/ 7330 h 92"/>
                  <a:gd name="T56" fmla="+- 0 3441 3358"/>
                  <a:gd name="T57" fmla="*/ T56 w 119"/>
                  <a:gd name="T58" fmla="+- 0 7319 7315"/>
                  <a:gd name="T59" fmla="*/ 7319 h 92"/>
                  <a:gd name="T60" fmla="+- 0 3417 3358"/>
                  <a:gd name="T61" fmla="*/ T60 w 119"/>
                  <a:gd name="T62" fmla="+- 0 7315 7315"/>
                  <a:gd name="T63" fmla="*/ 7315 h 92"/>
                  <a:gd name="T64" fmla="+- 0 3416 3358"/>
                  <a:gd name="T65" fmla="*/ T64 w 119"/>
                  <a:gd name="T66" fmla="+- 0 7315 7315"/>
                  <a:gd name="T67" fmla="*/ 7315 h 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9" h="92">
                    <a:moveTo>
                      <a:pt x="58" y="0"/>
                    </a:moveTo>
                    <a:lnTo>
                      <a:pt x="33" y="4"/>
                    </a:lnTo>
                    <a:lnTo>
                      <a:pt x="13" y="15"/>
                    </a:lnTo>
                    <a:lnTo>
                      <a:pt x="0" y="30"/>
                    </a:lnTo>
                    <a:lnTo>
                      <a:pt x="2" y="55"/>
                    </a:lnTo>
                    <a:lnTo>
                      <a:pt x="11" y="73"/>
                    </a:lnTo>
                    <a:lnTo>
                      <a:pt x="27" y="86"/>
                    </a:lnTo>
                    <a:lnTo>
                      <a:pt x="46" y="92"/>
                    </a:lnTo>
                    <a:lnTo>
                      <a:pt x="75" y="89"/>
                    </a:lnTo>
                    <a:lnTo>
                      <a:pt x="97" y="81"/>
                    </a:lnTo>
                    <a:lnTo>
                      <a:pt x="112" y="68"/>
                    </a:lnTo>
                    <a:lnTo>
                      <a:pt x="119" y="52"/>
                    </a:lnTo>
                    <a:lnTo>
                      <a:pt x="114" y="31"/>
                    </a:lnTo>
                    <a:lnTo>
                      <a:pt x="102" y="15"/>
                    </a:lnTo>
                    <a:lnTo>
                      <a:pt x="83" y="4"/>
                    </a:lnTo>
                    <a:lnTo>
                      <a:pt x="59" y="0"/>
                    </a:lnTo>
                    <a:lnTo>
                      <a:pt x="58" y="0"/>
                    </a:lnTo>
                    <a:close/>
                  </a:path>
                </a:pathLst>
              </a:custGeom>
              <a:noFill/>
              <a:ln w="8242">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grpSp>
        <p:nvGrpSpPr>
          <p:cNvPr id="26" name="Group 176"/>
          <p:cNvGrpSpPr>
            <a:grpSpLocks/>
          </p:cNvGrpSpPr>
          <p:nvPr/>
        </p:nvGrpSpPr>
        <p:grpSpPr bwMode="auto">
          <a:xfrm>
            <a:off x="5559425" y="4667250"/>
            <a:ext cx="76200" cy="57150"/>
            <a:chOff x="3809" y="7315"/>
            <a:chExt cx="120" cy="91"/>
          </a:xfrm>
        </p:grpSpPr>
        <p:sp>
          <p:nvSpPr>
            <p:cNvPr id="27" name="Freeform 177"/>
            <p:cNvSpPr>
              <a:spLocks/>
            </p:cNvSpPr>
            <p:nvPr/>
          </p:nvSpPr>
          <p:spPr bwMode="auto">
            <a:xfrm>
              <a:off x="3809" y="7315"/>
              <a:ext cx="120" cy="91"/>
            </a:xfrm>
            <a:custGeom>
              <a:avLst/>
              <a:gdLst>
                <a:gd name="T0" fmla="+- 0 3868 3809"/>
                <a:gd name="T1" fmla="*/ T0 w 120"/>
                <a:gd name="T2" fmla="+- 0 7315 7315"/>
                <a:gd name="T3" fmla="*/ 7315 h 91"/>
                <a:gd name="T4" fmla="+- 0 3843 3809"/>
                <a:gd name="T5" fmla="*/ T4 w 120"/>
                <a:gd name="T6" fmla="+- 0 7319 7315"/>
                <a:gd name="T7" fmla="*/ 7319 h 91"/>
                <a:gd name="T8" fmla="+- 0 3823 3809"/>
                <a:gd name="T9" fmla="*/ T8 w 120"/>
                <a:gd name="T10" fmla="+- 0 7329 7315"/>
                <a:gd name="T11" fmla="*/ 7329 h 91"/>
                <a:gd name="T12" fmla="+- 0 3809 3809"/>
                <a:gd name="T13" fmla="*/ T12 w 120"/>
                <a:gd name="T14" fmla="+- 0 7345 7315"/>
                <a:gd name="T15" fmla="*/ 7345 h 91"/>
                <a:gd name="T16" fmla="+- 0 3811 3809"/>
                <a:gd name="T17" fmla="*/ T16 w 120"/>
                <a:gd name="T18" fmla="+- 0 7369 7315"/>
                <a:gd name="T19" fmla="*/ 7369 h 91"/>
                <a:gd name="T20" fmla="+- 0 3820 3809"/>
                <a:gd name="T21" fmla="*/ T20 w 120"/>
                <a:gd name="T22" fmla="+- 0 7388 7315"/>
                <a:gd name="T23" fmla="*/ 7388 h 91"/>
                <a:gd name="T24" fmla="+- 0 3836 3809"/>
                <a:gd name="T25" fmla="*/ T24 w 120"/>
                <a:gd name="T26" fmla="+- 0 7400 7315"/>
                <a:gd name="T27" fmla="*/ 7400 h 91"/>
                <a:gd name="T28" fmla="+- 0 3855 3809"/>
                <a:gd name="T29" fmla="*/ T28 w 120"/>
                <a:gd name="T30" fmla="+- 0 7407 7315"/>
                <a:gd name="T31" fmla="*/ 7407 h 91"/>
                <a:gd name="T32" fmla="+- 0 3884 3809"/>
                <a:gd name="T33" fmla="*/ T32 w 120"/>
                <a:gd name="T34" fmla="+- 0 7404 7315"/>
                <a:gd name="T35" fmla="*/ 7404 h 91"/>
                <a:gd name="T36" fmla="+- 0 3906 3809"/>
                <a:gd name="T37" fmla="*/ T36 w 120"/>
                <a:gd name="T38" fmla="+- 0 7396 7315"/>
                <a:gd name="T39" fmla="*/ 7396 h 91"/>
                <a:gd name="T40" fmla="+- 0 3922 3809"/>
                <a:gd name="T41" fmla="*/ T40 w 120"/>
                <a:gd name="T42" fmla="+- 0 7384 7315"/>
                <a:gd name="T43" fmla="*/ 7384 h 91"/>
                <a:gd name="T44" fmla="+- 0 3929 3809"/>
                <a:gd name="T45" fmla="*/ T44 w 120"/>
                <a:gd name="T46" fmla="+- 0 7369 7315"/>
                <a:gd name="T47" fmla="*/ 7369 h 91"/>
                <a:gd name="T48" fmla="+- 0 3925 3809"/>
                <a:gd name="T49" fmla="*/ T48 w 120"/>
                <a:gd name="T50" fmla="+- 0 7347 7315"/>
                <a:gd name="T51" fmla="*/ 7347 h 91"/>
                <a:gd name="T52" fmla="+- 0 3913 3809"/>
                <a:gd name="T53" fmla="*/ T52 w 120"/>
                <a:gd name="T54" fmla="+- 0 7331 7315"/>
                <a:gd name="T55" fmla="*/ 7331 h 91"/>
                <a:gd name="T56" fmla="+- 0 3894 3809"/>
                <a:gd name="T57" fmla="*/ T56 w 120"/>
                <a:gd name="T58" fmla="+- 0 7320 7315"/>
                <a:gd name="T59" fmla="*/ 7320 h 91"/>
                <a:gd name="T60" fmla="+- 0 3871 3809"/>
                <a:gd name="T61" fmla="*/ T60 w 120"/>
                <a:gd name="T62" fmla="+- 0 7315 7315"/>
                <a:gd name="T63" fmla="*/ 7315 h 91"/>
                <a:gd name="T64" fmla="+- 0 3868 3809"/>
                <a:gd name="T65" fmla="*/ T64 w 120"/>
                <a:gd name="T66" fmla="+- 0 7315 7315"/>
                <a:gd name="T67" fmla="*/ 7315 h 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20" h="91">
                  <a:moveTo>
                    <a:pt x="59" y="0"/>
                  </a:moveTo>
                  <a:lnTo>
                    <a:pt x="34" y="4"/>
                  </a:lnTo>
                  <a:lnTo>
                    <a:pt x="14" y="14"/>
                  </a:lnTo>
                  <a:lnTo>
                    <a:pt x="0" y="30"/>
                  </a:lnTo>
                  <a:lnTo>
                    <a:pt x="2" y="54"/>
                  </a:lnTo>
                  <a:lnTo>
                    <a:pt x="11" y="73"/>
                  </a:lnTo>
                  <a:lnTo>
                    <a:pt x="27" y="85"/>
                  </a:lnTo>
                  <a:lnTo>
                    <a:pt x="46" y="92"/>
                  </a:lnTo>
                  <a:lnTo>
                    <a:pt x="75" y="89"/>
                  </a:lnTo>
                  <a:lnTo>
                    <a:pt x="97" y="81"/>
                  </a:lnTo>
                  <a:lnTo>
                    <a:pt x="113" y="69"/>
                  </a:lnTo>
                  <a:lnTo>
                    <a:pt x="120" y="54"/>
                  </a:lnTo>
                  <a:lnTo>
                    <a:pt x="116" y="32"/>
                  </a:lnTo>
                  <a:lnTo>
                    <a:pt x="104" y="16"/>
                  </a:lnTo>
                  <a:lnTo>
                    <a:pt x="85" y="5"/>
                  </a:lnTo>
                  <a:lnTo>
                    <a:pt x="62" y="0"/>
                  </a:lnTo>
                  <a:lnTo>
                    <a:pt x="59" y="0"/>
                  </a:lnTo>
                  <a:close/>
                </a:path>
              </a:pathLst>
            </a:custGeom>
            <a:noFill/>
            <a:ln w="8242">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8" name="Group 171"/>
          <p:cNvGrpSpPr>
            <a:grpSpLocks/>
          </p:cNvGrpSpPr>
          <p:nvPr/>
        </p:nvGrpSpPr>
        <p:grpSpPr bwMode="auto">
          <a:xfrm>
            <a:off x="5749447" y="4657725"/>
            <a:ext cx="84138" cy="66675"/>
            <a:chOff x="3351" y="7309"/>
            <a:chExt cx="132" cy="105"/>
          </a:xfrm>
        </p:grpSpPr>
        <p:grpSp>
          <p:nvGrpSpPr>
            <p:cNvPr id="29" name="Group 172"/>
            <p:cNvGrpSpPr>
              <a:grpSpLocks/>
            </p:cNvGrpSpPr>
            <p:nvPr/>
          </p:nvGrpSpPr>
          <p:grpSpPr bwMode="auto">
            <a:xfrm>
              <a:off x="3358" y="7315"/>
              <a:ext cx="119" cy="92"/>
              <a:chOff x="3358" y="7315"/>
              <a:chExt cx="119" cy="92"/>
            </a:xfrm>
          </p:grpSpPr>
          <p:sp>
            <p:nvSpPr>
              <p:cNvPr id="32" name="Freeform 173"/>
              <p:cNvSpPr>
                <a:spLocks/>
              </p:cNvSpPr>
              <p:nvPr/>
            </p:nvSpPr>
            <p:spPr bwMode="auto">
              <a:xfrm>
                <a:off x="3358" y="7315"/>
                <a:ext cx="119" cy="92"/>
              </a:xfrm>
              <a:custGeom>
                <a:avLst/>
                <a:gdLst>
                  <a:gd name="T0" fmla="+- 0 3416 3358"/>
                  <a:gd name="T1" fmla="*/ T0 w 119"/>
                  <a:gd name="T2" fmla="+- 0 7315 7315"/>
                  <a:gd name="T3" fmla="*/ 7315 h 92"/>
                  <a:gd name="T4" fmla="+- 0 3391 3358"/>
                  <a:gd name="T5" fmla="*/ T4 w 119"/>
                  <a:gd name="T6" fmla="+- 0 7319 7315"/>
                  <a:gd name="T7" fmla="*/ 7319 h 92"/>
                  <a:gd name="T8" fmla="+- 0 3371 3358"/>
                  <a:gd name="T9" fmla="*/ T8 w 119"/>
                  <a:gd name="T10" fmla="+- 0 7330 7315"/>
                  <a:gd name="T11" fmla="*/ 7330 h 92"/>
                  <a:gd name="T12" fmla="+- 0 3358 3358"/>
                  <a:gd name="T13" fmla="*/ T12 w 119"/>
                  <a:gd name="T14" fmla="+- 0 7345 7315"/>
                  <a:gd name="T15" fmla="*/ 7345 h 92"/>
                  <a:gd name="T16" fmla="+- 0 3360 3358"/>
                  <a:gd name="T17" fmla="*/ T16 w 119"/>
                  <a:gd name="T18" fmla="+- 0 7370 7315"/>
                  <a:gd name="T19" fmla="*/ 7370 h 92"/>
                  <a:gd name="T20" fmla="+- 0 3369 3358"/>
                  <a:gd name="T21" fmla="*/ T20 w 119"/>
                  <a:gd name="T22" fmla="+- 0 7388 7315"/>
                  <a:gd name="T23" fmla="*/ 7388 h 92"/>
                  <a:gd name="T24" fmla="+- 0 3385 3358"/>
                  <a:gd name="T25" fmla="*/ T24 w 119"/>
                  <a:gd name="T26" fmla="+- 0 7401 7315"/>
                  <a:gd name="T27" fmla="*/ 7401 h 92"/>
                  <a:gd name="T28" fmla="+- 0 3404 3358"/>
                  <a:gd name="T29" fmla="*/ T28 w 119"/>
                  <a:gd name="T30" fmla="+- 0 7407 7315"/>
                  <a:gd name="T31" fmla="*/ 7407 h 92"/>
                  <a:gd name="T32" fmla="+- 0 3433 3358"/>
                  <a:gd name="T33" fmla="*/ T32 w 119"/>
                  <a:gd name="T34" fmla="+- 0 7404 7315"/>
                  <a:gd name="T35" fmla="*/ 7404 h 92"/>
                  <a:gd name="T36" fmla="+- 0 3455 3358"/>
                  <a:gd name="T37" fmla="*/ T36 w 119"/>
                  <a:gd name="T38" fmla="+- 0 7396 7315"/>
                  <a:gd name="T39" fmla="*/ 7396 h 92"/>
                  <a:gd name="T40" fmla="+- 0 3470 3358"/>
                  <a:gd name="T41" fmla="*/ T40 w 119"/>
                  <a:gd name="T42" fmla="+- 0 7383 7315"/>
                  <a:gd name="T43" fmla="*/ 7383 h 92"/>
                  <a:gd name="T44" fmla="+- 0 3477 3358"/>
                  <a:gd name="T45" fmla="*/ T44 w 119"/>
                  <a:gd name="T46" fmla="+- 0 7367 7315"/>
                  <a:gd name="T47" fmla="*/ 7367 h 92"/>
                  <a:gd name="T48" fmla="+- 0 3472 3358"/>
                  <a:gd name="T49" fmla="*/ T48 w 119"/>
                  <a:gd name="T50" fmla="+- 0 7346 7315"/>
                  <a:gd name="T51" fmla="*/ 7346 h 92"/>
                  <a:gd name="T52" fmla="+- 0 3460 3358"/>
                  <a:gd name="T53" fmla="*/ T52 w 119"/>
                  <a:gd name="T54" fmla="+- 0 7330 7315"/>
                  <a:gd name="T55" fmla="*/ 7330 h 92"/>
                  <a:gd name="T56" fmla="+- 0 3441 3358"/>
                  <a:gd name="T57" fmla="*/ T56 w 119"/>
                  <a:gd name="T58" fmla="+- 0 7319 7315"/>
                  <a:gd name="T59" fmla="*/ 7319 h 92"/>
                  <a:gd name="T60" fmla="+- 0 3417 3358"/>
                  <a:gd name="T61" fmla="*/ T60 w 119"/>
                  <a:gd name="T62" fmla="+- 0 7315 7315"/>
                  <a:gd name="T63" fmla="*/ 7315 h 92"/>
                  <a:gd name="T64" fmla="+- 0 3416 3358"/>
                  <a:gd name="T65" fmla="*/ T64 w 119"/>
                  <a:gd name="T66" fmla="+- 0 7315 7315"/>
                  <a:gd name="T67" fmla="*/ 7315 h 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9" h="92">
                    <a:moveTo>
                      <a:pt x="58" y="0"/>
                    </a:moveTo>
                    <a:lnTo>
                      <a:pt x="33" y="4"/>
                    </a:lnTo>
                    <a:lnTo>
                      <a:pt x="13" y="15"/>
                    </a:lnTo>
                    <a:lnTo>
                      <a:pt x="0" y="30"/>
                    </a:lnTo>
                    <a:lnTo>
                      <a:pt x="2" y="55"/>
                    </a:lnTo>
                    <a:lnTo>
                      <a:pt x="11" y="73"/>
                    </a:lnTo>
                    <a:lnTo>
                      <a:pt x="27" y="86"/>
                    </a:lnTo>
                    <a:lnTo>
                      <a:pt x="46" y="92"/>
                    </a:lnTo>
                    <a:lnTo>
                      <a:pt x="75" y="89"/>
                    </a:lnTo>
                    <a:lnTo>
                      <a:pt x="97" y="81"/>
                    </a:lnTo>
                    <a:lnTo>
                      <a:pt x="112" y="68"/>
                    </a:lnTo>
                    <a:lnTo>
                      <a:pt x="119" y="52"/>
                    </a:lnTo>
                    <a:lnTo>
                      <a:pt x="114" y="31"/>
                    </a:lnTo>
                    <a:lnTo>
                      <a:pt x="102" y="15"/>
                    </a:lnTo>
                    <a:lnTo>
                      <a:pt x="83" y="4"/>
                    </a:lnTo>
                    <a:lnTo>
                      <a:pt x="59" y="0"/>
                    </a:lnTo>
                    <a:lnTo>
                      <a:pt x="58"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0" name="Group 174"/>
            <p:cNvGrpSpPr>
              <a:grpSpLocks/>
            </p:cNvGrpSpPr>
            <p:nvPr/>
          </p:nvGrpSpPr>
          <p:grpSpPr bwMode="auto">
            <a:xfrm>
              <a:off x="3358" y="7315"/>
              <a:ext cx="119" cy="92"/>
              <a:chOff x="3358" y="7315"/>
              <a:chExt cx="119" cy="92"/>
            </a:xfrm>
          </p:grpSpPr>
          <p:sp>
            <p:nvSpPr>
              <p:cNvPr id="31" name="Freeform 175"/>
              <p:cNvSpPr>
                <a:spLocks/>
              </p:cNvSpPr>
              <p:nvPr/>
            </p:nvSpPr>
            <p:spPr bwMode="auto">
              <a:xfrm>
                <a:off x="3358" y="7315"/>
                <a:ext cx="119" cy="92"/>
              </a:xfrm>
              <a:custGeom>
                <a:avLst/>
                <a:gdLst>
                  <a:gd name="T0" fmla="+- 0 3416 3358"/>
                  <a:gd name="T1" fmla="*/ T0 w 119"/>
                  <a:gd name="T2" fmla="+- 0 7315 7315"/>
                  <a:gd name="T3" fmla="*/ 7315 h 92"/>
                  <a:gd name="T4" fmla="+- 0 3391 3358"/>
                  <a:gd name="T5" fmla="*/ T4 w 119"/>
                  <a:gd name="T6" fmla="+- 0 7319 7315"/>
                  <a:gd name="T7" fmla="*/ 7319 h 92"/>
                  <a:gd name="T8" fmla="+- 0 3371 3358"/>
                  <a:gd name="T9" fmla="*/ T8 w 119"/>
                  <a:gd name="T10" fmla="+- 0 7330 7315"/>
                  <a:gd name="T11" fmla="*/ 7330 h 92"/>
                  <a:gd name="T12" fmla="+- 0 3358 3358"/>
                  <a:gd name="T13" fmla="*/ T12 w 119"/>
                  <a:gd name="T14" fmla="+- 0 7345 7315"/>
                  <a:gd name="T15" fmla="*/ 7345 h 92"/>
                  <a:gd name="T16" fmla="+- 0 3360 3358"/>
                  <a:gd name="T17" fmla="*/ T16 w 119"/>
                  <a:gd name="T18" fmla="+- 0 7370 7315"/>
                  <a:gd name="T19" fmla="*/ 7370 h 92"/>
                  <a:gd name="T20" fmla="+- 0 3369 3358"/>
                  <a:gd name="T21" fmla="*/ T20 w 119"/>
                  <a:gd name="T22" fmla="+- 0 7388 7315"/>
                  <a:gd name="T23" fmla="*/ 7388 h 92"/>
                  <a:gd name="T24" fmla="+- 0 3385 3358"/>
                  <a:gd name="T25" fmla="*/ T24 w 119"/>
                  <a:gd name="T26" fmla="+- 0 7401 7315"/>
                  <a:gd name="T27" fmla="*/ 7401 h 92"/>
                  <a:gd name="T28" fmla="+- 0 3404 3358"/>
                  <a:gd name="T29" fmla="*/ T28 w 119"/>
                  <a:gd name="T30" fmla="+- 0 7407 7315"/>
                  <a:gd name="T31" fmla="*/ 7407 h 92"/>
                  <a:gd name="T32" fmla="+- 0 3433 3358"/>
                  <a:gd name="T33" fmla="*/ T32 w 119"/>
                  <a:gd name="T34" fmla="+- 0 7404 7315"/>
                  <a:gd name="T35" fmla="*/ 7404 h 92"/>
                  <a:gd name="T36" fmla="+- 0 3455 3358"/>
                  <a:gd name="T37" fmla="*/ T36 w 119"/>
                  <a:gd name="T38" fmla="+- 0 7396 7315"/>
                  <a:gd name="T39" fmla="*/ 7396 h 92"/>
                  <a:gd name="T40" fmla="+- 0 3470 3358"/>
                  <a:gd name="T41" fmla="*/ T40 w 119"/>
                  <a:gd name="T42" fmla="+- 0 7383 7315"/>
                  <a:gd name="T43" fmla="*/ 7383 h 92"/>
                  <a:gd name="T44" fmla="+- 0 3477 3358"/>
                  <a:gd name="T45" fmla="*/ T44 w 119"/>
                  <a:gd name="T46" fmla="+- 0 7367 7315"/>
                  <a:gd name="T47" fmla="*/ 7367 h 92"/>
                  <a:gd name="T48" fmla="+- 0 3472 3358"/>
                  <a:gd name="T49" fmla="*/ T48 w 119"/>
                  <a:gd name="T50" fmla="+- 0 7346 7315"/>
                  <a:gd name="T51" fmla="*/ 7346 h 92"/>
                  <a:gd name="T52" fmla="+- 0 3460 3358"/>
                  <a:gd name="T53" fmla="*/ T52 w 119"/>
                  <a:gd name="T54" fmla="+- 0 7330 7315"/>
                  <a:gd name="T55" fmla="*/ 7330 h 92"/>
                  <a:gd name="T56" fmla="+- 0 3441 3358"/>
                  <a:gd name="T57" fmla="*/ T56 w 119"/>
                  <a:gd name="T58" fmla="+- 0 7319 7315"/>
                  <a:gd name="T59" fmla="*/ 7319 h 92"/>
                  <a:gd name="T60" fmla="+- 0 3417 3358"/>
                  <a:gd name="T61" fmla="*/ T60 w 119"/>
                  <a:gd name="T62" fmla="+- 0 7315 7315"/>
                  <a:gd name="T63" fmla="*/ 7315 h 92"/>
                  <a:gd name="T64" fmla="+- 0 3416 3358"/>
                  <a:gd name="T65" fmla="*/ T64 w 119"/>
                  <a:gd name="T66" fmla="+- 0 7315 7315"/>
                  <a:gd name="T67" fmla="*/ 7315 h 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9" h="92">
                    <a:moveTo>
                      <a:pt x="58" y="0"/>
                    </a:moveTo>
                    <a:lnTo>
                      <a:pt x="33" y="4"/>
                    </a:lnTo>
                    <a:lnTo>
                      <a:pt x="13" y="15"/>
                    </a:lnTo>
                    <a:lnTo>
                      <a:pt x="0" y="30"/>
                    </a:lnTo>
                    <a:lnTo>
                      <a:pt x="2" y="55"/>
                    </a:lnTo>
                    <a:lnTo>
                      <a:pt x="11" y="73"/>
                    </a:lnTo>
                    <a:lnTo>
                      <a:pt x="27" y="86"/>
                    </a:lnTo>
                    <a:lnTo>
                      <a:pt x="46" y="92"/>
                    </a:lnTo>
                    <a:lnTo>
                      <a:pt x="75" y="89"/>
                    </a:lnTo>
                    <a:lnTo>
                      <a:pt x="97" y="81"/>
                    </a:lnTo>
                    <a:lnTo>
                      <a:pt x="112" y="68"/>
                    </a:lnTo>
                    <a:lnTo>
                      <a:pt x="119" y="52"/>
                    </a:lnTo>
                    <a:lnTo>
                      <a:pt x="114" y="31"/>
                    </a:lnTo>
                    <a:lnTo>
                      <a:pt x="102" y="15"/>
                    </a:lnTo>
                    <a:lnTo>
                      <a:pt x="83" y="4"/>
                    </a:lnTo>
                    <a:lnTo>
                      <a:pt x="59" y="0"/>
                    </a:lnTo>
                    <a:lnTo>
                      <a:pt x="58" y="0"/>
                    </a:lnTo>
                    <a:close/>
                  </a:path>
                </a:pathLst>
              </a:custGeom>
              <a:noFill/>
              <a:ln w="8242">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grpSp>
        <p:nvGrpSpPr>
          <p:cNvPr id="33" name="Group 176"/>
          <p:cNvGrpSpPr>
            <a:grpSpLocks/>
          </p:cNvGrpSpPr>
          <p:nvPr/>
        </p:nvGrpSpPr>
        <p:grpSpPr bwMode="auto">
          <a:xfrm>
            <a:off x="5943600" y="4667250"/>
            <a:ext cx="76200" cy="57150"/>
            <a:chOff x="3809" y="7315"/>
            <a:chExt cx="120" cy="91"/>
          </a:xfrm>
        </p:grpSpPr>
        <p:sp>
          <p:nvSpPr>
            <p:cNvPr id="34" name="Freeform 177"/>
            <p:cNvSpPr>
              <a:spLocks/>
            </p:cNvSpPr>
            <p:nvPr/>
          </p:nvSpPr>
          <p:spPr bwMode="auto">
            <a:xfrm>
              <a:off x="3809" y="7315"/>
              <a:ext cx="120" cy="91"/>
            </a:xfrm>
            <a:custGeom>
              <a:avLst/>
              <a:gdLst>
                <a:gd name="T0" fmla="+- 0 3868 3809"/>
                <a:gd name="T1" fmla="*/ T0 w 120"/>
                <a:gd name="T2" fmla="+- 0 7315 7315"/>
                <a:gd name="T3" fmla="*/ 7315 h 91"/>
                <a:gd name="T4" fmla="+- 0 3843 3809"/>
                <a:gd name="T5" fmla="*/ T4 w 120"/>
                <a:gd name="T6" fmla="+- 0 7319 7315"/>
                <a:gd name="T7" fmla="*/ 7319 h 91"/>
                <a:gd name="T8" fmla="+- 0 3823 3809"/>
                <a:gd name="T9" fmla="*/ T8 w 120"/>
                <a:gd name="T10" fmla="+- 0 7329 7315"/>
                <a:gd name="T11" fmla="*/ 7329 h 91"/>
                <a:gd name="T12" fmla="+- 0 3809 3809"/>
                <a:gd name="T13" fmla="*/ T12 w 120"/>
                <a:gd name="T14" fmla="+- 0 7345 7315"/>
                <a:gd name="T15" fmla="*/ 7345 h 91"/>
                <a:gd name="T16" fmla="+- 0 3811 3809"/>
                <a:gd name="T17" fmla="*/ T16 w 120"/>
                <a:gd name="T18" fmla="+- 0 7369 7315"/>
                <a:gd name="T19" fmla="*/ 7369 h 91"/>
                <a:gd name="T20" fmla="+- 0 3820 3809"/>
                <a:gd name="T21" fmla="*/ T20 w 120"/>
                <a:gd name="T22" fmla="+- 0 7388 7315"/>
                <a:gd name="T23" fmla="*/ 7388 h 91"/>
                <a:gd name="T24" fmla="+- 0 3836 3809"/>
                <a:gd name="T25" fmla="*/ T24 w 120"/>
                <a:gd name="T26" fmla="+- 0 7400 7315"/>
                <a:gd name="T27" fmla="*/ 7400 h 91"/>
                <a:gd name="T28" fmla="+- 0 3855 3809"/>
                <a:gd name="T29" fmla="*/ T28 w 120"/>
                <a:gd name="T30" fmla="+- 0 7407 7315"/>
                <a:gd name="T31" fmla="*/ 7407 h 91"/>
                <a:gd name="T32" fmla="+- 0 3884 3809"/>
                <a:gd name="T33" fmla="*/ T32 w 120"/>
                <a:gd name="T34" fmla="+- 0 7404 7315"/>
                <a:gd name="T35" fmla="*/ 7404 h 91"/>
                <a:gd name="T36" fmla="+- 0 3906 3809"/>
                <a:gd name="T37" fmla="*/ T36 w 120"/>
                <a:gd name="T38" fmla="+- 0 7396 7315"/>
                <a:gd name="T39" fmla="*/ 7396 h 91"/>
                <a:gd name="T40" fmla="+- 0 3922 3809"/>
                <a:gd name="T41" fmla="*/ T40 w 120"/>
                <a:gd name="T42" fmla="+- 0 7384 7315"/>
                <a:gd name="T43" fmla="*/ 7384 h 91"/>
                <a:gd name="T44" fmla="+- 0 3929 3809"/>
                <a:gd name="T45" fmla="*/ T44 w 120"/>
                <a:gd name="T46" fmla="+- 0 7369 7315"/>
                <a:gd name="T47" fmla="*/ 7369 h 91"/>
                <a:gd name="T48" fmla="+- 0 3925 3809"/>
                <a:gd name="T49" fmla="*/ T48 w 120"/>
                <a:gd name="T50" fmla="+- 0 7347 7315"/>
                <a:gd name="T51" fmla="*/ 7347 h 91"/>
                <a:gd name="T52" fmla="+- 0 3913 3809"/>
                <a:gd name="T53" fmla="*/ T52 w 120"/>
                <a:gd name="T54" fmla="+- 0 7331 7315"/>
                <a:gd name="T55" fmla="*/ 7331 h 91"/>
                <a:gd name="T56" fmla="+- 0 3894 3809"/>
                <a:gd name="T57" fmla="*/ T56 w 120"/>
                <a:gd name="T58" fmla="+- 0 7320 7315"/>
                <a:gd name="T59" fmla="*/ 7320 h 91"/>
                <a:gd name="T60" fmla="+- 0 3871 3809"/>
                <a:gd name="T61" fmla="*/ T60 w 120"/>
                <a:gd name="T62" fmla="+- 0 7315 7315"/>
                <a:gd name="T63" fmla="*/ 7315 h 91"/>
                <a:gd name="T64" fmla="+- 0 3868 3809"/>
                <a:gd name="T65" fmla="*/ T64 w 120"/>
                <a:gd name="T66" fmla="+- 0 7315 7315"/>
                <a:gd name="T67" fmla="*/ 7315 h 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20" h="91">
                  <a:moveTo>
                    <a:pt x="59" y="0"/>
                  </a:moveTo>
                  <a:lnTo>
                    <a:pt x="34" y="4"/>
                  </a:lnTo>
                  <a:lnTo>
                    <a:pt x="14" y="14"/>
                  </a:lnTo>
                  <a:lnTo>
                    <a:pt x="0" y="30"/>
                  </a:lnTo>
                  <a:lnTo>
                    <a:pt x="2" y="54"/>
                  </a:lnTo>
                  <a:lnTo>
                    <a:pt x="11" y="73"/>
                  </a:lnTo>
                  <a:lnTo>
                    <a:pt x="27" y="85"/>
                  </a:lnTo>
                  <a:lnTo>
                    <a:pt x="46" y="92"/>
                  </a:lnTo>
                  <a:lnTo>
                    <a:pt x="75" y="89"/>
                  </a:lnTo>
                  <a:lnTo>
                    <a:pt x="97" y="81"/>
                  </a:lnTo>
                  <a:lnTo>
                    <a:pt x="113" y="69"/>
                  </a:lnTo>
                  <a:lnTo>
                    <a:pt x="120" y="54"/>
                  </a:lnTo>
                  <a:lnTo>
                    <a:pt x="116" y="32"/>
                  </a:lnTo>
                  <a:lnTo>
                    <a:pt x="104" y="16"/>
                  </a:lnTo>
                  <a:lnTo>
                    <a:pt x="85" y="5"/>
                  </a:lnTo>
                  <a:lnTo>
                    <a:pt x="62" y="0"/>
                  </a:lnTo>
                  <a:lnTo>
                    <a:pt x="59" y="0"/>
                  </a:lnTo>
                  <a:close/>
                </a:path>
              </a:pathLst>
            </a:custGeom>
            <a:noFill/>
            <a:ln w="8242">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5" name="Group 176"/>
          <p:cNvGrpSpPr>
            <a:grpSpLocks/>
          </p:cNvGrpSpPr>
          <p:nvPr/>
        </p:nvGrpSpPr>
        <p:grpSpPr bwMode="auto">
          <a:xfrm>
            <a:off x="6248400" y="4667250"/>
            <a:ext cx="76200" cy="57150"/>
            <a:chOff x="3809" y="7315"/>
            <a:chExt cx="120" cy="91"/>
          </a:xfrm>
        </p:grpSpPr>
        <p:sp>
          <p:nvSpPr>
            <p:cNvPr id="36" name="Freeform 177"/>
            <p:cNvSpPr>
              <a:spLocks/>
            </p:cNvSpPr>
            <p:nvPr/>
          </p:nvSpPr>
          <p:spPr bwMode="auto">
            <a:xfrm>
              <a:off x="3809" y="7315"/>
              <a:ext cx="120" cy="91"/>
            </a:xfrm>
            <a:custGeom>
              <a:avLst/>
              <a:gdLst>
                <a:gd name="T0" fmla="+- 0 3868 3809"/>
                <a:gd name="T1" fmla="*/ T0 w 120"/>
                <a:gd name="T2" fmla="+- 0 7315 7315"/>
                <a:gd name="T3" fmla="*/ 7315 h 91"/>
                <a:gd name="T4" fmla="+- 0 3843 3809"/>
                <a:gd name="T5" fmla="*/ T4 w 120"/>
                <a:gd name="T6" fmla="+- 0 7319 7315"/>
                <a:gd name="T7" fmla="*/ 7319 h 91"/>
                <a:gd name="T8" fmla="+- 0 3823 3809"/>
                <a:gd name="T9" fmla="*/ T8 w 120"/>
                <a:gd name="T10" fmla="+- 0 7329 7315"/>
                <a:gd name="T11" fmla="*/ 7329 h 91"/>
                <a:gd name="T12" fmla="+- 0 3809 3809"/>
                <a:gd name="T13" fmla="*/ T12 w 120"/>
                <a:gd name="T14" fmla="+- 0 7345 7315"/>
                <a:gd name="T15" fmla="*/ 7345 h 91"/>
                <a:gd name="T16" fmla="+- 0 3811 3809"/>
                <a:gd name="T17" fmla="*/ T16 w 120"/>
                <a:gd name="T18" fmla="+- 0 7369 7315"/>
                <a:gd name="T19" fmla="*/ 7369 h 91"/>
                <a:gd name="T20" fmla="+- 0 3820 3809"/>
                <a:gd name="T21" fmla="*/ T20 w 120"/>
                <a:gd name="T22" fmla="+- 0 7388 7315"/>
                <a:gd name="T23" fmla="*/ 7388 h 91"/>
                <a:gd name="T24" fmla="+- 0 3836 3809"/>
                <a:gd name="T25" fmla="*/ T24 w 120"/>
                <a:gd name="T26" fmla="+- 0 7400 7315"/>
                <a:gd name="T27" fmla="*/ 7400 h 91"/>
                <a:gd name="T28" fmla="+- 0 3855 3809"/>
                <a:gd name="T29" fmla="*/ T28 w 120"/>
                <a:gd name="T30" fmla="+- 0 7407 7315"/>
                <a:gd name="T31" fmla="*/ 7407 h 91"/>
                <a:gd name="T32" fmla="+- 0 3884 3809"/>
                <a:gd name="T33" fmla="*/ T32 w 120"/>
                <a:gd name="T34" fmla="+- 0 7404 7315"/>
                <a:gd name="T35" fmla="*/ 7404 h 91"/>
                <a:gd name="T36" fmla="+- 0 3906 3809"/>
                <a:gd name="T37" fmla="*/ T36 w 120"/>
                <a:gd name="T38" fmla="+- 0 7396 7315"/>
                <a:gd name="T39" fmla="*/ 7396 h 91"/>
                <a:gd name="T40" fmla="+- 0 3922 3809"/>
                <a:gd name="T41" fmla="*/ T40 w 120"/>
                <a:gd name="T42" fmla="+- 0 7384 7315"/>
                <a:gd name="T43" fmla="*/ 7384 h 91"/>
                <a:gd name="T44" fmla="+- 0 3929 3809"/>
                <a:gd name="T45" fmla="*/ T44 w 120"/>
                <a:gd name="T46" fmla="+- 0 7369 7315"/>
                <a:gd name="T47" fmla="*/ 7369 h 91"/>
                <a:gd name="T48" fmla="+- 0 3925 3809"/>
                <a:gd name="T49" fmla="*/ T48 w 120"/>
                <a:gd name="T50" fmla="+- 0 7347 7315"/>
                <a:gd name="T51" fmla="*/ 7347 h 91"/>
                <a:gd name="T52" fmla="+- 0 3913 3809"/>
                <a:gd name="T53" fmla="*/ T52 w 120"/>
                <a:gd name="T54" fmla="+- 0 7331 7315"/>
                <a:gd name="T55" fmla="*/ 7331 h 91"/>
                <a:gd name="T56" fmla="+- 0 3894 3809"/>
                <a:gd name="T57" fmla="*/ T56 w 120"/>
                <a:gd name="T58" fmla="+- 0 7320 7315"/>
                <a:gd name="T59" fmla="*/ 7320 h 91"/>
                <a:gd name="T60" fmla="+- 0 3871 3809"/>
                <a:gd name="T61" fmla="*/ T60 w 120"/>
                <a:gd name="T62" fmla="+- 0 7315 7315"/>
                <a:gd name="T63" fmla="*/ 7315 h 91"/>
                <a:gd name="T64" fmla="+- 0 3868 3809"/>
                <a:gd name="T65" fmla="*/ T64 w 120"/>
                <a:gd name="T66" fmla="+- 0 7315 7315"/>
                <a:gd name="T67" fmla="*/ 7315 h 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20" h="91">
                  <a:moveTo>
                    <a:pt x="59" y="0"/>
                  </a:moveTo>
                  <a:lnTo>
                    <a:pt x="34" y="4"/>
                  </a:lnTo>
                  <a:lnTo>
                    <a:pt x="14" y="14"/>
                  </a:lnTo>
                  <a:lnTo>
                    <a:pt x="0" y="30"/>
                  </a:lnTo>
                  <a:lnTo>
                    <a:pt x="2" y="54"/>
                  </a:lnTo>
                  <a:lnTo>
                    <a:pt x="11" y="73"/>
                  </a:lnTo>
                  <a:lnTo>
                    <a:pt x="27" y="85"/>
                  </a:lnTo>
                  <a:lnTo>
                    <a:pt x="46" y="92"/>
                  </a:lnTo>
                  <a:lnTo>
                    <a:pt x="75" y="89"/>
                  </a:lnTo>
                  <a:lnTo>
                    <a:pt x="97" y="81"/>
                  </a:lnTo>
                  <a:lnTo>
                    <a:pt x="113" y="69"/>
                  </a:lnTo>
                  <a:lnTo>
                    <a:pt x="120" y="54"/>
                  </a:lnTo>
                  <a:lnTo>
                    <a:pt x="116" y="32"/>
                  </a:lnTo>
                  <a:lnTo>
                    <a:pt x="104" y="16"/>
                  </a:lnTo>
                  <a:lnTo>
                    <a:pt x="85" y="5"/>
                  </a:lnTo>
                  <a:lnTo>
                    <a:pt x="62" y="0"/>
                  </a:lnTo>
                  <a:lnTo>
                    <a:pt x="59" y="0"/>
                  </a:lnTo>
                  <a:close/>
                </a:path>
              </a:pathLst>
            </a:custGeom>
            <a:noFill/>
            <a:ln w="8242">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7" name="Group 171"/>
          <p:cNvGrpSpPr>
            <a:grpSpLocks/>
          </p:cNvGrpSpPr>
          <p:nvPr/>
        </p:nvGrpSpPr>
        <p:grpSpPr bwMode="auto">
          <a:xfrm>
            <a:off x="6460506" y="4657725"/>
            <a:ext cx="84138" cy="66675"/>
            <a:chOff x="3351" y="7309"/>
            <a:chExt cx="132" cy="105"/>
          </a:xfrm>
        </p:grpSpPr>
        <p:grpSp>
          <p:nvGrpSpPr>
            <p:cNvPr id="38" name="Group 172"/>
            <p:cNvGrpSpPr>
              <a:grpSpLocks/>
            </p:cNvGrpSpPr>
            <p:nvPr/>
          </p:nvGrpSpPr>
          <p:grpSpPr bwMode="auto">
            <a:xfrm>
              <a:off x="3358" y="7315"/>
              <a:ext cx="119" cy="92"/>
              <a:chOff x="3358" y="7315"/>
              <a:chExt cx="119" cy="92"/>
            </a:xfrm>
          </p:grpSpPr>
          <p:sp>
            <p:nvSpPr>
              <p:cNvPr id="41" name="Freeform 173"/>
              <p:cNvSpPr>
                <a:spLocks/>
              </p:cNvSpPr>
              <p:nvPr/>
            </p:nvSpPr>
            <p:spPr bwMode="auto">
              <a:xfrm>
                <a:off x="3358" y="7315"/>
                <a:ext cx="119" cy="92"/>
              </a:xfrm>
              <a:custGeom>
                <a:avLst/>
                <a:gdLst>
                  <a:gd name="T0" fmla="+- 0 3416 3358"/>
                  <a:gd name="T1" fmla="*/ T0 w 119"/>
                  <a:gd name="T2" fmla="+- 0 7315 7315"/>
                  <a:gd name="T3" fmla="*/ 7315 h 92"/>
                  <a:gd name="T4" fmla="+- 0 3391 3358"/>
                  <a:gd name="T5" fmla="*/ T4 w 119"/>
                  <a:gd name="T6" fmla="+- 0 7319 7315"/>
                  <a:gd name="T7" fmla="*/ 7319 h 92"/>
                  <a:gd name="T8" fmla="+- 0 3371 3358"/>
                  <a:gd name="T9" fmla="*/ T8 w 119"/>
                  <a:gd name="T10" fmla="+- 0 7330 7315"/>
                  <a:gd name="T11" fmla="*/ 7330 h 92"/>
                  <a:gd name="T12" fmla="+- 0 3358 3358"/>
                  <a:gd name="T13" fmla="*/ T12 w 119"/>
                  <a:gd name="T14" fmla="+- 0 7345 7315"/>
                  <a:gd name="T15" fmla="*/ 7345 h 92"/>
                  <a:gd name="T16" fmla="+- 0 3360 3358"/>
                  <a:gd name="T17" fmla="*/ T16 w 119"/>
                  <a:gd name="T18" fmla="+- 0 7370 7315"/>
                  <a:gd name="T19" fmla="*/ 7370 h 92"/>
                  <a:gd name="T20" fmla="+- 0 3369 3358"/>
                  <a:gd name="T21" fmla="*/ T20 w 119"/>
                  <a:gd name="T22" fmla="+- 0 7388 7315"/>
                  <a:gd name="T23" fmla="*/ 7388 h 92"/>
                  <a:gd name="T24" fmla="+- 0 3385 3358"/>
                  <a:gd name="T25" fmla="*/ T24 w 119"/>
                  <a:gd name="T26" fmla="+- 0 7401 7315"/>
                  <a:gd name="T27" fmla="*/ 7401 h 92"/>
                  <a:gd name="T28" fmla="+- 0 3404 3358"/>
                  <a:gd name="T29" fmla="*/ T28 w 119"/>
                  <a:gd name="T30" fmla="+- 0 7407 7315"/>
                  <a:gd name="T31" fmla="*/ 7407 h 92"/>
                  <a:gd name="T32" fmla="+- 0 3433 3358"/>
                  <a:gd name="T33" fmla="*/ T32 w 119"/>
                  <a:gd name="T34" fmla="+- 0 7404 7315"/>
                  <a:gd name="T35" fmla="*/ 7404 h 92"/>
                  <a:gd name="T36" fmla="+- 0 3455 3358"/>
                  <a:gd name="T37" fmla="*/ T36 w 119"/>
                  <a:gd name="T38" fmla="+- 0 7396 7315"/>
                  <a:gd name="T39" fmla="*/ 7396 h 92"/>
                  <a:gd name="T40" fmla="+- 0 3470 3358"/>
                  <a:gd name="T41" fmla="*/ T40 w 119"/>
                  <a:gd name="T42" fmla="+- 0 7383 7315"/>
                  <a:gd name="T43" fmla="*/ 7383 h 92"/>
                  <a:gd name="T44" fmla="+- 0 3477 3358"/>
                  <a:gd name="T45" fmla="*/ T44 w 119"/>
                  <a:gd name="T46" fmla="+- 0 7367 7315"/>
                  <a:gd name="T47" fmla="*/ 7367 h 92"/>
                  <a:gd name="T48" fmla="+- 0 3472 3358"/>
                  <a:gd name="T49" fmla="*/ T48 w 119"/>
                  <a:gd name="T50" fmla="+- 0 7346 7315"/>
                  <a:gd name="T51" fmla="*/ 7346 h 92"/>
                  <a:gd name="T52" fmla="+- 0 3460 3358"/>
                  <a:gd name="T53" fmla="*/ T52 w 119"/>
                  <a:gd name="T54" fmla="+- 0 7330 7315"/>
                  <a:gd name="T55" fmla="*/ 7330 h 92"/>
                  <a:gd name="T56" fmla="+- 0 3441 3358"/>
                  <a:gd name="T57" fmla="*/ T56 w 119"/>
                  <a:gd name="T58" fmla="+- 0 7319 7315"/>
                  <a:gd name="T59" fmla="*/ 7319 h 92"/>
                  <a:gd name="T60" fmla="+- 0 3417 3358"/>
                  <a:gd name="T61" fmla="*/ T60 w 119"/>
                  <a:gd name="T62" fmla="+- 0 7315 7315"/>
                  <a:gd name="T63" fmla="*/ 7315 h 92"/>
                  <a:gd name="T64" fmla="+- 0 3416 3358"/>
                  <a:gd name="T65" fmla="*/ T64 w 119"/>
                  <a:gd name="T66" fmla="+- 0 7315 7315"/>
                  <a:gd name="T67" fmla="*/ 7315 h 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9" h="92">
                    <a:moveTo>
                      <a:pt x="58" y="0"/>
                    </a:moveTo>
                    <a:lnTo>
                      <a:pt x="33" y="4"/>
                    </a:lnTo>
                    <a:lnTo>
                      <a:pt x="13" y="15"/>
                    </a:lnTo>
                    <a:lnTo>
                      <a:pt x="0" y="30"/>
                    </a:lnTo>
                    <a:lnTo>
                      <a:pt x="2" y="55"/>
                    </a:lnTo>
                    <a:lnTo>
                      <a:pt x="11" y="73"/>
                    </a:lnTo>
                    <a:lnTo>
                      <a:pt x="27" y="86"/>
                    </a:lnTo>
                    <a:lnTo>
                      <a:pt x="46" y="92"/>
                    </a:lnTo>
                    <a:lnTo>
                      <a:pt x="75" y="89"/>
                    </a:lnTo>
                    <a:lnTo>
                      <a:pt x="97" y="81"/>
                    </a:lnTo>
                    <a:lnTo>
                      <a:pt x="112" y="68"/>
                    </a:lnTo>
                    <a:lnTo>
                      <a:pt x="119" y="52"/>
                    </a:lnTo>
                    <a:lnTo>
                      <a:pt x="114" y="31"/>
                    </a:lnTo>
                    <a:lnTo>
                      <a:pt x="102" y="15"/>
                    </a:lnTo>
                    <a:lnTo>
                      <a:pt x="83" y="4"/>
                    </a:lnTo>
                    <a:lnTo>
                      <a:pt x="59" y="0"/>
                    </a:lnTo>
                    <a:lnTo>
                      <a:pt x="58"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9" name="Group 174"/>
            <p:cNvGrpSpPr>
              <a:grpSpLocks/>
            </p:cNvGrpSpPr>
            <p:nvPr/>
          </p:nvGrpSpPr>
          <p:grpSpPr bwMode="auto">
            <a:xfrm>
              <a:off x="3358" y="7315"/>
              <a:ext cx="119" cy="92"/>
              <a:chOff x="3358" y="7315"/>
              <a:chExt cx="119" cy="92"/>
            </a:xfrm>
          </p:grpSpPr>
          <p:sp>
            <p:nvSpPr>
              <p:cNvPr id="40" name="Freeform 175"/>
              <p:cNvSpPr>
                <a:spLocks/>
              </p:cNvSpPr>
              <p:nvPr/>
            </p:nvSpPr>
            <p:spPr bwMode="auto">
              <a:xfrm>
                <a:off x="3358" y="7315"/>
                <a:ext cx="119" cy="92"/>
              </a:xfrm>
              <a:custGeom>
                <a:avLst/>
                <a:gdLst>
                  <a:gd name="T0" fmla="+- 0 3416 3358"/>
                  <a:gd name="T1" fmla="*/ T0 w 119"/>
                  <a:gd name="T2" fmla="+- 0 7315 7315"/>
                  <a:gd name="T3" fmla="*/ 7315 h 92"/>
                  <a:gd name="T4" fmla="+- 0 3391 3358"/>
                  <a:gd name="T5" fmla="*/ T4 w 119"/>
                  <a:gd name="T6" fmla="+- 0 7319 7315"/>
                  <a:gd name="T7" fmla="*/ 7319 h 92"/>
                  <a:gd name="T8" fmla="+- 0 3371 3358"/>
                  <a:gd name="T9" fmla="*/ T8 w 119"/>
                  <a:gd name="T10" fmla="+- 0 7330 7315"/>
                  <a:gd name="T11" fmla="*/ 7330 h 92"/>
                  <a:gd name="T12" fmla="+- 0 3358 3358"/>
                  <a:gd name="T13" fmla="*/ T12 w 119"/>
                  <a:gd name="T14" fmla="+- 0 7345 7315"/>
                  <a:gd name="T15" fmla="*/ 7345 h 92"/>
                  <a:gd name="T16" fmla="+- 0 3360 3358"/>
                  <a:gd name="T17" fmla="*/ T16 w 119"/>
                  <a:gd name="T18" fmla="+- 0 7370 7315"/>
                  <a:gd name="T19" fmla="*/ 7370 h 92"/>
                  <a:gd name="T20" fmla="+- 0 3369 3358"/>
                  <a:gd name="T21" fmla="*/ T20 w 119"/>
                  <a:gd name="T22" fmla="+- 0 7388 7315"/>
                  <a:gd name="T23" fmla="*/ 7388 h 92"/>
                  <a:gd name="T24" fmla="+- 0 3385 3358"/>
                  <a:gd name="T25" fmla="*/ T24 w 119"/>
                  <a:gd name="T26" fmla="+- 0 7401 7315"/>
                  <a:gd name="T27" fmla="*/ 7401 h 92"/>
                  <a:gd name="T28" fmla="+- 0 3404 3358"/>
                  <a:gd name="T29" fmla="*/ T28 w 119"/>
                  <a:gd name="T30" fmla="+- 0 7407 7315"/>
                  <a:gd name="T31" fmla="*/ 7407 h 92"/>
                  <a:gd name="T32" fmla="+- 0 3433 3358"/>
                  <a:gd name="T33" fmla="*/ T32 w 119"/>
                  <a:gd name="T34" fmla="+- 0 7404 7315"/>
                  <a:gd name="T35" fmla="*/ 7404 h 92"/>
                  <a:gd name="T36" fmla="+- 0 3455 3358"/>
                  <a:gd name="T37" fmla="*/ T36 w 119"/>
                  <a:gd name="T38" fmla="+- 0 7396 7315"/>
                  <a:gd name="T39" fmla="*/ 7396 h 92"/>
                  <a:gd name="T40" fmla="+- 0 3470 3358"/>
                  <a:gd name="T41" fmla="*/ T40 w 119"/>
                  <a:gd name="T42" fmla="+- 0 7383 7315"/>
                  <a:gd name="T43" fmla="*/ 7383 h 92"/>
                  <a:gd name="T44" fmla="+- 0 3477 3358"/>
                  <a:gd name="T45" fmla="*/ T44 w 119"/>
                  <a:gd name="T46" fmla="+- 0 7367 7315"/>
                  <a:gd name="T47" fmla="*/ 7367 h 92"/>
                  <a:gd name="T48" fmla="+- 0 3472 3358"/>
                  <a:gd name="T49" fmla="*/ T48 w 119"/>
                  <a:gd name="T50" fmla="+- 0 7346 7315"/>
                  <a:gd name="T51" fmla="*/ 7346 h 92"/>
                  <a:gd name="T52" fmla="+- 0 3460 3358"/>
                  <a:gd name="T53" fmla="*/ T52 w 119"/>
                  <a:gd name="T54" fmla="+- 0 7330 7315"/>
                  <a:gd name="T55" fmla="*/ 7330 h 92"/>
                  <a:gd name="T56" fmla="+- 0 3441 3358"/>
                  <a:gd name="T57" fmla="*/ T56 w 119"/>
                  <a:gd name="T58" fmla="+- 0 7319 7315"/>
                  <a:gd name="T59" fmla="*/ 7319 h 92"/>
                  <a:gd name="T60" fmla="+- 0 3417 3358"/>
                  <a:gd name="T61" fmla="*/ T60 w 119"/>
                  <a:gd name="T62" fmla="+- 0 7315 7315"/>
                  <a:gd name="T63" fmla="*/ 7315 h 92"/>
                  <a:gd name="T64" fmla="+- 0 3416 3358"/>
                  <a:gd name="T65" fmla="*/ T64 w 119"/>
                  <a:gd name="T66" fmla="+- 0 7315 7315"/>
                  <a:gd name="T67" fmla="*/ 7315 h 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9" h="92">
                    <a:moveTo>
                      <a:pt x="58" y="0"/>
                    </a:moveTo>
                    <a:lnTo>
                      <a:pt x="33" y="4"/>
                    </a:lnTo>
                    <a:lnTo>
                      <a:pt x="13" y="15"/>
                    </a:lnTo>
                    <a:lnTo>
                      <a:pt x="0" y="30"/>
                    </a:lnTo>
                    <a:lnTo>
                      <a:pt x="2" y="55"/>
                    </a:lnTo>
                    <a:lnTo>
                      <a:pt x="11" y="73"/>
                    </a:lnTo>
                    <a:lnTo>
                      <a:pt x="27" y="86"/>
                    </a:lnTo>
                    <a:lnTo>
                      <a:pt x="46" y="92"/>
                    </a:lnTo>
                    <a:lnTo>
                      <a:pt x="75" y="89"/>
                    </a:lnTo>
                    <a:lnTo>
                      <a:pt x="97" y="81"/>
                    </a:lnTo>
                    <a:lnTo>
                      <a:pt x="112" y="68"/>
                    </a:lnTo>
                    <a:lnTo>
                      <a:pt x="119" y="52"/>
                    </a:lnTo>
                    <a:lnTo>
                      <a:pt x="114" y="31"/>
                    </a:lnTo>
                    <a:lnTo>
                      <a:pt x="102" y="15"/>
                    </a:lnTo>
                    <a:lnTo>
                      <a:pt x="83" y="4"/>
                    </a:lnTo>
                    <a:lnTo>
                      <a:pt x="59" y="0"/>
                    </a:lnTo>
                    <a:lnTo>
                      <a:pt x="58" y="0"/>
                    </a:lnTo>
                    <a:close/>
                  </a:path>
                </a:pathLst>
              </a:custGeom>
              <a:noFill/>
              <a:ln w="8242">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grpSp>
        <p:nvGrpSpPr>
          <p:cNvPr id="42" name="Group 176"/>
          <p:cNvGrpSpPr>
            <a:grpSpLocks/>
          </p:cNvGrpSpPr>
          <p:nvPr/>
        </p:nvGrpSpPr>
        <p:grpSpPr bwMode="auto">
          <a:xfrm>
            <a:off x="6664325" y="4667250"/>
            <a:ext cx="76200" cy="57150"/>
            <a:chOff x="3809" y="7315"/>
            <a:chExt cx="120" cy="91"/>
          </a:xfrm>
        </p:grpSpPr>
        <p:sp>
          <p:nvSpPr>
            <p:cNvPr id="43" name="Freeform 177"/>
            <p:cNvSpPr>
              <a:spLocks/>
            </p:cNvSpPr>
            <p:nvPr/>
          </p:nvSpPr>
          <p:spPr bwMode="auto">
            <a:xfrm>
              <a:off x="3809" y="7315"/>
              <a:ext cx="120" cy="91"/>
            </a:xfrm>
            <a:custGeom>
              <a:avLst/>
              <a:gdLst>
                <a:gd name="T0" fmla="+- 0 3868 3809"/>
                <a:gd name="T1" fmla="*/ T0 w 120"/>
                <a:gd name="T2" fmla="+- 0 7315 7315"/>
                <a:gd name="T3" fmla="*/ 7315 h 91"/>
                <a:gd name="T4" fmla="+- 0 3843 3809"/>
                <a:gd name="T5" fmla="*/ T4 w 120"/>
                <a:gd name="T6" fmla="+- 0 7319 7315"/>
                <a:gd name="T7" fmla="*/ 7319 h 91"/>
                <a:gd name="T8" fmla="+- 0 3823 3809"/>
                <a:gd name="T9" fmla="*/ T8 w 120"/>
                <a:gd name="T10" fmla="+- 0 7329 7315"/>
                <a:gd name="T11" fmla="*/ 7329 h 91"/>
                <a:gd name="T12" fmla="+- 0 3809 3809"/>
                <a:gd name="T13" fmla="*/ T12 w 120"/>
                <a:gd name="T14" fmla="+- 0 7345 7315"/>
                <a:gd name="T15" fmla="*/ 7345 h 91"/>
                <a:gd name="T16" fmla="+- 0 3811 3809"/>
                <a:gd name="T17" fmla="*/ T16 w 120"/>
                <a:gd name="T18" fmla="+- 0 7369 7315"/>
                <a:gd name="T19" fmla="*/ 7369 h 91"/>
                <a:gd name="T20" fmla="+- 0 3820 3809"/>
                <a:gd name="T21" fmla="*/ T20 w 120"/>
                <a:gd name="T22" fmla="+- 0 7388 7315"/>
                <a:gd name="T23" fmla="*/ 7388 h 91"/>
                <a:gd name="T24" fmla="+- 0 3836 3809"/>
                <a:gd name="T25" fmla="*/ T24 w 120"/>
                <a:gd name="T26" fmla="+- 0 7400 7315"/>
                <a:gd name="T27" fmla="*/ 7400 h 91"/>
                <a:gd name="T28" fmla="+- 0 3855 3809"/>
                <a:gd name="T29" fmla="*/ T28 w 120"/>
                <a:gd name="T30" fmla="+- 0 7407 7315"/>
                <a:gd name="T31" fmla="*/ 7407 h 91"/>
                <a:gd name="T32" fmla="+- 0 3884 3809"/>
                <a:gd name="T33" fmla="*/ T32 w 120"/>
                <a:gd name="T34" fmla="+- 0 7404 7315"/>
                <a:gd name="T35" fmla="*/ 7404 h 91"/>
                <a:gd name="T36" fmla="+- 0 3906 3809"/>
                <a:gd name="T37" fmla="*/ T36 w 120"/>
                <a:gd name="T38" fmla="+- 0 7396 7315"/>
                <a:gd name="T39" fmla="*/ 7396 h 91"/>
                <a:gd name="T40" fmla="+- 0 3922 3809"/>
                <a:gd name="T41" fmla="*/ T40 w 120"/>
                <a:gd name="T42" fmla="+- 0 7384 7315"/>
                <a:gd name="T43" fmla="*/ 7384 h 91"/>
                <a:gd name="T44" fmla="+- 0 3929 3809"/>
                <a:gd name="T45" fmla="*/ T44 w 120"/>
                <a:gd name="T46" fmla="+- 0 7369 7315"/>
                <a:gd name="T47" fmla="*/ 7369 h 91"/>
                <a:gd name="T48" fmla="+- 0 3925 3809"/>
                <a:gd name="T49" fmla="*/ T48 w 120"/>
                <a:gd name="T50" fmla="+- 0 7347 7315"/>
                <a:gd name="T51" fmla="*/ 7347 h 91"/>
                <a:gd name="T52" fmla="+- 0 3913 3809"/>
                <a:gd name="T53" fmla="*/ T52 w 120"/>
                <a:gd name="T54" fmla="+- 0 7331 7315"/>
                <a:gd name="T55" fmla="*/ 7331 h 91"/>
                <a:gd name="T56" fmla="+- 0 3894 3809"/>
                <a:gd name="T57" fmla="*/ T56 w 120"/>
                <a:gd name="T58" fmla="+- 0 7320 7315"/>
                <a:gd name="T59" fmla="*/ 7320 h 91"/>
                <a:gd name="T60" fmla="+- 0 3871 3809"/>
                <a:gd name="T61" fmla="*/ T60 w 120"/>
                <a:gd name="T62" fmla="+- 0 7315 7315"/>
                <a:gd name="T63" fmla="*/ 7315 h 91"/>
                <a:gd name="T64" fmla="+- 0 3868 3809"/>
                <a:gd name="T65" fmla="*/ T64 w 120"/>
                <a:gd name="T66" fmla="+- 0 7315 7315"/>
                <a:gd name="T67" fmla="*/ 7315 h 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20" h="91">
                  <a:moveTo>
                    <a:pt x="59" y="0"/>
                  </a:moveTo>
                  <a:lnTo>
                    <a:pt x="34" y="4"/>
                  </a:lnTo>
                  <a:lnTo>
                    <a:pt x="14" y="14"/>
                  </a:lnTo>
                  <a:lnTo>
                    <a:pt x="0" y="30"/>
                  </a:lnTo>
                  <a:lnTo>
                    <a:pt x="2" y="54"/>
                  </a:lnTo>
                  <a:lnTo>
                    <a:pt x="11" y="73"/>
                  </a:lnTo>
                  <a:lnTo>
                    <a:pt x="27" y="85"/>
                  </a:lnTo>
                  <a:lnTo>
                    <a:pt x="46" y="92"/>
                  </a:lnTo>
                  <a:lnTo>
                    <a:pt x="75" y="89"/>
                  </a:lnTo>
                  <a:lnTo>
                    <a:pt x="97" y="81"/>
                  </a:lnTo>
                  <a:lnTo>
                    <a:pt x="113" y="69"/>
                  </a:lnTo>
                  <a:lnTo>
                    <a:pt x="120" y="54"/>
                  </a:lnTo>
                  <a:lnTo>
                    <a:pt x="116" y="32"/>
                  </a:lnTo>
                  <a:lnTo>
                    <a:pt x="104" y="16"/>
                  </a:lnTo>
                  <a:lnTo>
                    <a:pt x="85" y="5"/>
                  </a:lnTo>
                  <a:lnTo>
                    <a:pt x="62" y="0"/>
                  </a:lnTo>
                  <a:lnTo>
                    <a:pt x="59" y="0"/>
                  </a:lnTo>
                  <a:close/>
                </a:path>
              </a:pathLst>
            </a:custGeom>
            <a:noFill/>
            <a:ln w="8242">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44" name="TextBox 43"/>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19</a:t>
            </a:fld>
            <a:endParaRPr lang="en-US" sz="800" dirty="0">
              <a:solidFill>
                <a:prstClr val="black"/>
              </a:solidFill>
            </a:endParaRPr>
          </a:p>
        </p:txBody>
      </p:sp>
    </p:spTree>
    <p:extLst>
      <p:ext uri="{BB962C8B-B14F-4D97-AF65-F5344CB8AC3E}">
        <p14:creationId xmlns:p14="http://schemas.microsoft.com/office/powerpoint/2010/main" val="23090976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213.139 </a:t>
            </a:r>
            <a:r>
              <a:rPr lang="en-US" sz="4000" dirty="0" smtClean="0"/>
              <a:t>Spring Rail Frogs</a:t>
            </a:r>
            <a:endParaRPr lang="en-US" sz="4000" dirty="0"/>
          </a:p>
        </p:txBody>
      </p:sp>
      <p:sp>
        <p:nvSpPr>
          <p:cNvPr id="12" name="Rectangle 7"/>
          <p:cNvSpPr>
            <a:spLocks noGrp="1" noChangeArrowheads="1"/>
          </p:cNvSpPr>
          <p:nvPr>
            <p:ph idx="4294967295"/>
          </p:nvPr>
        </p:nvSpPr>
        <p:spPr bwMode="auto">
          <a:xfrm>
            <a:off x="914400" y="1676400"/>
            <a:ext cx="7162800" cy="152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smtClean="0"/>
              <a:t>Spring Rail Frogs </a:t>
            </a:r>
            <a:r>
              <a:rPr lang="en-US" sz="2000" i="1" dirty="0" smtClean="0"/>
              <a:t>CONTINUED</a:t>
            </a:r>
          </a:p>
          <a:p>
            <a:r>
              <a:rPr lang="en-US" sz="2000" dirty="0" smtClean="0"/>
              <a:t>(</a:t>
            </a:r>
            <a:r>
              <a:rPr lang="en-US" sz="2000" dirty="0"/>
              <a:t>e)	The clearance between </a:t>
            </a:r>
            <a:r>
              <a:rPr lang="en-US" sz="2000" dirty="0" smtClean="0"/>
              <a:t>the hold-down </a:t>
            </a:r>
            <a:r>
              <a:rPr lang="en-US" sz="2000" dirty="0"/>
              <a:t>housing and the horn </a:t>
            </a:r>
            <a:r>
              <a:rPr lang="en-US" sz="2000" dirty="0" smtClean="0"/>
              <a:t>may </a:t>
            </a:r>
            <a:r>
              <a:rPr lang="en-US" sz="2000" dirty="0"/>
              <a:t>not be more than 1/4".</a:t>
            </a:r>
          </a:p>
          <a:p>
            <a:endParaRPr lang="en-US" sz="2000" dirty="0"/>
          </a:p>
        </p:txBody>
      </p:sp>
      <p:pic>
        <p:nvPicPr>
          <p:cNvPr id="14" name="Picture 7"/>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2514600" y="2819400"/>
            <a:ext cx="4060366" cy="351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190</a:t>
            </a:fld>
            <a:endParaRPr lang="en-US" sz="800" dirty="0">
              <a:solidFill>
                <a:prstClr val="black"/>
              </a:solidFill>
            </a:endParaRPr>
          </a:p>
        </p:txBody>
      </p:sp>
    </p:spTree>
    <p:extLst>
      <p:ext uri="{BB962C8B-B14F-4D97-AF65-F5344CB8AC3E}">
        <p14:creationId xmlns:p14="http://schemas.microsoft.com/office/powerpoint/2010/main" val="1483625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213.139 </a:t>
            </a:r>
            <a:r>
              <a:rPr lang="en-US" sz="4000" dirty="0" smtClean="0"/>
              <a:t>Spring Rail Frogs</a:t>
            </a:r>
            <a:endParaRPr lang="en-US" sz="4000" dirty="0"/>
          </a:p>
        </p:txBody>
      </p:sp>
      <p:pic>
        <p:nvPicPr>
          <p:cNvPr id="8" name="Picture 1028" descr="C:\Documents and Settings\KMcquitty\My Documents\PowerPoints\SPRING RAIL FROG DATA\100_02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131" y="1576974"/>
            <a:ext cx="7135069" cy="47476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191</a:t>
            </a:fld>
            <a:endParaRPr lang="en-US" sz="800" dirty="0">
              <a:solidFill>
                <a:prstClr val="black"/>
              </a:solidFill>
            </a:endParaRPr>
          </a:p>
        </p:txBody>
      </p:sp>
    </p:spTree>
    <p:extLst>
      <p:ext uri="{BB962C8B-B14F-4D97-AF65-F5344CB8AC3E}">
        <p14:creationId xmlns:p14="http://schemas.microsoft.com/office/powerpoint/2010/main" val="8090588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213.139 </a:t>
            </a:r>
            <a:r>
              <a:rPr lang="en-US" sz="4000" dirty="0" smtClean="0"/>
              <a:t>Spring Rail Frogs</a:t>
            </a:r>
            <a:endParaRPr lang="en-US" sz="4000" dirty="0"/>
          </a:p>
        </p:txBody>
      </p:sp>
      <p:graphicFrame>
        <p:nvGraphicFramePr>
          <p:cNvPr id="2" name="Object 1"/>
          <p:cNvGraphicFramePr>
            <a:graphicFrameLocks noChangeAspect="1"/>
          </p:cNvGraphicFramePr>
          <p:nvPr>
            <p:extLst>
              <p:ext uri="{D42A27DB-BD31-4B8C-83A1-F6EECF244321}">
                <p14:modId xmlns:p14="http://schemas.microsoft.com/office/powerpoint/2010/main" val="3857197993"/>
              </p:ext>
            </p:extLst>
          </p:nvPr>
        </p:nvGraphicFramePr>
        <p:xfrm>
          <a:off x="1295400" y="1447800"/>
          <a:ext cx="6797675" cy="4495800"/>
        </p:xfrm>
        <a:graphic>
          <a:graphicData uri="http://schemas.openxmlformats.org/presentationml/2006/ole">
            <mc:AlternateContent xmlns:mc="http://schemas.openxmlformats.org/markup-compatibility/2006">
              <mc:Choice xmlns:v="urn:schemas-microsoft-com:vml" Requires="v">
                <p:oleObj spid="_x0000_s208934" name="Image Document" r:id="rId4" imgW="8906608" imgH="5187462" progId="">
                  <p:embed/>
                </p:oleObj>
              </mc:Choice>
              <mc:Fallback>
                <p:oleObj name="Image Document" r:id="rId4" imgW="8906608" imgH="518746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447800"/>
                        <a:ext cx="6797675" cy="449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192</a:t>
            </a:fld>
            <a:endParaRPr lang="en-US" sz="800" dirty="0">
              <a:solidFill>
                <a:prstClr val="black"/>
              </a:solidFill>
            </a:endParaRPr>
          </a:p>
        </p:txBody>
      </p:sp>
    </p:spTree>
    <p:extLst>
      <p:ext uri="{BB962C8B-B14F-4D97-AF65-F5344CB8AC3E}">
        <p14:creationId xmlns:p14="http://schemas.microsoft.com/office/powerpoint/2010/main" val="38724209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213.141 Self Guarded</a:t>
            </a:r>
            <a:br>
              <a:rPr lang="en-US" sz="4400" dirty="0" smtClean="0"/>
            </a:br>
            <a:r>
              <a:rPr lang="en-US" sz="4400" dirty="0"/>
              <a:t> </a:t>
            </a:r>
            <a:r>
              <a:rPr lang="en-US" sz="4400" dirty="0" smtClean="0"/>
              <a:t>                Frogs</a:t>
            </a:r>
            <a:endParaRPr lang="en-US" sz="4400" dirty="0"/>
          </a:p>
        </p:txBody>
      </p:sp>
      <p:sp>
        <p:nvSpPr>
          <p:cNvPr id="12" name="Rectangle 7"/>
          <p:cNvSpPr>
            <a:spLocks noGrp="1" noChangeArrowheads="1"/>
          </p:cNvSpPr>
          <p:nvPr>
            <p:ph idx="4294967295"/>
          </p:nvPr>
        </p:nvSpPr>
        <p:spPr bwMode="auto">
          <a:xfrm>
            <a:off x="914400" y="1676400"/>
            <a:ext cx="7162800" cy="172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a:t>(a)	The raised guard on a self-guarded frog may not be worn more than 3/8”</a:t>
            </a:r>
          </a:p>
          <a:p>
            <a:r>
              <a:rPr lang="en-US" sz="2000" dirty="0"/>
              <a:t>(b)	If repairs are made to a self-guarded frog without removing it from service, the guarding face must be restored before rebuilding the point</a:t>
            </a:r>
            <a:r>
              <a:rPr lang="en-US" sz="2000" dirty="0" smtClean="0"/>
              <a:t>.</a:t>
            </a:r>
            <a:endParaRPr lang="en-US" sz="2000" dirty="0"/>
          </a:p>
        </p:txBody>
      </p:sp>
      <p:pic>
        <p:nvPicPr>
          <p:cNvPr id="8" name="Picture 9" descr="C:\Documents and Settings\kevin.mcquitty\My Documents\Pic SFG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200" y="3581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C:\Documents and Settings\kevin.mcquitty\My Documents\Pic SFG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5200" y="3581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193</a:t>
            </a:fld>
            <a:endParaRPr lang="en-US" sz="800" dirty="0">
              <a:solidFill>
                <a:prstClr val="black"/>
              </a:solidFill>
            </a:endParaRPr>
          </a:p>
        </p:txBody>
      </p:sp>
    </p:spTree>
    <p:extLst>
      <p:ext uri="{BB962C8B-B14F-4D97-AF65-F5344CB8AC3E}">
        <p14:creationId xmlns:p14="http://schemas.microsoft.com/office/powerpoint/2010/main" val="2919071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213.143 </a:t>
            </a:r>
            <a:r>
              <a:rPr lang="en-US" sz="3600" dirty="0" smtClean="0"/>
              <a:t>Frog Guard Rails &amp;</a:t>
            </a:r>
            <a:br>
              <a:rPr lang="en-US" sz="3600" dirty="0" smtClean="0"/>
            </a:br>
            <a:r>
              <a:rPr lang="en-US" sz="3600" dirty="0"/>
              <a:t> </a:t>
            </a:r>
            <a:r>
              <a:rPr lang="en-US" sz="3600" dirty="0" smtClean="0"/>
              <a:t>                   Guard Faces; Gage</a:t>
            </a:r>
            <a:endParaRPr lang="en-US" sz="3600" dirty="0"/>
          </a:p>
        </p:txBody>
      </p:sp>
      <p:sp>
        <p:nvSpPr>
          <p:cNvPr id="12" name="Rectangle 7"/>
          <p:cNvSpPr>
            <a:spLocks noGrp="1" noChangeArrowheads="1"/>
          </p:cNvSpPr>
          <p:nvPr>
            <p:ph idx="4294967295"/>
          </p:nvPr>
        </p:nvSpPr>
        <p:spPr bwMode="auto">
          <a:xfrm>
            <a:off x="914400" y="1676400"/>
            <a:ext cx="7162800"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a:t>The guard check and guard face gages in frogs must be within the limits prescribed in the following table --</a:t>
            </a:r>
          </a:p>
        </p:txBody>
      </p:sp>
      <p:graphicFrame>
        <p:nvGraphicFramePr>
          <p:cNvPr id="2" name="Table 1"/>
          <p:cNvGraphicFramePr>
            <a:graphicFrameLocks noGrp="1"/>
          </p:cNvGraphicFramePr>
          <p:nvPr>
            <p:extLst>
              <p:ext uri="{D42A27DB-BD31-4B8C-83A1-F6EECF244321}">
                <p14:modId xmlns:p14="http://schemas.microsoft.com/office/powerpoint/2010/main" val="2543585180"/>
              </p:ext>
            </p:extLst>
          </p:nvPr>
        </p:nvGraphicFramePr>
        <p:xfrm>
          <a:off x="1219200" y="2499360"/>
          <a:ext cx="6400800" cy="3495040"/>
        </p:xfrm>
        <a:graphic>
          <a:graphicData uri="http://schemas.openxmlformats.org/drawingml/2006/table">
            <a:tbl>
              <a:tblPr firstRow="1" bandRow="1">
                <a:tableStyleId>{5C22544A-7EE6-4342-B048-85BDC9FD1C3A}</a:tableStyleId>
              </a:tblPr>
              <a:tblGrid>
                <a:gridCol w="838200"/>
                <a:gridCol w="2971800"/>
                <a:gridCol w="2590800"/>
              </a:tblGrid>
              <a:tr h="370840">
                <a:tc>
                  <a:txBody>
                    <a:bodyPr/>
                    <a:lstStyle/>
                    <a:p>
                      <a:endParaRPr lang="en-US" sz="1200" dirty="0" smtClean="0"/>
                    </a:p>
                    <a:p>
                      <a:r>
                        <a:rPr lang="en-US" sz="1200" dirty="0" smtClean="0"/>
                        <a:t>Class of</a:t>
                      </a:r>
                    </a:p>
                    <a:p>
                      <a:r>
                        <a:rPr lang="en-US" sz="1200" dirty="0" smtClean="0"/>
                        <a:t>track</a:t>
                      </a:r>
                      <a:endParaRPr lang="en-US" sz="1200" dirty="0"/>
                    </a:p>
                  </a:txBody>
                  <a:tcPr/>
                </a:tc>
                <a:tc>
                  <a:txBody>
                    <a:bodyPr/>
                    <a:lstStyle/>
                    <a:p>
                      <a:pPr algn="ctr"/>
                      <a:r>
                        <a:rPr lang="en-US" sz="1200" dirty="0" smtClean="0"/>
                        <a:t>Guard check gage</a:t>
                      </a:r>
                    </a:p>
                    <a:p>
                      <a:r>
                        <a:rPr lang="en-US" sz="1200" dirty="0" smtClean="0"/>
                        <a:t>The distance between the gage line of a frog to the guard line [1] of its guard rail or guarding face, measured across the track at right angles to the gage line [2], may not be less than</a:t>
                      </a:r>
                      <a:endParaRPr lang="en-US" sz="1200" dirty="0"/>
                    </a:p>
                  </a:txBody>
                  <a:tcPr/>
                </a:tc>
                <a:tc>
                  <a:txBody>
                    <a:bodyPr/>
                    <a:lstStyle/>
                    <a:p>
                      <a:pPr algn="ctr"/>
                      <a:r>
                        <a:rPr lang="en-US" sz="1200" dirty="0" smtClean="0"/>
                        <a:t>Guard face gage</a:t>
                      </a:r>
                    </a:p>
                    <a:p>
                      <a:r>
                        <a:rPr lang="en-US" sz="1200" dirty="0" smtClean="0"/>
                        <a:t>The distance between guard lines [1], measured across the track at right angles to the gage line [2], may not be more than</a:t>
                      </a:r>
                      <a:endParaRPr lang="en-US" sz="1200" dirty="0"/>
                    </a:p>
                  </a:txBody>
                  <a:tcPr/>
                </a:tc>
              </a:tr>
              <a:tr h="370840">
                <a:tc>
                  <a:txBody>
                    <a:bodyPr/>
                    <a:lstStyle/>
                    <a:p>
                      <a:pPr algn="ctr"/>
                      <a:r>
                        <a:rPr lang="en-US" dirty="0" smtClean="0"/>
                        <a:t>1</a:t>
                      </a:r>
                      <a:endParaRPr lang="en-US" dirty="0"/>
                    </a:p>
                  </a:txBody>
                  <a:tcPr/>
                </a:tc>
                <a:tc>
                  <a:txBody>
                    <a:bodyPr/>
                    <a:lstStyle/>
                    <a:p>
                      <a:pPr algn="ctr"/>
                      <a:r>
                        <a:rPr lang="en-US" dirty="0" smtClean="0"/>
                        <a:t>4’6-1/8”</a:t>
                      </a:r>
                      <a:endParaRPr lang="en-US" dirty="0"/>
                    </a:p>
                  </a:txBody>
                  <a:tcPr/>
                </a:tc>
                <a:tc>
                  <a:txBody>
                    <a:bodyPr/>
                    <a:lstStyle/>
                    <a:p>
                      <a:pPr algn="ctr"/>
                      <a:r>
                        <a:rPr lang="en-US" dirty="0" smtClean="0"/>
                        <a:t>4’5-1/4”</a:t>
                      </a:r>
                      <a:endParaRPr lang="en-US" dirty="0"/>
                    </a:p>
                  </a:txBody>
                  <a:tcPr/>
                </a:tc>
              </a:tr>
              <a:tr h="370840">
                <a:tc>
                  <a:txBody>
                    <a:bodyPr/>
                    <a:lstStyle/>
                    <a:p>
                      <a:pPr algn="ctr"/>
                      <a:r>
                        <a:rPr lang="en-US" dirty="0" smtClean="0"/>
                        <a:t>2</a:t>
                      </a:r>
                      <a:endParaRPr lang="en-US" dirty="0"/>
                    </a:p>
                  </a:txBody>
                  <a:tcPr/>
                </a:tc>
                <a:tc>
                  <a:txBody>
                    <a:bodyPr/>
                    <a:lstStyle/>
                    <a:p>
                      <a:pPr algn="ctr"/>
                      <a:r>
                        <a:rPr lang="en-US" dirty="0" smtClean="0"/>
                        <a:t>4’6-1/4”</a:t>
                      </a:r>
                      <a:endParaRPr lang="en-US" dirty="0"/>
                    </a:p>
                  </a:txBody>
                  <a:tcPr/>
                </a:tc>
                <a:tc>
                  <a:txBody>
                    <a:bodyPr/>
                    <a:lstStyle/>
                    <a:p>
                      <a:pPr algn="ctr"/>
                      <a:r>
                        <a:rPr lang="en-US" dirty="0" smtClean="0"/>
                        <a:t>4’5-1/8”</a:t>
                      </a:r>
                      <a:endParaRPr lang="en-US" dirty="0"/>
                    </a:p>
                  </a:txBody>
                  <a:tcPr/>
                </a:tc>
              </a:tr>
              <a:tr h="370840">
                <a:tc>
                  <a:txBody>
                    <a:bodyPr/>
                    <a:lstStyle/>
                    <a:p>
                      <a:pPr algn="ctr"/>
                      <a:r>
                        <a:rPr lang="en-US" dirty="0" smtClean="0"/>
                        <a:t>3 &amp; 4</a:t>
                      </a:r>
                      <a:endParaRPr lang="en-US" dirty="0"/>
                    </a:p>
                  </a:txBody>
                  <a:tcPr/>
                </a:tc>
                <a:tc>
                  <a:txBody>
                    <a:bodyPr/>
                    <a:lstStyle/>
                    <a:p>
                      <a:pPr algn="ctr"/>
                      <a:r>
                        <a:rPr lang="en-US" dirty="0" smtClean="0"/>
                        <a:t>4’6-3/8”</a:t>
                      </a:r>
                      <a:endParaRPr lang="en-US" dirty="0"/>
                    </a:p>
                  </a:txBody>
                  <a:tcPr/>
                </a:tc>
                <a:tc>
                  <a:txBody>
                    <a:bodyPr/>
                    <a:lstStyle/>
                    <a:p>
                      <a:pPr algn="ctr"/>
                      <a:r>
                        <a:rPr lang="en-US" dirty="0" smtClean="0"/>
                        <a:t>4’5-1/8”</a:t>
                      </a:r>
                      <a:endParaRPr lang="en-US" dirty="0"/>
                    </a:p>
                  </a:txBody>
                  <a:tcPr/>
                </a:tc>
              </a:tr>
              <a:tr h="370840">
                <a:tc>
                  <a:txBody>
                    <a:bodyPr/>
                    <a:lstStyle/>
                    <a:p>
                      <a:pPr algn="ctr"/>
                      <a:r>
                        <a:rPr lang="en-US" dirty="0" smtClean="0"/>
                        <a:t>5</a:t>
                      </a:r>
                      <a:endParaRPr lang="en-US" dirty="0"/>
                    </a:p>
                  </a:txBody>
                  <a:tcPr/>
                </a:tc>
                <a:tc>
                  <a:txBody>
                    <a:bodyPr/>
                    <a:lstStyle/>
                    <a:p>
                      <a:pPr algn="ctr"/>
                      <a:r>
                        <a:rPr lang="en-US" dirty="0" smtClean="0"/>
                        <a:t>4’6-1/2”</a:t>
                      </a:r>
                      <a:endParaRPr lang="en-US" dirty="0"/>
                    </a:p>
                  </a:txBody>
                  <a:tcPr/>
                </a:tc>
                <a:tc>
                  <a:txBody>
                    <a:bodyPr/>
                    <a:lstStyle/>
                    <a:p>
                      <a:pPr algn="ctr"/>
                      <a:r>
                        <a:rPr lang="en-US" dirty="0" smtClean="0"/>
                        <a:t>4’5”</a:t>
                      </a:r>
                      <a:endParaRPr lang="en-US" dirty="0"/>
                    </a:p>
                  </a:txBody>
                  <a:tcPr/>
                </a:tc>
              </a:tr>
              <a:tr h="370840">
                <a:tc gridSpan="3">
                  <a:txBody>
                    <a:bodyPr/>
                    <a:lstStyle/>
                    <a:p>
                      <a:pPr algn="l"/>
                      <a:r>
                        <a:rPr lang="en-US" sz="1200" dirty="0" smtClean="0"/>
                        <a:t>[1] A line along that side of the flangeway which is nearer to the center of the track and at the same elevation as the gage line. </a:t>
                      </a:r>
                    </a:p>
                    <a:p>
                      <a:pPr algn="l"/>
                      <a:r>
                        <a:rPr lang="en-US" sz="1200" dirty="0" smtClean="0"/>
                        <a:t>[2] A line 5/8” below the centerline of the head of the running rail or the corresponding location of the tread portion of the track structure.</a:t>
                      </a:r>
                      <a:endParaRPr lang="en-US" sz="1200" dirty="0"/>
                    </a:p>
                  </a:txBody>
                  <a:tcPr/>
                </a:tc>
                <a:tc hMerge="1">
                  <a:txBody>
                    <a:bodyPr/>
                    <a:lstStyle/>
                    <a:p>
                      <a:pPr algn="ctr"/>
                      <a:endParaRPr lang="en-US" dirty="0"/>
                    </a:p>
                  </a:txBody>
                  <a:tcPr/>
                </a:tc>
                <a:tc hMerge="1">
                  <a:txBody>
                    <a:bodyPr/>
                    <a:lstStyle/>
                    <a:p>
                      <a:pPr algn="ctr"/>
                      <a:endParaRPr lang="en-US" dirty="0"/>
                    </a:p>
                  </a:txBody>
                  <a:tcPr/>
                </a:tc>
              </a:tr>
            </a:tbl>
          </a:graphicData>
        </a:graphic>
      </p:graphicFrame>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194</a:t>
            </a:fld>
            <a:endParaRPr lang="en-US" sz="800" dirty="0">
              <a:solidFill>
                <a:prstClr val="black"/>
              </a:solidFill>
            </a:endParaRPr>
          </a:p>
        </p:txBody>
      </p:sp>
      <p:sp>
        <p:nvSpPr>
          <p:cNvPr id="3" name="Rectangle 2"/>
          <p:cNvSpPr/>
          <p:nvPr/>
        </p:nvSpPr>
        <p:spPr bwMode="auto">
          <a:xfrm>
            <a:off x="228600" y="3331779"/>
            <a:ext cx="709613" cy="1981200"/>
          </a:xfrm>
          <a:prstGeom prst="rect">
            <a:avLst/>
          </a:prstGeom>
          <a:solidFill>
            <a:srgbClr val="FFFF00"/>
          </a:solidFill>
          <a:ln w="12700">
            <a:solidFill>
              <a:schemeClr val="tx1"/>
            </a:solidFill>
            <a:round/>
            <a:headEnd/>
            <a:tailEnd/>
          </a:ln>
        </p:spPr>
        <p:txBody>
          <a:bodyPr wrap="none" rtlCol="0" anchor="ctr"/>
          <a:lstStyle/>
          <a:p>
            <a:pPr algn="ctr"/>
            <a:r>
              <a:rPr lang="en-US" b="1" dirty="0" smtClean="0">
                <a:solidFill>
                  <a:prstClr val="black"/>
                </a:solidFill>
              </a:rPr>
              <a:t>F</a:t>
            </a:r>
          </a:p>
          <a:p>
            <a:pPr algn="ctr"/>
            <a:r>
              <a:rPr lang="en-US" b="1" dirty="0" smtClean="0">
                <a:solidFill>
                  <a:prstClr val="black"/>
                </a:solidFill>
              </a:rPr>
              <a:t>E</a:t>
            </a:r>
          </a:p>
          <a:p>
            <a:pPr algn="ctr"/>
            <a:r>
              <a:rPr lang="en-US" b="1" dirty="0" smtClean="0">
                <a:solidFill>
                  <a:prstClr val="black"/>
                </a:solidFill>
              </a:rPr>
              <a:t>E</a:t>
            </a:r>
          </a:p>
          <a:p>
            <a:pPr algn="ctr"/>
            <a:r>
              <a:rPr lang="en-US" b="1" dirty="0" smtClean="0">
                <a:solidFill>
                  <a:prstClr val="black"/>
                </a:solidFill>
              </a:rPr>
              <a:t>T</a:t>
            </a:r>
            <a:endParaRPr lang="en-US" b="1" dirty="0">
              <a:solidFill>
                <a:prstClr val="black"/>
              </a:solidFill>
            </a:endParaRPr>
          </a:p>
        </p:txBody>
      </p:sp>
    </p:spTree>
    <p:extLst>
      <p:ext uri="{BB962C8B-B14F-4D97-AF65-F5344CB8AC3E}">
        <p14:creationId xmlns:p14="http://schemas.microsoft.com/office/powerpoint/2010/main" val="14618204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213.143 </a:t>
            </a:r>
            <a:r>
              <a:rPr lang="en-US" sz="3600" dirty="0" smtClean="0"/>
              <a:t>Frog Guard Rails &amp;</a:t>
            </a:r>
            <a:br>
              <a:rPr lang="en-US" sz="3600" dirty="0" smtClean="0"/>
            </a:br>
            <a:r>
              <a:rPr lang="en-US" sz="3600" dirty="0"/>
              <a:t> </a:t>
            </a:r>
            <a:r>
              <a:rPr lang="en-US" sz="3600" dirty="0" smtClean="0"/>
              <a:t>                   Guard Faces; Gage</a:t>
            </a:r>
            <a:endParaRPr lang="en-US" sz="3600" dirty="0"/>
          </a:p>
        </p:txBody>
      </p:sp>
      <p:sp>
        <p:nvSpPr>
          <p:cNvPr id="12" name="Rectangle 7"/>
          <p:cNvSpPr>
            <a:spLocks noGrp="1" noChangeArrowheads="1"/>
          </p:cNvSpPr>
          <p:nvPr>
            <p:ph idx="4294967295"/>
          </p:nvPr>
        </p:nvSpPr>
        <p:spPr bwMode="auto">
          <a:xfrm>
            <a:off x="914400" y="1676400"/>
            <a:ext cx="7162800"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a:t>The guard check and guard face gages in frogs must be within the limits prescribed in the following table --</a:t>
            </a:r>
          </a:p>
        </p:txBody>
      </p:sp>
      <p:graphicFrame>
        <p:nvGraphicFramePr>
          <p:cNvPr id="2" name="Table 1"/>
          <p:cNvGraphicFramePr>
            <a:graphicFrameLocks noGrp="1"/>
          </p:cNvGraphicFramePr>
          <p:nvPr>
            <p:extLst>
              <p:ext uri="{D42A27DB-BD31-4B8C-83A1-F6EECF244321}">
                <p14:modId xmlns:p14="http://schemas.microsoft.com/office/powerpoint/2010/main" val="3209285719"/>
              </p:ext>
            </p:extLst>
          </p:nvPr>
        </p:nvGraphicFramePr>
        <p:xfrm>
          <a:off x="1219200" y="2499360"/>
          <a:ext cx="6400800" cy="3495040"/>
        </p:xfrm>
        <a:graphic>
          <a:graphicData uri="http://schemas.openxmlformats.org/drawingml/2006/table">
            <a:tbl>
              <a:tblPr firstRow="1" bandRow="1">
                <a:tableStyleId>{5C22544A-7EE6-4342-B048-85BDC9FD1C3A}</a:tableStyleId>
              </a:tblPr>
              <a:tblGrid>
                <a:gridCol w="838200"/>
                <a:gridCol w="2971800"/>
                <a:gridCol w="2590800"/>
              </a:tblGrid>
              <a:tr h="370840">
                <a:tc>
                  <a:txBody>
                    <a:bodyPr/>
                    <a:lstStyle/>
                    <a:p>
                      <a:endParaRPr lang="en-US" sz="1200" dirty="0" smtClean="0"/>
                    </a:p>
                    <a:p>
                      <a:r>
                        <a:rPr lang="en-US" sz="1200" dirty="0" smtClean="0"/>
                        <a:t>Class of</a:t>
                      </a:r>
                    </a:p>
                    <a:p>
                      <a:r>
                        <a:rPr lang="en-US" sz="1200" dirty="0" smtClean="0"/>
                        <a:t>track</a:t>
                      </a:r>
                      <a:endParaRPr lang="en-US" sz="1200" dirty="0"/>
                    </a:p>
                  </a:txBody>
                  <a:tcPr/>
                </a:tc>
                <a:tc>
                  <a:txBody>
                    <a:bodyPr/>
                    <a:lstStyle/>
                    <a:p>
                      <a:pPr algn="ctr"/>
                      <a:r>
                        <a:rPr lang="en-US" sz="1200" dirty="0" smtClean="0"/>
                        <a:t>Guard check gage</a:t>
                      </a:r>
                    </a:p>
                    <a:p>
                      <a:r>
                        <a:rPr lang="en-US" sz="1200" dirty="0" smtClean="0"/>
                        <a:t>The distance between the gage line of a frog to the guard line [1] of its guard rail or guarding face, measured across the track at right angles to the gage line [2], may not be less than</a:t>
                      </a:r>
                      <a:endParaRPr lang="en-US" sz="1200" dirty="0"/>
                    </a:p>
                  </a:txBody>
                  <a:tcPr/>
                </a:tc>
                <a:tc>
                  <a:txBody>
                    <a:bodyPr/>
                    <a:lstStyle/>
                    <a:p>
                      <a:pPr algn="ctr"/>
                      <a:r>
                        <a:rPr lang="en-US" sz="1200" dirty="0" smtClean="0"/>
                        <a:t>Guard face gage</a:t>
                      </a:r>
                    </a:p>
                    <a:p>
                      <a:r>
                        <a:rPr lang="en-US" sz="1200" dirty="0" smtClean="0"/>
                        <a:t>The distance between guard lines [1], measured across the track at right angles to the gage line [2], may not be more than</a:t>
                      </a:r>
                      <a:endParaRPr lang="en-US" sz="1200" dirty="0"/>
                    </a:p>
                  </a:txBody>
                  <a:tcPr/>
                </a:tc>
              </a:tr>
              <a:tr h="370840">
                <a:tc>
                  <a:txBody>
                    <a:bodyPr/>
                    <a:lstStyle/>
                    <a:p>
                      <a:pPr algn="ctr"/>
                      <a:r>
                        <a:rPr lang="en-US" dirty="0" smtClean="0"/>
                        <a:t>1</a:t>
                      </a:r>
                      <a:endParaRPr lang="en-US" dirty="0"/>
                    </a:p>
                  </a:txBody>
                  <a:tcPr/>
                </a:tc>
                <a:tc>
                  <a:txBody>
                    <a:bodyPr/>
                    <a:lstStyle/>
                    <a:p>
                      <a:pPr algn="ctr"/>
                      <a:r>
                        <a:rPr lang="en-US" dirty="0" smtClean="0"/>
                        <a:t>54-1/8”</a:t>
                      </a:r>
                      <a:endParaRPr lang="en-US" dirty="0"/>
                    </a:p>
                  </a:txBody>
                  <a:tcPr/>
                </a:tc>
                <a:tc>
                  <a:txBody>
                    <a:bodyPr/>
                    <a:lstStyle/>
                    <a:p>
                      <a:pPr algn="ctr"/>
                      <a:r>
                        <a:rPr lang="en-US" dirty="0" smtClean="0"/>
                        <a:t>53-1/4”</a:t>
                      </a:r>
                      <a:endParaRPr lang="en-US" dirty="0"/>
                    </a:p>
                  </a:txBody>
                  <a:tcPr/>
                </a:tc>
              </a:tr>
              <a:tr h="370840">
                <a:tc>
                  <a:txBody>
                    <a:bodyPr/>
                    <a:lstStyle/>
                    <a:p>
                      <a:pPr algn="ctr"/>
                      <a:r>
                        <a:rPr lang="en-US" dirty="0" smtClean="0"/>
                        <a:t>2</a:t>
                      </a:r>
                      <a:endParaRPr lang="en-US" dirty="0"/>
                    </a:p>
                  </a:txBody>
                  <a:tcPr/>
                </a:tc>
                <a:tc>
                  <a:txBody>
                    <a:bodyPr/>
                    <a:lstStyle/>
                    <a:p>
                      <a:pPr algn="ctr"/>
                      <a:r>
                        <a:rPr lang="en-US" dirty="0" smtClean="0"/>
                        <a:t>54-2/8”</a:t>
                      </a:r>
                      <a:endParaRPr lang="en-US" dirty="0"/>
                    </a:p>
                  </a:txBody>
                  <a:tcPr/>
                </a:tc>
                <a:tc>
                  <a:txBody>
                    <a:bodyPr/>
                    <a:lstStyle/>
                    <a:p>
                      <a:pPr algn="ctr"/>
                      <a:r>
                        <a:rPr lang="en-US" dirty="0" smtClean="0"/>
                        <a:t>53-1/8”</a:t>
                      </a:r>
                      <a:endParaRPr lang="en-US" dirty="0"/>
                    </a:p>
                  </a:txBody>
                  <a:tcPr/>
                </a:tc>
              </a:tr>
              <a:tr h="370840">
                <a:tc>
                  <a:txBody>
                    <a:bodyPr/>
                    <a:lstStyle/>
                    <a:p>
                      <a:pPr algn="ctr"/>
                      <a:r>
                        <a:rPr lang="en-US" dirty="0" smtClean="0"/>
                        <a:t>3 &amp; 4</a:t>
                      </a:r>
                      <a:endParaRPr lang="en-US" dirty="0"/>
                    </a:p>
                  </a:txBody>
                  <a:tcPr/>
                </a:tc>
                <a:tc>
                  <a:txBody>
                    <a:bodyPr/>
                    <a:lstStyle/>
                    <a:p>
                      <a:pPr algn="ctr"/>
                      <a:r>
                        <a:rPr lang="en-US" dirty="0" smtClean="0"/>
                        <a:t>54-3/8”</a:t>
                      </a:r>
                      <a:endParaRPr lang="en-US" dirty="0"/>
                    </a:p>
                  </a:txBody>
                  <a:tcPr/>
                </a:tc>
                <a:tc>
                  <a:txBody>
                    <a:bodyPr/>
                    <a:lstStyle/>
                    <a:p>
                      <a:pPr algn="ctr"/>
                      <a:r>
                        <a:rPr lang="en-US" dirty="0" smtClean="0"/>
                        <a:t>53-1/8”</a:t>
                      </a:r>
                      <a:endParaRPr lang="en-US" dirty="0"/>
                    </a:p>
                  </a:txBody>
                  <a:tcPr/>
                </a:tc>
              </a:tr>
              <a:tr h="370840">
                <a:tc>
                  <a:txBody>
                    <a:bodyPr/>
                    <a:lstStyle/>
                    <a:p>
                      <a:pPr algn="ctr"/>
                      <a:r>
                        <a:rPr lang="en-US" dirty="0" smtClean="0"/>
                        <a:t>5</a:t>
                      </a:r>
                      <a:endParaRPr lang="en-US" dirty="0"/>
                    </a:p>
                  </a:txBody>
                  <a:tcPr/>
                </a:tc>
                <a:tc>
                  <a:txBody>
                    <a:bodyPr/>
                    <a:lstStyle/>
                    <a:p>
                      <a:pPr algn="ctr"/>
                      <a:r>
                        <a:rPr lang="en-US" dirty="0" smtClean="0"/>
                        <a:t>54-1/2”</a:t>
                      </a:r>
                      <a:endParaRPr lang="en-US" dirty="0"/>
                    </a:p>
                  </a:txBody>
                  <a:tcPr/>
                </a:tc>
                <a:tc>
                  <a:txBody>
                    <a:bodyPr/>
                    <a:lstStyle/>
                    <a:p>
                      <a:pPr algn="ctr"/>
                      <a:r>
                        <a:rPr lang="en-US" dirty="0" smtClean="0"/>
                        <a:t>53”</a:t>
                      </a:r>
                      <a:endParaRPr lang="en-US" dirty="0"/>
                    </a:p>
                  </a:txBody>
                  <a:tcPr/>
                </a:tc>
              </a:tr>
              <a:tr h="370840">
                <a:tc gridSpan="3">
                  <a:txBody>
                    <a:bodyPr/>
                    <a:lstStyle/>
                    <a:p>
                      <a:pPr algn="l"/>
                      <a:r>
                        <a:rPr lang="en-US" sz="1200" dirty="0" smtClean="0"/>
                        <a:t>[1] A line along that side of the flangeway which is nearer to the center of the track and at the same elevation as the gage line. </a:t>
                      </a:r>
                    </a:p>
                    <a:p>
                      <a:pPr algn="l"/>
                      <a:r>
                        <a:rPr lang="en-US" sz="1200" dirty="0" smtClean="0"/>
                        <a:t>[2] A line 5/8” below the centerline of the head of the running rail or the corresponding location of the tread portion of the track structure.</a:t>
                      </a:r>
                      <a:endParaRPr lang="en-US" sz="1200" dirty="0"/>
                    </a:p>
                  </a:txBody>
                  <a:tcPr/>
                </a:tc>
                <a:tc hMerge="1">
                  <a:txBody>
                    <a:bodyPr/>
                    <a:lstStyle/>
                    <a:p>
                      <a:pPr algn="ctr"/>
                      <a:endParaRPr lang="en-US" dirty="0"/>
                    </a:p>
                  </a:txBody>
                  <a:tcPr/>
                </a:tc>
                <a:tc hMerge="1">
                  <a:txBody>
                    <a:bodyPr/>
                    <a:lstStyle/>
                    <a:p>
                      <a:pPr algn="ctr"/>
                      <a:endParaRPr lang="en-US" dirty="0"/>
                    </a:p>
                  </a:txBody>
                  <a:tcPr/>
                </a:tc>
              </a:tr>
            </a:tbl>
          </a:graphicData>
        </a:graphic>
      </p:graphicFrame>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195</a:t>
            </a:fld>
            <a:endParaRPr lang="en-US" sz="800" dirty="0">
              <a:solidFill>
                <a:prstClr val="black"/>
              </a:solidFill>
            </a:endParaRPr>
          </a:p>
        </p:txBody>
      </p:sp>
      <p:sp>
        <p:nvSpPr>
          <p:cNvPr id="11" name="Rectangle 10"/>
          <p:cNvSpPr/>
          <p:nvPr/>
        </p:nvSpPr>
        <p:spPr bwMode="auto">
          <a:xfrm>
            <a:off x="228600" y="3331779"/>
            <a:ext cx="709613" cy="1981200"/>
          </a:xfrm>
          <a:prstGeom prst="rect">
            <a:avLst/>
          </a:prstGeom>
          <a:solidFill>
            <a:srgbClr val="FFFF00"/>
          </a:solidFill>
          <a:ln w="12700">
            <a:solidFill>
              <a:schemeClr val="tx1"/>
            </a:solidFill>
            <a:round/>
            <a:headEnd/>
            <a:tailEnd/>
          </a:ln>
        </p:spPr>
        <p:txBody>
          <a:bodyPr wrap="none" rtlCol="0" anchor="ctr"/>
          <a:lstStyle/>
          <a:p>
            <a:pPr algn="ctr"/>
            <a:r>
              <a:rPr lang="en-US" b="1" dirty="0" smtClean="0">
                <a:solidFill>
                  <a:prstClr val="black"/>
                </a:solidFill>
              </a:rPr>
              <a:t>I</a:t>
            </a:r>
          </a:p>
          <a:p>
            <a:pPr algn="ctr"/>
            <a:r>
              <a:rPr lang="en-US" b="1" dirty="0" smtClean="0">
                <a:solidFill>
                  <a:prstClr val="black"/>
                </a:solidFill>
              </a:rPr>
              <a:t>N</a:t>
            </a:r>
          </a:p>
          <a:p>
            <a:pPr algn="ctr"/>
            <a:r>
              <a:rPr lang="en-US" b="1" dirty="0" smtClean="0">
                <a:solidFill>
                  <a:prstClr val="black"/>
                </a:solidFill>
              </a:rPr>
              <a:t>C</a:t>
            </a:r>
          </a:p>
          <a:p>
            <a:pPr algn="ctr"/>
            <a:r>
              <a:rPr lang="en-US" b="1" dirty="0" smtClean="0">
                <a:solidFill>
                  <a:prstClr val="black"/>
                </a:solidFill>
              </a:rPr>
              <a:t>H</a:t>
            </a:r>
          </a:p>
          <a:p>
            <a:pPr algn="ctr"/>
            <a:r>
              <a:rPr lang="en-US" b="1" dirty="0" smtClean="0">
                <a:solidFill>
                  <a:prstClr val="black"/>
                </a:solidFill>
              </a:rPr>
              <a:t>E</a:t>
            </a:r>
          </a:p>
          <a:p>
            <a:pPr algn="ctr"/>
            <a:r>
              <a:rPr lang="en-US" b="1" dirty="0" smtClean="0">
                <a:solidFill>
                  <a:prstClr val="black"/>
                </a:solidFill>
              </a:rPr>
              <a:t>S</a:t>
            </a:r>
            <a:endParaRPr lang="en-US" b="1" dirty="0">
              <a:solidFill>
                <a:prstClr val="black"/>
              </a:solidFill>
            </a:endParaRPr>
          </a:p>
        </p:txBody>
      </p:sp>
    </p:spTree>
    <p:extLst>
      <p:ext uri="{BB962C8B-B14F-4D97-AF65-F5344CB8AC3E}">
        <p14:creationId xmlns:p14="http://schemas.microsoft.com/office/powerpoint/2010/main" val="39552748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213.143 </a:t>
            </a:r>
            <a:r>
              <a:rPr lang="en-US" sz="3600" dirty="0" smtClean="0"/>
              <a:t>Frog Guard Rails &amp;</a:t>
            </a:r>
            <a:br>
              <a:rPr lang="en-US" sz="3600" dirty="0" smtClean="0"/>
            </a:br>
            <a:r>
              <a:rPr lang="en-US" sz="3600" dirty="0"/>
              <a:t> </a:t>
            </a:r>
            <a:r>
              <a:rPr lang="en-US" sz="3600" dirty="0" smtClean="0"/>
              <a:t>                   Guard Faces; Gage</a:t>
            </a:r>
            <a:endParaRPr lang="en-US" sz="3600" dirty="0"/>
          </a:p>
        </p:txBody>
      </p:sp>
      <p:grpSp>
        <p:nvGrpSpPr>
          <p:cNvPr id="8" name="Group 31"/>
          <p:cNvGrpSpPr>
            <a:grpSpLocks/>
          </p:cNvGrpSpPr>
          <p:nvPr/>
        </p:nvGrpSpPr>
        <p:grpSpPr bwMode="auto">
          <a:xfrm>
            <a:off x="762000" y="1754188"/>
            <a:ext cx="7789863" cy="4097337"/>
            <a:chOff x="480" y="1105"/>
            <a:chExt cx="4907" cy="2581"/>
          </a:xfrm>
        </p:grpSpPr>
        <p:sp>
          <p:nvSpPr>
            <p:cNvPr id="9" name="Freeform 6"/>
            <p:cNvSpPr>
              <a:spLocks/>
            </p:cNvSpPr>
            <p:nvPr/>
          </p:nvSpPr>
          <p:spPr bwMode="auto">
            <a:xfrm>
              <a:off x="506" y="2229"/>
              <a:ext cx="773" cy="1060"/>
            </a:xfrm>
            <a:custGeom>
              <a:avLst/>
              <a:gdLst>
                <a:gd name="T0" fmla="*/ 297 w 773"/>
                <a:gd name="T1" fmla="*/ 948 h 1060"/>
                <a:gd name="T2" fmla="*/ 317 w 773"/>
                <a:gd name="T3" fmla="*/ 939 h 1060"/>
                <a:gd name="T4" fmla="*/ 331 w 773"/>
                <a:gd name="T5" fmla="*/ 919 h 1060"/>
                <a:gd name="T6" fmla="*/ 336 w 773"/>
                <a:gd name="T7" fmla="*/ 887 h 1060"/>
                <a:gd name="T8" fmla="*/ 339 w 773"/>
                <a:gd name="T9" fmla="*/ 842 h 1060"/>
                <a:gd name="T10" fmla="*/ 344 w 773"/>
                <a:gd name="T11" fmla="*/ 786 h 1060"/>
                <a:gd name="T12" fmla="*/ 348 w 773"/>
                <a:gd name="T13" fmla="*/ 723 h 1060"/>
                <a:gd name="T14" fmla="*/ 352 w 773"/>
                <a:gd name="T15" fmla="*/ 654 h 1060"/>
                <a:gd name="T16" fmla="*/ 355 w 773"/>
                <a:gd name="T17" fmla="*/ 585 h 1060"/>
                <a:gd name="T18" fmla="*/ 356 w 773"/>
                <a:gd name="T19" fmla="*/ 518 h 1060"/>
                <a:gd name="T20" fmla="*/ 353 w 773"/>
                <a:gd name="T21" fmla="*/ 458 h 1060"/>
                <a:gd name="T22" fmla="*/ 346 w 773"/>
                <a:gd name="T23" fmla="*/ 406 h 1060"/>
                <a:gd name="T24" fmla="*/ 334 w 773"/>
                <a:gd name="T25" fmla="*/ 368 h 1060"/>
                <a:gd name="T26" fmla="*/ 317 w 773"/>
                <a:gd name="T27" fmla="*/ 346 h 1060"/>
                <a:gd name="T28" fmla="*/ 139 w 773"/>
                <a:gd name="T29" fmla="*/ 70 h 1060"/>
                <a:gd name="T30" fmla="*/ 151 w 773"/>
                <a:gd name="T31" fmla="*/ 34 h 1060"/>
                <a:gd name="T32" fmla="*/ 174 w 773"/>
                <a:gd name="T33" fmla="*/ 23 h 1060"/>
                <a:gd name="T34" fmla="*/ 199 w 773"/>
                <a:gd name="T35" fmla="*/ 20 h 1060"/>
                <a:gd name="T36" fmla="*/ 238 w 773"/>
                <a:gd name="T37" fmla="*/ 14 h 1060"/>
                <a:gd name="T38" fmla="*/ 276 w 773"/>
                <a:gd name="T39" fmla="*/ 9 h 1060"/>
                <a:gd name="T40" fmla="*/ 314 w 773"/>
                <a:gd name="T41" fmla="*/ 4 h 1060"/>
                <a:gd name="T42" fmla="*/ 352 w 773"/>
                <a:gd name="T43" fmla="*/ 1 h 1060"/>
                <a:gd name="T44" fmla="*/ 390 w 773"/>
                <a:gd name="T45" fmla="*/ 0 h 1060"/>
                <a:gd name="T46" fmla="*/ 427 w 773"/>
                <a:gd name="T47" fmla="*/ 1 h 1060"/>
                <a:gd name="T48" fmla="*/ 462 w 773"/>
                <a:gd name="T49" fmla="*/ 5 h 1060"/>
                <a:gd name="T50" fmla="*/ 499 w 773"/>
                <a:gd name="T51" fmla="*/ 9 h 1060"/>
                <a:gd name="T52" fmla="*/ 537 w 773"/>
                <a:gd name="T53" fmla="*/ 15 h 1060"/>
                <a:gd name="T54" fmla="*/ 579 w 773"/>
                <a:gd name="T55" fmla="*/ 21 h 1060"/>
                <a:gd name="T56" fmla="*/ 606 w 773"/>
                <a:gd name="T57" fmla="*/ 24 h 1060"/>
                <a:gd name="T58" fmla="*/ 629 w 773"/>
                <a:gd name="T59" fmla="*/ 34 h 1060"/>
                <a:gd name="T60" fmla="*/ 641 w 773"/>
                <a:gd name="T61" fmla="*/ 70 h 1060"/>
                <a:gd name="T62" fmla="*/ 463 w 773"/>
                <a:gd name="T63" fmla="*/ 346 h 1060"/>
                <a:gd name="T64" fmla="*/ 445 w 773"/>
                <a:gd name="T65" fmla="*/ 368 h 1060"/>
                <a:gd name="T66" fmla="*/ 434 w 773"/>
                <a:gd name="T67" fmla="*/ 407 h 1060"/>
                <a:gd name="T68" fmla="*/ 427 w 773"/>
                <a:gd name="T69" fmla="*/ 457 h 1060"/>
                <a:gd name="T70" fmla="*/ 424 w 773"/>
                <a:gd name="T71" fmla="*/ 518 h 1060"/>
                <a:gd name="T72" fmla="*/ 424 w 773"/>
                <a:gd name="T73" fmla="*/ 585 h 1060"/>
                <a:gd name="T74" fmla="*/ 426 w 773"/>
                <a:gd name="T75" fmla="*/ 654 h 1060"/>
                <a:gd name="T76" fmla="*/ 430 w 773"/>
                <a:gd name="T77" fmla="*/ 723 h 1060"/>
                <a:gd name="T78" fmla="*/ 434 w 773"/>
                <a:gd name="T79" fmla="*/ 787 h 1060"/>
                <a:gd name="T80" fmla="*/ 439 w 773"/>
                <a:gd name="T81" fmla="*/ 843 h 1060"/>
                <a:gd name="T82" fmla="*/ 442 w 773"/>
                <a:gd name="T83" fmla="*/ 888 h 1060"/>
                <a:gd name="T84" fmla="*/ 446 w 773"/>
                <a:gd name="T85" fmla="*/ 920 h 1060"/>
                <a:gd name="T86" fmla="*/ 461 w 773"/>
                <a:gd name="T87" fmla="*/ 939 h 1060"/>
                <a:gd name="T88" fmla="*/ 480 w 773"/>
                <a:gd name="T89" fmla="*/ 949 h 1060"/>
                <a:gd name="T90" fmla="*/ 0 w 773"/>
                <a:gd name="T91" fmla="*/ 1059 h 10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3"/>
                <a:gd name="T139" fmla="*/ 0 h 1060"/>
                <a:gd name="T140" fmla="*/ 773 w 773"/>
                <a:gd name="T141" fmla="*/ 1060 h 10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3" h="1060">
                  <a:moveTo>
                    <a:pt x="0" y="1058"/>
                  </a:moveTo>
                  <a:lnTo>
                    <a:pt x="0" y="1005"/>
                  </a:lnTo>
                  <a:lnTo>
                    <a:pt x="297" y="948"/>
                  </a:lnTo>
                  <a:lnTo>
                    <a:pt x="304" y="946"/>
                  </a:lnTo>
                  <a:lnTo>
                    <a:pt x="310" y="943"/>
                  </a:lnTo>
                  <a:lnTo>
                    <a:pt x="317" y="939"/>
                  </a:lnTo>
                  <a:lnTo>
                    <a:pt x="322" y="933"/>
                  </a:lnTo>
                  <a:lnTo>
                    <a:pt x="327" y="927"/>
                  </a:lnTo>
                  <a:lnTo>
                    <a:pt x="331" y="919"/>
                  </a:lnTo>
                  <a:lnTo>
                    <a:pt x="334" y="910"/>
                  </a:lnTo>
                  <a:lnTo>
                    <a:pt x="336" y="899"/>
                  </a:lnTo>
                  <a:lnTo>
                    <a:pt x="336" y="887"/>
                  </a:lnTo>
                  <a:lnTo>
                    <a:pt x="337" y="874"/>
                  </a:lnTo>
                  <a:lnTo>
                    <a:pt x="338" y="859"/>
                  </a:lnTo>
                  <a:lnTo>
                    <a:pt x="339" y="842"/>
                  </a:lnTo>
                  <a:lnTo>
                    <a:pt x="341" y="824"/>
                  </a:lnTo>
                  <a:lnTo>
                    <a:pt x="342" y="806"/>
                  </a:lnTo>
                  <a:lnTo>
                    <a:pt x="344" y="786"/>
                  </a:lnTo>
                  <a:lnTo>
                    <a:pt x="346" y="766"/>
                  </a:lnTo>
                  <a:lnTo>
                    <a:pt x="347" y="745"/>
                  </a:lnTo>
                  <a:lnTo>
                    <a:pt x="348" y="723"/>
                  </a:lnTo>
                  <a:lnTo>
                    <a:pt x="350" y="700"/>
                  </a:lnTo>
                  <a:lnTo>
                    <a:pt x="351" y="677"/>
                  </a:lnTo>
                  <a:lnTo>
                    <a:pt x="352" y="654"/>
                  </a:lnTo>
                  <a:lnTo>
                    <a:pt x="353" y="631"/>
                  </a:lnTo>
                  <a:lnTo>
                    <a:pt x="354" y="608"/>
                  </a:lnTo>
                  <a:lnTo>
                    <a:pt x="355" y="585"/>
                  </a:lnTo>
                  <a:lnTo>
                    <a:pt x="356" y="562"/>
                  </a:lnTo>
                  <a:lnTo>
                    <a:pt x="356" y="540"/>
                  </a:lnTo>
                  <a:lnTo>
                    <a:pt x="356" y="518"/>
                  </a:lnTo>
                  <a:lnTo>
                    <a:pt x="355" y="497"/>
                  </a:lnTo>
                  <a:lnTo>
                    <a:pt x="354" y="477"/>
                  </a:lnTo>
                  <a:lnTo>
                    <a:pt x="353" y="458"/>
                  </a:lnTo>
                  <a:lnTo>
                    <a:pt x="351" y="439"/>
                  </a:lnTo>
                  <a:lnTo>
                    <a:pt x="348" y="422"/>
                  </a:lnTo>
                  <a:lnTo>
                    <a:pt x="346" y="406"/>
                  </a:lnTo>
                  <a:lnTo>
                    <a:pt x="343" y="392"/>
                  </a:lnTo>
                  <a:lnTo>
                    <a:pt x="338" y="379"/>
                  </a:lnTo>
                  <a:lnTo>
                    <a:pt x="334" y="368"/>
                  </a:lnTo>
                  <a:lnTo>
                    <a:pt x="329" y="359"/>
                  </a:lnTo>
                  <a:lnTo>
                    <a:pt x="324" y="352"/>
                  </a:lnTo>
                  <a:lnTo>
                    <a:pt x="317" y="346"/>
                  </a:lnTo>
                  <a:lnTo>
                    <a:pt x="310" y="343"/>
                  </a:lnTo>
                  <a:lnTo>
                    <a:pt x="139" y="303"/>
                  </a:lnTo>
                  <a:lnTo>
                    <a:pt x="139" y="70"/>
                  </a:lnTo>
                  <a:lnTo>
                    <a:pt x="141" y="54"/>
                  </a:lnTo>
                  <a:lnTo>
                    <a:pt x="145" y="42"/>
                  </a:lnTo>
                  <a:lnTo>
                    <a:pt x="151" y="34"/>
                  </a:lnTo>
                  <a:lnTo>
                    <a:pt x="159" y="28"/>
                  </a:lnTo>
                  <a:lnTo>
                    <a:pt x="166" y="25"/>
                  </a:lnTo>
                  <a:lnTo>
                    <a:pt x="174" y="23"/>
                  </a:lnTo>
                  <a:lnTo>
                    <a:pt x="180" y="22"/>
                  </a:lnTo>
                  <a:lnTo>
                    <a:pt x="186" y="22"/>
                  </a:lnTo>
                  <a:lnTo>
                    <a:pt x="199" y="20"/>
                  </a:lnTo>
                  <a:lnTo>
                    <a:pt x="212" y="18"/>
                  </a:lnTo>
                  <a:lnTo>
                    <a:pt x="225" y="16"/>
                  </a:lnTo>
                  <a:lnTo>
                    <a:pt x="238" y="14"/>
                  </a:lnTo>
                  <a:lnTo>
                    <a:pt x="251" y="12"/>
                  </a:lnTo>
                  <a:lnTo>
                    <a:pt x="264" y="11"/>
                  </a:lnTo>
                  <a:lnTo>
                    <a:pt x="276" y="9"/>
                  </a:lnTo>
                  <a:lnTo>
                    <a:pt x="289" y="7"/>
                  </a:lnTo>
                  <a:lnTo>
                    <a:pt x="302" y="6"/>
                  </a:lnTo>
                  <a:lnTo>
                    <a:pt x="314" y="4"/>
                  </a:lnTo>
                  <a:lnTo>
                    <a:pt x="326" y="3"/>
                  </a:lnTo>
                  <a:lnTo>
                    <a:pt x="339" y="2"/>
                  </a:lnTo>
                  <a:lnTo>
                    <a:pt x="352" y="1"/>
                  </a:lnTo>
                  <a:lnTo>
                    <a:pt x="365" y="1"/>
                  </a:lnTo>
                  <a:lnTo>
                    <a:pt x="377" y="0"/>
                  </a:lnTo>
                  <a:lnTo>
                    <a:pt x="390" y="0"/>
                  </a:lnTo>
                  <a:lnTo>
                    <a:pt x="402" y="0"/>
                  </a:lnTo>
                  <a:lnTo>
                    <a:pt x="415" y="1"/>
                  </a:lnTo>
                  <a:lnTo>
                    <a:pt x="427" y="1"/>
                  </a:lnTo>
                  <a:lnTo>
                    <a:pt x="439" y="2"/>
                  </a:lnTo>
                  <a:lnTo>
                    <a:pt x="450" y="3"/>
                  </a:lnTo>
                  <a:lnTo>
                    <a:pt x="462" y="5"/>
                  </a:lnTo>
                  <a:lnTo>
                    <a:pt x="474" y="6"/>
                  </a:lnTo>
                  <a:lnTo>
                    <a:pt x="487" y="8"/>
                  </a:lnTo>
                  <a:lnTo>
                    <a:pt x="499" y="9"/>
                  </a:lnTo>
                  <a:lnTo>
                    <a:pt x="511" y="11"/>
                  </a:lnTo>
                  <a:lnTo>
                    <a:pt x="524" y="13"/>
                  </a:lnTo>
                  <a:lnTo>
                    <a:pt x="537" y="15"/>
                  </a:lnTo>
                  <a:lnTo>
                    <a:pt x="550" y="17"/>
                  </a:lnTo>
                  <a:lnTo>
                    <a:pt x="564" y="19"/>
                  </a:lnTo>
                  <a:lnTo>
                    <a:pt x="579" y="21"/>
                  </a:lnTo>
                  <a:lnTo>
                    <a:pt x="594" y="23"/>
                  </a:lnTo>
                  <a:lnTo>
                    <a:pt x="600" y="23"/>
                  </a:lnTo>
                  <a:lnTo>
                    <a:pt x="606" y="24"/>
                  </a:lnTo>
                  <a:lnTo>
                    <a:pt x="614" y="25"/>
                  </a:lnTo>
                  <a:lnTo>
                    <a:pt x="622" y="29"/>
                  </a:lnTo>
                  <a:lnTo>
                    <a:pt x="629" y="34"/>
                  </a:lnTo>
                  <a:lnTo>
                    <a:pt x="635" y="43"/>
                  </a:lnTo>
                  <a:lnTo>
                    <a:pt x="639" y="55"/>
                  </a:lnTo>
                  <a:lnTo>
                    <a:pt x="641" y="70"/>
                  </a:lnTo>
                  <a:lnTo>
                    <a:pt x="641" y="304"/>
                  </a:lnTo>
                  <a:lnTo>
                    <a:pt x="469" y="343"/>
                  </a:lnTo>
                  <a:lnTo>
                    <a:pt x="463" y="346"/>
                  </a:lnTo>
                  <a:lnTo>
                    <a:pt x="456" y="352"/>
                  </a:lnTo>
                  <a:lnTo>
                    <a:pt x="450" y="359"/>
                  </a:lnTo>
                  <a:lnTo>
                    <a:pt x="445" y="368"/>
                  </a:lnTo>
                  <a:lnTo>
                    <a:pt x="441" y="379"/>
                  </a:lnTo>
                  <a:lnTo>
                    <a:pt x="437" y="392"/>
                  </a:lnTo>
                  <a:lnTo>
                    <a:pt x="434" y="407"/>
                  </a:lnTo>
                  <a:lnTo>
                    <a:pt x="431" y="422"/>
                  </a:lnTo>
                  <a:lnTo>
                    <a:pt x="429" y="439"/>
                  </a:lnTo>
                  <a:lnTo>
                    <a:pt x="427" y="457"/>
                  </a:lnTo>
                  <a:lnTo>
                    <a:pt x="426" y="477"/>
                  </a:lnTo>
                  <a:lnTo>
                    <a:pt x="424" y="497"/>
                  </a:lnTo>
                  <a:lnTo>
                    <a:pt x="424" y="518"/>
                  </a:lnTo>
                  <a:lnTo>
                    <a:pt x="423" y="540"/>
                  </a:lnTo>
                  <a:lnTo>
                    <a:pt x="423" y="563"/>
                  </a:lnTo>
                  <a:lnTo>
                    <a:pt x="424" y="585"/>
                  </a:lnTo>
                  <a:lnTo>
                    <a:pt x="425" y="608"/>
                  </a:lnTo>
                  <a:lnTo>
                    <a:pt x="425" y="632"/>
                  </a:lnTo>
                  <a:lnTo>
                    <a:pt x="426" y="654"/>
                  </a:lnTo>
                  <a:lnTo>
                    <a:pt x="427" y="677"/>
                  </a:lnTo>
                  <a:lnTo>
                    <a:pt x="429" y="700"/>
                  </a:lnTo>
                  <a:lnTo>
                    <a:pt x="430" y="723"/>
                  </a:lnTo>
                  <a:lnTo>
                    <a:pt x="432" y="745"/>
                  </a:lnTo>
                  <a:lnTo>
                    <a:pt x="433" y="766"/>
                  </a:lnTo>
                  <a:lnTo>
                    <a:pt x="434" y="787"/>
                  </a:lnTo>
                  <a:lnTo>
                    <a:pt x="436" y="806"/>
                  </a:lnTo>
                  <a:lnTo>
                    <a:pt x="437" y="825"/>
                  </a:lnTo>
                  <a:lnTo>
                    <a:pt x="439" y="843"/>
                  </a:lnTo>
                  <a:lnTo>
                    <a:pt x="440" y="859"/>
                  </a:lnTo>
                  <a:lnTo>
                    <a:pt x="441" y="874"/>
                  </a:lnTo>
                  <a:lnTo>
                    <a:pt x="442" y="888"/>
                  </a:lnTo>
                  <a:lnTo>
                    <a:pt x="443" y="899"/>
                  </a:lnTo>
                  <a:lnTo>
                    <a:pt x="444" y="910"/>
                  </a:lnTo>
                  <a:lnTo>
                    <a:pt x="446" y="920"/>
                  </a:lnTo>
                  <a:lnTo>
                    <a:pt x="450" y="927"/>
                  </a:lnTo>
                  <a:lnTo>
                    <a:pt x="455" y="934"/>
                  </a:lnTo>
                  <a:lnTo>
                    <a:pt x="461" y="939"/>
                  </a:lnTo>
                  <a:lnTo>
                    <a:pt x="467" y="943"/>
                  </a:lnTo>
                  <a:lnTo>
                    <a:pt x="474" y="946"/>
                  </a:lnTo>
                  <a:lnTo>
                    <a:pt x="480" y="949"/>
                  </a:lnTo>
                  <a:lnTo>
                    <a:pt x="772" y="1005"/>
                  </a:lnTo>
                  <a:lnTo>
                    <a:pt x="772" y="1059"/>
                  </a:lnTo>
                  <a:lnTo>
                    <a:pt x="0" y="1059"/>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11" name="Freeform 7"/>
            <p:cNvSpPr>
              <a:spLocks/>
            </p:cNvSpPr>
            <p:nvPr/>
          </p:nvSpPr>
          <p:spPr bwMode="auto">
            <a:xfrm>
              <a:off x="1416" y="2229"/>
              <a:ext cx="633" cy="1060"/>
            </a:xfrm>
            <a:custGeom>
              <a:avLst/>
              <a:gdLst>
                <a:gd name="T0" fmla="*/ 158 w 633"/>
                <a:gd name="T1" fmla="*/ 948 h 1060"/>
                <a:gd name="T2" fmla="*/ 178 w 633"/>
                <a:gd name="T3" fmla="*/ 939 h 1060"/>
                <a:gd name="T4" fmla="*/ 192 w 633"/>
                <a:gd name="T5" fmla="*/ 919 h 1060"/>
                <a:gd name="T6" fmla="*/ 197 w 633"/>
                <a:gd name="T7" fmla="*/ 887 h 1060"/>
                <a:gd name="T8" fmla="*/ 200 w 633"/>
                <a:gd name="T9" fmla="*/ 842 h 1060"/>
                <a:gd name="T10" fmla="*/ 204 w 633"/>
                <a:gd name="T11" fmla="*/ 786 h 1060"/>
                <a:gd name="T12" fmla="*/ 209 w 633"/>
                <a:gd name="T13" fmla="*/ 723 h 1060"/>
                <a:gd name="T14" fmla="*/ 213 w 633"/>
                <a:gd name="T15" fmla="*/ 654 h 1060"/>
                <a:gd name="T16" fmla="*/ 216 w 633"/>
                <a:gd name="T17" fmla="*/ 585 h 1060"/>
                <a:gd name="T18" fmla="*/ 216 w 633"/>
                <a:gd name="T19" fmla="*/ 518 h 1060"/>
                <a:gd name="T20" fmla="*/ 214 w 633"/>
                <a:gd name="T21" fmla="*/ 458 h 1060"/>
                <a:gd name="T22" fmla="*/ 206 w 633"/>
                <a:gd name="T23" fmla="*/ 406 h 1060"/>
                <a:gd name="T24" fmla="*/ 195 w 633"/>
                <a:gd name="T25" fmla="*/ 368 h 1060"/>
                <a:gd name="T26" fmla="*/ 178 w 633"/>
                <a:gd name="T27" fmla="*/ 346 h 1060"/>
                <a:gd name="T28" fmla="*/ 0 w 633"/>
                <a:gd name="T29" fmla="*/ 70 h 1060"/>
                <a:gd name="T30" fmla="*/ 12 w 633"/>
                <a:gd name="T31" fmla="*/ 34 h 1060"/>
                <a:gd name="T32" fmla="*/ 35 w 633"/>
                <a:gd name="T33" fmla="*/ 23 h 1060"/>
                <a:gd name="T34" fmla="*/ 60 w 633"/>
                <a:gd name="T35" fmla="*/ 20 h 1060"/>
                <a:gd name="T36" fmla="*/ 99 w 633"/>
                <a:gd name="T37" fmla="*/ 14 h 1060"/>
                <a:gd name="T38" fmla="*/ 137 w 633"/>
                <a:gd name="T39" fmla="*/ 9 h 1060"/>
                <a:gd name="T40" fmla="*/ 175 w 633"/>
                <a:gd name="T41" fmla="*/ 4 h 1060"/>
                <a:gd name="T42" fmla="*/ 213 w 633"/>
                <a:gd name="T43" fmla="*/ 1 h 1060"/>
                <a:gd name="T44" fmla="*/ 251 w 633"/>
                <a:gd name="T45" fmla="*/ 0 h 1060"/>
                <a:gd name="T46" fmla="*/ 288 w 633"/>
                <a:gd name="T47" fmla="*/ 1 h 1060"/>
                <a:gd name="T48" fmla="*/ 323 w 633"/>
                <a:gd name="T49" fmla="*/ 5 h 1060"/>
                <a:gd name="T50" fmla="*/ 359 w 633"/>
                <a:gd name="T51" fmla="*/ 9 h 1060"/>
                <a:gd name="T52" fmla="*/ 397 w 633"/>
                <a:gd name="T53" fmla="*/ 15 h 1060"/>
                <a:gd name="T54" fmla="*/ 439 w 633"/>
                <a:gd name="T55" fmla="*/ 21 h 1060"/>
                <a:gd name="T56" fmla="*/ 466 w 633"/>
                <a:gd name="T57" fmla="*/ 24 h 1060"/>
                <a:gd name="T58" fmla="*/ 489 w 633"/>
                <a:gd name="T59" fmla="*/ 34 h 1060"/>
                <a:gd name="T60" fmla="*/ 501 w 633"/>
                <a:gd name="T61" fmla="*/ 70 h 1060"/>
                <a:gd name="T62" fmla="*/ 323 w 633"/>
                <a:gd name="T63" fmla="*/ 346 h 1060"/>
                <a:gd name="T64" fmla="*/ 306 w 633"/>
                <a:gd name="T65" fmla="*/ 368 h 1060"/>
                <a:gd name="T66" fmla="*/ 295 w 633"/>
                <a:gd name="T67" fmla="*/ 407 h 1060"/>
                <a:gd name="T68" fmla="*/ 288 w 633"/>
                <a:gd name="T69" fmla="*/ 457 h 1060"/>
                <a:gd name="T70" fmla="*/ 285 w 633"/>
                <a:gd name="T71" fmla="*/ 518 h 1060"/>
                <a:gd name="T72" fmla="*/ 285 w 633"/>
                <a:gd name="T73" fmla="*/ 585 h 1060"/>
                <a:gd name="T74" fmla="*/ 287 w 633"/>
                <a:gd name="T75" fmla="*/ 654 h 1060"/>
                <a:gd name="T76" fmla="*/ 290 w 633"/>
                <a:gd name="T77" fmla="*/ 723 h 1060"/>
                <a:gd name="T78" fmla="*/ 295 w 633"/>
                <a:gd name="T79" fmla="*/ 787 h 1060"/>
                <a:gd name="T80" fmla="*/ 299 w 633"/>
                <a:gd name="T81" fmla="*/ 843 h 1060"/>
                <a:gd name="T82" fmla="*/ 302 w 633"/>
                <a:gd name="T83" fmla="*/ 888 h 1060"/>
                <a:gd name="T84" fmla="*/ 307 w 633"/>
                <a:gd name="T85" fmla="*/ 920 h 1060"/>
                <a:gd name="T86" fmla="*/ 321 w 633"/>
                <a:gd name="T87" fmla="*/ 939 h 1060"/>
                <a:gd name="T88" fmla="*/ 341 w 633"/>
                <a:gd name="T89" fmla="*/ 949 h 1060"/>
                <a:gd name="T90" fmla="*/ 52 w 633"/>
                <a:gd name="T91" fmla="*/ 1059 h 10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33"/>
                <a:gd name="T139" fmla="*/ 0 h 1060"/>
                <a:gd name="T140" fmla="*/ 633 w 633"/>
                <a:gd name="T141" fmla="*/ 1060 h 10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33" h="1060">
                  <a:moveTo>
                    <a:pt x="52" y="1058"/>
                  </a:moveTo>
                  <a:lnTo>
                    <a:pt x="52" y="967"/>
                  </a:lnTo>
                  <a:lnTo>
                    <a:pt x="158" y="948"/>
                  </a:lnTo>
                  <a:lnTo>
                    <a:pt x="164" y="946"/>
                  </a:lnTo>
                  <a:lnTo>
                    <a:pt x="171" y="943"/>
                  </a:lnTo>
                  <a:lnTo>
                    <a:pt x="178" y="939"/>
                  </a:lnTo>
                  <a:lnTo>
                    <a:pt x="183" y="933"/>
                  </a:lnTo>
                  <a:lnTo>
                    <a:pt x="188" y="927"/>
                  </a:lnTo>
                  <a:lnTo>
                    <a:pt x="192" y="919"/>
                  </a:lnTo>
                  <a:lnTo>
                    <a:pt x="195" y="910"/>
                  </a:lnTo>
                  <a:lnTo>
                    <a:pt x="196" y="899"/>
                  </a:lnTo>
                  <a:lnTo>
                    <a:pt x="197" y="887"/>
                  </a:lnTo>
                  <a:lnTo>
                    <a:pt x="198" y="874"/>
                  </a:lnTo>
                  <a:lnTo>
                    <a:pt x="199" y="859"/>
                  </a:lnTo>
                  <a:lnTo>
                    <a:pt x="200" y="842"/>
                  </a:lnTo>
                  <a:lnTo>
                    <a:pt x="202" y="824"/>
                  </a:lnTo>
                  <a:lnTo>
                    <a:pt x="203" y="806"/>
                  </a:lnTo>
                  <a:lnTo>
                    <a:pt x="204" y="786"/>
                  </a:lnTo>
                  <a:lnTo>
                    <a:pt x="206" y="766"/>
                  </a:lnTo>
                  <a:lnTo>
                    <a:pt x="208" y="745"/>
                  </a:lnTo>
                  <a:lnTo>
                    <a:pt x="209" y="723"/>
                  </a:lnTo>
                  <a:lnTo>
                    <a:pt x="211" y="700"/>
                  </a:lnTo>
                  <a:lnTo>
                    <a:pt x="212" y="677"/>
                  </a:lnTo>
                  <a:lnTo>
                    <a:pt x="213" y="654"/>
                  </a:lnTo>
                  <a:lnTo>
                    <a:pt x="214" y="631"/>
                  </a:lnTo>
                  <a:lnTo>
                    <a:pt x="215" y="608"/>
                  </a:lnTo>
                  <a:lnTo>
                    <a:pt x="216" y="585"/>
                  </a:lnTo>
                  <a:lnTo>
                    <a:pt x="216" y="562"/>
                  </a:lnTo>
                  <a:lnTo>
                    <a:pt x="216" y="540"/>
                  </a:lnTo>
                  <a:lnTo>
                    <a:pt x="216" y="518"/>
                  </a:lnTo>
                  <a:lnTo>
                    <a:pt x="215" y="497"/>
                  </a:lnTo>
                  <a:lnTo>
                    <a:pt x="214" y="477"/>
                  </a:lnTo>
                  <a:lnTo>
                    <a:pt x="214" y="458"/>
                  </a:lnTo>
                  <a:lnTo>
                    <a:pt x="212" y="439"/>
                  </a:lnTo>
                  <a:lnTo>
                    <a:pt x="209" y="422"/>
                  </a:lnTo>
                  <a:lnTo>
                    <a:pt x="206" y="406"/>
                  </a:lnTo>
                  <a:lnTo>
                    <a:pt x="203" y="392"/>
                  </a:lnTo>
                  <a:lnTo>
                    <a:pt x="199" y="379"/>
                  </a:lnTo>
                  <a:lnTo>
                    <a:pt x="195" y="368"/>
                  </a:lnTo>
                  <a:lnTo>
                    <a:pt x="190" y="359"/>
                  </a:lnTo>
                  <a:lnTo>
                    <a:pt x="184" y="352"/>
                  </a:lnTo>
                  <a:lnTo>
                    <a:pt x="178" y="346"/>
                  </a:lnTo>
                  <a:lnTo>
                    <a:pt x="171" y="343"/>
                  </a:lnTo>
                  <a:lnTo>
                    <a:pt x="0" y="303"/>
                  </a:lnTo>
                  <a:lnTo>
                    <a:pt x="0" y="70"/>
                  </a:lnTo>
                  <a:lnTo>
                    <a:pt x="2" y="54"/>
                  </a:lnTo>
                  <a:lnTo>
                    <a:pt x="6" y="42"/>
                  </a:lnTo>
                  <a:lnTo>
                    <a:pt x="12" y="34"/>
                  </a:lnTo>
                  <a:lnTo>
                    <a:pt x="20" y="28"/>
                  </a:lnTo>
                  <a:lnTo>
                    <a:pt x="27" y="25"/>
                  </a:lnTo>
                  <a:lnTo>
                    <a:pt x="35" y="23"/>
                  </a:lnTo>
                  <a:lnTo>
                    <a:pt x="42" y="22"/>
                  </a:lnTo>
                  <a:lnTo>
                    <a:pt x="47" y="22"/>
                  </a:lnTo>
                  <a:lnTo>
                    <a:pt x="60" y="20"/>
                  </a:lnTo>
                  <a:lnTo>
                    <a:pt x="73" y="18"/>
                  </a:lnTo>
                  <a:lnTo>
                    <a:pt x="86" y="16"/>
                  </a:lnTo>
                  <a:lnTo>
                    <a:pt x="99" y="14"/>
                  </a:lnTo>
                  <a:lnTo>
                    <a:pt x="112" y="12"/>
                  </a:lnTo>
                  <a:lnTo>
                    <a:pt x="125" y="11"/>
                  </a:lnTo>
                  <a:lnTo>
                    <a:pt x="137" y="9"/>
                  </a:lnTo>
                  <a:lnTo>
                    <a:pt x="150" y="7"/>
                  </a:lnTo>
                  <a:lnTo>
                    <a:pt x="162" y="6"/>
                  </a:lnTo>
                  <a:lnTo>
                    <a:pt x="175" y="4"/>
                  </a:lnTo>
                  <a:lnTo>
                    <a:pt x="187" y="3"/>
                  </a:lnTo>
                  <a:lnTo>
                    <a:pt x="200" y="2"/>
                  </a:lnTo>
                  <a:lnTo>
                    <a:pt x="213" y="1"/>
                  </a:lnTo>
                  <a:lnTo>
                    <a:pt x="225" y="1"/>
                  </a:lnTo>
                  <a:lnTo>
                    <a:pt x="238" y="0"/>
                  </a:lnTo>
                  <a:lnTo>
                    <a:pt x="251" y="0"/>
                  </a:lnTo>
                  <a:lnTo>
                    <a:pt x="263" y="0"/>
                  </a:lnTo>
                  <a:lnTo>
                    <a:pt x="276" y="1"/>
                  </a:lnTo>
                  <a:lnTo>
                    <a:pt x="288" y="1"/>
                  </a:lnTo>
                  <a:lnTo>
                    <a:pt x="299" y="2"/>
                  </a:lnTo>
                  <a:lnTo>
                    <a:pt x="311" y="3"/>
                  </a:lnTo>
                  <a:lnTo>
                    <a:pt x="323" y="5"/>
                  </a:lnTo>
                  <a:lnTo>
                    <a:pt x="335" y="6"/>
                  </a:lnTo>
                  <a:lnTo>
                    <a:pt x="347" y="8"/>
                  </a:lnTo>
                  <a:lnTo>
                    <a:pt x="359" y="9"/>
                  </a:lnTo>
                  <a:lnTo>
                    <a:pt x="372" y="11"/>
                  </a:lnTo>
                  <a:lnTo>
                    <a:pt x="384" y="13"/>
                  </a:lnTo>
                  <a:lnTo>
                    <a:pt x="397" y="15"/>
                  </a:lnTo>
                  <a:lnTo>
                    <a:pt x="410" y="17"/>
                  </a:lnTo>
                  <a:lnTo>
                    <a:pt x="425" y="19"/>
                  </a:lnTo>
                  <a:lnTo>
                    <a:pt x="439" y="21"/>
                  </a:lnTo>
                  <a:lnTo>
                    <a:pt x="454" y="23"/>
                  </a:lnTo>
                  <a:lnTo>
                    <a:pt x="460" y="23"/>
                  </a:lnTo>
                  <a:lnTo>
                    <a:pt x="466" y="24"/>
                  </a:lnTo>
                  <a:lnTo>
                    <a:pt x="474" y="25"/>
                  </a:lnTo>
                  <a:lnTo>
                    <a:pt x="482" y="29"/>
                  </a:lnTo>
                  <a:lnTo>
                    <a:pt x="489" y="34"/>
                  </a:lnTo>
                  <a:lnTo>
                    <a:pt x="495" y="43"/>
                  </a:lnTo>
                  <a:lnTo>
                    <a:pt x="499" y="55"/>
                  </a:lnTo>
                  <a:lnTo>
                    <a:pt x="501" y="70"/>
                  </a:lnTo>
                  <a:lnTo>
                    <a:pt x="501" y="304"/>
                  </a:lnTo>
                  <a:lnTo>
                    <a:pt x="330" y="343"/>
                  </a:lnTo>
                  <a:lnTo>
                    <a:pt x="323" y="346"/>
                  </a:lnTo>
                  <a:lnTo>
                    <a:pt x="316" y="352"/>
                  </a:lnTo>
                  <a:lnTo>
                    <a:pt x="311" y="359"/>
                  </a:lnTo>
                  <a:lnTo>
                    <a:pt x="306" y="368"/>
                  </a:lnTo>
                  <a:lnTo>
                    <a:pt x="302" y="379"/>
                  </a:lnTo>
                  <a:lnTo>
                    <a:pt x="298" y="392"/>
                  </a:lnTo>
                  <a:lnTo>
                    <a:pt x="295" y="407"/>
                  </a:lnTo>
                  <a:lnTo>
                    <a:pt x="292" y="422"/>
                  </a:lnTo>
                  <a:lnTo>
                    <a:pt x="289" y="439"/>
                  </a:lnTo>
                  <a:lnTo>
                    <a:pt x="288" y="457"/>
                  </a:lnTo>
                  <a:lnTo>
                    <a:pt x="287" y="477"/>
                  </a:lnTo>
                  <a:lnTo>
                    <a:pt x="285" y="497"/>
                  </a:lnTo>
                  <a:lnTo>
                    <a:pt x="285" y="518"/>
                  </a:lnTo>
                  <a:lnTo>
                    <a:pt x="284" y="540"/>
                  </a:lnTo>
                  <a:lnTo>
                    <a:pt x="284" y="563"/>
                  </a:lnTo>
                  <a:lnTo>
                    <a:pt x="285" y="585"/>
                  </a:lnTo>
                  <a:lnTo>
                    <a:pt x="286" y="608"/>
                  </a:lnTo>
                  <a:lnTo>
                    <a:pt x="286" y="632"/>
                  </a:lnTo>
                  <a:lnTo>
                    <a:pt x="287" y="654"/>
                  </a:lnTo>
                  <a:lnTo>
                    <a:pt x="288" y="677"/>
                  </a:lnTo>
                  <a:lnTo>
                    <a:pt x="289" y="700"/>
                  </a:lnTo>
                  <a:lnTo>
                    <a:pt x="290" y="723"/>
                  </a:lnTo>
                  <a:lnTo>
                    <a:pt x="292" y="745"/>
                  </a:lnTo>
                  <a:lnTo>
                    <a:pt x="294" y="766"/>
                  </a:lnTo>
                  <a:lnTo>
                    <a:pt x="295" y="787"/>
                  </a:lnTo>
                  <a:lnTo>
                    <a:pt x="297" y="806"/>
                  </a:lnTo>
                  <a:lnTo>
                    <a:pt x="298" y="825"/>
                  </a:lnTo>
                  <a:lnTo>
                    <a:pt x="299" y="843"/>
                  </a:lnTo>
                  <a:lnTo>
                    <a:pt x="301" y="859"/>
                  </a:lnTo>
                  <a:lnTo>
                    <a:pt x="302" y="874"/>
                  </a:lnTo>
                  <a:lnTo>
                    <a:pt x="302" y="888"/>
                  </a:lnTo>
                  <a:lnTo>
                    <a:pt x="303" y="899"/>
                  </a:lnTo>
                  <a:lnTo>
                    <a:pt x="304" y="910"/>
                  </a:lnTo>
                  <a:lnTo>
                    <a:pt x="307" y="920"/>
                  </a:lnTo>
                  <a:lnTo>
                    <a:pt x="311" y="927"/>
                  </a:lnTo>
                  <a:lnTo>
                    <a:pt x="316" y="934"/>
                  </a:lnTo>
                  <a:lnTo>
                    <a:pt x="321" y="939"/>
                  </a:lnTo>
                  <a:lnTo>
                    <a:pt x="327" y="943"/>
                  </a:lnTo>
                  <a:lnTo>
                    <a:pt x="334" y="946"/>
                  </a:lnTo>
                  <a:lnTo>
                    <a:pt x="341" y="949"/>
                  </a:lnTo>
                  <a:lnTo>
                    <a:pt x="632" y="1005"/>
                  </a:lnTo>
                  <a:lnTo>
                    <a:pt x="632" y="1059"/>
                  </a:lnTo>
                  <a:lnTo>
                    <a:pt x="52" y="1059"/>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13" name="Freeform 8"/>
            <p:cNvSpPr>
              <a:spLocks/>
            </p:cNvSpPr>
            <p:nvPr/>
          </p:nvSpPr>
          <p:spPr bwMode="auto">
            <a:xfrm>
              <a:off x="480" y="1454"/>
              <a:ext cx="942" cy="990"/>
            </a:xfrm>
            <a:custGeom>
              <a:avLst/>
              <a:gdLst>
                <a:gd name="T0" fmla="*/ 357 w 942"/>
                <a:gd name="T1" fmla="*/ 120 h 990"/>
                <a:gd name="T2" fmla="*/ 0 w 942"/>
                <a:gd name="T3" fmla="*/ 120 h 990"/>
                <a:gd name="T4" fmla="*/ 0 w 942"/>
                <a:gd name="T5" fmla="*/ 741 h 990"/>
                <a:gd name="T6" fmla="*/ 738 w 942"/>
                <a:gd name="T7" fmla="*/ 793 h 990"/>
                <a:gd name="T8" fmla="*/ 746 w 942"/>
                <a:gd name="T9" fmla="*/ 803 h 990"/>
                <a:gd name="T10" fmla="*/ 753 w 942"/>
                <a:gd name="T11" fmla="*/ 812 h 990"/>
                <a:gd name="T12" fmla="*/ 760 w 942"/>
                <a:gd name="T13" fmla="*/ 822 h 990"/>
                <a:gd name="T14" fmla="*/ 764 w 942"/>
                <a:gd name="T15" fmla="*/ 833 h 990"/>
                <a:gd name="T16" fmla="*/ 768 w 942"/>
                <a:gd name="T17" fmla="*/ 843 h 990"/>
                <a:gd name="T18" fmla="*/ 771 w 942"/>
                <a:gd name="T19" fmla="*/ 853 h 990"/>
                <a:gd name="T20" fmla="*/ 773 w 942"/>
                <a:gd name="T21" fmla="*/ 864 h 990"/>
                <a:gd name="T22" fmla="*/ 776 w 942"/>
                <a:gd name="T23" fmla="*/ 875 h 990"/>
                <a:gd name="T24" fmla="*/ 777 w 942"/>
                <a:gd name="T25" fmla="*/ 885 h 990"/>
                <a:gd name="T26" fmla="*/ 779 w 942"/>
                <a:gd name="T27" fmla="*/ 896 h 990"/>
                <a:gd name="T28" fmla="*/ 781 w 942"/>
                <a:gd name="T29" fmla="*/ 907 h 990"/>
                <a:gd name="T30" fmla="*/ 783 w 942"/>
                <a:gd name="T31" fmla="*/ 917 h 990"/>
                <a:gd name="T32" fmla="*/ 785 w 942"/>
                <a:gd name="T33" fmla="*/ 928 h 990"/>
                <a:gd name="T34" fmla="*/ 788 w 942"/>
                <a:gd name="T35" fmla="*/ 938 h 990"/>
                <a:gd name="T36" fmla="*/ 791 w 942"/>
                <a:gd name="T37" fmla="*/ 949 h 990"/>
                <a:gd name="T38" fmla="*/ 795 w 942"/>
                <a:gd name="T39" fmla="*/ 959 h 990"/>
                <a:gd name="T40" fmla="*/ 801 w 942"/>
                <a:gd name="T41" fmla="*/ 968 h 990"/>
                <a:gd name="T42" fmla="*/ 806 w 942"/>
                <a:gd name="T43" fmla="*/ 976 h 990"/>
                <a:gd name="T44" fmla="*/ 813 w 942"/>
                <a:gd name="T45" fmla="*/ 981 h 990"/>
                <a:gd name="T46" fmla="*/ 820 w 942"/>
                <a:gd name="T47" fmla="*/ 985 h 990"/>
                <a:gd name="T48" fmla="*/ 827 w 942"/>
                <a:gd name="T49" fmla="*/ 987 h 990"/>
                <a:gd name="T50" fmla="*/ 835 w 942"/>
                <a:gd name="T51" fmla="*/ 989 h 990"/>
                <a:gd name="T52" fmla="*/ 843 w 942"/>
                <a:gd name="T53" fmla="*/ 989 h 990"/>
                <a:gd name="T54" fmla="*/ 850 w 942"/>
                <a:gd name="T55" fmla="*/ 987 h 990"/>
                <a:gd name="T56" fmla="*/ 858 w 942"/>
                <a:gd name="T57" fmla="*/ 986 h 990"/>
                <a:gd name="T58" fmla="*/ 867 w 942"/>
                <a:gd name="T59" fmla="*/ 983 h 990"/>
                <a:gd name="T60" fmla="*/ 874 w 942"/>
                <a:gd name="T61" fmla="*/ 980 h 990"/>
                <a:gd name="T62" fmla="*/ 882 w 942"/>
                <a:gd name="T63" fmla="*/ 976 h 990"/>
                <a:gd name="T64" fmla="*/ 889 w 942"/>
                <a:gd name="T65" fmla="*/ 972 h 990"/>
                <a:gd name="T66" fmla="*/ 895 w 942"/>
                <a:gd name="T67" fmla="*/ 967 h 990"/>
                <a:gd name="T68" fmla="*/ 901 w 942"/>
                <a:gd name="T69" fmla="*/ 964 h 990"/>
                <a:gd name="T70" fmla="*/ 907 w 942"/>
                <a:gd name="T71" fmla="*/ 959 h 990"/>
                <a:gd name="T72" fmla="*/ 912 w 942"/>
                <a:gd name="T73" fmla="*/ 955 h 990"/>
                <a:gd name="T74" fmla="*/ 916 w 942"/>
                <a:gd name="T75" fmla="*/ 950 h 990"/>
                <a:gd name="T76" fmla="*/ 920 w 942"/>
                <a:gd name="T77" fmla="*/ 946 h 990"/>
                <a:gd name="T78" fmla="*/ 924 w 942"/>
                <a:gd name="T79" fmla="*/ 942 h 990"/>
                <a:gd name="T80" fmla="*/ 927 w 942"/>
                <a:gd name="T81" fmla="*/ 938 h 990"/>
                <a:gd name="T82" fmla="*/ 930 w 942"/>
                <a:gd name="T83" fmla="*/ 933 h 990"/>
                <a:gd name="T84" fmla="*/ 932 w 942"/>
                <a:gd name="T85" fmla="*/ 929 h 990"/>
                <a:gd name="T86" fmla="*/ 934 w 942"/>
                <a:gd name="T87" fmla="*/ 924 h 990"/>
                <a:gd name="T88" fmla="*/ 936 w 942"/>
                <a:gd name="T89" fmla="*/ 919 h 990"/>
                <a:gd name="T90" fmla="*/ 937 w 942"/>
                <a:gd name="T91" fmla="*/ 913 h 990"/>
                <a:gd name="T92" fmla="*/ 939 w 942"/>
                <a:gd name="T93" fmla="*/ 907 h 990"/>
                <a:gd name="T94" fmla="*/ 939 w 942"/>
                <a:gd name="T95" fmla="*/ 901 h 990"/>
                <a:gd name="T96" fmla="*/ 940 w 942"/>
                <a:gd name="T97" fmla="*/ 893 h 990"/>
                <a:gd name="T98" fmla="*/ 941 w 942"/>
                <a:gd name="T99" fmla="*/ 885 h 990"/>
                <a:gd name="T100" fmla="*/ 941 w 942"/>
                <a:gd name="T101" fmla="*/ 876 h 990"/>
                <a:gd name="T102" fmla="*/ 941 w 942"/>
                <a:gd name="T103" fmla="*/ 867 h 990"/>
                <a:gd name="T104" fmla="*/ 941 w 942"/>
                <a:gd name="T105" fmla="*/ 120 h 990"/>
                <a:gd name="T106" fmla="*/ 484 w 942"/>
                <a:gd name="T107" fmla="*/ 120 h 990"/>
                <a:gd name="T108" fmla="*/ 434 w 942"/>
                <a:gd name="T109" fmla="*/ 0 h 990"/>
                <a:gd name="T110" fmla="*/ 424 w 942"/>
                <a:gd name="T111" fmla="*/ 278 h 990"/>
                <a:gd name="T112" fmla="*/ 357 w 942"/>
                <a:gd name="T113" fmla="*/ 120 h 9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42"/>
                <a:gd name="T172" fmla="*/ 0 h 990"/>
                <a:gd name="T173" fmla="*/ 942 w 942"/>
                <a:gd name="T174" fmla="*/ 990 h 99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42" h="990">
                  <a:moveTo>
                    <a:pt x="357" y="120"/>
                  </a:moveTo>
                  <a:lnTo>
                    <a:pt x="0" y="120"/>
                  </a:lnTo>
                  <a:lnTo>
                    <a:pt x="0" y="741"/>
                  </a:lnTo>
                  <a:lnTo>
                    <a:pt x="738" y="793"/>
                  </a:lnTo>
                  <a:lnTo>
                    <a:pt x="746" y="803"/>
                  </a:lnTo>
                  <a:lnTo>
                    <a:pt x="753" y="812"/>
                  </a:lnTo>
                  <a:lnTo>
                    <a:pt x="760" y="822"/>
                  </a:lnTo>
                  <a:lnTo>
                    <a:pt x="764" y="833"/>
                  </a:lnTo>
                  <a:lnTo>
                    <a:pt x="768" y="843"/>
                  </a:lnTo>
                  <a:lnTo>
                    <a:pt x="771" y="853"/>
                  </a:lnTo>
                  <a:lnTo>
                    <a:pt x="773" y="864"/>
                  </a:lnTo>
                  <a:lnTo>
                    <a:pt x="776" y="875"/>
                  </a:lnTo>
                  <a:lnTo>
                    <a:pt x="777" y="885"/>
                  </a:lnTo>
                  <a:lnTo>
                    <a:pt x="779" y="896"/>
                  </a:lnTo>
                  <a:lnTo>
                    <a:pt x="781" y="907"/>
                  </a:lnTo>
                  <a:lnTo>
                    <a:pt x="783" y="917"/>
                  </a:lnTo>
                  <a:lnTo>
                    <a:pt x="785" y="928"/>
                  </a:lnTo>
                  <a:lnTo>
                    <a:pt x="788" y="938"/>
                  </a:lnTo>
                  <a:lnTo>
                    <a:pt x="791" y="949"/>
                  </a:lnTo>
                  <a:lnTo>
                    <a:pt x="795" y="959"/>
                  </a:lnTo>
                  <a:lnTo>
                    <a:pt x="801" y="968"/>
                  </a:lnTo>
                  <a:lnTo>
                    <a:pt x="806" y="976"/>
                  </a:lnTo>
                  <a:lnTo>
                    <a:pt x="813" y="981"/>
                  </a:lnTo>
                  <a:lnTo>
                    <a:pt x="820" y="985"/>
                  </a:lnTo>
                  <a:lnTo>
                    <a:pt x="827" y="987"/>
                  </a:lnTo>
                  <a:lnTo>
                    <a:pt x="835" y="989"/>
                  </a:lnTo>
                  <a:lnTo>
                    <a:pt x="843" y="989"/>
                  </a:lnTo>
                  <a:lnTo>
                    <a:pt x="850" y="987"/>
                  </a:lnTo>
                  <a:lnTo>
                    <a:pt x="858" y="986"/>
                  </a:lnTo>
                  <a:lnTo>
                    <a:pt x="867" y="983"/>
                  </a:lnTo>
                  <a:lnTo>
                    <a:pt x="874" y="980"/>
                  </a:lnTo>
                  <a:lnTo>
                    <a:pt x="882" y="976"/>
                  </a:lnTo>
                  <a:lnTo>
                    <a:pt x="889" y="972"/>
                  </a:lnTo>
                  <a:lnTo>
                    <a:pt x="895" y="967"/>
                  </a:lnTo>
                  <a:lnTo>
                    <a:pt x="901" y="964"/>
                  </a:lnTo>
                  <a:lnTo>
                    <a:pt x="907" y="959"/>
                  </a:lnTo>
                  <a:lnTo>
                    <a:pt x="912" y="955"/>
                  </a:lnTo>
                  <a:lnTo>
                    <a:pt x="916" y="950"/>
                  </a:lnTo>
                  <a:lnTo>
                    <a:pt x="920" y="946"/>
                  </a:lnTo>
                  <a:lnTo>
                    <a:pt x="924" y="942"/>
                  </a:lnTo>
                  <a:lnTo>
                    <a:pt x="927" y="938"/>
                  </a:lnTo>
                  <a:lnTo>
                    <a:pt x="930" y="933"/>
                  </a:lnTo>
                  <a:lnTo>
                    <a:pt x="932" y="929"/>
                  </a:lnTo>
                  <a:lnTo>
                    <a:pt x="934" y="924"/>
                  </a:lnTo>
                  <a:lnTo>
                    <a:pt x="936" y="919"/>
                  </a:lnTo>
                  <a:lnTo>
                    <a:pt x="937" y="913"/>
                  </a:lnTo>
                  <a:lnTo>
                    <a:pt x="939" y="907"/>
                  </a:lnTo>
                  <a:lnTo>
                    <a:pt x="939" y="901"/>
                  </a:lnTo>
                  <a:lnTo>
                    <a:pt x="940" y="893"/>
                  </a:lnTo>
                  <a:lnTo>
                    <a:pt x="941" y="885"/>
                  </a:lnTo>
                  <a:lnTo>
                    <a:pt x="941" y="876"/>
                  </a:lnTo>
                  <a:lnTo>
                    <a:pt x="941" y="867"/>
                  </a:lnTo>
                  <a:lnTo>
                    <a:pt x="941" y="120"/>
                  </a:lnTo>
                  <a:lnTo>
                    <a:pt x="484" y="120"/>
                  </a:lnTo>
                  <a:lnTo>
                    <a:pt x="434" y="0"/>
                  </a:lnTo>
                  <a:lnTo>
                    <a:pt x="424" y="278"/>
                  </a:lnTo>
                  <a:lnTo>
                    <a:pt x="357" y="120"/>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14" name="Freeform 9"/>
            <p:cNvSpPr>
              <a:spLocks/>
            </p:cNvSpPr>
            <p:nvPr/>
          </p:nvSpPr>
          <p:spPr bwMode="auto">
            <a:xfrm>
              <a:off x="3953" y="1440"/>
              <a:ext cx="943" cy="990"/>
            </a:xfrm>
            <a:custGeom>
              <a:avLst/>
              <a:gdLst>
                <a:gd name="T0" fmla="*/ 585 w 943"/>
                <a:gd name="T1" fmla="*/ 120 h 990"/>
                <a:gd name="T2" fmla="*/ 942 w 943"/>
                <a:gd name="T3" fmla="*/ 120 h 990"/>
                <a:gd name="T4" fmla="*/ 942 w 943"/>
                <a:gd name="T5" fmla="*/ 741 h 990"/>
                <a:gd name="T6" fmla="*/ 204 w 943"/>
                <a:gd name="T7" fmla="*/ 793 h 990"/>
                <a:gd name="T8" fmla="*/ 195 w 943"/>
                <a:gd name="T9" fmla="*/ 803 h 990"/>
                <a:gd name="T10" fmla="*/ 188 w 943"/>
                <a:gd name="T11" fmla="*/ 812 h 990"/>
                <a:gd name="T12" fmla="*/ 182 w 943"/>
                <a:gd name="T13" fmla="*/ 822 h 990"/>
                <a:gd name="T14" fmla="*/ 177 w 943"/>
                <a:gd name="T15" fmla="*/ 833 h 990"/>
                <a:gd name="T16" fmla="*/ 173 w 943"/>
                <a:gd name="T17" fmla="*/ 843 h 990"/>
                <a:gd name="T18" fmla="*/ 170 w 943"/>
                <a:gd name="T19" fmla="*/ 853 h 990"/>
                <a:gd name="T20" fmla="*/ 168 w 943"/>
                <a:gd name="T21" fmla="*/ 864 h 990"/>
                <a:gd name="T22" fmla="*/ 165 w 943"/>
                <a:gd name="T23" fmla="*/ 875 h 990"/>
                <a:gd name="T24" fmla="*/ 164 w 943"/>
                <a:gd name="T25" fmla="*/ 885 h 990"/>
                <a:gd name="T26" fmla="*/ 162 w 943"/>
                <a:gd name="T27" fmla="*/ 896 h 990"/>
                <a:gd name="T28" fmla="*/ 161 w 943"/>
                <a:gd name="T29" fmla="*/ 907 h 990"/>
                <a:gd name="T30" fmla="*/ 159 w 943"/>
                <a:gd name="T31" fmla="*/ 917 h 990"/>
                <a:gd name="T32" fmla="*/ 156 w 943"/>
                <a:gd name="T33" fmla="*/ 928 h 990"/>
                <a:gd name="T34" fmla="*/ 153 w 943"/>
                <a:gd name="T35" fmla="*/ 938 h 990"/>
                <a:gd name="T36" fmla="*/ 150 w 943"/>
                <a:gd name="T37" fmla="*/ 949 h 990"/>
                <a:gd name="T38" fmla="*/ 146 w 943"/>
                <a:gd name="T39" fmla="*/ 959 h 990"/>
                <a:gd name="T40" fmla="*/ 140 w 943"/>
                <a:gd name="T41" fmla="*/ 968 h 990"/>
                <a:gd name="T42" fmla="*/ 135 w 943"/>
                <a:gd name="T43" fmla="*/ 976 h 990"/>
                <a:gd name="T44" fmla="*/ 129 w 943"/>
                <a:gd name="T45" fmla="*/ 981 h 990"/>
                <a:gd name="T46" fmla="*/ 121 w 943"/>
                <a:gd name="T47" fmla="*/ 985 h 990"/>
                <a:gd name="T48" fmla="*/ 114 w 943"/>
                <a:gd name="T49" fmla="*/ 988 h 990"/>
                <a:gd name="T50" fmla="*/ 106 w 943"/>
                <a:gd name="T51" fmla="*/ 989 h 990"/>
                <a:gd name="T52" fmla="*/ 98 w 943"/>
                <a:gd name="T53" fmla="*/ 989 h 990"/>
                <a:gd name="T54" fmla="*/ 91 w 943"/>
                <a:gd name="T55" fmla="*/ 988 h 990"/>
                <a:gd name="T56" fmla="*/ 83 w 943"/>
                <a:gd name="T57" fmla="*/ 986 h 990"/>
                <a:gd name="T58" fmla="*/ 75 w 943"/>
                <a:gd name="T59" fmla="*/ 983 h 990"/>
                <a:gd name="T60" fmla="*/ 67 w 943"/>
                <a:gd name="T61" fmla="*/ 980 h 990"/>
                <a:gd name="T62" fmla="*/ 59 w 943"/>
                <a:gd name="T63" fmla="*/ 976 h 990"/>
                <a:gd name="T64" fmla="*/ 52 w 943"/>
                <a:gd name="T65" fmla="*/ 972 h 990"/>
                <a:gd name="T66" fmla="*/ 46 w 943"/>
                <a:gd name="T67" fmla="*/ 968 h 990"/>
                <a:gd name="T68" fmla="*/ 40 w 943"/>
                <a:gd name="T69" fmla="*/ 964 h 990"/>
                <a:gd name="T70" fmla="*/ 34 w 943"/>
                <a:gd name="T71" fmla="*/ 959 h 990"/>
                <a:gd name="T72" fmla="*/ 29 w 943"/>
                <a:gd name="T73" fmla="*/ 955 h 990"/>
                <a:gd name="T74" fmla="*/ 25 w 943"/>
                <a:gd name="T75" fmla="*/ 950 h 990"/>
                <a:gd name="T76" fmla="*/ 21 w 943"/>
                <a:gd name="T77" fmla="*/ 946 h 990"/>
                <a:gd name="T78" fmla="*/ 17 w 943"/>
                <a:gd name="T79" fmla="*/ 942 h 990"/>
                <a:gd name="T80" fmla="*/ 14 w 943"/>
                <a:gd name="T81" fmla="*/ 938 h 990"/>
                <a:gd name="T82" fmla="*/ 11 w 943"/>
                <a:gd name="T83" fmla="*/ 934 h 990"/>
                <a:gd name="T84" fmla="*/ 9 w 943"/>
                <a:gd name="T85" fmla="*/ 929 h 990"/>
                <a:gd name="T86" fmla="*/ 7 w 943"/>
                <a:gd name="T87" fmla="*/ 924 h 990"/>
                <a:gd name="T88" fmla="*/ 5 w 943"/>
                <a:gd name="T89" fmla="*/ 919 h 990"/>
                <a:gd name="T90" fmla="*/ 4 w 943"/>
                <a:gd name="T91" fmla="*/ 913 h 990"/>
                <a:gd name="T92" fmla="*/ 2 w 943"/>
                <a:gd name="T93" fmla="*/ 907 h 990"/>
                <a:gd name="T94" fmla="*/ 2 w 943"/>
                <a:gd name="T95" fmla="*/ 901 h 990"/>
                <a:gd name="T96" fmla="*/ 1 w 943"/>
                <a:gd name="T97" fmla="*/ 893 h 990"/>
                <a:gd name="T98" fmla="*/ 1 w 943"/>
                <a:gd name="T99" fmla="*/ 885 h 990"/>
                <a:gd name="T100" fmla="*/ 0 w 943"/>
                <a:gd name="T101" fmla="*/ 876 h 990"/>
                <a:gd name="T102" fmla="*/ 0 w 943"/>
                <a:gd name="T103" fmla="*/ 867 h 990"/>
                <a:gd name="T104" fmla="*/ 0 w 943"/>
                <a:gd name="T105" fmla="*/ 120 h 990"/>
                <a:gd name="T106" fmla="*/ 457 w 943"/>
                <a:gd name="T107" fmla="*/ 120 h 990"/>
                <a:gd name="T108" fmla="*/ 508 w 943"/>
                <a:gd name="T109" fmla="*/ 0 h 990"/>
                <a:gd name="T110" fmla="*/ 518 w 943"/>
                <a:gd name="T111" fmla="*/ 278 h 990"/>
                <a:gd name="T112" fmla="*/ 585 w 943"/>
                <a:gd name="T113" fmla="*/ 120 h 9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43"/>
                <a:gd name="T172" fmla="*/ 0 h 990"/>
                <a:gd name="T173" fmla="*/ 943 w 943"/>
                <a:gd name="T174" fmla="*/ 990 h 99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43" h="990">
                  <a:moveTo>
                    <a:pt x="585" y="120"/>
                  </a:moveTo>
                  <a:lnTo>
                    <a:pt x="942" y="120"/>
                  </a:lnTo>
                  <a:lnTo>
                    <a:pt x="942" y="741"/>
                  </a:lnTo>
                  <a:lnTo>
                    <a:pt x="204" y="793"/>
                  </a:lnTo>
                  <a:lnTo>
                    <a:pt x="195" y="803"/>
                  </a:lnTo>
                  <a:lnTo>
                    <a:pt x="188" y="812"/>
                  </a:lnTo>
                  <a:lnTo>
                    <a:pt x="182" y="822"/>
                  </a:lnTo>
                  <a:lnTo>
                    <a:pt x="177" y="833"/>
                  </a:lnTo>
                  <a:lnTo>
                    <a:pt x="173" y="843"/>
                  </a:lnTo>
                  <a:lnTo>
                    <a:pt x="170" y="853"/>
                  </a:lnTo>
                  <a:lnTo>
                    <a:pt x="168" y="864"/>
                  </a:lnTo>
                  <a:lnTo>
                    <a:pt x="165" y="875"/>
                  </a:lnTo>
                  <a:lnTo>
                    <a:pt x="164" y="885"/>
                  </a:lnTo>
                  <a:lnTo>
                    <a:pt x="162" y="896"/>
                  </a:lnTo>
                  <a:lnTo>
                    <a:pt x="161" y="907"/>
                  </a:lnTo>
                  <a:lnTo>
                    <a:pt x="159" y="917"/>
                  </a:lnTo>
                  <a:lnTo>
                    <a:pt x="156" y="928"/>
                  </a:lnTo>
                  <a:lnTo>
                    <a:pt x="153" y="938"/>
                  </a:lnTo>
                  <a:lnTo>
                    <a:pt x="150" y="949"/>
                  </a:lnTo>
                  <a:lnTo>
                    <a:pt x="146" y="959"/>
                  </a:lnTo>
                  <a:lnTo>
                    <a:pt x="140" y="968"/>
                  </a:lnTo>
                  <a:lnTo>
                    <a:pt x="135" y="976"/>
                  </a:lnTo>
                  <a:lnTo>
                    <a:pt x="129" y="981"/>
                  </a:lnTo>
                  <a:lnTo>
                    <a:pt x="121" y="985"/>
                  </a:lnTo>
                  <a:lnTo>
                    <a:pt x="114" y="988"/>
                  </a:lnTo>
                  <a:lnTo>
                    <a:pt x="106" y="989"/>
                  </a:lnTo>
                  <a:lnTo>
                    <a:pt x="98" y="989"/>
                  </a:lnTo>
                  <a:lnTo>
                    <a:pt x="91" y="988"/>
                  </a:lnTo>
                  <a:lnTo>
                    <a:pt x="83" y="986"/>
                  </a:lnTo>
                  <a:lnTo>
                    <a:pt x="75" y="983"/>
                  </a:lnTo>
                  <a:lnTo>
                    <a:pt x="67" y="980"/>
                  </a:lnTo>
                  <a:lnTo>
                    <a:pt x="59" y="976"/>
                  </a:lnTo>
                  <a:lnTo>
                    <a:pt x="52" y="972"/>
                  </a:lnTo>
                  <a:lnTo>
                    <a:pt x="46" y="968"/>
                  </a:lnTo>
                  <a:lnTo>
                    <a:pt x="40" y="964"/>
                  </a:lnTo>
                  <a:lnTo>
                    <a:pt x="34" y="959"/>
                  </a:lnTo>
                  <a:lnTo>
                    <a:pt x="29" y="955"/>
                  </a:lnTo>
                  <a:lnTo>
                    <a:pt x="25" y="950"/>
                  </a:lnTo>
                  <a:lnTo>
                    <a:pt x="21" y="946"/>
                  </a:lnTo>
                  <a:lnTo>
                    <a:pt x="17" y="942"/>
                  </a:lnTo>
                  <a:lnTo>
                    <a:pt x="14" y="938"/>
                  </a:lnTo>
                  <a:lnTo>
                    <a:pt x="11" y="934"/>
                  </a:lnTo>
                  <a:lnTo>
                    <a:pt x="9" y="929"/>
                  </a:lnTo>
                  <a:lnTo>
                    <a:pt x="7" y="924"/>
                  </a:lnTo>
                  <a:lnTo>
                    <a:pt x="5" y="919"/>
                  </a:lnTo>
                  <a:lnTo>
                    <a:pt x="4" y="913"/>
                  </a:lnTo>
                  <a:lnTo>
                    <a:pt x="2" y="907"/>
                  </a:lnTo>
                  <a:lnTo>
                    <a:pt x="2" y="901"/>
                  </a:lnTo>
                  <a:lnTo>
                    <a:pt x="1" y="893"/>
                  </a:lnTo>
                  <a:lnTo>
                    <a:pt x="1" y="885"/>
                  </a:lnTo>
                  <a:lnTo>
                    <a:pt x="0" y="876"/>
                  </a:lnTo>
                  <a:lnTo>
                    <a:pt x="0" y="867"/>
                  </a:lnTo>
                  <a:lnTo>
                    <a:pt x="0" y="120"/>
                  </a:lnTo>
                  <a:lnTo>
                    <a:pt x="457" y="120"/>
                  </a:lnTo>
                  <a:lnTo>
                    <a:pt x="508" y="0"/>
                  </a:lnTo>
                  <a:lnTo>
                    <a:pt x="518" y="278"/>
                  </a:lnTo>
                  <a:lnTo>
                    <a:pt x="585" y="120"/>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15" name="Freeform 10"/>
            <p:cNvSpPr>
              <a:spLocks/>
            </p:cNvSpPr>
            <p:nvPr/>
          </p:nvSpPr>
          <p:spPr bwMode="auto">
            <a:xfrm>
              <a:off x="3209" y="2231"/>
              <a:ext cx="1074" cy="1057"/>
            </a:xfrm>
            <a:custGeom>
              <a:avLst/>
              <a:gdLst>
                <a:gd name="T0" fmla="*/ 1035 w 1074"/>
                <a:gd name="T1" fmla="*/ 3 h 1057"/>
                <a:gd name="T2" fmla="*/ 1016 w 1074"/>
                <a:gd name="T3" fmla="*/ 10 h 1057"/>
                <a:gd name="T4" fmla="*/ 1000 w 1074"/>
                <a:gd name="T5" fmla="*/ 22 h 1057"/>
                <a:gd name="T6" fmla="*/ 991 w 1074"/>
                <a:gd name="T7" fmla="*/ 38 h 1057"/>
                <a:gd name="T8" fmla="*/ 990 w 1074"/>
                <a:gd name="T9" fmla="*/ 325 h 1057"/>
                <a:gd name="T10" fmla="*/ 967 w 1074"/>
                <a:gd name="T11" fmla="*/ 351 h 1057"/>
                <a:gd name="T12" fmla="*/ 937 w 1074"/>
                <a:gd name="T13" fmla="*/ 375 h 1057"/>
                <a:gd name="T14" fmla="*/ 904 w 1074"/>
                <a:gd name="T15" fmla="*/ 392 h 1057"/>
                <a:gd name="T16" fmla="*/ 865 w 1074"/>
                <a:gd name="T17" fmla="*/ 402 h 1057"/>
                <a:gd name="T18" fmla="*/ 825 w 1074"/>
                <a:gd name="T19" fmla="*/ 402 h 1057"/>
                <a:gd name="T20" fmla="*/ 783 w 1074"/>
                <a:gd name="T21" fmla="*/ 388 h 1057"/>
                <a:gd name="T22" fmla="*/ 742 w 1074"/>
                <a:gd name="T23" fmla="*/ 360 h 1057"/>
                <a:gd name="T24" fmla="*/ 702 w 1074"/>
                <a:gd name="T25" fmla="*/ 314 h 1057"/>
                <a:gd name="T26" fmla="*/ 702 w 1074"/>
                <a:gd name="T27" fmla="*/ 25 h 1057"/>
                <a:gd name="T28" fmla="*/ 701 w 1074"/>
                <a:gd name="T29" fmla="*/ 16 h 1057"/>
                <a:gd name="T30" fmla="*/ 697 w 1074"/>
                <a:gd name="T31" fmla="*/ 7 h 1057"/>
                <a:gd name="T32" fmla="*/ 685 w 1074"/>
                <a:gd name="T33" fmla="*/ 1 h 1057"/>
                <a:gd name="T34" fmla="*/ 664 w 1074"/>
                <a:gd name="T35" fmla="*/ 0 h 1057"/>
                <a:gd name="T36" fmla="*/ 644 w 1074"/>
                <a:gd name="T37" fmla="*/ 0 h 1057"/>
                <a:gd name="T38" fmla="*/ 624 w 1074"/>
                <a:gd name="T39" fmla="*/ 0 h 1057"/>
                <a:gd name="T40" fmla="*/ 604 w 1074"/>
                <a:gd name="T41" fmla="*/ 0 h 1057"/>
                <a:gd name="T42" fmla="*/ 584 w 1074"/>
                <a:gd name="T43" fmla="*/ 0 h 1057"/>
                <a:gd name="T44" fmla="*/ 564 w 1074"/>
                <a:gd name="T45" fmla="*/ 0 h 1057"/>
                <a:gd name="T46" fmla="*/ 544 w 1074"/>
                <a:gd name="T47" fmla="*/ 0 h 1057"/>
                <a:gd name="T48" fmla="*/ 524 w 1074"/>
                <a:gd name="T49" fmla="*/ 0 h 1057"/>
                <a:gd name="T50" fmla="*/ 504 w 1074"/>
                <a:gd name="T51" fmla="*/ 0 h 1057"/>
                <a:gd name="T52" fmla="*/ 484 w 1074"/>
                <a:gd name="T53" fmla="*/ 0 h 1057"/>
                <a:gd name="T54" fmla="*/ 464 w 1074"/>
                <a:gd name="T55" fmla="*/ 0 h 1057"/>
                <a:gd name="T56" fmla="*/ 443 w 1074"/>
                <a:gd name="T57" fmla="*/ 0 h 1057"/>
                <a:gd name="T58" fmla="*/ 423 w 1074"/>
                <a:gd name="T59" fmla="*/ 0 h 1057"/>
                <a:gd name="T60" fmla="*/ 403 w 1074"/>
                <a:gd name="T61" fmla="*/ 0 h 1057"/>
                <a:gd name="T62" fmla="*/ 383 w 1074"/>
                <a:gd name="T63" fmla="*/ 0 h 1057"/>
                <a:gd name="T64" fmla="*/ 363 w 1074"/>
                <a:gd name="T65" fmla="*/ 0 h 1057"/>
                <a:gd name="T66" fmla="*/ 344 w 1074"/>
                <a:gd name="T67" fmla="*/ 3 h 1057"/>
                <a:gd name="T68" fmla="*/ 331 w 1074"/>
                <a:gd name="T69" fmla="*/ 9 h 1057"/>
                <a:gd name="T70" fmla="*/ 324 w 1074"/>
                <a:gd name="T71" fmla="*/ 17 h 1057"/>
                <a:gd name="T72" fmla="*/ 318 w 1074"/>
                <a:gd name="T73" fmla="*/ 28 h 1057"/>
                <a:gd name="T74" fmla="*/ 316 w 1074"/>
                <a:gd name="T75" fmla="*/ 900 h 1057"/>
                <a:gd name="T76" fmla="*/ 314 w 1074"/>
                <a:gd name="T77" fmla="*/ 908 h 1057"/>
                <a:gd name="T78" fmla="*/ 310 w 1074"/>
                <a:gd name="T79" fmla="*/ 925 h 1057"/>
                <a:gd name="T80" fmla="*/ 298 w 1074"/>
                <a:gd name="T81" fmla="*/ 944 h 1057"/>
                <a:gd name="T82" fmla="*/ 272 w 1074"/>
                <a:gd name="T83" fmla="*/ 959 h 1057"/>
                <a:gd name="T84" fmla="*/ 0 w 1074"/>
                <a:gd name="T85" fmla="*/ 1056 h 105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74"/>
                <a:gd name="T130" fmla="*/ 0 h 1057"/>
                <a:gd name="T131" fmla="*/ 1074 w 1074"/>
                <a:gd name="T132" fmla="*/ 1057 h 105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74" h="1057">
                  <a:moveTo>
                    <a:pt x="1046" y="3"/>
                  </a:moveTo>
                  <a:lnTo>
                    <a:pt x="1035" y="3"/>
                  </a:lnTo>
                  <a:lnTo>
                    <a:pt x="1025" y="6"/>
                  </a:lnTo>
                  <a:lnTo>
                    <a:pt x="1016" y="10"/>
                  </a:lnTo>
                  <a:lnTo>
                    <a:pt x="1007" y="15"/>
                  </a:lnTo>
                  <a:lnTo>
                    <a:pt x="1000" y="22"/>
                  </a:lnTo>
                  <a:lnTo>
                    <a:pt x="994" y="30"/>
                  </a:lnTo>
                  <a:lnTo>
                    <a:pt x="991" y="38"/>
                  </a:lnTo>
                  <a:lnTo>
                    <a:pt x="990" y="47"/>
                  </a:lnTo>
                  <a:lnTo>
                    <a:pt x="990" y="325"/>
                  </a:lnTo>
                  <a:lnTo>
                    <a:pt x="979" y="338"/>
                  </a:lnTo>
                  <a:lnTo>
                    <a:pt x="967" y="351"/>
                  </a:lnTo>
                  <a:lnTo>
                    <a:pt x="953" y="364"/>
                  </a:lnTo>
                  <a:lnTo>
                    <a:pt x="937" y="375"/>
                  </a:lnTo>
                  <a:lnTo>
                    <a:pt x="921" y="384"/>
                  </a:lnTo>
                  <a:lnTo>
                    <a:pt x="904" y="392"/>
                  </a:lnTo>
                  <a:lnTo>
                    <a:pt x="884" y="398"/>
                  </a:lnTo>
                  <a:lnTo>
                    <a:pt x="865" y="402"/>
                  </a:lnTo>
                  <a:lnTo>
                    <a:pt x="845" y="403"/>
                  </a:lnTo>
                  <a:lnTo>
                    <a:pt x="825" y="402"/>
                  </a:lnTo>
                  <a:lnTo>
                    <a:pt x="804" y="397"/>
                  </a:lnTo>
                  <a:lnTo>
                    <a:pt x="783" y="388"/>
                  </a:lnTo>
                  <a:lnTo>
                    <a:pt x="763" y="377"/>
                  </a:lnTo>
                  <a:lnTo>
                    <a:pt x="742" y="360"/>
                  </a:lnTo>
                  <a:lnTo>
                    <a:pt x="721" y="339"/>
                  </a:lnTo>
                  <a:lnTo>
                    <a:pt x="702" y="314"/>
                  </a:lnTo>
                  <a:lnTo>
                    <a:pt x="702" y="29"/>
                  </a:lnTo>
                  <a:lnTo>
                    <a:pt x="702" y="25"/>
                  </a:lnTo>
                  <a:lnTo>
                    <a:pt x="702" y="21"/>
                  </a:lnTo>
                  <a:lnTo>
                    <a:pt x="701" y="16"/>
                  </a:lnTo>
                  <a:lnTo>
                    <a:pt x="699" y="11"/>
                  </a:lnTo>
                  <a:lnTo>
                    <a:pt x="697" y="7"/>
                  </a:lnTo>
                  <a:lnTo>
                    <a:pt x="692" y="3"/>
                  </a:lnTo>
                  <a:lnTo>
                    <a:pt x="685" y="1"/>
                  </a:lnTo>
                  <a:lnTo>
                    <a:pt x="674" y="0"/>
                  </a:lnTo>
                  <a:lnTo>
                    <a:pt x="664" y="0"/>
                  </a:lnTo>
                  <a:lnTo>
                    <a:pt x="654" y="0"/>
                  </a:lnTo>
                  <a:lnTo>
                    <a:pt x="644" y="0"/>
                  </a:lnTo>
                  <a:lnTo>
                    <a:pt x="634" y="0"/>
                  </a:lnTo>
                  <a:lnTo>
                    <a:pt x="624" y="0"/>
                  </a:lnTo>
                  <a:lnTo>
                    <a:pt x="614" y="0"/>
                  </a:lnTo>
                  <a:lnTo>
                    <a:pt x="604" y="0"/>
                  </a:lnTo>
                  <a:lnTo>
                    <a:pt x="594" y="0"/>
                  </a:lnTo>
                  <a:lnTo>
                    <a:pt x="584" y="0"/>
                  </a:lnTo>
                  <a:lnTo>
                    <a:pt x="574" y="0"/>
                  </a:lnTo>
                  <a:lnTo>
                    <a:pt x="564" y="0"/>
                  </a:lnTo>
                  <a:lnTo>
                    <a:pt x="554" y="0"/>
                  </a:lnTo>
                  <a:lnTo>
                    <a:pt x="544" y="0"/>
                  </a:lnTo>
                  <a:lnTo>
                    <a:pt x="534" y="0"/>
                  </a:lnTo>
                  <a:lnTo>
                    <a:pt x="524" y="0"/>
                  </a:lnTo>
                  <a:lnTo>
                    <a:pt x="514" y="0"/>
                  </a:lnTo>
                  <a:lnTo>
                    <a:pt x="504" y="0"/>
                  </a:lnTo>
                  <a:lnTo>
                    <a:pt x="494" y="0"/>
                  </a:lnTo>
                  <a:lnTo>
                    <a:pt x="484" y="0"/>
                  </a:lnTo>
                  <a:lnTo>
                    <a:pt x="474" y="0"/>
                  </a:lnTo>
                  <a:lnTo>
                    <a:pt x="464" y="0"/>
                  </a:lnTo>
                  <a:lnTo>
                    <a:pt x="453" y="0"/>
                  </a:lnTo>
                  <a:lnTo>
                    <a:pt x="443" y="0"/>
                  </a:lnTo>
                  <a:lnTo>
                    <a:pt x="433" y="0"/>
                  </a:lnTo>
                  <a:lnTo>
                    <a:pt x="423" y="0"/>
                  </a:lnTo>
                  <a:lnTo>
                    <a:pt x="413" y="0"/>
                  </a:lnTo>
                  <a:lnTo>
                    <a:pt x="403" y="0"/>
                  </a:lnTo>
                  <a:lnTo>
                    <a:pt x="393" y="0"/>
                  </a:lnTo>
                  <a:lnTo>
                    <a:pt x="383" y="0"/>
                  </a:lnTo>
                  <a:lnTo>
                    <a:pt x="373" y="0"/>
                  </a:lnTo>
                  <a:lnTo>
                    <a:pt x="363" y="0"/>
                  </a:lnTo>
                  <a:lnTo>
                    <a:pt x="353" y="0"/>
                  </a:lnTo>
                  <a:lnTo>
                    <a:pt x="344" y="3"/>
                  </a:lnTo>
                  <a:lnTo>
                    <a:pt x="337" y="6"/>
                  </a:lnTo>
                  <a:lnTo>
                    <a:pt x="331" y="9"/>
                  </a:lnTo>
                  <a:lnTo>
                    <a:pt x="327" y="13"/>
                  </a:lnTo>
                  <a:lnTo>
                    <a:pt x="324" y="17"/>
                  </a:lnTo>
                  <a:lnTo>
                    <a:pt x="321" y="23"/>
                  </a:lnTo>
                  <a:lnTo>
                    <a:pt x="318" y="28"/>
                  </a:lnTo>
                  <a:lnTo>
                    <a:pt x="316" y="35"/>
                  </a:lnTo>
                  <a:lnTo>
                    <a:pt x="316" y="900"/>
                  </a:lnTo>
                  <a:lnTo>
                    <a:pt x="314" y="903"/>
                  </a:lnTo>
                  <a:lnTo>
                    <a:pt x="314" y="908"/>
                  </a:lnTo>
                  <a:lnTo>
                    <a:pt x="312" y="916"/>
                  </a:lnTo>
                  <a:lnTo>
                    <a:pt x="310" y="925"/>
                  </a:lnTo>
                  <a:lnTo>
                    <a:pt x="305" y="934"/>
                  </a:lnTo>
                  <a:lnTo>
                    <a:pt x="298" y="944"/>
                  </a:lnTo>
                  <a:lnTo>
                    <a:pt x="287" y="952"/>
                  </a:lnTo>
                  <a:lnTo>
                    <a:pt x="272" y="959"/>
                  </a:lnTo>
                  <a:lnTo>
                    <a:pt x="0" y="1004"/>
                  </a:lnTo>
                  <a:lnTo>
                    <a:pt x="0" y="1056"/>
                  </a:lnTo>
                  <a:lnTo>
                    <a:pt x="1073" y="1056"/>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16" name="Freeform 11"/>
            <p:cNvSpPr>
              <a:spLocks/>
            </p:cNvSpPr>
            <p:nvPr/>
          </p:nvSpPr>
          <p:spPr bwMode="auto">
            <a:xfrm>
              <a:off x="4254" y="2231"/>
              <a:ext cx="1075" cy="1057"/>
            </a:xfrm>
            <a:custGeom>
              <a:avLst/>
              <a:gdLst>
                <a:gd name="T0" fmla="*/ 38 w 1075"/>
                <a:gd name="T1" fmla="*/ 3 h 1057"/>
                <a:gd name="T2" fmla="*/ 57 w 1075"/>
                <a:gd name="T3" fmla="*/ 10 h 1057"/>
                <a:gd name="T4" fmla="*/ 73 w 1075"/>
                <a:gd name="T5" fmla="*/ 22 h 1057"/>
                <a:gd name="T6" fmla="*/ 82 w 1075"/>
                <a:gd name="T7" fmla="*/ 38 h 1057"/>
                <a:gd name="T8" fmla="*/ 84 w 1075"/>
                <a:gd name="T9" fmla="*/ 325 h 1057"/>
                <a:gd name="T10" fmla="*/ 106 w 1075"/>
                <a:gd name="T11" fmla="*/ 351 h 1057"/>
                <a:gd name="T12" fmla="*/ 136 w 1075"/>
                <a:gd name="T13" fmla="*/ 375 h 1057"/>
                <a:gd name="T14" fmla="*/ 170 w 1075"/>
                <a:gd name="T15" fmla="*/ 392 h 1057"/>
                <a:gd name="T16" fmla="*/ 208 w 1075"/>
                <a:gd name="T17" fmla="*/ 402 h 1057"/>
                <a:gd name="T18" fmla="*/ 248 w 1075"/>
                <a:gd name="T19" fmla="*/ 402 h 1057"/>
                <a:gd name="T20" fmla="*/ 290 w 1075"/>
                <a:gd name="T21" fmla="*/ 388 h 1057"/>
                <a:gd name="T22" fmla="*/ 331 w 1075"/>
                <a:gd name="T23" fmla="*/ 360 h 1057"/>
                <a:gd name="T24" fmla="*/ 372 w 1075"/>
                <a:gd name="T25" fmla="*/ 314 h 1057"/>
                <a:gd name="T26" fmla="*/ 372 w 1075"/>
                <a:gd name="T27" fmla="*/ 25 h 1057"/>
                <a:gd name="T28" fmla="*/ 372 w 1075"/>
                <a:gd name="T29" fmla="*/ 16 h 1057"/>
                <a:gd name="T30" fmla="*/ 377 w 1075"/>
                <a:gd name="T31" fmla="*/ 7 h 1057"/>
                <a:gd name="T32" fmla="*/ 389 w 1075"/>
                <a:gd name="T33" fmla="*/ 1 h 1057"/>
                <a:gd name="T34" fmla="*/ 409 w 1075"/>
                <a:gd name="T35" fmla="*/ 0 h 1057"/>
                <a:gd name="T36" fmla="*/ 429 w 1075"/>
                <a:gd name="T37" fmla="*/ 0 h 1057"/>
                <a:gd name="T38" fmla="*/ 449 w 1075"/>
                <a:gd name="T39" fmla="*/ 0 h 1057"/>
                <a:gd name="T40" fmla="*/ 469 w 1075"/>
                <a:gd name="T41" fmla="*/ 0 h 1057"/>
                <a:gd name="T42" fmla="*/ 490 w 1075"/>
                <a:gd name="T43" fmla="*/ 0 h 1057"/>
                <a:gd name="T44" fmla="*/ 510 w 1075"/>
                <a:gd name="T45" fmla="*/ 0 h 1057"/>
                <a:gd name="T46" fmla="*/ 530 w 1075"/>
                <a:gd name="T47" fmla="*/ 0 h 1057"/>
                <a:gd name="T48" fmla="*/ 550 w 1075"/>
                <a:gd name="T49" fmla="*/ 0 h 1057"/>
                <a:gd name="T50" fmla="*/ 570 w 1075"/>
                <a:gd name="T51" fmla="*/ 0 h 1057"/>
                <a:gd name="T52" fmla="*/ 590 w 1075"/>
                <a:gd name="T53" fmla="*/ 0 h 1057"/>
                <a:gd name="T54" fmla="*/ 610 w 1075"/>
                <a:gd name="T55" fmla="*/ 0 h 1057"/>
                <a:gd name="T56" fmla="*/ 630 w 1075"/>
                <a:gd name="T57" fmla="*/ 0 h 1057"/>
                <a:gd name="T58" fmla="*/ 650 w 1075"/>
                <a:gd name="T59" fmla="*/ 0 h 1057"/>
                <a:gd name="T60" fmla="*/ 670 w 1075"/>
                <a:gd name="T61" fmla="*/ 0 h 1057"/>
                <a:gd name="T62" fmla="*/ 690 w 1075"/>
                <a:gd name="T63" fmla="*/ 0 h 1057"/>
                <a:gd name="T64" fmla="*/ 711 w 1075"/>
                <a:gd name="T65" fmla="*/ 0 h 1057"/>
                <a:gd name="T66" fmla="*/ 730 w 1075"/>
                <a:gd name="T67" fmla="*/ 3 h 1057"/>
                <a:gd name="T68" fmla="*/ 743 w 1075"/>
                <a:gd name="T69" fmla="*/ 9 h 1057"/>
                <a:gd name="T70" fmla="*/ 750 w 1075"/>
                <a:gd name="T71" fmla="*/ 17 h 1057"/>
                <a:gd name="T72" fmla="*/ 755 w 1075"/>
                <a:gd name="T73" fmla="*/ 28 h 1057"/>
                <a:gd name="T74" fmla="*/ 757 w 1075"/>
                <a:gd name="T75" fmla="*/ 900 h 1057"/>
                <a:gd name="T76" fmla="*/ 760 w 1075"/>
                <a:gd name="T77" fmla="*/ 908 h 1057"/>
                <a:gd name="T78" fmla="*/ 764 w 1075"/>
                <a:gd name="T79" fmla="*/ 925 h 1057"/>
                <a:gd name="T80" fmla="*/ 776 w 1075"/>
                <a:gd name="T81" fmla="*/ 944 h 1057"/>
                <a:gd name="T82" fmla="*/ 802 w 1075"/>
                <a:gd name="T83" fmla="*/ 959 h 1057"/>
                <a:gd name="T84" fmla="*/ 1074 w 1075"/>
                <a:gd name="T85" fmla="*/ 1056 h 105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75"/>
                <a:gd name="T130" fmla="*/ 0 h 1057"/>
                <a:gd name="T131" fmla="*/ 1075 w 1075"/>
                <a:gd name="T132" fmla="*/ 1057 h 105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75" h="1057">
                  <a:moveTo>
                    <a:pt x="27" y="3"/>
                  </a:moveTo>
                  <a:lnTo>
                    <a:pt x="38" y="3"/>
                  </a:lnTo>
                  <a:lnTo>
                    <a:pt x="48" y="6"/>
                  </a:lnTo>
                  <a:lnTo>
                    <a:pt x="57" y="10"/>
                  </a:lnTo>
                  <a:lnTo>
                    <a:pt x="66" y="15"/>
                  </a:lnTo>
                  <a:lnTo>
                    <a:pt x="73" y="22"/>
                  </a:lnTo>
                  <a:lnTo>
                    <a:pt x="79" y="30"/>
                  </a:lnTo>
                  <a:lnTo>
                    <a:pt x="82" y="38"/>
                  </a:lnTo>
                  <a:lnTo>
                    <a:pt x="84" y="47"/>
                  </a:lnTo>
                  <a:lnTo>
                    <a:pt x="84" y="325"/>
                  </a:lnTo>
                  <a:lnTo>
                    <a:pt x="94" y="338"/>
                  </a:lnTo>
                  <a:lnTo>
                    <a:pt x="106" y="351"/>
                  </a:lnTo>
                  <a:lnTo>
                    <a:pt x="120" y="364"/>
                  </a:lnTo>
                  <a:lnTo>
                    <a:pt x="136" y="375"/>
                  </a:lnTo>
                  <a:lnTo>
                    <a:pt x="152" y="384"/>
                  </a:lnTo>
                  <a:lnTo>
                    <a:pt x="170" y="392"/>
                  </a:lnTo>
                  <a:lnTo>
                    <a:pt x="189" y="398"/>
                  </a:lnTo>
                  <a:lnTo>
                    <a:pt x="208" y="402"/>
                  </a:lnTo>
                  <a:lnTo>
                    <a:pt x="228" y="403"/>
                  </a:lnTo>
                  <a:lnTo>
                    <a:pt x="248" y="402"/>
                  </a:lnTo>
                  <a:lnTo>
                    <a:pt x="269" y="397"/>
                  </a:lnTo>
                  <a:lnTo>
                    <a:pt x="290" y="388"/>
                  </a:lnTo>
                  <a:lnTo>
                    <a:pt x="311" y="377"/>
                  </a:lnTo>
                  <a:lnTo>
                    <a:pt x="331" y="360"/>
                  </a:lnTo>
                  <a:lnTo>
                    <a:pt x="352" y="339"/>
                  </a:lnTo>
                  <a:lnTo>
                    <a:pt x="372" y="314"/>
                  </a:lnTo>
                  <a:lnTo>
                    <a:pt x="372" y="29"/>
                  </a:lnTo>
                  <a:lnTo>
                    <a:pt x="372" y="25"/>
                  </a:lnTo>
                  <a:lnTo>
                    <a:pt x="372" y="21"/>
                  </a:lnTo>
                  <a:lnTo>
                    <a:pt x="372" y="16"/>
                  </a:lnTo>
                  <a:lnTo>
                    <a:pt x="374" y="11"/>
                  </a:lnTo>
                  <a:lnTo>
                    <a:pt x="377" y="7"/>
                  </a:lnTo>
                  <a:lnTo>
                    <a:pt x="382" y="3"/>
                  </a:lnTo>
                  <a:lnTo>
                    <a:pt x="389" y="1"/>
                  </a:lnTo>
                  <a:lnTo>
                    <a:pt x="399" y="0"/>
                  </a:lnTo>
                  <a:lnTo>
                    <a:pt x="409" y="0"/>
                  </a:lnTo>
                  <a:lnTo>
                    <a:pt x="419" y="0"/>
                  </a:lnTo>
                  <a:lnTo>
                    <a:pt x="429" y="0"/>
                  </a:lnTo>
                  <a:lnTo>
                    <a:pt x="439" y="0"/>
                  </a:lnTo>
                  <a:lnTo>
                    <a:pt x="449" y="0"/>
                  </a:lnTo>
                  <a:lnTo>
                    <a:pt x="459" y="0"/>
                  </a:lnTo>
                  <a:lnTo>
                    <a:pt x="469" y="0"/>
                  </a:lnTo>
                  <a:lnTo>
                    <a:pt x="479" y="0"/>
                  </a:lnTo>
                  <a:lnTo>
                    <a:pt x="490" y="0"/>
                  </a:lnTo>
                  <a:lnTo>
                    <a:pt x="500" y="0"/>
                  </a:lnTo>
                  <a:lnTo>
                    <a:pt x="510" y="0"/>
                  </a:lnTo>
                  <a:lnTo>
                    <a:pt x="520" y="0"/>
                  </a:lnTo>
                  <a:lnTo>
                    <a:pt x="530" y="0"/>
                  </a:lnTo>
                  <a:lnTo>
                    <a:pt x="540" y="0"/>
                  </a:lnTo>
                  <a:lnTo>
                    <a:pt x="550" y="0"/>
                  </a:lnTo>
                  <a:lnTo>
                    <a:pt x="560" y="0"/>
                  </a:lnTo>
                  <a:lnTo>
                    <a:pt x="570" y="0"/>
                  </a:lnTo>
                  <a:lnTo>
                    <a:pt x="580" y="0"/>
                  </a:lnTo>
                  <a:lnTo>
                    <a:pt x="590" y="0"/>
                  </a:lnTo>
                  <a:lnTo>
                    <a:pt x="600" y="0"/>
                  </a:lnTo>
                  <a:lnTo>
                    <a:pt x="610" y="0"/>
                  </a:lnTo>
                  <a:lnTo>
                    <a:pt x="620" y="0"/>
                  </a:lnTo>
                  <a:lnTo>
                    <a:pt x="630" y="0"/>
                  </a:lnTo>
                  <a:lnTo>
                    <a:pt x="640" y="0"/>
                  </a:lnTo>
                  <a:lnTo>
                    <a:pt x="650" y="0"/>
                  </a:lnTo>
                  <a:lnTo>
                    <a:pt x="660" y="0"/>
                  </a:lnTo>
                  <a:lnTo>
                    <a:pt x="670" y="0"/>
                  </a:lnTo>
                  <a:lnTo>
                    <a:pt x="680" y="0"/>
                  </a:lnTo>
                  <a:lnTo>
                    <a:pt x="690" y="0"/>
                  </a:lnTo>
                  <a:lnTo>
                    <a:pt x="700" y="0"/>
                  </a:lnTo>
                  <a:lnTo>
                    <a:pt x="711" y="0"/>
                  </a:lnTo>
                  <a:lnTo>
                    <a:pt x="721" y="0"/>
                  </a:lnTo>
                  <a:lnTo>
                    <a:pt x="730" y="3"/>
                  </a:lnTo>
                  <a:lnTo>
                    <a:pt x="737" y="6"/>
                  </a:lnTo>
                  <a:lnTo>
                    <a:pt x="743" y="9"/>
                  </a:lnTo>
                  <a:lnTo>
                    <a:pt x="747" y="13"/>
                  </a:lnTo>
                  <a:lnTo>
                    <a:pt x="750" y="17"/>
                  </a:lnTo>
                  <a:lnTo>
                    <a:pt x="753" y="23"/>
                  </a:lnTo>
                  <a:lnTo>
                    <a:pt x="755" y="28"/>
                  </a:lnTo>
                  <a:lnTo>
                    <a:pt x="758" y="35"/>
                  </a:lnTo>
                  <a:lnTo>
                    <a:pt x="757" y="900"/>
                  </a:lnTo>
                  <a:lnTo>
                    <a:pt x="759" y="903"/>
                  </a:lnTo>
                  <a:lnTo>
                    <a:pt x="760" y="908"/>
                  </a:lnTo>
                  <a:lnTo>
                    <a:pt x="762" y="916"/>
                  </a:lnTo>
                  <a:lnTo>
                    <a:pt x="764" y="925"/>
                  </a:lnTo>
                  <a:lnTo>
                    <a:pt x="768" y="934"/>
                  </a:lnTo>
                  <a:lnTo>
                    <a:pt x="776" y="944"/>
                  </a:lnTo>
                  <a:lnTo>
                    <a:pt x="786" y="952"/>
                  </a:lnTo>
                  <a:lnTo>
                    <a:pt x="802" y="959"/>
                  </a:lnTo>
                  <a:lnTo>
                    <a:pt x="1074" y="1004"/>
                  </a:lnTo>
                  <a:lnTo>
                    <a:pt x="1074" y="1056"/>
                  </a:lnTo>
                  <a:lnTo>
                    <a:pt x="0" y="1056"/>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17" name="Rectangle 12"/>
            <p:cNvSpPr>
              <a:spLocks noChangeArrowheads="1"/>
            </p:cNvSpPr>
            <p:nvPr/>
          </p:nvSpPr>
          <p:spPr bwMode="auto">
            <a:xfrm>
              <a:off x="4112" y="2289"/>
              <a:ext cx="15" cy="7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solidFill>
                  <a:prstClr val="black"/>
                </a:solidFill>
              </a:endParaRPr>
            </a:p>
          </p:txBody>
        </p:sp>
        <p:sp>
          <p:nvSpPr>
            <p:cNvPr id="18" name="Rectangle 13"/>
            <p:cNvSpPr>
              <a:spLocks noChangeArrowheads="1"/>
            </p:cNvSpPr>
            <p:nvPr/>
          </p:nvSpPr>
          <p:spPr bwMode="auto">
            <a:xfrm>
              <a:off x="4112" y="2146"/>
              <a:ext cx="15" cy="7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solidFill>
                  <a:prstClr val="black"/>
                </a:solidFill>
              </a:endParaRPr>
            </a:p>
          </p:txBody>
        </p:sp>
        <p:sp>
          <p:nvSpPr>
            <p:cNvPr id="19" name="Rectangle 14"/>
            <p:cNvSpPr>
              <a:spLocks noChangeArrowheads="1"/>
            </p:cNvSpPr>
            <p:nvPr/>
          </p:nvSpPr>
          <p:spPr bwMode="auto">
            <a:xfrm>
              <a:off x="4112" y="2003"/>
              <a:ext cx="15" cy="7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solidFill>
                  <a:prstClr val="black"/>
                </a:solidFill>
              </a:endParaRPr>
            </a:p>
          </p:txBody>
        </p:sp>
        <p:sp>
          <p:nvSpPr>
            <p:cNvPr id="20" name="Rectangle 15"/>
            <p:cNvSpPr>
              <a:spLocks noChangeArrowheads="1"/>
            </p:cNvSpPr>
            <p:nvPr/>
          </p:nvSpPr>
          <p:spPr bwMode="auto">
            <a:xfrm>
              <a:off x="4112" y="1859"/>
              <a:ext cx="15" cy="7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solidFill>
                  <a:prstClr val="black"/>
                </a:solidFill>
              </a:endParaRPr>
            </a:p>
          </p:txBody>
        </p:sp>
        <p:sp>
          <p:nvSpPr>
            <p:cNvPr id="21" name="Freeform 16"/>
            <p:cNvSpPr>
              <a:spLocks/>
            </p:cNvSpPr>
            <p:nvPr/>
          </p:nvSpPr>
          <p:spPr bwMode="auto">
            <a:xfrm>
              <a:off x="4112" y="1734"/>
              <a:ext cx="16" cy="55"/>
            </a:xfrm>
            <a:custGeom>
              <a:avLst/>
              <a:gdLst>
                <a:gd name="T0" fmla="*/ 8 w 16"/>
                <a:gd name="T1" fmla="*/ 0 h 55"/>
                <a:gd name="T2" fmla="*/ 0 w 16"/>
                <a:gd name="T3" fmla="*/ 0 h 55"/>
                <a:gd name="T4" fmla="*/ 0 w 16"/>
                <a:gd name="T5" fmla="*/ 54 h 55"/>
                <a:gd name="T6" fmla="*/ 15 w 16"/>
                <a:gd name="T7" fmla="*/ 54 h 55"/>
                <a:gd name="T8" fmla="*/ 15 w 16"/>
                <a:gd name="T9" fmla="*/ 0 h 55"/>
                <a:gd name="T10" fmla="*/ 8 w 16"/>
                <a:gd name="T11" fmla="*/ 0 h 55"/>
                <a:gd name="T12" fmla="*/ 0 60000 65536"/>
                <a:gd name="T13" fmla="*/ 0 60000 65536"/>
                <a:gd name="T14" fmla="*/ 0 60000 65536"/>
                <a:gd name="T15" fmla="*/ 0 60000 65536"/>
                <a:gd name="T16" fmla="*/ 0 60000 65536"/>
                <a:gd name="T17" fmla="*/ 0 60000 65536"/>
                <a:gd name="T18" fmla="*/ 0 w 16"/>
                <a:gd name="T19" fmla="*/ 0 h 55"/>
                <a:gd name="T20" fmla="*/ 16 w 1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16" h="55">
                  <a:moveTo>
                    <a:pt x="8" y="0"/>
                  </a:moveTo>
                  <a:lnTo>
                    <a:pt x="0" y="0"/>
                  </a:lnTo>
                  <a:lnTo>
                    <a:pt x="0" y="54"/>
                  </a:lnTo>
                  <a:lnTo>
                    <a:pt x="15" y="54"/>
                  </a:lnTo>
                  <a:lnTo>
                    <a:pt x="15" y="0"/>
                  </a:lnTo>
                  <a:lnTo>
                    <a:pt x="8" y="0"/>
                  </a:lnTo>
                </a:path>
              </a:pathLst>
            </a:custGeom>
            <a:solidFill>
              <a:schemeClr val="tx1"/>
            </a:solidFill>
            <a:ln>
              <a:noFill/>
            </a:ln>
            <a:extLst>
              <a:ext uri="{91240B29-F687-4F45-9708-019B960494DF}">
                <a14:hiddenLine xmlns:a14="http://schemas.microsoft.com/office/drawing/2010/main" w="9525" cap="rnd">
                  <a:solidFill>
                    <a:srgbClr val="000000"/>
                  </a:solidFill>
                  <a:round/>
                  <a:headEnd type="none" w="sm" len="sm"/>
                  <a:tailEnd type="stealth" w="med" len="med"/>
                </a14:hiddenLine>
              </a:ext>
            </a:extLst>
          </p:spPr>
          <p:txBody>
            <a:bodyPr/>
            <a:lstStyle/>
            <a:p>
              <a:endParaRPr lang="en-US" dirty="0">
                <a:solidFill>
                  <a:prstClr val="black"/>
                </a:solidFill>
              </a:endParaRPr>
            </a:p>
          </p:txBody>
        </p:sp>
        <p:sp>
          <p:nvSpPr>
            <p:cNvPr id="22" name="Rectangle 17"/>
            <p:cNvSpPr>
              <a:spLocks noChangeArrowheads="1"/>
            </p:cNvSpPr>
            <p:nvPr/>
          </p:nvSpPr>
          <p:spPr bwMode="auto">
            <a:xfrm>
              <a:off x="1681" y="1777"/>
              <a:ext cx="2091"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dirty="0">
                  <a:solidFill>
                    <a:prstClr val="black"/>
                  </a:solidFill>
                  <a:latin typeface="Arial" charset="0"/>
                </a:rPr>
                <a:t>Wheel Check 4'6-1/2" (54-1/2")</a:t>
              </a:r>
            </a:p>
          </p:txBody>
        </p:sp>
        <p:sp>
          <p:nvSpPr>
            <p:cNvPr id="23" name="Rectangle 18"/>
            <p:cNvSpPr>
              <a:spLocks noChangeArrowheads="1"/>
            </p:cNvSpPr>
            <p:nvPr/>
          </p:nvSpPr>
          <p:spPr bwMode="auto">
            <a:xfrm>
              <a:off x="2113" y="2161"/>
              <a:ext cx="1235"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dirty="0">
                  <a:solidFill>
                    <a:prstClr val="black"/>
                  </a:solidFill>
                  <a:latin typeface="Arial" charset="0"/>
                </a:rPr>
                <a:t>Track Check </a:t>
              </a:r>
            </a:p>
            <a:p>
              <a:r>
                <a:rPr lang="en-US" dirty="0">
                  <a:solidFill>
                    <a:prstClr val="black"/>
                  </a:solidFill>
                  <a:latin typeface="Arial" charset="0"/>
                </a:rPr>
                <a:t>4'6-5/8" (54-5/8") </a:t>
              </a:r>
            </a:p>
          </p:txBody>
        </p:sp>
        <p:sp>
          <p:nvSpPr>
            <p:cNvPr id="24" name="Rectangle 19"/>
            <p:cNvSpPr>
              <a:spLocks noChangeArrowheads="1"/>
            </p:cNvSpPr>
            <p:nvPr/>
          </p:nvSpPr>
          <p:spPr bwMode="auto">
            <a:xfrm>
              <a:off x="2401" y="3457"/>
              <a:ext cx="80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dirty="0">
                  <a:solidFill>
                    <a:prstClr val="black"/>
                  </a:solidFill>
                  <a:latin typeface="Arial" charset="0"/>
                </a:rPr>
                <a:t>Guard Rail</a:t>
              </a:r>
            </a:p>
          </p:txBody>
        </p:sp>
        <p:sp>
          <p:nvSpPr>
            <p:cNvPr id="25" name="Rectangle 20"/>
            <p:cNvSpPr>
              <a:spLocks noChangeArrowheads="1"/>
            </p:cNvSpPr>
            <p:nvPr/>
          </p:nvSpPr>
          <p:spPr bwMode="auto">
            <a:xfrm>
              <a:off x="4609" y="1105"/>
              <a:ext cx="778"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dirty="0">
                  <a:solidFill>
                    <a:prstClr val="black"/>
                  </a:solidFill>
                  <a:latin typeface="Arial" charset="0"/>
                </a:rPr>
                <a:t>Frog Point</a:t>
              </a:r>
            </a:p>
          </p:txBody>
        </p:sp>
        <p:sp>
          <p:nvSpPr>
            <p:cNvPr id="26" name="Rectangle 21"/>
            <p:cNvSpPr>
              <a:spLocks noChangeArrowheads="1"/>
            </p:cNvSpPr>
            <p:nvPr/>
          </p:nvSpPr>
          <p:spPr bwMode="auto">
            <a:xfrm>
              <a:off x="913" y="3457"/>
              <a:ext cx="126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dirty="0">
                  <a:solidFill>
                    <a:prstClr val="black"/>
                  </a:solidFill>
                  <a:latin typeface="Arial" charset="0"/>
                </a:rPr>
                <a:t>Flangeway 1-7/8" </a:t>
              </a:r>
            </a:p>
          </p:txBody>
        </p:sp>
        <p:sp>
          <p:nvSpPr>
            <p:cNvPr id="27" name="Rectangle 22"/>
            <p:cNvSpPr>
              <a:spLocks noChangeArrowheads="1"/>
            </p:cNvSpPr>
            <p:nvPr/>
          </p:nvSpPr>
          <p:spPr bwMode="auto">
            <a:xfrm>
              <a:off x="3793" y="3313"/>
              <a:ext cx="1370"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dirty="0">
                  <a:solidFill>
                    <a:prstClr val="black"/>
                  </a:solidFill>
                  <a:latin typeface="Arial" charset="0"/>
                </a:rPr>
                <a:t>Frog Tread or Riser</a:t>
              </a:r>
            </a:p>
          </p:txBody>
        </p:sp>
        <p:sp>
          <p:nvSpPr>
            <p:cNvPr id="28" name="Rectangle 23"/>
            <p:cNvSpPr>
              <a:spLocks noChangeArrowheads="1"/>
            </p:cNvSpPr>
            <p:nvPr/>
          </p:nvSpPr>
          <p:spPr bwMode="auto">
            <a:xfrm>
              <a:off x="3553" y="2785"/>
              <a:ext cx="994"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dirty="0">
                  <a:solidFill>
                    <a:prstClr val="black"/>
                  </a:solidFill>
                  <a:latin typeface="Arial" charset="0"/>
                </a:rPr>
                <a:t>Flange about </a:t>
              </a:r>
            </a:p>
            <a:p>
              <a:r>
                <a:rPr lang="en-US" dirty="0">
                  <a:solidFill>
                    <a:prstClr val="black"/>
                  </a:solidFill>
                  <a:latin typeface="Arial" charset="0"/>
                </a:rPr>
                <a:t>1/8" off point</a:t>
              </a:r>
            </a:p>
          </p:txBody>
        </p:sp>
        <p:sp>
          <p:nvSpPr>
            <p:cNvPr id="29" name="Line 24"/>
            <p:cNvSpPr>
              <a:spLocks noChangeShapeType="1"/>
            </p:cNvSpPr>
            <p:nvPr/>
          </p:nvSpPr>
          <p:spPr bwMode="auto">
            <a:xfrm flipH="1" flipV="1">
              <a:off x="1293" y="2541"/>
              <a:ext cx="102" cy="966"/>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0" name="Line 25"/>
            <p:cNvSpPr>
              <a:spLocks noChangeShapeType="1"/>
            </p:cNvSpPr>
            <p:nvPr/>
          </p:nvSpPr>
          <p:spPr bwMode="auto">
            <a:xfrm flipH="1" flipV="1">
              <a:off x="1773" y="2589"/>
              <a:ext cx="678" cy="918"/>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1" name="Line 26"/>
            <p:cNvSpPr>
              <a:spLocks noChangeShapeType="1"/>
            </p:cNvSpPr>
            <p:nvPr/>
          </p:nvSpPr>
          <p:spPr bwMode="auto">
            <a:xfrm flipV="1">
              <a:off x="4565" y="2301"/>
              <a:ext cx="278" cy="1014"/>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2" name="Line 27"/>
            <p:cNvSpPr>
              <a:spLocks noChangeShapeType="1"/>
            </p:cNvSpPr>
            <p:nvPr/>
          </p:nvSpPr>
          <p:spPr bwMode="auto">
            <a:xfrm flipH="1">
              <a:off x="4318" y="1350"/>
              <a:ext cx="726" cy="854"/>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3" name="Line 28"/>
            <p:cNvSpPr>
              <a:spLocks noChangeShapeType="1"/>
            </p:cNvSpPr>
            <p:nvPr/>
          </p:nvSpPr>
          <p:spPr bwMode="auto">
            <a:xfrm flipV="1">
              <a:off x="3989" y="2445"/>
              <a:ext cx="182" cy="39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4" name="Line 29"/>
            <p:cNvSpPr>
              <a:spLocks noChangeShapeType="1"/>
            </p:cNvSpPr>
            <p:nvPr/>
          </p:nvSpPr>
          <p:spPr bwMode="auto">
            <a:xfrm>
              <a:off x="1450" y="2016"/>
              <a:ext cx="2622" cy="0"/>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5" name="Line 30"/>
            <p:cNvSpPr>
              <a:spLocks noChangeShapeType="1"/>
            </p:cNvSpPr>
            <p:nvPr/>
          </p:nvSpPr>
          <p:spPr bwMode="auto">
            <a:xfrm>
              <a:off x="1450" y="2352"/>
              <a:ext cx="2718" cy="0"/>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sp>
        <p:nvSpPr>
          <p:cNvPr id="4" name="TextBox 3"/>
          <p:cNvSpPr txBox="1"/>
          <p:nvPr/>
        </p:nvSpPr>
        <p:spPr>
          <a:xfrm>
            <a:off x="723900" y="1935956"/>
            <a:ext cx="2857500" cy="372269"/>
          </a:xfrm>
          <a:prstGeom prst="rect">
            <a:avLst/>
          </a:prstGeom>
          <a:noFill/>
        </p:spPr>
        <p:txBody>
          <a:bodyPr wrap="square" rtlCol="0">
            <a:spAutoFit/>
          </a:bodyPr>
          <a:lstStyle/>
          <a:p>
            <a:r>
              <a:rPr lang="en-US" dirty="0" smtClean="0">
                <a:solidFill>
                  <a:prstClr val="black"/>
                </a:solidFill>
              </a:rPr>
              <a:t>Check Gage</a:t>
            </a:r>
            <a:endParaRPr lang="en-US" dirty="0">
              <a:solidFill>
                <a:prstClr val="black"/>
              </a:solidFill>
            </a:endParaRPr>
          </a:p>
        </p:txBody>
      </p:sp>
      <p:sp>
        <p:nvSpPr>
          <p:cNvPr id="36" name="TextBox 35"/>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196</a:t>
            </a:fld>
            <a:endParaRPr lang="en-US" sz="800" dirty="0">
              <a:solidFill>
                <a:prstClr val="black"/>
              </a:solidFill>
            </a:endParaRPr>
          </a:p>
        </p:txBody>
      </p:sp>
    </p:spTree>
    <p:extLst>
      <p:ext uri="{BB962C8B-B14F-4D97-AF65-F5344CB8AC3E}">
        <p14:creationId xmlns:p14="http://schemas.microsoft.com/office/powerpoint/2010/main" val="3065668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213.143 </a:t>
            </a:r>
            <a:r>
              <a:rPr lang="en-US" sz="3600" dirty="0" smtClean="0"/>
              <a:t>Frog Guard Rails &amp;</a:t>
            </a:r>
            <a:br>
              <a:rPr lang="en-US" sz="3600" dirty="0" smtClean="0"/>
            </a:br>
            <a:r>
              <a:rPr lang="en-US" sz="3600" dirty="0"/>
              <a:t> </a:t>
            </a:r>
            <a:r>
              <a:rPr lang="en-US" sz="3600" dirty="0" smtClean="0"/>
              <a:t>                   Guard Faces; Gage</a:t>
            </a:r>
            <a:endParaRPr lang="en-US" sz="3600" dirty="0"/>
          </a:p>
        </p:txBody>
      </p:sp>
      <p:grpSp>
        <p:nvGrpSpPr>
          <p:cNvPr id="36" name="Group 26"/>
          <p:cNvGrpSpPr>
            <a:grpSpLocks/>
          </p:cNvGrpSpPr>
          <p:nvPr/>
        </p:nvGrpSpPr>
        <p:grpSpPr bwMode="auto">
          <a:xfrm>
            <a:off x="762000" y="1765300"/>
            <a:ext cx="7996238" cy="4086225"/>
            <a:chOff x="480" y="1105"/>
            <a:chExt cx="5037" cy="2581"/>
          </a:xfrm>
        </p:grpSpPr>
        <p:sp>
          <p:nvSpPr>
            <p:cNvPr id="37" name="Freeform 6"/>
            <p:cNvSpPr>
              <a:spLocks/>
            </p:cNvSpPr>
            <p:nvPr/>
          </p:nvSpPr>
          <p:spPr bwMode="auto">
            <a:xfrm>
              <a:off x="507" y="2212"/>
              <a:ext cx="803" cy="1101"/>
            </a:xfrm>
            <a:custGeom>
              <a:avLst/>
              <a:gdLst>
                <a:gd name="T0" fmla="*/ 308 w 803"/>
                <a:gd name="T1" fmla="*/ 985 h 1101"/>
                <a:gd name="T2" fmla="*/ 329 w 803"/>
                <a:gd name="T3" fmla="*/ 975 h 1101"/>
                <a:gd name="T4" fmla="*/ 344 w 803"/>
                <a:gd name="T5" fmla="*/ 955 h 1101"/>
                <a:gd name="T6" fmla="*/ 349 w 803"/>
                <a:gd name="T7" fmla="*/ 921 h 1101"/>
                <a:gd name="T8" fmla="*/ 353 w 803"/>
                <a:gd name="T9" fmla="*/ 875 h 1101"/>
                <a:gd name="T10" fmla="*/ 357 w 803"/>
                <a:gd name="T11" fmla="*/ 817 h 1101"/>
                <a:gd name="T12" fmla="*/ 362 w 803"/>
                <a:gd name="T13" fmla="*/ 751 h 1101"/>
                <a:gd name="T14" fmla="*/ 366 w 803"/>
                <a:gd name="T15" fmla="*/ 680 h 1101"/>
                <a:gd name="T16" fmla="*/ 369 w 803"/>
                <a:gd name="T17" fmla="*/ 608 h 1101"/>
                <a:gd name="T18" fmla="*/ 369 w 803"/>
                <a:gd name="T19" fmla="*/ 539 h 1101"/>
                <a:gd name="T20" fmla="*/ 366 w 803"/>
                <a:gd name="T21" fmla="*/ 476 h 1101"/>
                <a:gd name="T22" fmla="*/ 359 w 803"/>
                <a:gd name="T23" fmla="*/ 422 h 1101"/>
                <a:gd name="T24" fmla="*/ 347 w 803"/>
                <a:gd name="T25" fmla="*/ 382 h 1101"/>
                <a:gd name="T26" fmla="*/ 329 w 803"/>
                <a:gd name="T27" fmla="*/ 360 h 1101"/>
                <a:gd name="T28" fmla="*/ 145 w 803"/>
                <a:gd name="T29" fmla="*/ 73 h 1101"/>
                <a:gd name="T30" fmla="*/ 157 w 803"/>
                <a:gd name="T31" fmla="*/ 35 h 1101"/>
                <a:gd name="T32" fmla="*/ 181 w 803"/>
                <a:gd name="T33" fmla="*/ 24 h 1101"/>
                <a:gd name="T34" fmla="*/ 207 w 803"/>
                <a:gd name="T35" fmla="*/ 21 h 1101"/>
                <a:gd name="T36" fmla="*/ 247 w 803"/>
                <a:gd name="T37" fmla="*/ 15 h 1101"/>
                <a:gd name="T38" fmla="*/ 287 w 803"/>
                <a:gd name="T39" fmla="*/ 10 h 1101"/>
                <a:gd name="T40" fmla="*/ 326 w 803"/>
                <a:gd name="T41" fmla="*/ 5 h 1101"/>
                <a:gd name="T42" fmla="*/ 365 w 803"/>
                <a:gd name="T43" fmla="*/ 2 h 1101"/>
                <a:gd name="T44" fmla="*/ 405 w 803"/>
                <a:gd name="T45" fmla="*/ 0 h 1101"/>
                <a:gd name="T46" fmla="*/ 443 w 803"/>
                <a:gd name="T47" fmla="*/ 2 h 1101"/>
                <a:gd name="T48" fmla="*/ 480 w 803"/>
                <a:gd name="T49" fmla="*/ 5 h 1101"/>
                <a:gd name="T50" fmla="*/ 518 w 803"/>
                <a:gd name="T51" fmla="*/ 10 h 1101"/>
                <a:gd name="T52" fmla="*/ 557 w 803"/>
                <a:gd name="T53" fmla="*/ 16 h 1101"/>
                <a:gd name="T54" fmla="*/ 601 w 803"/>
                <a:gd name="T55" fmla="*/ 22 h 1101"/>
                <a:gd name="T56" fmla="*/ 630 w 803"/>
                <a:gd name="T57" fmla="*/ 25 h 1101"/>
                <a:gd name="T58" fmla="*/ 654 w 803"/>
                <a:gd name="T59" fmla="*/ 36 h 1101"/>
                <a:gd name="T60" fmla="*/ 666 w 803"/>
                <a:gd name="T61" fmla="*/ 73 h 1101"/>
                <a:gd name="T62" fmla="*/ 481 w 803"/>
                <a:gd name="T63" fmla="*/ 360 h 1101"/>
                <a:gd name="T64" fmla="*/ 463 w 803"/>
                <a:gd name="T65" fmla="*/ 383 h 1101"/>
                <a:gd name="T66" fmla="*/ 451 w 803"/>
                <a:gd name="T67" fmla="*/ 422 h 1101"/>
                <a:gd name="T68" fmla="*/ 443 w 803"/>
                <a:gd name="T69" fmla="*/ 475 h 1101"/>
                <a:gd name="T70" fmla="*/ 440 w 803"/>
                <a:gd name="T71" fmla="*/ 538 h 1101"/>
                <a:gd name="T72" fmla="*/ 440 w 803"/>
                <a:gd name="T73" fmla="*/ 608 h 1101"/>
                <a:gd name="T74" fmla="*/ 443 w 803"/>
                <a:gd name="T75" fmla="*/ 680 h 1101"/>
                <a:gd name="T76" fmla="*/ 446 w 803"/>
                <a:gd name="T77" fmla="*/ 751 h 1101"/>
                <a:gd name="T78" fmla="*/ 451 w 803"/>
                <a:gd name="T79" fmla="*/ 817 h 1101"/>
                <a:gd name="T80" fmla="*/ 456 w 803"/>
                <a:gd name="T81" fmla="*/ 875 h 1101"/>
                <a:gd name="T82" fmla="*/ 459 w 803"/>
                <a:gd name="T83" fmla="*/ 922 h 1101"/>
                <a:gd name="T84" fmla="*/ 464 w 803"/>
                <a:gd name="T85" fmla="*/ 955 h 1101"/>
                <a:gd name="T86" fmla="*/ 479 w 803"/>
                <a:gd name="T87" fmla="*/ 975 h 1101"/>
                <a:gd name="T88" fmla="*/ 499 w 803"/>
                <a:gd name="T89" fmla="*/ 985 h 1101"/>
                <a:gd name="T90" fmla="*/ 0 w 803"/>
                <a:gd name="T91" fmla="*/ 1100 h 110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03"/>
                <a:gd name="T139" fmla="*/ 0 h 1101"/>
                <a:gd name="T140" fmla="*/ 803 w 803"/>
                <a:gd name="T141" fmla="*/ 1101 h 110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03" h="1101">
                  <a:moveTo>
                    <a:pt x="0" y="1099"/>
                  </a:moveTo>
                  <a:lnTo>
                    <a:pt x="0" y="1044"/>
                  </a:lnTo>
                  <a:lnTo>
                    <a:pt x="308" y="985"/>
                  </a:lnTo>
                  <a:lnTo>
                    <a:pt x="315" y="982"/>
                  </a:lnTo>
                  <a:lnTo>
                    <a:pt x="322" y="979"/>
                  </a:lnTo>
                  <a:lnTo>
                    <a:pt x="329" y="975"/>
                  </a:lnTo>
                  <a:lnTo>
                    <a:pt x="335" y="969"/>
                  </a:lnTo>
                  <a:lnTo>
                    <a:pt x="340" y="963"/>
                  </a:lnTo>
                  <a:lnTo>
                    <a:pt x="344" y="955"/>
                  </a:lnTo>
                  <a:lnTo>
                    <a:pt x="347" y="945"/>
                  </a:lnTo>
                  <a:lnTo>
                    <a:pt x="349" y="934"/>
                  </a:lnTo>
                  <a:lnTo>
                    <a:pt x="349" y="921"/>
                  </a:lnTo>
                  <a:lnTo>
                    <a:pt x="350" y="907"/>
                  </a:lnTo>
                  <a:lnTo>
                    <a:pt x="352" y="892"/>
                  </a:lnTo>
                  <a:lnTo>
                    <a:pt x="353" y="875"/>
                  </a:lnTo>
                  <a:lnTo>
                    <a:pt x="354" y="856"/>
                  </a:lnTo>
                  <a:lnTo>
                    <a:pt x="356" y="837"/>
                  </a:lnTo>
                  <a:lnTo>
                    <a:pt x="357" y="817"/>
                  </a:lnTo>
                  <a:lnTo>
                    <a:pt x="359" y="795"/>
                  </a:lnTo>
                  <a:lnTo>
                    <a:pt x="360" y="773"/>
                  </a:lnTo>
                  <a:lnTo>
                    <a:pt x="362" y="751"/>
                  </a:lnTo>
                  <a:lnTo>
                    <a:pt x="363" y="727"/>
                  </a:lnTo>
                  <a:lnTo>
                    <a:pt x="365" y="703"/>
                  </a:lnTo>
                  <a:lnTo>
                    <a:pt x="366" y="680"/>
                  </a:lnTo>
                  <a:lnTo>
                    <a:pt x="367" y="655"/>
                  </a:lnTo>
                  <a:lnTo>
                    <a:pt x="368" y="632"/>
                  </a:lnTo>
                  <a:lnTo>
                    <a:pt x="369" y="608"/>
                  </a:lnTo>
                  <a:lnTo>
                    <a:pt x="369" y="584"/>
                  </a:lnTo>
                  <a:lnTo>
                    <a:pt x="369" y="561"/>
                  </a:lnTo>
                  <a:lnTo>
                    <a:pt x="369" y="539"/>
                  </a:lnTo>
                  <a:lnTo>
                    <a:pt x="368" y="517"/>
                  </a:lnTo>
                  <a:lnTo>
                    <a:pt x="367" y="495"/>
                  </a:lnTo>
                  <a:lnTo>
                    <a:pt x="366" y="476"/>
                  </a:lnTo>
                  <a:lnTo>
                    <a:pt x="364" y="456"/>
                  </a:lnTo>
                  <a:lnTo>
                    <a:pt x="362" y="438"/>
                  </a:lnTo>
                  <a:lnTo>
                    <a:pt x="359" y="422"/>
                  </a:lnTo>
                  <a:lnTo>
                    <a:pt x="356" y="408"/>
                  </a:lnTo>
                  <a:lnTo>
                    <a:pt x="352" y="394"/>
                  </a:lnTo>
                  <a:lnTo>
                    <a:pt x="347" y="382"/>
                  </a:lnTo>
                  <a:lnTo>
                    <a:pt x="342" y="373"/>
                  </a:lnTo>
                  <a:lnTo>
                    <a:pt x="336" y="365"/>
                  </a:lnTo>
                  <a:lnTo>
                    <a:pt x="329" y="360"/>
                  </a:lnTo>
                  <a:lnTo>
                    <a:pt x="322" y="357"/>
                  </a:lnTo>
                  <a:lnTo>
                    <a:pt x="144" y="315"/>
                  </a:lnTo>
                  <a:lnTo>
                    <a:pt x="145" y="73"/>
                  </a:lnTo>
                  <a:lnTo>
                    <a:pt x="146" y="56"/>
                  </a:lnTo>
                  <a:lnTo>
                    <a:pt x="151" y="44"/>
                  </a:lnTo>
                  <a:lnTo>
                    <a:pt x="157" y="35"/>
                  </a:lnTo>
                  <a:lnTo>
                    <a:pt x="165" y="29"/>
                  </a:lnTo>
                  <a:lnTo>
                    <a:pt x="172" y="26"/>
                  </a:lnTo>
                  <a:lnTo>
                    <a:pt x="181" y="24"/>
                  </a:lnTo>
                  <a:lnTo>
                    <a:pt x="188" y="23"/>
                  </a:lnTo>
                  <a:lnTo>
                    <a:pt x="193" y="23"/>
                  </a:lnTo>
                  <a:lnTo>
                    <a:pt x="207" y="21"/>
                  </a:lnTo>
                  <a:lnTo>
                    <a:pt x="221" y="19"/>
                  </a:lnTo>
                  <a:lnTo>
                    <a:pt x="234" y="17"/>
                  </a:lnTo>
                  <a:lnTo>
                    <a:pt x="247" y="15"/>
                  </a:lnTo>
                  <a:lnTo>
                    <a:pt x="261" y="13"/>
                  </a:lnTo>
                  <a:lnTo>
                    <a:pt x="274" y="11"/>
                  </a:lnTo>
                  <a:lnTo>
                    <a:pt x="287" y="10"/>
                  </a:lnTo>
                  <a:lnTo>
                    <a:pt x="300" y="8"/>
                  </a:lnTo>
                  <a:lnTo>
                    <a:pt x="313" y="6"/>
                  </a:lnTo>
                  <a:lnTo>
                    <a:pt x="326" y="5"/>
                  </a:lnTo>
                  <a:lnTo>
                    <a:pt x="339" y="4"/>
                  </a:lnTo>
                  <a:lnTo>
                    <a:pt x="353" y="2"/>
                  </a:lnTo>
                  <a:lnTo>
                    <a:pt x="365" y="2"/>
                  </a:lnTo>
                  <a:lnTo>
                    <a:pt x="379" y="1"/>
                  </a:lnTo>
                  <a:lnTo>
                    <a:pt x="392" y="0"/>
                  </a:lnTo>
                  <a:lnTo>
                    <a:pt x="405" y="0"/>
                  </a:lnTo>
                  <a:lnTo>
                    <a:pt x="418" y="0"/>
                  </a:lnTo>
                  <a:lnTo>
                    <a:pt x="431" y="1"/>
                  </a:lnTo>
                  <a:lnTo>
                    <a:pt x="443" y="2"/>
                  </a:lnTo>
                  <a:lnTo>
                    <a:pt x="456" y="3"/>
                  </a:lnTo>
                  <a:lnTo>
                    <a:pt x="468" y="4"/>
                  </a:lnTo>
                  <a:lnTo>
                    <a:pt x="480" y="5"/>
                  </a:lnTo>
                  <a:lnTo>
                    <a:pt x="492" y="7"/>
                  </a:lnTo>
                  <a:lnTo>
                    <a:pt x="505" y="8"/>
                  </a:lnTo>
                  <a:lnTo>
                    <a:pt x="518" y="10"/>
                  </a:lnTo>
                  <a:lnTo>
                    <a:pt x="531" y="12"/>
                  </a:lnTo>
                  <a:lnTo>
                    <a:pt x="544" y="14"/>
                  </a:lnTo>
                  <a:lnTo>
                    <a:pt x="557" y="16"/>
                  </a:lnTo>
                  <a:lnTo>
                    <a:pt x="571" y="18"/>
                  </a:lnTo>
                  <a:lnTo>
                    <a:pt x="586" y="19"/>
                  </a:lnTo>
                  <a:lnTo>
                    <a:pt x="601" y="22"/>
                  </a:lnTo>
                  <a:lnTo>
                    <a:pt x="617" y="24"/>
                  </a:lnTo>
                  <a:lnTo>
                    <a:pt x="623" y="24"/>
                  </a:lnTo>
                  <a:lnTo>
                    <a:pt x="630" y="25"/>
                  </a:lnTo>
                  <a:lnTo>
                    <a:pt x="638" y="26"/>
                  </a:lnTo>
                  <a:lnTo>
                    <a:pt x="646" y="30"/>
                  </a:lnTo>
                  <a:lnTo>
                    <a:pt x="654" y="36"/>
                  </a:lnTo>
                  <a:lnTo>
                    <a:pt x="660" y="45"/>
                  </a:lnTo>
                  <a:lnTo>
                    <a:pt x="664" y="57"/>
                  </a:lnTo>
                  <a:lnTo>
                    <a:pt x="666" y="73"/>
                  </a:lnTo>
                  <a:lnTo>
                    <a:pt x="665" y="316"/>
                  </a:lnTo>
                  <a:lnTo>
                    <a:pt x="488" y="357"/>
                  </a:lnTo>
                  <a:lnTo>
                    <a:pt x="481" y="360"/>
                  </a:lnTo>
                  <a:lnTo>
                    <a:pt x="474" y="365"/>
                  </a:lnTo>
                  <a:lnTo>
                    <a:pt x="468" y="373"/>
                  </a:lnTo>
                  <a:lnTo>
                    <a:pt x="463" y="383"/>
                  </a:lnTo>
                  <a:lnTo>
                    <a:pt x="458" y="394"/>
                  </a:lnTo>
                  <a:lnTo>
                    <a:pt x="454" y="407"/>
                  </a:lnTo>
                  <a:lnTo>
                    <a:pt x="451" y="422"/>
                  </a:lnTo>
                  <a:lnTo>
                    <a:pt x="448" y="439"/>
                  </a:lnTo>
                  <a:lnTo>
                    <a:pt x="445" y="456"/>
                  </a:lnTo>
                  <a:lnTo>
                    <a:pt x="443" y="475"/>
                  </a:lnTo>
                  <a:lnTo>
                    <a:pt x="442" y="495"/>
                  </a:lnTo>
                  <a:lnTo>
                    <a:pt x="441" y="516"/>
                  </a:lnTo>
                  <a:lnTo>
                    <a:pt x="440" y="538"/>
                  </a:lnTo>
                  <a:lnTo>
                    <a:pt x="440" y="561"/>
                  </a:lnTo>
                  <a:lnTo>
                    <a:pt x="440" y="584"/>
                  </a:lnTo>
                  <a:lnTo>
                    <a:pt x="440" y="608"/>
                  </a:lnTo>
                  <a:lnTo>
                    <a:pt x="441" y="632"/>
                  </a:lnTo>
                  <a:lnTo>
                    <a:pt x="441" y="656"/>
                  </a:lnTo>
                  <a:lnTo>
                    <a:pt x="443" y="680"/>
                  </a:lnTo>
                  <a:lnTo>
                    <a:pt x="444" y="703"/>
                  </a:lnTo>
                  <a:lnTo>
                    <a:pt x="445" y="727"/>
                  </a:lnTo>
                  <a:lnTo>
                    <a:pt x="446" y="751"/>
                  </a:lnTo>
                  <a:lnTo>
                    <a:pt x="448" y="773"/>
                  </a:lnTo>
                  <a:lnTo>
                    <a:pt x="450" y="795"/>
                  </a:lnTo>
                  <a:lnTo>
                    <a:pt x="451" y="817"/>
                  </a:lnTo>
                  <a:lnTo>
                    <a:pt x="453" y="837"/>
                  </a:lnTo>
                  <a:lnTo>
                    <a:pt x="454" y="857"/>
                  </a:lnTo>
                  <a:lnTo>
                    <a:pt x="456" y="875"/>
                  </a:lnTo>
                  <a:lnTo>
                    <a:pt x="457" y="893"/>
                  </a:lnTo>
                  <a:lnTo>
                    <a:pt x="458" y="908"/>
                  </a:lnTo>
                  <a:lnTo>
                    <a:pt x="459" y="922"/>
                  </a:lnTo>
                  <a:lnTo>
                    <a:pt x="460" y="934"/>
                  </a:lnTo>
                  <a:lnTo>
                    <a:pt x="461" y="946"/>
                  </a:lnTo>
                  <a:lnTo>
                    <a:pt x="464" y="955"/>
                  </a:lnTo>
                  <a:lnTo>
                    <a:pt x="468" y="963"/>
                  </a:lnTo>
                  <a:lnTo>
                    <a:pt x="473" y="970"/>
                  </a:lnTo>
                  <a:lnTo>
                    <a:pt x="479" y="975"/>
                  </a:lnTo>
                  <a:lnTo>
                    <a:pt x="485" y="980"/>
                  </a:lnTo>
                  <a:lnTo>
                    <a:pt x="492" y="983"/>
                  </a:lnTo>
                  <a:lnTo>
                    <a:pt x="499" y="985"/>
                  </a:lnTo>
                  <a:lnTo>
                    <a:pt x="802" y="1043"/>
                  </a:lnTo>
                  <a:lnTo>
                    <a:pt x="801" y="1100"/>
                  </a:lnTo>
                  <a:lnTo>
                    <a:pt x="0" y="1100"/>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38" name="Freeform 7"/>
            <p:cNvSpPr>
              <a:spLocks/>
            </p:cNvSpPr>
            <p:nvPr/>
          </p:nvSpPr>
          <p:spPr bwMode="auto">
            <a:xfrm>
              <a:off x="1452" y="2212"/>
              <a:ext cx="658" cy="1101"/>
            </a:xfrm>
            <a:custGeom>
              <a:avLst/>
              <a:gdLst>
                <a:gd name="T0" fmla="*/ 164 w 658"/>
                <a:gd name="T1" fmla="*/ 985 h 1101"/>
                <a:gd name="T2" fmla="*/ 185 w 658"/>
                <a:gd name="T3" fmla="*/ 975 h 1101"/>
                <a:gd name="T4" fmla="*/ 199 w 658"/>
                <a:gd name="T5" fmla="*/ 955 h 1101"/>
                <a:gd name="T6" fmla="*/ 204 w 658"/>
                <a:gd name="T7" fmla="*/ 921 h 1101"/>
                <a:gd name="T8" fmla="*/ 208 w 658"/>
                <a:gd name="T9" fmla="*/ 875 h 1101"/>
                <a:gd name="T10" fmla="*/ 212 w 658"/>
                <a:gd name="T11" fmla="*/ 817 h 1101"/>
                <a:gd name="T12" fmla="*/ 217 w 658"/>
                <a:gd name="T13" fmla="*/ 751 h 1101"/>
                <a:gd name="T14" fmla="*/ 221 w 658"/>
                <a:gd name="T15" fmla="*/ 680 h 1101"/>
                <a:gd name="T16" fmla="*/ 224 w 658"/>
                <a:gd name="T17" fmla="*/ 608 h 1101"/>
                <a:gd name="T18" fmla="*/ 225 w 658"/>
                <a:gd name="T19" fmla="*/ 539 h 1101"/>
                <a:gd name="T20" fmla="*/ 222 w 658"/>
                <a:gd name="T21" fmla="*/ 476 h 1101"/>
                <a:gd name="T22" fmla="*/ 214 w 658"/>
                <a:gd name="T23" fmla="*/ 422 h 1101"/>
                <a:gd name="T24" fmla="*/ 202 w 658"/>
                <a:gd name="T25" fmla="*/ 382 h 1101"/>
                <a:gd name="T26" fmla="*/ 185 w 658"/>
                <a:gd name="T27" fmla="*/ 360 h 1101"/>
                <a:gd name="T28" fmla="*/ 0 w 658"/>
                <a:gd name="T29" fmla="*/ 73 h 1101"/>
                <a:gd name="T30" fmla="*/ 12 w 658"/>
                <a:gd name="T31" fmla="*/ 35 h 1101"/>
                <a:gd name="T32" fmla="*/ 36 w 658"/>
                <a:gd name="T33" fmla="*/ 24 h 1101"/>
                <a:gd name="T34" fmla="*/ 62 w 658"/>
                <a:gd name="T35" fmla="*/ 21 h 1101"/>
                <a:gd name="T36" fmla="*/ 103 w 658"/>
                <a:gd name="T37" fmla="*/ 15 h 1101"/>
                <a:gd name="T38" fmla="*/ 142 w 658"/>
                <a:gd name="T39" fmla="*/ 10 h 1101"/>
                <a:gd name="T40" fmla="*/ 182 w 658"/>
                <a:gd name="T41" fmla="*/ 5 h 1101"/>
                <a:gd name="T42" fmla="*/ 221 w 658"/>
                <a:gd name="T43" fmla="*/ 2 h 1101"/>
                <a:gd name="T44" fmla="*/ 260 w 658"/>
                <a:gd name="T45" fmla="*/ 0 h 1101"/>
                <a:gd name="T46" fmla="*/ 299 w 658"/>
                <a:gd name="T47" fmla="*/ 2 h 1101"/>
                <a:gd name="T48" fmla="*/ 335 w 658"/>
                <a:gd name="T49" fmla="*/ 5 h 1101"/>
                <a:gd name="T50" fmla="*/ 374 w 658"/>
                <a:gd name="T51" fmla="*/ 10 h 1101"/>
                <a:gd name="T52" fmla="*/ 413 w 658"/>
                <a:gd name="T53" fmla="*/ 16 h 1101"/>
                <a:gd name="T54" fmla="*/ 456 w 658"/>
                <a:gd name="T55" fmla="*/ 22 h 1101"/>
                <a:gd name="T56" fmla="*/ 485 w 658"/>
                <a:gd name="T57" fmla="*/ 25 h 1101"/>
                <a:gd name="T58" fmla="*/ 509 w 658"/>
                <a:gd name="T59" fmla="*/ 36 h 1101"/>
                <a:gd name="T60" fmla="*/ 521 w 658"/>
                <a:gd name="T61" fmla="*/ 73 h 1101"/>
                <a:gd name="T62" fmla="*/ 336 w 658"/>
                <a:gd name="T63" fmla="*/ 360 h 1101"/>
                <a:gd name="T64" fmla="*/ 318 w 658"/>
                <a:gd name="T65" fmla="*/ 383 h 1101"/>
                <a:gd name="T66" fmla="*/ 306 w 658"/>
                <a:gd name="T67" fmla="*/ 422 h 1101"/>
                <a:gd name="T68" fmla="*/ 299 w 658"/>
                <a:gd name="T69" fmla="*/ 475 h 1101"/>
                <a:gd name="T70" fmla="*/ 296 w 658"/>
                <a:gd name="T71" fmla="*/ 538 h 1101"/>
                <a:gd name="T72" fmla="*/ 296 w 658"/>
                <a:gd name="T73" fmla="*/ 608 h 1101"/>
                <a:gd name="T74" fmla="*/ 298 w 658"/>
                <a:gd name="T75" fmla="*/ 680 h 1101"/>
                <a:gd name="T76" fmla="*/ 302 w 658"/>
                <a:gd name="T77" fmla="*/ 751 h 1101"/>
                <a:gd name="T78" fmla="*/ 307 w 658"/>
                <a:gd name="T79" fmla="*/ 817 h 1101"/>
                <a:gd name="T80" fmla="*/ 311 w 658"/>
                <a:gd name="T81" fmla="*/ 875 h 1101"/>
                <a:gd name="T82" fmla="*/ 314 w 658"/>
                <a:gd name="T83" fmla="*/ 922 h 1101"/>
                <a:gd name="T84" fmla="*/ 319 w 658"/>
                <a:gd name="T85" fmla="*/ 955 h 1101"/>
                <a:gd name="T86" fmla="*/ 334 w 658"/>
                <a:gd name="T87" fmla="*/ 975 h 1101"/>
                <a:gd name="T88" fmla="*/ 354 w 658"/>
                <a:gd name="T89" fmla="*/ 985 h 1101"/>
                <a:gd name="T90" fmla="*/ 54 w 658"/>
                <a:gd name="T91" fmla="*/ 1100 h 110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58"/>
                <a:gd name="T139" fmla="*/ 0 h 1101"/>
                <a:gd name="T140" fmla="*/ 658 w 658"/>
                <a:gd name="T141" fmla="*/ 1101 h 110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58" h="1101">
                  <a:moveTo>
                    <a:pt x="54" y="1099"/>
                  </a:moveTo>
                  <a:lnTo>
                    <a:pt x="54" y="1005"/>
                  </a:lnTo>
                  <a:lnTo>
                    <a:pt x="164" y="985"/>
                  </a:lnTo>
                  <a:lnTo>
                    <a:pt x="171" y="982"/>
                  </a:lnTo>
                  <a:lnTo>
                    <a:pt x="178" y="979"/>
                  </a:lnTo>
                  <a:lnTo>
                    <a:pt x="185" y="975"/>
                  </a:lnTo>
                  <a:lnTo>
                    <a:pt x="190" y="969"/>
                  </a:lnTo>
                  <a:lnTo>
                    <a:pt x="195" y="963"/>
                  </a:lnTo>
                  <a:lnTo>
                    <a:pt x="199" y="955"/>
                  </a:lnTo>
                  <a:lnTo>
                    <a:pt x="202" y="945"/>
                  </a:lnTo>
                  <a:lnTo>
                    <a:pt x="204" y="934"/>
                  </a:lnTo>
                  <a:lnTo>
                    <a:pt x="204" y="921"/>
                  </a:lnTo>
                  <a:lnTo>
                    <a:pt x="205" y="907"/>
                  </a:lnTo>
                  <a:lnTo>
                    <a:pt x="207" y="892"/>
                  </a:lnTo>
                  <a:lnTo>
                    <a:pt x="208" y="875"/>
                  </a:lnTo>
                  <a:lnTo>
                    <a:pt x="209" y="856"/>
                  </a:lnTo>
                  <a:lnTo>
                    <a:pt x="211" y="837"/>
                  </a:lnTo>
                  <a:lnTo>
                    <a:pt x="212" y="817"/>
                  </a:lnTo>
                  <a:lnTo>
                    <a:pt x="214" y="795"/>
                  </a:lnTo>
                  <a:lnTo>
                    <a:pt x="216" y="773"/>
                  </a:lnTo>
                  <a:lnTo>
                    <a:pt x="217" y="751"/>
                  </a:lnTo>
                  <a:lnTo>
                    <a:pt x="219" y="727"/>
                  </a:lnTo>
                  <a:lnTo>
                    <a:pt x="220" y="703"/>
                  </a:lnTo>
                  <a:lnTo>
                    <a:pt x="221" y="680"/>
                  </a:lnTo>
                  <a:lnTo>
                    <a:pt x="222" y="655"/>
                  </a:lnTo>
                  <a:lnTo>
                    <a:pt x="223" y="632"/>
                  </a:lnTo>
                  <a:lnTo>
                    <a:pt x="224" y="608"/>
                  </a:lnTo>
                  <a:lnTo>
                    <a:pt x="225" y="584"/>
                  </a:lnTo>
                  <a:lnTo>
                    <a:pt x="225" y="561"/>
                  </a:lnTo>
                  <a:lnTo>
                    <a:pt x="225" y="539"/>
                  </a:lnTo>
                  <a:lnTo>
                    <a:pt x="224" y="517"/>
                  </a:lnTo>
                  <a:lnTo>
                    <a:pt x="223" y="495"/>
                  </a:lnTo>
                  <a:lnTo>
                    <a:pt x="222" y="476"/>
                  </a:lnTo>
                  <a:lnTo>
                    <a:pt x="220" y="456"/>
                  </a:lnTo>
                  <a:lnTo>
                    <a:pt x="217" y="438"/>
                  </a:lnTo>
                  <a:lnTo>
                    <a:pt x="214" y="422"/>
                  </a:lnTo>
                  <a:lnTo>
                    <a:pt x="211" y="408"/>
                  </a:lnTo>
                  <a:lnTo>
                    <a:pt x="207" y="394"/>
                  </a:lnTo>
                  <a:lnTo>
                    <a:pt x="202" y="382"/>
                  </a:lnTo>
                  <a:lnTo>
                    <a:pt x="197" y="373"/>
                  </a:lnTo>
                  <a:lnTo>
                    <a:pt x="191" y="365"/>
                  </a:lnTo>
                  <a:lnTo>
                    <a:pt x="185" y="360"/>
                  </a:lnTo>
                  <a:lnTo>
                    <a:pt x="177" y="357"/>
                  </a:lnTo>
                  <a:lnTo>
                    <a:pt x="0" y="315"/>
                  </a:lnTo>
                  <a:lnTo>
                    <a:pt x="0" y="73"/>
                  </a:lnTo>
                  <a:lnTo>
                    <a:pt x="2" y="56"/>
                  </a:lnTo>
                  <a:lnTo>
                    <a:pt x="6" y="44"/>
                  </a:lnTo>
                  <a:lnTo>
                    <a:pt x="12" y="35"/>
                  </a:lnTo>
                  <a:lnTo>
                    <a:pt x="20" y="29"/>
                  </a:lnTo>
                  <a:lnTo>
                    <a:pt x="28" y="26"/>
                  </a:lnTo>
                  <a:lnTo>
                    <a:pt x="36" y="24"/>
                  </a:lnTo>
                  <a:lnTo>
                    <a:pt x="43" y="23"/>
                  </a:lnTo>
                  <a:lnTo>
                    <a:pt x="49" y="23"/>
                  </a:lnTo>
                  <a:lnTo>
                    <a:pt x="62" y="21"/>
                  </a:lnTo>
                  <a:lnTo>
                    <a:pt x="76" y="19"/>
                  </a:lnTo>
                  <a:lnTo>
                    <a:pt x="89" y="17"/>
                  </a:lnTo>
                  <a:lnTo>
                    <a:pt x="103" y="15"/>
                  </a:lnTo>
                  <a:lnTo>
                    <a:pt x="116" y="13"/>
                  </a:lnTo>
                  <a:lnTo>
                    <a:pt x="129" y="11"/>
                  </a:lnTo>
                  <a:lnTo>
                    <a:pt x="142" y="10"/>
                  </a:lnTo>
                  <a:lnTo>
                    <a:pt x="155" y="8"/>
                  </a:lnTo>
                  <a:lnTo>
                    <a:pt x="169" y="6"/>
                  </a:lnTo>
                  <a:lnTo>
                    <a:pt x="182" y="5"/>
                  </a:lnTo>
                  <a:lnTo>
                    <a:pt x="194" y="4"/>
                  </a:lnTo>
                  <a:lnTo>
                    <a:pt x="208" y="2"/>
                  </a:lnTo>
                  <a:lnTo>
                    <a:pt x="221" y="2"/>
                  </a:lnTo>
                  <a:lnTo>
                    <a:pt x="234" y="1"/>
                  </a:lnTo>
                  <a:lnTo>
                    <a:pt x="247" y="0"/>
                  </a:lnTo>
                  <a:lnTo>
                    <a:pt x="260" y="0"/>
                  </a:lnTo>
                  <a:lnTo>
                    <a:pt x="273" y="0"/>
                  </a:lnTo>
                  <a:lnTo>
                    <a:pt x="286" y="1"/>
                  </a:lnTo>
                  <a:lnTo>
                    <a:pt x="299" y="2"/>
                  </a:lnTo>
                  <a:lnTo>
                    <a:pt x="311" y="3"/>
                  </a:lnTo>
                  <a:lnTo>
                    <a:pt x="323" y="4"/>
                  </a:lnTo>
                  <a:lnTo>
                    <a:pt x="335" y="5"/>
                  </a:lnTo>
                  <a:lnTo>
                    <a:pt x="348" y="7"/>
                  </a:lnTo>
                  <a:lnTo>
                    <a:pt x="361" y="8"/>
                  </a:lnTo>
                  <a:lnTo>
                    <a:pt x="374" y="10"/>
                  </a:lnTo>
                  <a:lnTo>
                    <a:pt x="386" y="12"/>
                  </a:lnTo>
                  <a:lnTo>
                    <a:pt x="399" y="14"/>
                  </a:lnTo>
                  <a:lnTo>
                    <a:pt x="413" y="16"/>
                  </a:lnTo>
                  <a:lnTo>
                    <a:pt x="427" y="18"/>
                  </a:lnTo>
                  <a:lnTo>
                    <a:pt x="442" y="19"/>
                  </a:lnTo>
                  <a:lnTo>
                    <a:pt x="456" y="22"/>
                  </a:lnTo>
                  <a:lnTo>
                    <a:pt x="472" y="24"/>
                  </a:lnTo>
                  <a:lnTo>
                    <a:pt x="478" y="24"/>
                  </a:lnTo>
                  <a:lnTo>
                    <a:pt x="485" y="25"/>
                  </a:lnTo>
                  <a:lnTo>
                    <a:pt x="493" y="26"/>
                  </a:lnTo>
                  <a:lnTo>
                    <a:pt x="501" y="30"/>
                  </a:lnTo>
                  <a:lnTo>
                    <a:pt x="509" y="36"/>
                  </a:lnTo>
                  <a:lnTo>
                    <a:pt x="515" y="45"/>
                  </a:lnTo>
                  <a:lnTo>
                    <a:pt x="519" y="57"/>
                  </a:lnTo>
                  <a:lnTo>
                    <a:pt x="521" y="73"/>
                  </a:lnTo>
                  <a:lnTo>
                    <a:pt x="520" y="316"/>
                  </a:lnTo>
                  <a:lnTo>
                    <a:pt x="343" y="357"/>
                  </a:lnTo>
                  <a:lnTo>
                    <a:pt x="336" y="360"/>
                  </a:lnTo>
                  <a:lnTo>
                    <a:pt x="329" y="365"/>
                  </a:lnTo>
                  <a:lnTo>
                    <a:pt x="323" y="373"/>
                  </a:lnTo>
                  <a:lnTo>
                    <a:pt x="318" y="383"/>
                  </a:lnTo>
                  <a:lnTo>
                    <a:pt x="314" y="394"/>
                  </a:lnTo>
                  <a:lnTo>
                    <a:pt x="310" y="407"/>
                  </a:lnTo>
                  <a:lnTo>
                    <a:pt x="306" y="422"/>
                  </a:lnTo>
                  <a:lnTo>
                    <a:pt x="303" y="439"/>
                  </a:lnTo>
                  <a:lnTo>
                    <a:pt x="301" y="456"/>
                  </a:lnTo>
                  <a:lnTo>
                    <a:pt x="299" y="475"/>
                  </a:lnTo>
                  <a:lnTo>
                    <a:pt x="298" y="495"/>
                  </a:lnTo>
                  <a:lnTo>
                    <a:pt x="296" y="516"/>
                  </a:lnTo>
                  <a:lnTo>
                    <a:pt x="296" y="538"/>
                  </a:lnTo>
                  <a:lnTo>
                    <a:pt x="295" y="561"/>
                  </a:lnTo>
                  <a:lnTo>
                    <a:pt x="295" y="584"/>
                  </a:lnTo>
                  <a:lnTo>
                    <a:pt x="296" y="608"/>
                  </a:lnTo>
                  <a:lnTo>
                    <a:pt x="297" y="632"/>
                  </a:lnTo>
                  <a:lnTo>
                    <a:pt x="297" y="656"/>
                  </a:lnTo>
                  <a:lnTo>
                    <a:pt x="298" y="680"/>
                  </a:lnTo>
                  <a:lnTo>
                    <a:pt x="299" y="703"/>
                  </a:lnTo>
                  <a:lnTo>
                    <a:pt x="301" y="727"/>
                  </a:lnTo>
                  <a:lnTo>
                    <a:pt x="302" y="751"/>
                  </a:lnTo>
                  <a:lnTo>
                    <a:pt x="304" y="773"/>
                  </a:lnTo>
                  <a:lnTo>
                    <a:pt x="305" y="795"/>
                  </a:lnTo>
                  <a:lnTo>
                    <a:pt x="307" y="817"/>
                  </a:lnTo>
                  <a:lnTo>
                    <a:pt x="308" y="837"/>
                  </a:lnTo>
                  <a:lnTo>
                    <a:pt x="310" y="857"/>
                  </a:lnTo>
                  <a:lnTo>
                    <a:pt x="311" y="875"/>
                  </a:lnTo>
                  <a:lnTo>
                    <a:pt x="313" y="893"/>
                  </a:lnTo>
                  <a:lnTo>
                    <a:pt x="314" y="908"/>
                  </a:lnTo>
                  <a:lnTo>
                    <a:pt x="314" y="922"/>
                  </a:lnTo>
                  <a:lnTo>
                    <a:pt x="315" y="934"/>
                  </a:lnTo>
                  <a:lnTo>
                    <a:pt x="316" y="946"/>
                  </a:lnTo>
                  <a:lnTo>
                    <a:pt x="319" y="955"/>
                  </a:lnTo>
                  <a:lnTo>
                    <a:pt x="323" y="963"/>
                  </a:lnTo>
                  <a:lnTo>
                    <a:pt x="328" y="970"/>
                  </a:lnTo>
                  <a:lnTo>
                    <a:pt x="334" y="975"/>
                  </a:lnTo>
                  <a:lnTo>
                    <a:pt x="340" y="980"/>
                  </a:lnTo>
                  <a:lnTo>
                    <a:pt x="347" y="983"/>
                  </a:lnTo>
                  <a:lnTo>
                    <a:pt x="354" y="985"/>
                  </a:lnTo>
                  <a:lnTo>
                    <a:pt x="657" y="1043"/>
                  </a:lnTo>
                  <a:lnTo>
                    <a:pt x="656" y="1100"/>
                  </a:lnTo>
                  <a:lnTo>
                    <a:pt x="54" y="1100"/>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39" name="Freeform 8"/>
            <p:cNvSpPr>
              <a:spLocks/>
            </p:cNvSpPr>
            <p:nvPr/>
          </p:nvSpPr>
          <p:spPr bwMode="auto">
            <a:xfrm>
              <a:off x="480" y="1406"/>
              <a:ext cx="979" cy="1029"/>
            </a:xfrm>
            <a:custGeom>
              <a:avLst/>
              <a:gdLst>
                <a:gd name="T0" fmla="*/ 371 w 979"/>
                <a:gd name="T1" fmla="*/ 125 h 1029"/>
                <a:gd name="T2" fmla="*/ 0 w 979"/>
                <a:gd name="T3" fmla="*/ 125 h 1029"/>
                <a:gd name="T4" fmla="*/ 0 w 979"/>
                <a:gd name="T5" fmla="*/ 770 h 1029"/>
                <a:gd name="T6" fmla="*/ 767 w 979"/>
                <a:gd name="T7" fmla="*/ 825 h 1029"/>
                <a:gd name="T8" fmla="*/ 775 w 979"/>
                <a:gd name="T9" fmla="*/ 834 h 1029"/>
                <a:gd name="T10" fmla="*/ 783 w 979"/>
                <a:gd name="T11" fmla="*/ 844 h 1029"/>
                <a:gd name="T12" fmla="*/ 789 w 979"/>
                <a:gd name="T13" fmla="*/ 855 h 1029"/>
                <a:gd name="T14" fmla="*/ 794 w 979"/>
                <a:gd name="T15" fmla="*/ 866 h 1029"/>
                <a:gd name="T16" fmla="*/ 798 w 979"/>
                <a:gd name="T17" fmla="*/ 876 h 1029"/>
                <a:gd name="T18" fmla="*/ 801 w 979"/>
                <a:gd name="T19" fmla="*/ 887 h 1029"/>
                <a:gd name="T20" fmla="*/ 804 w 979"/>
                <a:gd name="T21" fmla="*/ 898 h 1029"/>
                <a:gd name="T22" fmla="*/ 806 w 979"/>
                <a:gd name="T23" fmla="*/ 909 h 1029"/>
                <a:gd name="T24" fmla="*/ 808 w 979"/>
                <a:gd name="T25" fmla="*/ 920 h 1029"/>
                <a:gd name="T26" fmla="*/ 810 w 979"/>
                <a:gd name="T27" fmla="*/ 931 h 1029"/>
                <a:gd name="T28" fmla="*/ 811 w 979"/>
                <a:gd name="T29" fmla="*/ 943 h 1029"/>
                <a:gd name="T30" fmla="*/ 813 w 979"/>
                <a:gd name="T31" fmla="*/ 953 h 1029"/>
                <a:gd name="T32" fmla="*/ 816 w 979"/>
                <a:gd name="T33" fmla="*/ 964 h 1029"/>
                <a:gd name="T34" fmla="*/ 819 w 979"/>
                <a:gd name="T35" fmla="*/ 975 h 1029"/>
                <a:gd name="T36" fmla="*/ 822 w 979"/>
                <a:gd name="T37" fmla="*/ 986 h 1029"/>
                <a:gd name="T38" fmla="*/ 827 w 979"/>
                <a:gd name="T39" fmla="*/ 997 h 1029"/>
                <a:gd name="T40" fmla="*/ 832 w 979"/>
                <a:gd name="T41" fmla="*/ 1006 h 1029"/>
                <a:gd name="T42" fmla="*/ 838 w 979"/>
                <a:gd name="T43" fmla="*/ 1014 h 1029"/>
                <a:gd name="T44" fmla="*/ 844 w 979"/>
                <a:gd name="T45" fmla="*/ 1020 h 1029"/>
                <a:gd name="T46" fmla="*/ 852 w 979"/>
                <a:gd name="T47" fmla="*/ 1024 h 1029"/>
                <a:gd name="T48" fmla="*/ 859 w 979"/>
                <a:gd name="T49" fmla="*/ 1026 h 1029"/>
                <a:gd name="T50" fmla="*/ 868 w 979"/>
                <a:gd name="T51" fmla="*/ 1028 h 1029"/>
                <a:gd name="T52" fmla="*/ 876 w 979"/>
                <a:gd name="T53" fmla="*/ 1028 h 1029"/>
                <a:gd name="T54" fmla="*/ 884 w 979"/>
                <a:gd name="T55" fmla="*/ 1026 h 1029"/>
                <a:gd name="T56" fmla="*/ 892 w 979"/>
                <a:gd name="T57" fmla="*/ 1025 h 1029"/>
                <a:gd name="T58" fmla="*/ 901 w 979"/>
                <a:gd name="T59" fmla="*/ 1022 h 1029"/>
                <a:gd name="T60" fmla="*/ 908 w 979"/>
                <a:gd name="T61" fmla="*/ 1019 h 1029"/>
                <a:gd name="T62" fmla="*/ 916 w 979"/>
                <a:gd name="T63" fmla="*/ 1015 h 1029"/>
                <a:gd name="T64" fmla="*/ 924 w 979"/>
                <a:gd name="T65" fmla="*/ 1011 h 1029"/>
                <a:gd name="T66" fmla="*/ 930 w 979"/>
                <a:gd name="T67" fmla="*/ 1006 h 1029"/>
                <a:gd name="T68" fmla="*/ 937 w 979"/>
                <a:gd name="T69" fmla="*/ 1002 h 1029"/>
                <a:gd name="T70" fmla="*/ 942 w 979"/>
                <a:gd name="T71" fmla="*/ 997 h 1029"/>
                <a:gd name="T72" fmla="*/ 948 w 979"/>
                <a:gd name="T73" fmla="*/ 993 h 1029"/>
                <a:gd name="T74" fmla="*/ 952 w 979"/>
                <a:gd name="T75" fmla="*/ 988 h 1029"/>
                <a:gd name="T76" fmla="*/ 956 w 979"/>
                <a:gd name="T77" fmla="*/ 983 h 1029"/>
                <a:gd name="T78" fmla="*/ 960 w 979"/>
                <a:gd name="T79" fmla="*/ 979 h 1029"/>
                <a:gd name="T80" fmla="*/ 963 w 979"/>
                <a:gd name="T81" fmla="*/ 975 h 1029"/>
                <a:gd name="T82" fmla="*/ 966 w 979"/>
                <a:gd name="T83" fmla="*/ 970 h 1029"/>
                <a:gd name="T84" fmla="*/ 968 w 979"/>
                <a:gd name="T85" fmla="*/ 965 h 1029"/>
                <a:gd name="T86" fmla="*/ 970 w 979"/>
                <a:gd name="T87" fmla="*/ 960 h 1029"/>
                <a:gd name="T88" fmla="*/ 973 w 979"/>
                <a:gd name="T89" fmla="*/ 956 h 1029"/>
                <a:gd name="T90" fmla="*/ 974 w 979"/>
                <a:gd name="T91" fmla="*/ 949 h 1029"/>
                <a:gd name="T92" fmla="*/ 975 w 979"/>
                <a:gd name="T93" fmla="*/ 943 h 1029"/>
                <a:gd name="T94" fmla="*/ 976 w 979"/>
                <a:gd name="T95" fmla="*/ 936 h 1029"/>
                <a:gd name="T96" fmla="*/ 977 w 979"/>
                <a:gd name="T97" fmla="*/ 928 h 1029"/>
                <a:gd name="T98" fmla="*/ 977 w 979"/>
                <a:gd name="T99" fmla="*/ 920 h 1029"/>
                <a:gd name="T100" fmla="*/ 978 w 979"/>
                <a:gd name="T101" fmla="*/ 911 h 1029"/>
                <a:gd name="T102" fmla="*/ 978 w 979"/>
                <a:gd name="T103" fmla="*/ 901 h 1029"/>
                <a:gd name="T104" fmla="*/ 978 w 979"/>
                <a:gd name="T105" fmla="*/ 125 h 1029"/>
                <a:gd name="T106" fmla="*/ 504 w 979"/>
                <a:gd name="T107" fmla="*/ 125 h 1029"/>
                <a:gd name="T108" fmla="*/ 451 w 979"/>
                <a:gd name="T109" fmla="*/ 0 h 1029"/>
                <a:gd name="T110" fmla="*/ 440 w 979"/>
                <a:gd name="T111" fmla="*/ 290 h 1029"/>
                <a:gd name="T112" fmla="*/ 371 w 979"/>
                <a:gd name="T113" fmla="*/ 125 h 10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79"/>
                <a:gd name="T172" fmla="*/ 0 h 1029"/>
                <a:gd name="T173" fmla="*/ 979 w 979"/>
                <a:gd name="T174" fmla="*/ 1029 h 102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79" h="1029">
                  <a:moveTo>
                    <a:pt x="371" y="125"/>
                  </a:moveTo>
                  <a:lnTo>
                    <a:pt x="0" y="125"/>
                  </a:lnTo>
                  <a:lnTo>
                    <a:pt x="0" y="770"/>
                  </a:lnTo>
                  <a:lnTo>
                    <a:pt x="767" y="825"/>
                  </a:lnTo>
                  <a:lnTo>
                    <a:pt x="775" y="834"/>
                  </a:lnTo>
                  <a:lnTo>
                    <a:pt x="783" y="844"/>
                  </a:lnTo>
                  <a:lnTo>
                    <a:pt x="789" y="855"/>
                  </a:lnTo>
                  <a:lnTo>
                    <a:pt x="794" y="866"/>
                  </a:lnTo>
                  <a:lnTo>
                    <a:pt x="798" y="876"/>
                  </a:lnTo>
                  <a:lnTo>
                    <a:pt x="801" y="887"/>
                  </a:lnTo>
                  <a:lnTo>
                    <a:pt x="804" y="898"/>
                  </a:lnTo>
                  <a:lnTo>
                    <a:pt x="806" y="909"/>
                  </a:lnTo>
                  <a:lnTo>
                    <a:pt x="808" y="920"/>
                  </a:lnTo>
                  <a:lnTo>
                    <a:pt x="810" y="931"/>
                  </a:lnTo>
                  <a:lnTo>
                    <a:pt x="811" y="943"/>
                  </a:lnTo>
                  <a:lnTo>
                    <a:pt x="813" y="953"/>
                  </a:lnTo>
                  <a:lnTo>
                    <a:pt x="816" y="964"/>
                  </a:lnTo>
                  <a:lnTo>
                    <a:pt x="819" y="975"/>
                  </a:lnTo>
                  <a:lnTo>
                    <a:pt x="822" y="986"/>
                  </a:lnTo>
                  <a:lnTo>
                    <a:pt x="827" y="997"/>
                  </a:lnTo>
                  <a:lnTo>
                    <a:pt x="832" y="1006"/>
                  </a:lnTo>
                  <a:lnTo>
                    <a:pt x="838" y="1014"/>
                  </a:lnTo>
                  <a:lnTo>
                    <a:pt x="844" y="1020"/>
                  </a:lnTo>
                  <a:lnTo>
                    <a:pt x="852" y="1024"/>
                  </a:lnTo>
                  <a:lnTo>
                    <a:pt x="859" y="1026"/>
                  </a:lnTo>
                  <a:lnTo>
                    <a:pt x="868" y="1028"/>
                  </a:lnTo>
                  <a:lnTo>
                    <a:pt x="876" y="1028"/>
                  </a:lnTo>
                  <a:lnTo>
                    <a:pt x="884" y="1026"/>
                  </a:lnTo>
                  <a:lnTo>
                    <a:pt x="892" y="1025"/>
                  </a:lnTo>
                  <a:lnTo>
                    <a:pt x="901" y="1022"/>
                  </a:lnTo>
                  <a:lnTo>
                    <a:pt x="908" y="1019"/>
                  </a:lnTo>
                  <a:lnTo>
                    <a:pt x="916" y="1015"/>
                  </a:lnTo>
                  <a:lnTo>
                    <a:pt x="924" y="1011"/>
                  </a:lnTo>
                  <a:lnTo>
                    <a:pt x="930" y="1006"/>
                  </a:lnTo>
                  <a:lnTo>
                    <a:pt x="937" y="1002"/>
                  </a:lnTo>
                  <a:lnTo>
                    <a:pt x="942" y="997"/>
                  </a:lnTo>
                  <a:lnTo>
                    <a:pt x="948" y="993"/>
                  </a:lnTo>
                  <a:lnTo>
                    <a:pt x="952" y="988"/>
                  </a:lnTo>
                  <a:lnTo>
                    <a:pt x="956" y="983"/>
                  </a:lnTo>
                  <a:lnTo>
                    <a:pt x="960" y="979"/>
                  </a:lnTo>
                  <a:lnTo>
                    <a:pt x="963" y="975"/>
                  </a:lnTo>
                  <a:lnTo>
                    <a:pt x="966" y="970"/>
                  </a:lnTo>
                  <a:lnTo>
                    <a:pt x="968" y="965"/>
                  </a:lnTo>
                  <a:lnTo>
                    <a:pt x="970" y="960"/>
                  </a:lnTo>
                  <a:lnTo>
                    <a:pt x="973" y="956"/>
                  </a:lnTo>
                  <a:lnTo>
                    <a:pt x="974" y="949"/>
                  </a:lnTo>
                  <a:lnTo>
                    <a:pt x="975" y="943"/>
                  </a:lnTo>
                  <a:lnTo>
                    <a:pt x="976" y="936"/>
                  </a:lnTo>
                  <a:lnTo>
                    <a:pt x="977" y="928"/>
                  </a:lnTo>
                  <a:lnTo>
                    <a:pt x="977" y="920"/>
                  </a:lnTo>
                  <a:lnTo>
                    <a:pt x="978" y="911"/>
                  </a:lnTo>
                  <a:lnTo>
                    <a:pt x="978" y="901"/>
                  </a:lnTo>
                  <a:lnTo>
                    <a:pt x="978" y="125"/>
                  </a:lnTo>
                  <a:lnTo>
                    <a:pt x="504" y="125"/>
                  </a:lnTo>
                  <a:lnTo>
                    <a:pt x="451" y="0"/>
                  </a:lnTo>
                  <a:lnTo>
                    <a:pt x="440" y="290"/>
                  </a:lnTo>
                  <a:lnTo>
                    <a:pt x="371" y="125"/>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40" name="Freeform 9"/>
            <p:cNvSpPr>
              <a:spLocks/>
            </p:cNvSpPr>
            <p:nvPr/>
          </p:nvSpPr>
          <p:spPr bwMode="auto">
            <a:xfrm>
              <a:off x="4088" y="1392"/>
              <a:ext cx="979" cy="1028"/>
            </a:xfrm>
            <a:custGeom>
              <a:avLst/>
              <a:gdLst>
                <a:gd name="T0" fmla="*/ 607 w 979"/>
                <a:gd name="T1" fmla="*/ 125 h 1028"/>
                <a:gd name="T2" fmla="*/ 978 w 979"/>
                <a:gd name="T3" fmla="*/ 125 h 1028"/>
                <a:gd name="T4" fmla="*/ 978 w 979"/>
                <a:gd name="T5" fmla="*/ 769 h 1028"/>
                <a:gd name="T6" fmla="*/ 211 w 979"/>
                <a:gd name="T7" fmla="*/ 823 h 1028"/>
                <a:gd name="T8" fmla="*/ 202 w 979"/>
                <a:gd name="T9" fmla="*/ 833 h 1028"/>
                <a:gd name="T10" fmla="*/ 195 w 979"/>
                <a:gd name="T11" fmla="*/ 843 h 1028"/>
                <a:gd name="T12" fmla="*/ 189 w 979"/>
                <a:gd name="T13" fmla="*/ 854 h 1028"/>
                <a:gd name="T14" fmla="*/ 184 w 979"/>
                <a:gd name="T15" fmla="*/ 865 h 1028"/>
                <a:gd name="T16" fmla="*/ 180 w 979"/>
                <a:gd name="T17" fmla="*/ 875 h 1028"/>
                <a:gd name="T18" fmla="*/ 177 w 979"/>
                <a:gd name="T19" fmla="*/ 886 h 1028"/>
                <a:gd name="T20" fmla="*/ 174 w 979"/>
                <a:gd name="T21" fmla="*/ 897 h 1028"/>
                <a:gd name="T22" fmla="*/ 172 w 979"/>
                <a:gd name="T23" fmla="*/ 908 h 1028"/>
                <a:gd name="T24" fmla="*/ 170 w 979"/>
                <a:gd name="T25" fmla="*/ 919 h 1028"/>
                <a:gd name="T26" fmla="*/ 168 w 979"/>
                <a:gd name="T27" fmla="*/ 930 h 1028"/>
                <a:gd name="T28" fmla="*/ 167 w 979"/>
                <a:gd name="T29" fmla="*/ 942 h 1028"/>
                <a:gd name="T30" fmla="*/ 165 w 979"/>
                <a:gd name="T31" fmla="*/ 952 h 1028"/>
                <a:gd name="T32" fmla="*/ 162 w 979"/>
                <a:gd name="T33" fmla="*/ 963 h 1028"/>
                <a:gd name="T34" fmla="*/ 159 w 979"/>
                <a:gd name="T35" fmla="*/ 974 h 1028"/>
                <a:gd name="T36" fmla="*/ 156 w 979"/>
                <a:gd name="T37" fmla="*/ 985 h 1028"/>
                <a:gd name="T38" fmla="*/ 151 w 979"/>
                <a:gd name="T39" fmla="*/ 996 h 1028"/>
                <a:gd name="T40" fmla="*/ 146 w 979"/>
                <a:gd name="T41" fmla="*/ 1005 h 1028"/>
                <a:gd name="T42" fmla="*/ 140 w 979"/>
                <a:gd name="T43" fmla="*/ 1013 h 1028"/>
                <a:gd name="T44" fmla="*/ 134 w 979"/>
                <a:gd name="T45" fmla="*/ 1019 h 1028"/>
                <a:gd name="T46" fmla="*/ 126 w 979"/>
                <a:gd name="T47" fmla="*/ 1023 h 1028"/>
                <a:gd name="T48" fmla="*/ 119 w 979"/>
                <a:gd name="T49" fmla="*/ 1025 h 1028"/>
                <a:gd name="T50" fmla="*/ 110 w 979"/>
                <a:gd name="T51" fmla="*/ 1027 h 1028"/>
                <a:gd name="T52" fmla="*/ 102 w 979"/>
                <a:gd name="T53" fmla="*/ 1027 h 1028"/>
                <a:gd name="T54" fmla="*/ 94 w 979"/>
                <a:gd name="T55" fmla="*/ 1025 h 1028"/>
                <a:gd name="T56" fmla="*/ 86 w 979"/>
                <a:gd name="T57" fmla="*/ 1024 h 1028"/>
                <a:gd name="T58" fmla="*/ 77 w 979"/>
                <a:gd name="T59" fmla="*/ 1021 h 1028"/>
                <a:gd name="T60" fmla="*/ 70 w 979"/>
                <a:gd name="T61" fmla="*/ 1017 h 1028"/>
                <a:gd name="T62" fmla="*/ 62 w 979"/>
                <a:gd name="T63" fmla="*/ 1014 h 1028"/>
                <a:gd name="T64" fmla="*/ 54 w 979"/>
                <a:gd name="T65" fmla="*/ 1010 h 1028"/>
                <a:gd name="T66" fmla="*/ 48 w 979"/>
                <a:gd name="T67" fmla="*/ 1005 h 1028"/>
                <a:gd name="T68" fmla="*/ 41 w 979"/>
                <a:gd name="T69" fmla="*/ 1001 h 1028"/>
                <a:gd name="T70" fmla="*/ 36 w 979"/>
                <a:gd name="T71" fmla="*/ 996 h 1028"/>
                <a:gd name="T72" fmla="*/ 30 w 979"/>
                <a:gd name="T73" fmla="*/ 992 h 1028"/>
                <a:gd name="T74" fmla="*/ 26 w 979"/>
                <a:gd name="T75" fmla="*/ 987 h 1028"/>
                <a:gd name="T76" fmla="*/ 22 w 979"/>
                <a:gd name="T77" fmla="*/ 982 h 1028"/>
                <a:gd name="T78" fmla="*/ 18 w 979"/>
                <a:gd name="T79" fmla="*/ 978 h 1028"/>
                <a:gd name="T80" fmla="*/ 15 w 979"/>
                <a:gd name="T81" fmla="*/ 974 h 1028"/>
                <a:gd name="T82" fmla="*/ 12 w 979"/>
                <a:gd name="T83" fmla="*/ 969 h 1028"/>
                <a:gd name="T84" fmla="*/ 9 w 979"/>
                <a:gd name="T85" fmla="*/ 964 h 1028"/>
                <a:gd name="T86" fmla="*/ 8 w 979"/>
                <a:gd name="T87" fmla="*/ 959 h 1028"/>
                <a:gd name="T88" fmla="*/ 5 w 979"/>
                <a:gd name="T89" fmla="*/ 954 h 1028"/>
                <a:gd name="T90" fmla="*/ 4 w 979"/>
                <a:gd name="T91" fmla="*/ 948 h 1028"/>
                <a:gd name="T92" fmla="*/ 3 w 979"/>
                <a:gd name="T93" fmla="*/ 942 h 1028"/>
                <a:gd name="T94" fmla="*/ 2 w 979"/>
                <a:gd name="T95" fmla="*/ 935 h 1028"/>
                <a:gd name="T96" fmla="*/ 1 w 979"/>
                <a:gd name="T97" fmla="*/ 927 h 1028"/>
                <a:gd name="T98" fmla="*/ 1 w 979"/>
                <a:gd name="T99" fmla="*/ 919 h 1028"/>
                <a:gd name="T100" fmla="*/ 0 w 979"/>
                <a:gd name="T101" fmla="*/ 910 h 1028"/>
                <a:gd name="T102" fmla="*/ 0 w 979"/>
                <a:gd name="T103" fmla="*/ 900 h 1028"/>
                <a:gd name="T104" fmla="*/ 0 w 979"/>
                <a:gd name="T105" fmla="*/ 125 h 1028"/>
                <a:gd name="T106" fmla="*/ 474 w 979"/>
                <a:gd name="T107" fmla="*/ 125 h 1028"/>
                <a:gd name="T108" fmla="*/ 527 w 979"/>
                <a:gd name="T109" fmla="*/ 0 h 1028"/>
                <a:gd name="T110" fmla="*/ 538 w 979"/>
                <a:gd name="T111" fmla="*/ 289 h 1028"/>
                <a:gd name="T112" fmla="*/ 607 w 979"/>
                <a:gd name="T113" fmla="*/ 125 h 10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79"/>
                <a:gd name="T172" fmla="*/ 0 h 1028"/>
                <a:gd name="T173" fmla="*/ 979 w 979"/>
                <a:gd name="T174" fmla="*/ 1028 h 10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79" h="1028">
                  <a:moveTo>
                    <a:pt x="607" y="125"/>
                  </a:moveTo>
                  <a:lnTo>
                    <a:pt x="978" y="125"/>
                  </a:lnTo>
                  <a:lnTo>
                    <a:pt x="978" y="769"/>
                  </a:lnTo>
                  <a:lnTo>
                    <a:pt x="211" y="823"/>
                  </a:lnTo>
                  <a:lnTo>
                    <a:pt x="202" y="833"/>
                  </a:lnTo>
                  <a:lnTo>
                    <a:pt x="195" y="843"/>
                  </a:lnTo>
                  <a:lnTo>
                    <a:pt x="189" y="854"/>
                  </a:lnTo>
                  <a:lnTo>
                    <a:pt x="184" y="865"/>
                  </a:lnTo>
                  <a:lnTo>
                    <a:pt x="180" y="875"/>
                  </a:lnTo>
                  <a:lnTo>
                    <a:pt x="177" y="886"/>
                  </a:lnTo>
                  <a:lnTo>
                    <a:pt x="174" y="897"/>
                  </a:lnTo>
                  <a:lnTo>
                    <a:pt x="172" y="908"/>
                  </a:lnTo>
                  <a:lnTo>
                    <a:pt x="170" y="919"/>
                  </a:lnTo>
                  <a:lnTo>
                    <a:pt x="168" y="930"/>
                  </a:lnTo>
                  <a:lnTo>
                    <a:pt x="167" y="942"/>
                  </a:lnTo>
                  <a:lnTo>
                    <a:pt x="165" y="952"/>
                  </a:lnTo>
                  <a:lnTo>
                    <a:pt x="162" y="963"/>
                  </a:lnTo>
                  <a:lnTo>
                    <a:pt x="159" y="974"/>
                  </a:lnTo>
                  <a:lnTo>
                    <a:pt x="156" y="985"/>
                  </a:lnTo>
                  <a:lnTo>
                    <a:pt x="151" y="996"/>
                  </a:lnTo>
                  <a:lnTo>
                    <a:pt x="146" y="1005"/>
                  </a:lnTo>
                  <a:lnTo>
                    <a:pt x="140" y="1013"/>
                  </a:lnTo>
                  <a:lnTo>
                    <a:pt x="134" y="1019"/>
                  </a:lnTo>
                  <a:lnTo>
                    <a:pt x="126" y="1023"/>
                  </a:lnTo>
                  <a:lnTo>
                    <a:pt x="119" y="1025"/>
                  </a:lnTo>
                  <a:lnTo>
                    <a:pt x="110" y="1027"/>
                  </a:lnTo>
                  <a:lnTo>
                    <a:pt x="102" y="1027"/>
                  </a:lnTo>
                  <a:lnTo>
                    <a:pt x="94" y="1025"/>
                  </a:lnTo>
                  <a:lnTo>
                    <a:pt x="86" y="1024"/>
                  </a:lnTo>
                  <a:lnTo>
                    <a:pt x="77" y="1021"/>
                  </a:lnTo>
                  <a:lnTo>
                    <a:pt x="70" y="1017"/>
                  </a:lnTo>
                  <a:lnTo>
                    <a:pt x="62" y="1014"/>
                  </a:lnTo>
                  <a:lnTo>
                    <a:pt x="54" y="1010"/>
                  </a:lnTo>
                  <a:lnTo>
                    <a:pt x="48" y="1005"/>
                  </a:lnTo>
                  <a:lnTo>
                    <a:pt x="41" y="1001"/>
                  </a:lnTo>
                  <a:lnTo>
                    <a:pt x="36" y="996"/>
                  </a:lnTo>
                  <a:lnTo>
                    <a:pt x="30" y="992"/>
                  </a:lnTo>
                  <a:lnTo>
                    <a:pt x="26" y="987"/>
                  </a:lnTo>
                  <a:lnTo>
                    <a:pt x="22" y="982"/>
                  </a:lnTo>
                  <a:lnTo>
                    <a:pt x="18" y="978"/>
                  </a:lnTo>
                  <a:lnTo>
                    <a:pt x="15" y="974"/>
                  </a:lnTo>
                  <a:lnTo>
                    <a:pt x="12" y="969"/>
                  </a:lnTo>
                  <a:lnTo>
                    <a:pt x="9" y="964"/>
                  </a:lnTo>
                  <a:lnTo>
                    <a:pt x="8" y="959"/>
                  </a:lnTo>
                  <a:lnTo>
                    <a:pt x="5" y="954"/>
                  </a:lnTo>
                  <a:lnTo>
                    <a:pt x="4" y="948"/>
                  </a:lnTo>
                  <a:lnTo>
                    <a:pt x="3" y="942"/>
                  </a:lnTo>
                  <a:lnTo>
                    <a:pt x="2" y="935"/>
                  </a:lnTo>
                  <a:lnTo>
                    <a:pt x="1" y="927"/>
                  </a:lnTo>
                  <a:lnTo>
                    <a:pt x="1" y="919"/>
                  </a:lnTo>
                  <a:lnTo>
                    <a:pt x="0" y="910"/>
                  </a:lnTo>
                  <a:lnTo>
                    <a:pt x="0" y="900"/>
                  </a:lnTo>
                  <a:lnTo>
                    <a:pt x="0" y="125"/>
                  </a:lnTo>
                  <a:lnTo>
                    <a:pt x="474" y="125"/>
                  </a:lnTo>
                  <a:lnTo>
                    <a:pt x="527" y="0"/>
                  </a:lnTo>
                  <a:lnTo>
                    <a:pt x="538" y="289"/>
                  </a:lnTo>
                  <a:lnTo>
                    <a:pt x="607" y="125"/>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41" name="Freeform 10"/>
            <p:cNvSpPr>
              <a:spLocks/>
            </p:cNvSpPr>
            <p:nvPr/>
          </p:nvSpPr>
          <p:spPr bwMode="auto">
            <a:xfrm>
              <a:off x="3315" y="2214"/>
              <a:ext cx="1116" cy="1098"/>
            </a:xfrm>
            <a:custGeom>
              <a:avLst/>
              <a:gdLst>
                <a:gd name="T0" fmla="*/ 1076 w 1116"/>
                <a:gd name="T1" fmla="*/ 3 h 1098"/>
                <a:gd name="T2" fmla="*/ 1055 w 1116"/>
                <a:gd name="T3" fmla="*/ 10 h 1098"/>
                <a:gd name="T4" fmla="*/ 1039 w 1116"/>
                <a:gd name="T5" fmla="*/ 23 h 1098"/>
                <a:gd name="T6" fmla="*/ 1030 w 1116"/>
                <a:gd name="T7" fmla="*/ 40 h 1098"/>
                <a:gd name="T8" fmla="*/ 1028 w 1116"/>
                <a:gd name="T9" fmla="*/ 337 h 1098"/>
                <a:gd name="T10" fmla="*/ 1005 w 1116"/>
                <a:gd name="T11" fmla="*/ 365 h 1098"/>
                <a:gd name="T12" fmla="*/ 974 w 1116"/>
                <a:gd name="T13" fmla="*/ 389 h 1098"/>
                <a:gd name="T14" fmla="*/ 939 w 1116"/>
                <a:gd name="T15" fmla="*/ 407 h 1098"/>
                <a:gd name="T16" fmla="*/ 899 w 1116"/>
                <a:gd name="T17" fmla="*/ 418 h 1098"/>
                <a:gd name="T18" fmla="*/ 857 w 1116"/>
                <a:gd name="T19" fmla="*/ 417 h 1098"/>
                <a:gd name="T20" fmla="*/ 813 w 1116"/>
                <a:gd name="T21" fmla="*/ 403 h 1098"/>
                <a:gd name="T22" fmla="*/ 771 w 1116"/>
                <a:gd name="T23" fmla="*/ 374 h 1098"/>
                <a:gd name="T24" fmla="*/ 729 w 1116"/>
                <a:gd name="T25" fmla="*/ 326 h 1098"/>
                <a:gd name="T26" fmla="*/ 729 w 1116"/>
                <a:gd name="T27" fmla="*/ 26 h 1098"/>
                <a:gd name="T28" fmla="*/ 728 w 1116"/>
                <a:gd name="T29" fmla="*/ 16 h 1098"/>
                <a:gd name="T30" fmla="*/ 723 w 1116"/>
                <a:gd name="T31" fmla="*/ 7 h 1098"/>
                <a:gd name="T32" fmla="*/ 711 w 1116"/>
                <a:gd name="T33" fmla="*/ 1 h 1098"/>
                <a:gd name="T34" fmla="*/ 690 w 1116"/>
                <a:gd name="T35" fmla="*/ 0 h 1098"/>
                <a:gd name="T36" fmla="*/ 669 w 1116"/>
                <a:gd name="T37" fmla="*/ 0 h 1098"/>
                <a:gd name="T38" fmla="*/ 648 w 1116"/>
                <a:gd name="T39" fmla="*/ 0 h 1098"/>
                <a:gd name="T40" fmla="*/ 627 w 1116"/>
                <a:gd name="T41" fmla="*/ 0 h 1098"/>
                <a:gd name="T42" fmla="*/ 606 w 1116"/>
                <a:gd name="T43" fmla="*/ 0 h 1098"/>
                <a:gd name="T44" fmla="*/ 586 w 1116"/>
                <a:gd name="T45" fmla="*/ 0 h 1098"/>
                <a:gd name="T46" fmla="*/ 565 w 1116"/>
                <a:gd name="T47" fmla="*/ 0 h 1098"/>
                <a:gd name="T48" fmla="*/ 544 w 1116"/>
                <a:gd name="T49" fmla="*/ 0 h 1098"/>
                <a:gd name="T50" fmla="*/ 523 w 1116"/>
                <a:gd name="T51" fmla="*/ 0 h 1098"/>
                <a:gd name="T52" fmla="*/ 502 w 1116"/>
                <a:gd name="T53" fmla="*/ 0 h 1098"/>
                <a:gd name="T54" fmla="*/ 482 w 1116"/>
                <a:gd name="T55" fmla="*/ 0 h 1098"/>
                <a:gd name="T56" fmla="*/ 461 w 1116"/>
                <a:gd name="T57" fmla="*/ 0 h 1098"/>
                <a:gd name="T58" fmla="*/ 440 w 1116"/>
                <a:gd name="T59" fmla="*/ 0 h 1098"/>
                <a:gd name="T60" fmla="*/ 419 w 1116"/>
                <a:gd name="T61" fmla="*/ 0 h 1098"/>
                <a:gd name="T62" fmla="*/ 398 w 1116"/>
                <a:gd name="T63" fmla="*/ 0 h 1098"/>
                <a:gd name="T64" fmla="*/ 377 w 1116"/>
                <a:gd name="T65" fmla="*/ 0 h 1098"/>
                <a:gd name="T66" fmla="*/ 358 w 1116"/>
                <a:gd name="T67" fmla="*/ 3 h 1098"/>
                <a:gd name="T68" fmla="*/ 344 w 1116"/>
                <a:gd name="T69" fmla="*/ 9 h 1098"/>
                <a:gd name="T70" fmla="*/ 336 w 1116"/>
                <a:gd name="T71" fmla="*/ 18 h 1098"/>
                <a:gd name="T72" fmla="*/ 331 w 1116"/>
                <a:gd name="T73" fmla="*/ 29 h 1098"/>
                <a:gd name="T74" fmla="*/ 329 w 1116"/>
                <a:gd name="T75" fmla="*/ 935 h 1098"/>
                <a:gd name="T76" fmla="*/ 326 w 1116"/>
                <a:gd name="T77" fmla="*/ 943 h 1098"/>
                <a:gd name="T78" fmla="*/ 322 w 1116"/>
                <a:gd name="T79" fmla="*/ 961 h 1098"/>
                <a:gd name="T80" fmla="*/ 309 w 1116"/>
                <a:gd name="T81" fmla="*/ 980 h 1098"/>
                <a:gd name="T82" fmla="*/ 282 w 1116"/>
                <a:gd name="T83" fmla="*/ 996 h 1098"/>
                <a:gd name="T84" fmla="*/ 0 w 1116"/>
                <a:gd name="T85" fmla="*/ 1097 h 10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16"/>
                <a:gd name="T130" fmla="*/ 0 h 1098"/>
                <a:gd name="T131" fmla="*/ 1116 w 1116"/>
                <a:gd name="T132" fmla="*/ 1098 h 10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16" h="1098">
                  <a:moveTo>
                    <a:pt x="1087" y="3"/>
                  </a:moveTo>
                  <a:lnTo>
                    <a:pt x="1076" y="3"/>
                  </a:lnTo>
                  <a:lnTo>
                    <a:pt x="1065" y="6"/>
                  </a:lnTo>
                  <a:lnTo>
                    <a:pt x="1055" y="10"/>
                  </a:lnTo>
                  <a:lnTo>
                    <a:pt x="1046" y="15"/>
                  </a:lnTo>
                  <a:lnTo>
                    <a:pt x="1039" y="23"/>
                  </a:lnTo>
                  <a:lnTo>
                    <a:pt x="1033" y="31"/>
                  </a:lnTo>
                  <a:lnTo>
                    <a:pt x="1030" y="40"/>
                  </a:lnTo>
                  <a:lnTo>
                    <a:pt x="1028" y="49"/>
                  </a:lnTo>
                  <a:lnTo>
                    <a:pt x="1028" y="337"/>
                  </a:lnTo>
                  <a:lnTo>
                    <a:pt x="1017" y="351"/>
                  </a:lnTo>
                  <a:lnTo>
                    <a:pt x="1005" y="365"/>
                  </a:lnTo>
                  <a:lnTo>
                    <a:pt x="990" y="378"/>
                  </a:lnTo>
                  <a:lnTo>
                    <a:pt x="974" y="389"/>
                  </a:lnTo>
                  <a:lnTo>
                    <a:pt x="957" y="399"/>
                  </a:lnTo>
                  <a:lnTo>
                    <a:pt x="939" y="407"/>
                  </a:lnTo>
                  <a:lnTo>
                    <a:pt x="919" y="414"/>
                  </a:lnTo>
                  <a:lnTo>
                    <a:pt x="899" y="418"/>
                  </a:lnTo>
                  <a:lnTo>
                    <a:pt x="878" y="419"/>
                  </a:lnTo>
                  <a:lnTo>
                    <a:pt x="857" y="417"/>
                  </a:lnTo>
                  <a:lnTo>
                    <a:pt x="835" y="412"/>
                  </a:lnTo>
                  <a:lnTo>
                    <a:pt x="813" y="403"/>
                  </a:lnTo>
                  <a:lnTo>
                    <a:pt x="792" y="391"/>
                  </a:lnTo>
                  <a:lnTo>
                    <a:pt x="771" y="374"/>
                  </a:lnTo>
                  <a:lnTo>
                    <a:pt x="749" y="352"/>
                  </a:lnTo>
                  <a:lnTo>
                    <a:pt x="729" y="326"/>
                  </a:lnTo>
                  <a:lnTo>
                    <a:pt x="729" y="30"/>
                  </a:lnTo>
                  <a:lnTo>
                    <a:pt x="729" y="26"/>
                  </a:lnTo>
                  <a:lnTo>
                    <a:pt x="729" y="21"/>
                  </a:lnTo>
                  <a:lnTo>
                    <a:pt x="728" y="16"/>
                  </a:lnTo>
                  <a:lnTo>
                    <a:pt x="726" y="11"/>
                  </a:lnTo>
                  <a:lnTo>
                    <a:pt x="723" y="7"/>
                  </a:lnTo>
                  <a:lnTo>
                    <a:pt x="718" y="3"/>
                  </a:lnTo>
                  <a:lnTo>
                    <a:pt x="711" y="1"/>
                  </a:lnTo>
                  <a:lnTo>
                    <a:pt x="700" y="0"/>
                  </a:lnTo>
                  <a:lnTo>
                    <a:pt x="690" y="0"/>
                  </a:lnTo>
                  <a:lnTo>
                    <a:pt x="679" y="0"/>
                  </a:lnTo>
                  <a:lnTo>
                    <a:pt x="669" y="0"/>
                  </a:lnTo>
                  <a:lnTo>
                    <a:pt x="658" y="0"/>
                  </a:lnTo>
                  <a:lnTo>
                    <a:pt x="648" y="0"/>
                  </a:lnTo>
                  <a:lnTo>
                    <a:pt x="638" y="0"/>
                  </a:lnTo>
                  <a:lnTo>
                    <a:pt x="627" y="0"/>
                  </a:lnTo>
                  <a:lnTo>
                    <a:pt x="617" y="0"/>
                  </a:lnTo>
                  <a:lnTo>
                    <a:pt x="606" y="0"/>
                  </a:lnTo>
                  <a:lnTo>
                    <a:pt x="596" y="0"/>
                  </a:lnTo>
                  <a:lnTo>
                    <a:pt x="586" y="0"/>
                  </a:lnTo>
                  <a:lnTo>
                    <a:pt x="575" y="0"/>
                  </a:lnTo>
                  <a:lnTo>
                    <a:pt x="565" y="0"/>
                  </a:lnTo>
                  <a:lnTo>
                    <a:pt x="555" y="0"/>
                  </a:lnTo>
                  <a:lnTo>
                    <a:pt x="544" y="0"/>
                  </a:lnTo>
                  <a:lnTo>
                    <a:pt x="534" y="0"/>
                  </a:lnTo>
                  <a:lnTo>
                    <a:pt x="523" y="0"/>
                  </a:lnTo>
                  <a:lnTo>
                    <a:pt x="513" y="0"/>
                  </a:lnTo>
                  <a:lnTo>
                    <a:pt x="502" y="0"/>
                  </a:lnTo>
                  <a:lnTo>
                    <a:pt x="492" y="0"/>
                  </a:lnTo>
                  <a:lnTo>
                    <a:pt x="482" y="0"/>
                  </a:lnTo>
                  <a:lnTo>
                    <a:pt x="471" y="0"/>
                  </a:lnTo>
                  <a:lnTo>
                    <a:pt x="461" y="0"/>
                  </a:lnTo>
                  <a:lnTo>
                    <a:pt x="450" y="0"/>
                  </a:lnTo>
                  <a:lnTo>
                    <a:pt x="440" y="0"/>
                  </a:lnTo>
                  <a:lnTo>
                    <a:pt x="430" y="0"/>
                  </a:lnTo>
                  <a:lnTo>
                    <a:pt x="419" y="0"/>
                  </a:lnTo>
                  <a:lnTo>
                    <a:pt x="409" y="0"/>
                  </a:lnTo>
                  <a:lnTo>
                    <a:pt x="398" y="0"/>
                  </a:lnTo>
                  <a:lnTo>
                    <a:pt x="388" y="0"/>
                  </a:lnTo>
                  <a:lnTo>
                    <a:pt x="377" y="0"/>
                  </a:lnTo>
                  <a:lnTo>
                    <a:pt x="367" y="0"/>
                  </a:lnTo>
                  <a:lnTo>
                    <a:pt x="358" y="3"/>
                  </a:lnTo>
                  <a:lnTo>
                    <a:pt x="350" y="6"/>
                  </a:lnTo>
                  <a:lnTo>
                    <a:pt x="344" y="9"/>
                  </a:lnTo>
                  <a:lnTo>
                    <a:pt x="340" y="13"/>
                  </a:lnTo>
                  <a:lnTo>
                    <a:pt x="336" y="18"/>
                  </a:lnTo>
                  <a:lnTo>
                    <a:pt x="333" y="23"/>
                  </a:lnTo>
                  <a:lnTo>
                    <a:pt x="331" y="29"/>
                  </a:lnTo>
                  <a:lnTo>
                    <a:pt x="328" y="36"/>
                  </a:lnTo>
                  <a:lnTo>
                    <a:pt x="329" y="935"/>
                  </a:lnTo>
                  <a:lnTo>
                    <a:pt x="327" y="938"/>
                  </a:lnTo>
                  <a:lnTo>
                    <a:pt x="326" y="943"/>
                  </a:lnTo>
                  <a:lnTo>
                    <a:pt x="324" y="951"/>
                  </a:lnTo>
                  <a:lnTo>
                    <a:pt x="322" y="961"/>
                  </a:lnTo>
                  <a:lnTo>
                    <a:pt x="317" y="970"/>
                  </a:lnTo>
                  <a:lnTo>
                    <a:pt x="309" y="980"/>
                  </a:lnTo>
                  <a:lnTo>
                    <a:pt x="299" y="989"/>
                  </a:lnTo>
                  <a:lnTo>
                    <a:pt x="282" y="996"/>
                  </a:lnTo>
                  <a:lnTo>
                    <a:pt x="0" y="1043"/>
                  </a:lnTo>
                  <a:lnTo>
                    <a:pt x="0" y="1097"/>
                  </a:lnTo>
                  <a:lnTo>
                    <a:pt x="1115" y="1097"/>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42" name="Freeform 11"/>
            <p:cNvSpPr>
              <a:spLocks/>
            </p:cNvSpPr>
            <p:nvPr/>
          </p:nvSpPr>
          <p:spPr bwMode="auto">
            <a:xfrm>
              <a:off x="4401" y="2214"/>
              <a:ext cx="1116" cy="1098"/>
            </a:xfrm>
            <a:custGeom>
              <a:avLst/>
              <a:gdLst>
                <a:gd name="T0" fmla="*/ 39 w 1116"/>
                <a:gd name="T1" fmla="*/ 3 h 1098"/>
                <a:gd name="T2" fmla="*/ 60 w 1116"/>
                <a:gd name="T3" fmla="*/ 10 h 1098"/>
                <a:gd name="T4" fmla="*/ 76 w 1116"/>
                <a:gd name="T5" fmla="*/ 23 h 1098"/>
                <a:gd name="T6" fmla="*/ 85 w 1116"/>
                <a:gd name="T7" fmla="*/ 40 h 1098"/>
                <a:gd name="T8" fmla="*/ 87 w 1116"/>
                <a:gd name="T9" fmla="*/ 337 h 1098"/>
                <a:gd name="T10" fmla="*/ 110 w 1116"/>
                <a:gd name="T11" fmla="*/ 365 h 1098"/>
                <a:gd name="T12" fmla="*/ 141 w 1116"/>
                <a:gd name="T13" fmla="*/ 389 h 1098"/>
                <a:gd name="T14" fmla="*/ 176 w 1116"/>
                <a:gd name="T15" fmla="*/ 407 h 1098"/>
                <a:gd name="T16" fmla="*/ 216 w 1116"/>
                <a:gd name="T17" fmla="*/ 418 h 1098"/>
                <a:gd name="T18" fmla="*/ 258 w 1116"/>
                <a:gd name="T19" fmla="*/ 417 h 1098"/>
                <a:gd name="T20" fmla="*/ 302 w 1116"/>
                <a:gd name="T21" fmla="*/ 403 h 1098"/>
                <a:gd name="T22" fmla="*/ 344 w 1116"/>
                <a:gd name="T23" fmla="*/ 374 h 1098"/>
                <a:gd name="T24" fmla="*/ 386 w 1116"/>
                <a:gd name="T25" fmla="*/ 326 h 1098"/>
                <a:gd name="T26" fmla="*/ 386 w 1116"/>
                <a:gd name="T27" fmla="*/ 26 h 1098"/>
                <a:gd name="T28" fmla="*/ 387 w 1116"/>
                <a:gd name="T29" fmla="*/ 16 h 1098"/>
                <a:gd name="T30" fmla="*/ 391 w 1116"/>
                <a:gd name="T31" fmla="*/ 7 h 1098"/>
                <a:gd name="T32" fmla="*/ 404 w 1116"/>
                <a:gd name="T33" fmla="*/ 1 h 1098"/>
                <a:gd name="T34" fmla="*/ 425 w 1116"/>
                <a:gd name="T35" fmla="*/ 0 h 1098"/>
                <a:gd name="T36" fmla="*/ 446 w 1116"/>
                <a:gd name="T37" fmla="*/ 0 h 1098"/>
                <a:gd name="T38" fmla="*/ 467 w 1116"/>
                <a:gd name="T39" fmla="*/ 0 h 1098"/>
                <a:gd name="T40" fmla="*/ 488 w 1116"/>
                <a:gd name="T41" fmla="*/ 0 h 1098"/>
                <a:gd name="T42" fmla="*/ 509 w 1116"/>
                <a:gd name="T43" fmla="*/ 0 h 1098"/>
                <a:gd name="T44" fmla="*/ 529 w 1116"/>
                <a:gd name="T45" fmla="*/ 0 h 1098"/>
                <a:gd name="T46" fmla="*/ 550 w 1116"/>
                <a:gd name="T47" fmla="*/ 0 h 1098"/>
                <a:gd name="T48" fmla="*/ 571 w 1116"/>
                <a:gd name="T49" fmla="*/ 0 h 1098"/>
                <a:gd name="T50" fmla="*/ 592 w 1116"/>
                <a:gd name="T51" fmla="*/ 0 h 1098"/>
                <a:gd name="T52" fmla="*/ 612 w 1116"/>
                <a:gd name="T53" fmla="*/ 0 h 1098"/>
                <a:gd name="T54" fmla="*/ 633 w 1116"/>
                <a:gd name="T55" fmla="*/ 0 h 1098"/>
                <a:gd name="T56" fmla="*/ 654 w 1116"/>
                <a:gd name="T57" fmla="*/ 0 h 1098"/>
                <a:gd name="T58" fmla="*/ 675 w 1116"/>
                <a:gd name="T59" fmla="*/ 0 h 1098"/>
                <a:gd name="T60" fmla="*/ 696 w 1116"/>
                <a:gd name="T61" fmla="*/ 0 h 1098"/>
                <a:gd name="T62" fmla="*/ 717 w 1116"/>
                <a:gd name="T63" fmla="*/ 0 h 1098"/>
                <a:gd name="T64" fmla="*/ 737 w 1116"/>
                <a:gd name="T65" fmla="*/ 0 h 1098"/>
                <a:gd name="T66" fmla="*/ 757 w 1116"/>
                <a:gd name="T67" fmla="*/ 3 h 1098"/>
                <a:gd name="T68" fmla="*/ 771 w 1116"/>
                <a:gd name="T69" fmla="*/ 9 h 1098"/>
                <a:gd name="T70" fmla="*/ 779 w 1116"/>
                <a:gd name="T71" fmla="*/ 18 h 1098"/>
                <a:gd name="T72" fmla="*/ 784 w 1116"/>
                <a:gd name="T73" fmla="*/ 29 h 1098"/>
                <a:gd name="T74" fmla="*/ 786 w 1116"/>
                <a:gd name="T75" fmla="*/ 935 h 1098"/>
                <a:gd name="T76" fmla="*/ 789 w 1116"/>
                <a:gd name="T77" fmla="*/ 943 h 1098"/>
                <a:gd name="T78" fmla="*/ 793 w 1116"/>
                <a:gd name="T79" fmla="*/ 961 h 1098"/>
                <a:gd name="T80" fmla="*/ 805 w 1116"/>
                <a:gd name="T81" fmla="*/ 980 h 1098"/>
                <a:gd name="T82" fmla="*/ 833 w 1116"/>
                <a:gd name="T83" fmla="*/ 996 h 1098"/>
                <a:gd name="T84" fmla="*/ 1115 w 1116"/>
                <a:gd name="T85" fmla="*/ 1097 h 10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16"/>
                <a:gd name="T130" fmla="*/ 0 h 1098"/>
                <a:gd name="T131" fmla="*/ 1116 w 1116"/>
                <a:gd name="T132" fmla="*/ 1098 h 10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16" h="1098">
                  <a:moveTo>
                    <a:pt x="28" y="3"/>
                  </a:moveTo>
                  <a:lnTo>
                    <a:pt x="39" y="3"/>
                  </a:lnTo>
                  <a:lnTo>
                    <a:pt x="50" y="6"/>
                  </a:lnTo>
                  <a:lnTo>
                    <a:pt x="60" y="10"/>
                  </a:lnTo>
                  <a:lnTo>
                    <a:pt x="68" y="15"/>
                  </a:lnTo>
                  <a:lnTo>
                    <a:pt x="76" y="23"/>
                  </a:lnTo>
                  <a:lnTo>
                    <a:pt x="82" y="31"/>
                  </a:lnTo>
                  <a:lnTo>
                    <a:pt x="85" y="40"/>
                  </a:lnTo>
                  <a:lnTo>
                    <a:pt x="87" y="49"/>
                  </a:lnTo>
                  <a:lnTo>
                    <a:pt x="87" y="337"/>
                  </a:lnTo>
                  <a:lnTo>
                    <a:pt x="98" y="351"/>
                  </a:lnTo>
                  <a:lnTo>
                    <a:pt x="110" y="365"/>
                  </a:lnTo>
                  <a:lnTo>
                    <a:pt x="125" y="378"/>
                  </a:lnTo>
                  <a:lnTo>
                    <a:pt x="141" y="389"/>
                  </a:lnTo>
                  <a:lnTo>
                    <a:pt x="158" y="399"/>
                  </a:lnTo>
                  <a:lnTo>
                    <a:pt x="176" y="407"/>
                  </a:lnTo>
                  <a:lnTo>
                    <a:pt x="196" y="414"/>
                  </a:lnTo>
                  <a:lnTo>
                    <a:pt x="216" y="418"/>
                  </a:lnTo>
                  <a:lnTo>
                    <a:pt x="237" y="419"/>
                  </a:lnTo>
                  <a:lnTo>
                    <a:pt x="258" y="417"/>
                  </a:lnTo>
                  <a:lnTo>
                    <a:pt x="280" y="412"/>
                  </a:lnTo>
                  <a:lnTo>
                    <a:pt x="302" y="403"/>
                  </a:lnTo>
                  <a:lnTo>
                    <a:pt x="323" y="391"/>
                  </a:lnTo>
                  <a:lnTo>
                    <a:pt x="344" y="374"/>
                  </a:lnTo>
                  <a:lnTo>
                    <a:pt x="366" y="352"/>
                  </a:lnTo>
                  <a:lnTo>
                    <a:pt x="386" y="326"/>
                  </a:lnTo>
                  <a:lnTo>
                    <a:pt x="386" y="30"/>
                  </a:lnTo>
                  <a:lnTo>
                    <a:pt x="386" y="26"/>
                  </a:lnTo>
                  <a:lnTo>
                    <a:pt x="386" y="21"/>
                  </a:lnTo>
                  <a:lnTo>
                    <a:pt x="387" y="16"/>
                  </a:lnTo>
                  <a:lnTo>
                    <a:pt x="388" y="11"/>
                  </a:lnTo>
                  <a:lnTo>
                    <a:pt x="391" y="7"/>
                  </a:lnTo>
                  <a:lnTo>
                    <a:pt x="396" y="3"/>
                  </a:lnTo>
                  <a:lnTo>
                    <a:pt x="404" y="1"/>
                  </a:lnTo>
                  <a:lnTo>
                    <a:pt x="415" y="0"/>
                  </a:lnTo>
                  <a:lnTo>
                    <a:pt x="425" y="0"/>
                  </a:lnTo>
                  <a:lnTo>
                    <a:pt x="436" y="0"/>
                  </a:lnTo>
                  <a:lnTo>
                    <a:pt x="446" y="0"/>
                  </a:lnTo>
                  <a:lnTo>
                    <a:pt x="456" y="0"/>
                  </a:lnTo>
                  <a:lnTo>
                    <a:pt x="467" y="0"/>
                  </a:lnTo>
                  <a:lnTo>
                    <a:pt x="477" y="0"/>
                  </a:lnTo>
                  <a:lnTo>
                    <a:pt x="488" y="0"/>
                  </a:lnTo>
                  <a:lnTo>
                    <a:pt x="498" y="0"/>
                  </a:lnTo>
                  <a:lnTo>
                    <a:pt x="509" y="0"/>
                  </a:lnTo>
                  <a:lnTo>
                    <a:pt x="519" y="0"/>
                  </a:lnTo>
                  <a:lnTo>
                    <a:pt x="529" y="0"/>
                  </a:lnTo>
                  <a:lnTo>
                    <a:pt x="540" y="0"/>
                  </a:lnTo>
                  <a:lnTo>
                    <a:pt x="550" y="0"/>
                  </a:lnTo>
                  <a:lnTo>
                    <a:pt x="560" y="0"/>
                  </a:lnTo>
                  <a:lnTo>
                    <a:pt x="571" y="0"/>
                  </a:lnTo>
                  <a:lnTo>
                    <a:pt x="581" y="0"/>
                  </a:lnTo>
                  <a:lnTo>
                    <a:pt x="592" y="0"/>
                  </a:lnTo>
                  <a:lnTo>
                    <a:pt x="602" y="0"/>
                  </a:lnTo>
                  <a:lnTo>
                    <a:pt x="612" y="0"/>
                  </a:lnTo>
                  <a:lnTo>
                    <a:pt x="623" y="0"/>
                  </a:lnTo>
                  <a:lnTo>
                    <a:pt x="633" y="0"/>
                  </a:lnTo>
                  <a:lnTo>
                    <a:pt x="644" y="0"/>
                  </a:lnTo>
                  <a:lnTo>
                    <a:pt x="654" y="0"/>
                  </a:lnTo>
                  <a:lnTo>
                    <a:pt x="664" y="0"/>
                  </a:lnTo>
                  <a:lnTo>
                    <a:pt x="675" y="0"/>
                  </a:lnTo>
                  <a:lnTo>
                    <a:pt x="685" y="0"/>
                  </a:lnTo>
                  <a:lnTo>
                    <a:pt x="696" y="0"/>
                  </a:lnTo>
                  <a:lnTo>
                    <a:pt x="706" y="0"/>
                  </a:lnTo>
                  <a:lnTo>
                    <a:pt x="717" y="0"/>
                  </a:lnTo>
                  <a:lnTo>
                    <a:pt x="727" y="0"/>
                  </a:lnTo>
                  <a:lnTo>
                    <a:pt x="737" y="0"/>
                  </a:lnTo>
                  <a:lnTo>
                    <a:pt x="748" y="0"/>
                  </a:lnTo>
                  <a:lnTo>
                    <a:pt x="757" y="3"/>
                  </a:lnTo>
                  <a:lnTo>
                    <a:pt x="765" y="6"/>
                  </a:lnTo>
                  <a:lnTo>
                    <a:pt x="771" y="9"/>
                  </a:lnTo>
                  <a:lnTo>
                    <a:pt x="775" y="13"/>
                  </a:lnTo>
                  <a:lnTo>
                    <a:pt x="779" y="18"/>
                  </a:lnTo>
                  <a:lnTo>
                    <a:pt x="782" y="23"/>
                  </a:lnTo>
                  <a:lnTo>
                    <a:pt x="784" y="29"/>
                  </a:lnTo>
                  <a:lnTo>
                    <a:pt x="787" y="36"/>
                  </a:lnTo>
                  <a:lnTo>
                    <a:pt x="786" y="935"/>
                  </a:lnTo>
                  <a:lnTo>
                    <a:pt x="788" y="938"/>
                  </a:lnTo>
                  <a:lnTo>
                    <a:pt x="789" y="943"/>
                  </a:lnTo>
                  <a:lnTo>
                    <a:pt x="791" y="951"/>
                  </a:lnTo>
                  <a:lnTo>
                    <a:pt x="793" y="961"/>
                  </a:lnTo>
                  <a:lnTo>
                    <a:pt x="797" y="970"/>
                  </a:lnTo>
                  <a:lnTo>
                    <a:pt x="805" y="980"/>
                  </a:lnTo>
                  <a:lnTo>
                    <a:pt x="816" y="989"/>
                  </a:lnTo>
                  <a:lnTo>
                    <a:pt x="833" y="996"/>
                  </a:lnTo>
                  <a:lnTo>
                    <a:pt x="1115" y="1043"/>
                  </a:lnTo>
                  <a:lnTo>
                    <a:pt x="1115" y="1097"/>
                  </a:lnTo>
                  <a:lnTo>
                    <a:pt x="0" y="1097"/>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43" name="Rectangle 12"/>
            <p:cNvSpPr>
              <a:spLocks noChangeArrowheads="1"/>
            </p:cNvSpPr>
            <p:nvPr/>
          </p:nvSpPr>
          <p:spPr bwMode="auto">
            <a:xfrm>
              <a:off x="2401" y="3457"/>
              <a:ext cx="80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dirty="0">
                  <a:solidFill>
                    <a:prstClr val="black"/>
                  </a:solidFill>
                  <a:latin typeface="Arial" charset="0"/>
                </a:rPr>
                <a:t>Guard Rail</a:t>
              </a:r>
            </a:p>
          </p:txBody>
        </p:sp>
        <p:sp>
          <p:nvSpPr>
            <p:cNvPr id="44" name="Rectangle 13"/>
            <p:cNvSpPr>
              <a:spLocks noChangeArrowheads="1"/>
            </p:cNvSpPr>
            <p:nvPr/>
          </p:nvSpPr>
          <p:spPr bwMode="auto">
            <a:xfrm>
              <a:off x="4609" y="1105"/>
              <a:ext cx="778"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dirty="0">
                  <a:solidFill>
                    <a:prstClr val="black"/>
                  </a:solidFill>
                  <a:latin typeface="Arial" charset="0"/>
                </a:rPr>
                <a:t>Frog Point</a:t>
              </a:r>
            </a:p>
          </p:txBody>
        </p:sp>
        <p:sp>
          <p:nvSpPr>
            <p:cNvPr id="45" name="Rectangle 14"/>
            <p:cNvSpPr>
              <a:spLocks noChangeArrowheads="1"/>
            </p:cNvSpPr>
            <p:nvPr/>
          </p:nvSpPr>
          <p:spPr bwMode="auto">
            <a:xfrm>
              <a:off x="913" y="3457"/>
              <a:ext cx="126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dirty="0">
                  <a:solidFill>
                    <a:prstClr val="black"/>
                  </a:solidFill>
                  <a:latin typeface="Arial" charset="0"/>
                </a:rPr>
                <a:t>Flangeway 1-7/8" </a:t>
              </a:r>
            </a:p>
          </p:txBody>
        </p:sp>
        <p:sp>
          <p:nvSpPr>
            <p:cNvPr id="46" name="Rectangle 15"/>
            <p:cNvSpPr>
              <a:spLocks noChangeArrowheads="1"/>
            </p:cNvSpPr>
            <p:nvPr/>
          </p:nvSpPr>
          <p:spPr bwMode="auto">
            <a:xfrm>
              <a:off x="3793" y="3313"/>
              <a:ext cx="1370"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dirty="0">
                  <a:solidFill>
                    <a:prstClr val="black"/>
                  </a:solidFill>
                  <a:latin typeface="Arial" charset="0"/>
                </a:rPr>
                <a:t>Frog Tread or Riser</a:t>
              </a:r>
            </a:p>
          </p:txBody>
        </p:sp>
        <p:sp>
          <p:nvSpPr>
            <p:cNvPr id="47" name="Rectangle 16"/>
            <p:cNvSpPr>
              <a:spLocks noChangeArrowheads="1"/>
            </p:cNvSpPr>
            <p:nvPr/>
          </p:nvSpPr>
          <p:spPr bwMode="auto">
            <a:xfrm>
              <a:off x="3649" y="2785"/>
              <a:ext cx="994"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dirty="0">
                  <a:solidFill>
                    <a:prstClr val="black"/>
                  </a:solidFill>
                  <a:latin typeface="Arial" charset="0"/>
                </a:rPr>
                <a:t>Flange about </a:t>
              </a:r>
            </a:p>
            <a:p>
              <a:r>
                <a:rPr lang="en-US" dirty="0">
                  <a:solidFill>
                    <a:prstClr val="black"/>
                  </a:solidFill>
                  <a:latin typeface="Arial" charset="0"/>
                </a:rPr>
                <a:t>1/8" off point</a:t>
              </a:r>
            </a:p>
          </p:txBody>
        </p:sp>
        <p:sp>
          <p:nvSpPr>
            <p:cNvPr id="48" name="Line 17"/>
            <p:cNvSpPr>
              <a:spLocks noChangeShapeType="1"/>
            </p:cNvSpPr>
            <p:nvPr/>
          </p:nvSpPr>
          <p:spPr bwMode="auto">
            <a:xfrm flipH="1" flipV="1">
              <a:off x="1293" y="2541"/>
              <a:ext cx="102" cy="966"/>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49" name="Line 18"/>
            <p:cNvSpPr>
              <a:spLocks noChangeShapeType="1"/>
            </p:cNvSpPr>
            <p:nvPr/>
          </p:nvSpPr>
          <p:spPr bwMode="auto">
            <a:xfrm flipH="1" flipV="1">
              <a:off x="1773" y="2589"/>
              <a:ext cx="678" cy="918"/>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0" name="Line 19"/>
            <p:cNvSpPr>
              <a:spLocks noChangeShapeType="1"/>
            </p:cNvSpPr>
            <p:nvPr/>
          </p:nvSpPr>
          <p:spPr bwMode="auto">
            <a:xfrm flipV="1">
              <a:off x="4565" y="2253"/>
              <a:ext cx="470" cy="1062"/>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1" name="Line 20"/>
            <p:cNvSpPr>
              <a:spLocks noChangeShapeType="1"/>
            </p:cNvSpPr>
            <p:nvPr/>
          </p:nvSpPr>
          <p:spPr bwMode="auto">
            <a:xfrm flipH="1">
              <a:off x="4414" y="1302"/>
              <a:ext cx="534" cy="902"/>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2" name="Line 21"/>
            <p:cNvSpPr>
              <a:spLocks noChangeShapeType="1"/>
            </p:cNvSpPr>
            <p:nvPr/>
          </p:nvSpPr>
          <p:spPr bwMode="auto">
            <a:xfrm flipV="1">
              <a:off x="3989" y="2445"/>
              <a:ext cx="182" cy="39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3" name="Rectangle 22"/>
            <p:cNvSpPr>
              <a:spLocks noChangeArrowheads="1"/>
            </p:cNvSpPr>
            <p:nvPr/>
          </p:nvSpPr>
          <p:spPr bwMode="auto">
            <a:xfrm>
              <a:off x="1825" y="1729"/>
              <a:ext cx="2003"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dirty="0">
                  <a:solidFill>
                    <a:prstClr val="black"/>
                  </a:solidFill>
                  <a:latin typeface="Arial" charset="0"/>
                </a:rPr>
                <a:t>Wheel Face 4'5-1/4" (53-1/4")</a:t>
              </a:r>
            </a:p>
          </p:txBody>
        </p:sp>
        <p:sp>
          <p:nvSpPr>
            <p:cNvPr id="54" name="Rectangle 23"/>
            <p:cNvSpPr>
              <a:spLocks noChangeArrowheads="1"/>
            </p:cNvSpPr>
            <p:nvPr/>
          </p:nvSpPr>
          <p:spPr bwMode="auto">
            <a:xfrm>
              <a:off x="2209" y="2161"/>
              <a:ext cx="1195"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dirty="0">
                  <a:solidFill>
                    <a:prstClr val="black"/>
                  </a:solidFill>
                  <a:latin typeface="Arial" charset="0"/>
                </a:rPr>
                <a:t>Track Face</a:t>
              </a:r>
            </a:p>
            <a:p>
              <a:r>
                <a:rPr lang="en-US" dirty="0">
                  <a:solidFill>
                    <a:prstClr val="black"/>
                  </a:solidFill>
                  <a:latin typeface="Arial" charset="0"/>
                </a:rPr>
                <a:t>4'4-3/4" (52-3/4")</a:t>
              </a:r>
            </a:p>
          </p:txBody>
        </p:sp>
        <p:sp>
          <p:nvSpPr>
            <p:cNvPr id="55" name="Line 24"/>
            <p:cNvSpPr>
              <a:spLocks noChangeShapeType="1"/>
            </p:cNvSpPr>
            <p:nvPr/>
          </p:nvSpPr>
          <p:spPr bwMode="auto">
            <a:xfrm>
              <a:off x="1450" y="1968"/>
              <a:ext cx="2622" cy="0"/>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6" name="Line 25"/>
            <p:cNvSpPr>
              <a:spLocks noChangeShapeType="1"/>
            </p:cNvSpPr>
            <p:nvPr/>
          </p:nvSpPr>
          <p:spPr bwMode="auto">
            <a:xfrm>
              <a:off x="1450" y="2352"/>
              <a:ext cx="2574" cy="0"/>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sp>
        <p:nvSpPr>
          <p:cNvPr id="57" name="TextBox 56"/>
          <p:cNvSpPr txBox="1"/>
          <p:nvPr/>
        </p:nvSpPr>
        <p:spPr>
          <a:xfrm>
            <a:off x="723900" y="1935956"/>
            <a:ext cx="2857500" cy="372269"/>
          </a:xfrm>
          <a:prstGeom prst="rect">
            <a:avLst/>
          </a:prstGeom>
          <a:noFill/>
        </p:spPr>
        <p:txBody>
          <a:bodyPr wrap="square" rtlCol="0">
            <a:spAutoFit/>
          </a:bodyPr>
          <a:lstStyle/>
          <a:p>
            <a:r>
              <a:rPr lang="en-US" dirty="0" smtClean="0">
                <a:solidFill>
                  <a:prstClr val="black"/>
                </a:solidFill>
              </a:rPr>
              <a:t>Face Gage</a:t>
            </a:r>
            <a:endParaRPr lang="en-US" dirty="0">
              <a:solidFill>
                <a:prstClr val="black"/>
              </a:solidFill>
            </a:endParaRPr>
          </a:p>
        </p:txBody>
      </p:sp>
    </p:spTree>
    <p:extLst>
      <p:ext uri="{BB962C8B-B14F-4D97-AF65-F5344CB8AC3E}">
        <p14:creationId xmlns:p14="http://schemas.microsoft.com/office/powerpoint/2010/main" val="1574485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213.143 </a:t>
            </a:r>
            <a:r>
              <a:rPr lang="en-US" sz="3600" dirty="0" smtClean="0"/>
              <a:t>Frog Guard Rails &amp;</a:t>
            </a:r>
            <a:br>
              <a:rPr lang="en-US" sz="3600" dirty="0" smtClean="0"/>
            </a:br>
            <a:r>
              <a:rPr lang="en-US" sz="3600" dirty="0"/>
              <a:t> </a:t>
            </a:r>
            <a:r>
              <a:rPr lang="en-US" sz="3600" dirty="0" smtClean="0"/>
              <a:t>                   Guard Faces; Gage</a:t>
            </a:r>
            <a:endParaRPr lang="en-US" sz="3600" dirty="0"/>
          </a:p>
        </p:txBody>
      </p:sp>
      <p:sp>
        <p:nvSpPr>
          <p:cNvPr id="57" name="TextBox 56"/>
          <p:cNvSpPr txBox="1"/>
          <p:nvPr/>
        </p:nvSpPr>
        <p:spPr>
          <a:xfrm>
            <a:off x="723900" y="1935956"/>
            <a:ext cx="7962900" cy="923330"/>
          </a:xfrm>
          <a:prstGeom prst="rect">
            <a:avLst/>
          </a:prstGeom>
          <a:noFill/>
        </p:spPr>
        <p:txBody>
          <a:bodyPr wrap="square" rtlCol="0">
            <a:spAutoFit/>
          </a:bodyPr>
          <a:lstStyle/>
          <a:p>
            <a:r>
              <a:rPr lang="en-US" dirty="0" smtClean="0">
                <a:solidFill>
                  <a:prstClr val="black"/>
                </a:solidFill>
              </a:rPr>
              <a:t>Measuring Check Gage</a:t>
            </a:r>
          </a:p>
          <a:p>
            <a:endParaRPr lang="en-US" dirty="0">
              <a:solidFill>
                <a:prstClr val="black"/>
              </a:solidFill>
            </a:endParaRPr>
          </a:p>
          <a:p>
            <a:r>
              <a:rPr lang="en-US" dirty="0" smtClean="0">
                <a:solidFill>
                  <a:prstClr val="black"/>
                </a:solidFill>
              </a:rPr>
              <a:t>                                                            Inside Guard Rails on a Diamond   </a:t>
            </a:r>
            <a:endParaRPr lang="en-US" dirty="0">
              <a:solidFill>
                <a:prstClr val="black"/>
              </a:solidFill>
            </a:endParaRPr>
          </a:p>
        </p:txBody>
      </p:sp>
      <p:pic>
        <p:nvPicPr>
          <p:cNvPr id="28" name="Picture 28" descr="C:\Data\IMAGES\AREMA Photos\PHOTOS\D143L.JPG"/>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685800" y="24765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2013" y="3124200"/>
            <a:ext cx="37861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198</a:t>
            </a:fld>
            <a:endParaRPr lang="en-US" sz="800" dirty="0">
              <a:solidFill>
                <a:prstClr val="black"/>
              </a:solidFill>
            </a:endParaRPr>
          </a:p>
        </p:txBody>
      </p:sp>
      <p:cxnSp>
        <p:nvCxnSpPr>
          <p:cNvPr id="3" name="Straight Connector 2"/>
          <p:cNvCxnSpPr/>
          <p:nvPr/>
        </p:nvCxnSpPr>
        <p:spPr>
          <a:xfrm rot="-180000">
            <a:off x="5714629" y="4572000"/>
            <a:ext cx="1219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1352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350711" cy="1143000"/>
          </a:xfrm>
        </p:spPr>
        <p:txBody>
          <a:bodyPr/>
          <a:lstStyle/>
          <a:p>
            <a:pPr algn="l"/>
            <a:r>
              <a:rPr lang="en-US" dirty="0" smtClean="0"/>
              <a:t>Part 213 </a:t>
            </a:r>
            <a:r>
              <a:rPr lang="en-US" sz="2400" dirty="0" smtClean="0"/>
              <a:t>- </a:t>
            </a:r>
            <a:r>
              <a:rPr lang="en-US" sz="2800" dirty="0" smtClean="0"/>
              <a:t>Track Safety Standards</a:t>
            </a:r>
            <a:endParaRPr lang="en-US" sz="2800" dirty="0"/>
          </a:p>
        </p:txBody>
      </p:sp>
      <p:sp>
        <p:nvSpPr>
          <p:cNvPr id="9" name="Rectangle 7"/>
          <p:cNvSpPr>
            <a:spLocks noGrp="1" noChangeArrowheads="1"/>
          </p:cNvSpPr>
          <p:nvPr>
            <p:ph idx="4294967295"/>
          </p:nvPr>
        </p:nvSpPr>
        <p:spPr bwMode="auto">
          <a:xfrm>
            <a:off x="1143000" y="1676400"/>
            <a:ext cx="7162800" cy="285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indent="0">
              <a:spcBef>
                <a:spcPts val="0"/>
              </a:spcBef>
              <a:spcAft>
                <a:spcPts val="0"/>
              </a:spcAft>
              <a:buClrTx/>
              <a:buSzTx/>
              <a:buNone/>
            </a:pPr>
            <a:r>
              <a:rPr kumimoji="0" lang="en-US" sz="2000" b="0" i="0" u="none" strike="noStrike" kern="0" cap="none" spc="0" normalizeH="0" baseline="0" noProof="0" dirty="0" smtClean="0">
                <a:ln>
                  <a:noFill/>
                </a:ln>
                <a:solidFill>
                  <a:sysClr val="windowText" lastClr="000000"/>
                </a:solidFill>
                <a:effectLst/>
                <a:uLnTx/>
                <a:uFillTx/>
              </a:rPr>
              <a:t>SUBPART – E</a:t>
            </a:r>
            <a:r>
              <a:rPr kumimoji="0" lang="en-US" sz="2000" b="0" i="0" u="none" strike="noStrike" kern="0" cap="none" spc="0" normalizeH="0" noProof="0" dirty="0" smtClean="0">
                <a:ln>
                  <a:noFill/>
                </a:ln>
                <a:solidFill>
                  <a:sysClr val="windowText" lastClr="000000"/>
                </a:solidFill>
                <a:effectLst/>
                <a:uLnTx/>
                <a:uFillTx/>
              </a:rPr>
              <a:t>     TRACK APPLIANCES &amp; TRACK RELATED DEVICES</a:t>
            </a:r>
          </a:p>
          <a:p>
            <a:pPr marL="0" lvl="0" indent="0">
              <a:spcBef>
                <a:spcPts val="0"/>
              </a:spcBef>
              <a:spcAft>
                <a:spcPts val="0"/>
              </a:spcAft>
              <a:buClrTx/>
              <a:buSzTx/>
              <a:buNone/>
            </a:pPr>
            <a:endParaRPr lang="en-US" sz="2000" kern="0" baseline="0" dirty="0">
              <a:solidFill>
                <a:sysClr val="windowText" lastClr="000000"/>
              </a:solidFill>
            </a:endParaRPr>
          </a:p>
          <a:p>
            <a:pPr marL="0" lvl="0" indent="0">
              <a:spcBef>
                <a:spcPts val="0"/>
              </a:spcBef>
              <a:spcAft>
                <a:spcPts val="0"/>
              </a:spcAft>
              <a:buClrTx/>
              <a:buSzTx/>
              <a:buNone/>
            </a:pPr>
            <a:r>
              <a:rPr kumimoji="0" lang="en-US" sz="2000" b="0" i="0" u="none" strike="noStrike" kern="0" cap="none" spc="0" normalizeH="0" noProof="0" dirty="0" smtClean="0">
                <a:ln>
                  <a:noFill/>
                </a:ln>
                <a:solidFill>
                  <a:sysClr val="windowText" lastClr="000000"/>
                </a:solidFill>
                <a:effectLst/>
                <a:uLnTx/>
                <a:uFillTx/>
              </a:rPr>
              <a:t>§ </a:t>
            </a:r>
            <a:r>
              <a:rPr lang="en-US" sz="2000" kern="0" dirty="0">
                <a:solidFill>
                  <a:sysClr val="windowText" lastClr="000000"/>
                </a:solidFill>
              </a:rPr>
              <a:t>213.201   Scope  </a:t>
            </a:r>
            <a:endParaRPr lang="en-US" sz="2000" kern="0" dirty="0" smtClean="0">
              <a:solidFill>
                <a:sysClr val="windowText" lastClr="000000"/>
              </a:solidFill>
            </a:endParaRPr>
          </a:p>
          <a:p>
            <a:pPr marL="0" lvl="0" indent="0">
              <a:spcBef>
                <a:spcPts val="0"/>
              </a:spcBef>
              <a:spcAft>
                <a:spcPts val="0"/>
              </a:spcAft>
              <a:buClrTx/>
              <a:buSzTx/>
              <a:buNone/>
            </a:pPr>
            <a:r>
              <a:rPr lang="en-US" sz="2000" kern="0" dirty="0" smtClean="0">
                <a:solidFill>
                  <a:sysClr val="windowText" lastClr="000000"/>
                </a:solidFill>
              </a:rPr>
              <a:t>This </a:t>
            </a:r>
            <a:r>
              <a:rPr lang="en-US" sz="2000" kern="0" dirty="0">
                <a:solidFill>
                  <a:sysClr val="windowText" lastClr="000000"/>
                </a:solidFill>
              </a:rPr>
              <a:t>subpart prescribes minimum requirements for track appliances and track-related devices</a:t>
            </a:r>
            <a:r>
              <a:rPr lang="en-US" sz="2000" kern="0" dirty="0" smtClean="0">
                <a:solidFill>
                  <a:sysClr val="windowText" lastClr="000000"/>
                </a:solidFill>
              </a:rPr>
              <a:t>.</a:t>
            </a:r>
          </a:p>
          <a:p>
            <a:pPr marL="0" lvl="0" indent="0">
              <a:spcBef>
                <a:spcPts val="0"/>
              </a:spcBef>
              <a:spcAft>
                <a:spcPts val="0"/>
              </a:spcAft>
              <a:buClrTx/>
              <a:buSzTx/>
              <a:buNone/>
            </a:pPr>
            <a:endParaRPr kumimoji="0" lang="en-US" sz="2000" b="0" i="0" u="none" strike="noStrike" kern="0" cap="none" spc="0" normalizeH="0" noProof="0" dirty="0" smtClean="0">
              <a:ln>
                <a:noFill/>
              </a:ln>
              <a:solidFill>
                <a:sysClr val="windowText" lastClr="000000"/>
              </a:solidFill>
              <a:effectLst/>
              <a:uLnTx/>
              <a:uFillTx/>
            </a:endParaRPr>
          </a:p>
          <a:p>
            <a:pPr marL="0" lvl="0" indent="0">
              <a:spcBef>
                <a:spcPts val="0"/>
              </a:spcBef>
              <a:spcAft>
                <a:spcPts val="0"/>
              </a:spcAft>
              <a:buClrTx/>
              <a:buSzTx/>
              <a:buNone/>
            </a:pPr>
            <a:r>
              <a:rPr lang="en-US" sz="2000" kern="0" dirty="0" smtClean="0">
                <a:solidFill>
                  <a:sysClr val="windowText" lastClr="000000"/>
                </a:solidFill>
              </a:rPr>
              <a:t>§ 213.205   Derails</a:t>
            </a:r>
          </a:p>
          <a:p>
            <a:pPr marL="0" lvl="0" indent="0">
              <a:spcBef>
                <a:spcPts val="0"/>
              </a:spcBef>
              <a:spcAft>
                <a:spcPts val="0"/>
              </a:spcAft>
              <a:buClrTx/>
              <a:buSzTx/>
              <a:buNone/>
            </a:pPr>
            <a:endParaRPr lang="en-US" sz="2000" kern="0" dirty="0">
              <a:solidFill>
                <a:sysClr val="windowText" lastClr="000000"/>
              </a:solidFill>
            </a:endParaRPr>
          </a:p>
        </p:txBody>
      </p:sp>
      <p:sp>
        <p:nvSpPr>
          <p:cNvPr id="10" name="TextBox 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199</a:t>
            </a:fld>
            <a:endParaRPr lang="en-US" sz="800" dirty="0">
              <a:solidFill>
                <a:prstClr val="black"/>
              </a:solidFill>
            </a:endParaRPr>
          </a:p>
        </p:txBody>
      </p:sp>
    </p:spTree>
    <p:extLst>
      <p:ext uri="{BB962C8B-B14F-4D97-AF65-F5344CB8AC3E}">
        <p14:creationId xmlns:p14="http://schemas.microsoft.com/office/powerpoint/2010/main" val="38850158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3" name="Rectangle 1"/>
          <p:cNvSpPr>
            <a:spLocks noChangeArrowheads="1"/>
          </p:cNvSpPr>
          <p:nvPr/>
        </p:nvSpPr>
        <p:spPr bwMode="auto">
          <a:xfrm>
            <a:off x="2244725" y="7191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tabLst>
                <a:tab pos="-914400" algn="l"/>
              </a:tabLst>
            </a:pPr>
            <a:endParaRPr lang="en-US" dirty="0" smtClean="0">
              <a:solidFill>
                <a:prstClr val="black"/>
              </a:solidFill>
              <a:latin typeface="Arial" pitchFamily="34" charset="0"/>
              <a:cs typeface="Arial"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3206022650"/>
              </p:ext>
            </p:extLst>
          </p:nvPr>
        </p:nvGraphicFramePr>
        <p:xfrm>
          <a:off x="839788" y="1600200"/>
          <a:ext cx="7466012" cy="4700588"/>
        </p:xfrm>
        <a:graphic>
          <a:graphicData uri="http://schemas.openxmlformats.org/presentationml/2006/ole">
            <mc:AlternateContent xmlns:mc="http://schemas.openxmlformats.org/markup-compatibility/2006">
              <mc:Choice xmlns:v="urn:schemas-microsoft-com:vml" Requires="v">
                <p:oleObj spid="_x0000_s196645" name="Worksheet" r:id="rId4" imgW="5219674" imgH="3286086" progId="Excel.Sheet.12">
                  <p:embed/>
                </p:oleObj>
              </mc:Choice>
              <mc:Fallback>
                <p:oleObj name="Worksheet" r:id="rId4" imgW="5219674" imgH="3286086" progId="Excel.Sheet.12">
                  <p:embed/>
                  <p:pic>
                    <p:nvPicPr>
                      <p:cNvPr id="0" name=""/>
                      <p:cNvPicPr/>
                      <p:nvPr/>
                    </p:nvPicPr>
                    <p:blipFill>
                      <a:blip r:embed="rId5"/>
                      <a:stretch>
                        <a:fillRect/>
                      </a:stretch>
                    </p:blipFill>
                    <p:spPr>
                      <a:xfrm>
                        <a:off x="839788" y="1600200"/>
                        <a:ext cx="7466012" cy="4700588"/>
                      </a:xfrm>
                      <a:prstGeom prst="rect">
                        <a:avLst/>
                      </a:prstGeom>
                    </p:spPr>
                  </p:pic>
                </p:oleObj>
              </mc:Fallback>
            </mc:AlternateContent>
          </a:graphicData>
        </a:graphic>
      </p:graphicFrame>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1219200"/>
            <a:ext cx="2971800" cy="152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88485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9" name="Rectangle 7"/>
          <p:cNvSpPr>
            <a:spLocks noGrp="1" noChangeArrowheads="1"/>
          </p:cNvSpPr>
          <p:nvPr>
            <p:ph idx="4294967295"/>
          </p:nvPr>
        </p:nvSpPr>
        <p:spPr bwMode="auto">
          <a:xfrm>
            <a:off x="1219200" y="1600200"/>
            <a:ext cx="7239000" cy="265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NOTES: </a:t>
            </a:r>
            <a:r>
              <a:rPr lang="en-US" sz="2000" i="1" kern="0" dirty="0" smtClean="0">
                <a:solidFill>
                  <a:sysClr val="windowText" lastClr="000000"/>
                </a:solidFill>
              </a:rPr>
              <a:t>CONTINUED</a:t>
            </a:r>
          </a:p>
          <a:p>
            <a:r>
              <a:rPr lang="en-US" sz="2000" kern="0" dirty="0">
                <a:solidFill>
                  <a:sysClr val="windowText" lastClr="000000"/>
                </a:solidFill>
              </a:rPr>
              <a:t>D. …who has at least one year of supervisory experience in railroad track maintenance, until joint bars are applied; thereafter, limit speed to 50 m.p.h. or the maximum allowable speed under § 213.9 for the class of track concerned, whichever is lower.  </a:t>
            </a:r>
            <a:r>
              <a:rPr lang="en-US" sz="2000" b="1" kern="0" dirty="0">
                <a:solidFill>
                  <a:srgbClr val="FF0000"/>
                </a:solidFill>
              </a:rPr>
              <a:t>When joint bars have not been applied within </a:t>
            </a:r>
            <a:r>
              <a:rPr lang="en-US" sz="2000" b="1" kern="0" dirty="0">
                <a:solidFill>
                  <a:schemeClr val="tx1"/>
                </a:solidFill>
              </a:rPr>
              <a:t>7 days</a:t>
            </a:r>
            <a:r>
              <a:rPr lang="en-US" sz="2000" b="1" kern="0" dirty="0">
                <a:solidFill>
                  <a:srgbClr val="FF0000"/>
                </a:solidFill>
              </a:rPr>
              <a:t>, the speed must be limited to 10 m.p.h. until the joint bars are applied.</a:t>
            </a:r>
          </a:p>
        </p:txBody>
      </p:sp>
      <p:pic>
        <p:nvPicPr>
          <p:cNvPr id="8" name="Picture 1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8950" y="4227513"/>
            <a:ext cx="5626100" cy="217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71"/>
          <p:cNvGrpSpPr>
            <a:grpSpLocks/>
          </p:cNvGrpSpPr>
          <p:nvPr/>
        </p:nvGrpSpPr>
        <p:grpSpPr bwMode="auto">
          <a:xfrm>
            <a:off x="2812100" y="4657725"/>
            <a:ext cx="84138" cy="66675"/>
            <a:chOff x="3351" y="7309"/>
            <a:chExt cx="132" cy="105"/>
          </a:xfrm>
        </p:grpSpPr>
        <p:grpSp>
          <p:nvGrpSpPr>
            <p:cNvPr id="13" name="Group 172"/>
            <p:cNvGrpSpPr>
              <a:grpSpLocks/>
            </p:cNvGrpSpPr>
            <p:nvPr/>
          </p:nvGrpSpPr>
          <p:grpSpPr bwMode="auto">
            <a:xfrm>
              <a:off x="3358" y="7315"/>
              <a:ext cx="119" cy="92"/>
              <a:chOff x="3358" y="7315"/>
              <a:chExt cx="119" cy="92"/>
            </a:xfrm>
          </p:grpSpPr>
          <p:sp>
            <p:nvSpPr>
              <p:cNvPr id="16" name="Freeform 173"/>
              <p:cNvSpPr>
                <a:spLocks/>
              </p:cNvSpPr>
              <p:nvPr/>
            </p:nvSpPr>
            <p:spPr bwMode="auto">
              <a:xfrm>
                <a:off x="3358" y="7315"/>
                <a:ext cx="119" cy="92"/>
              </a:xfrm>
              <a:custGeom>
                <a:avLst/>
                <a:gdLst>
                  <a:gd name="T0" fmla="+- 0 3416 3358"/>
                  <a:gd name="T1" fmla="*/ T0 w 119"/>
                  <a:gd name="T2" fmla="+- 0 7315 7315"/>
                  <a:gd name="T3" fmla="*/ 7315 h 92"/>
                  <a:gd name="T4" fmla="+- 0 3391 3358"/>
                  <a:gd name="T5" fmla="*/ T4 w 119"/>
                  <a:gd name="T6" fmla="+- 0 7319 7315"/>
                  <a:gd name="T7" fmla="*/ 7319 h 92"/>
                  <a:gd name="T8" fmla="+- 0 3371 3358"/>
                  <a:gd name="T9" fmla="*/ T8 w 119"/>
                  <a:gd name="T10" fmla="+- 0 7330 7315"/>
                  <a:gd name="T11" fmla="*/ 7330 h 92"/>
                  <a:gd name="T12" fmla="+- 0 3358 3358"/>
                  <a:gd name="T13" fmla="*/ T12 w 119"/>
                  <a:gd name="T14" fmla="+- 0 7345 7315"/>
                  <a:gd name="T15" fmla="*/ 7345 h 92"/>
                  <a:gd name="T16" fmla="+- 0 3360 3358"/>
                  <a:gd name="T17" fmla="*/ T16 w 119"/>
                  <a:gd name="T18" fmla="+- 0 7370 7315"/>
                  <a:gd name="T19" fmla="*/ 7370 h 92"/>
                  <a:gd name="T20" fmla="+- 0 3369 3358"/>
                  <a:gd name="T21" fmla="*/ T20 w 119"/>
                  <a:gd name="T22" fmla="+- 0 7388 7315"/>
                  <a:gd name="T23" fmla="*/ 7388 h 92"/>
                  <a:gd name="T24" fmla="+- 0 3385 3358"/>
                  <a:gd name="T25" fmla="*/ T24 w 119"/>
                  <a:gd name="T26" fmla="+- 0 7401 7315"/>
                  <a:gd name="T27" fmla="*/ 7401 h 92"/>
                  <a:gd name="T28" fmla="+- 0 3404 3358"/>
                  <a:gd name="T29" fmla="*/ T28 w 119"/>
                  <a:gd name="T30" fmla="+- 0 7407 7315"/>
                  <a:gd name="T31" fmla="*/ 7407 h 92"/>
                  <a:gd name="T32" fmla="+- 0 3433 3358"/>
                  <a:gd name="T33" fmla="*/ T32 w 119"/>
                  <a:gd name="T34" fmla="+- 0 7404 7315"/>
                  <a:gd name="T35" fmla="*/ 7404 h 92"/>
                  <a:gd name="T36" fmla="+- 0 3455 3358"/>
                  <a:gd name="T37" fmla="*/ T36 w 119"/>
                  <a:gd name="T38" fmla="+- 0 7396 7315"/>
                  <a:gd name="T39" fmla="*/ 7396 h 92"/>
                  <a:gd name="T40" fmla="+- 0 3470 3358"/>
                  <a:gd name="T41" fmla="*/ T40 w 119"/>
                  <a:gd name="T42" fmla="+- 0 7383 7315"/>
                  <a:gd name="T43" fmla="*/ 7383 h 92"/>
                  <a:gd name="T44" fmla="+- 0 3477 3358"/>
                  <a:gd name="T45" fmla="*/ T44 w 119"/>
                  <a:gd name="T46" fmla="+- 0 7367 7315"/>
                  <a:gd name="T47" fmla="*/ 7367 h 92"/>
                  <a:gd name="T48" fmla="+- 0 3472 3358"/>
                  <a:gd name="T49" fmla="*/ T48 w 119"/>
                  <a:gd name="T50" fmla="+- 0 7346 7315"/>
                  <a:gd name="T51" fmla="*/ 7346 h 92"/>
                  <a:gd name="T52" fmla="+- 0 3460 3358"/>
                  <a:gd name="T53" fmla="*/ T52 w 119"/>
                  <a:gd name="T54" fmla="+- 0 7330 7315"/>
                  <a:gd name="T55" fmla="*/ 7330 h 92"/>
                  <a:gd name="T56" fmla="+- 0 3441 3358"/>
                  <a:gd name="T57" fmla="*/ T56 w 119"/>
                  <a:gd name="T58" fmla="+- 0 7319 7315"/>
                  <a:gd name="T59" fmla="*/ 7319 h 92"/>
                  <a:gd name="T60" fmla="+- 0 3417 3358"/>
                  <a:gd name="T61" fmla="*/ T60 w 119"/>
                  <a:gd name="T62" fmla="+- 0 7315 7315"/>
                  <a:gd name="T63" fmla="*/ 7315 h 92"/>
                  <a:gd name="T64" fmla="+- 0 3416 3358"/>
                  <a:gd name="T65" fmla="*/ T64 w 119"/>
                  <a:gd name="T66" fmla="+- 0 7315 7315"/>
                  <a:gd name="T67" fmla="*/ 7315 h 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9" h="92">
                    <a:moveTo>
                      <a:pt x="58" y="0"/>
                    </a:moveTo>
                    <a:lnTo>
                      <a:pt x="33" y="4"/>
                    </a:lnTo>
                    <a:lnTo>
                      <a:pt x="13" y="15"/>
                    </a:lnTo>
                    <a:lnTo>
                      <a:pt x="0" y="30"/>
                    </a:lnTo>
                    <a:lnTo>
                      <a:pt x="2" y="55"/>
                    </a:lnTo>
                    <a:lnTo>
                      <a:pt x="11" y="73"/>
                    </a:lnTo>
                    <a:lnTo>
                      <a:pt x="27" y="86"/>
                    </a:lnTo>
                    <a:lnTo>
                      <a:pt x="46" y="92"/>
                    </a:lnTo>
                    <a:lnTo>
                      <a:pt x="75" y="89"/>
                    </a:lnTo>
                    <a:lnTo>
                      <a:pt x="97" y="81"/>
                    </a:lnTo>
                    <a:lnTo>
                      <a:pt x="112" y="68"/>
                    </a:lnTo>
                    <a:lnTo>
                      <a:pt x="119" y="52"/>
                    </a:lnTo>
                    <a:lnTo>
                      <a:pt x="114" y="31"/>
                    </a:lnTo>
                    <a:lnTo>
                      <a:pt x="102" y="15"/>
                    </a:lnTo>
                    <a:lnTo>
                      <a:pt x="83" y="4"/>
                    </a:lnTo>
                    <a:lnTo>
                      <a:pt x="59" y="0"/>
                    </a:lnTo>
                    <a:lnTo>
                      <a:pt x="58"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14" name="Group 174"/>
            <p:cNvGrpSpPr>
              <a:grpSpLocks/>
            </p:cNvGrpSpPr>
            <p:nvPr/>
          </p:nvGrpSpPr>
          <p:grpSpPr bwMode="auto">
            <a:xfrm>
              <a:off x="3358" y="7315"/>
              <a:ext cx="119" cy="92"/>
              <a:chOff x="3358" y="7315"/>
              <a:chExt cx="119" cy="92"/>
            </a:xfrm>
          </p:grpSpPr>
          <p:sp>
            <p:nvSpPr>
              <p:cNvPr id="15" name="Freeform 175"/>
              <p:cNvSpPr>
                <a:spLocks/>
              </p:cNvSpPr>
              <p:nvPr/>
            </p:nvSpPr>
            <p:spPr bwMode="auto">
              <a:xfrm>
                <a:off x="3358" y="7315"/>
                <a:ext cx="119" cy="92"/>
              </a:xfrm>
              <a:custGeom>
                <a:avLst/>
                <a:gdLst>
                  <a:gd name="T0" fmla="+- 0 3416 3358"/>
                  <a:gd name="T1" fmla="*/ T0 w 119"/>
                  <a:gd name="T2" fmla="+- 0 7315 7315"/>
                  <a:gd name="T3" fmla="*/ 7315 h 92"/>
                  <a:gd name="T4" fmla="+- 0 3391 3358"/>
                  <a:gd name="T5" fmla="*/ T4 w 119"/>
                  <a:gd name="T6" fmla="+- 0 7319 7315"/>
                  <a:gd name="T7" fmla="*/ 7319 h 92"/>
                  <a:gd name="T8" fmla="+- 0 3371 3358"/>
                  <a:gd name="T9" fmla="*/ T8 w 119"/>
                  <a:gd name="T10" fmla="+- 0 7330 7315"/>
                  <a:gd name="T11" fmla="*/ 7330 h 92"/>
                  <a:gd name="T12" fmla="+- 0 3358 3358"/>
                  <a:gd name="T13" fmla="*/ T12 w 119"/>
                  <a:gd name="T14" fmla="+- 0 7345 7315"/>
                  <a:gd name="T15" fmla="*/ 7345 h 92"/>
                  <a:gd name="T16" fmla="+- 0 3360 3358"/>
                  <a:gd name="T17" fmla="*/ T16 w 119"/>
                  <a:gd name="T18" fmla="+- 0 7370 7315"/>
                  <a:gd name="T19" fmla="*/ 7370 h 92"/>
                  <a:gd name="T20" fmla="+- 0 3369 3358"/>
                  <a:gd name="T21" fmla="*/ T20 w 119"/>
                  <a:gd name="T22" fmla="+- 0 7388 7315"/>
                  <a:gd name="T23" fmla="*/ 7388 h 92"/>
                  <a:gd name="T24" fmla="+- 0 3385 3358"/>
                  <a:gd name="T25" fmla="*/ T24 w 119"/>
                  <a:gd name="T26" fmla="+- 0 7401 7315"/>
                  <a:gd name="T27" fmla="*/ 7401 h 92"/>
                  <a:gd name="T28" fmla="+- 0 3404 3358"/>
                  <a:gd name="T29" fmla="*/ T28 w 119"/>
                  <a:gd name="T30" fmla="+- 0 7407 7315"/>
                  <a:gd name="T31" fmla="*/ 7407 h 92"/>
                  <a:gd name="T32" fmla="+- 0 3433 3358"/>
                  <a:gd name="T33" fmla="*/ T32 w 119"/>
                  <a:gd name="T34" fmla="+- 0 7404 7315"/>
                  <a:gd name="T35" fmla="*/ 7404 h 92"/>
                  <a:gd name="T36" fmla="+- 0 3455 3358"/>
                  <a:gd name="T37" fmla="*/ T36 w 119"/>
                  <a:gd name="T38" fmla="+- 0 7396 7315"/>
                  <a:gd name="T39" fmla="*/ 7396 h 92"/>
                  <a:gd name="T40" fmla="+- 0 3470 3358"/>
                  <a:gd name="T41" fmla="*/ T40 w 119"/>
                  <a:gd name="T42" fmla="+- 0 7383 7315"/>
                  <a:gd name="T43" fmla="*/ 7383 h 92"/>
                  <a:gd name="T44" fmla="+- 0 3477 3358"/>
                  <a:gd name="T45" fmla="*/ T44 w 119"/>
                  <a:gd name="T46" fmla="+- 0 7367 7315"/>
                  <a:gd name="T47" fmla="*/ 7367 h 92"/>
                  <a:gd name="T48" fmla="+- 0 3472 3358"/>
                  <a:gd name="T49" fmla="*/ T48 w 119"/>
                  <a:gd name="T50" fmla="+- 0 7346 7315"/>
                  <a:gd name="T51" fmla="*/ 7346 h 92"/>
                  <a:gd name="T52" fmla="+- 0 3460 3358"/>
                  <a:gd name="T53" fmla="*/ T52 w 119"/>
                  <a:gd name="T54" fmla="+- 0 7330 7315"/>
                  <a:gd name="T55" fmla="*/ 7330 h 92"/>
                  <a:gd name="T56" fmla="+- 0 3441 3358"/>
                  <a:gd name="T57" fmla="*/ T56 w 119"/>
                  <a:gd name="T58" fmla="+- 0 7319 7315"/>
                  <a:gd name="T59" fmla="*/ 7319 h 92"/>
                  <a:gd name="T60" fmla="+- 0 3417 3358"/>
                  <a:gd name="T61" fmla="*/ T60 w 119"/>
                  <a:gd name="T62" fmla="+- 0 7315 7315"/>
                  <a:gd name="T63" fmla="*/ 7315 h 92"/>
                  <a:gd name="T64" fmla="+- 0 3416 3358"/>
                  <a:gd name="T65" fmla="*/ T64 w 119"/>
                  <a:gd name="T66" fmla="+- 0 7315 7315"/>
                  <a:gd name="T67" fmla="*/ 7315 h 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9" h="92">
                    <a:moveTo>
                      <a:pt x="58" y="0"/>
                    </a:moveTo>
                    <a:lnTo>
                      <a:pt x="33" y="4"/>
                    </a:lnTo>
                    <a:lnTo>
                      <a:pt x="13" y="15"/>
                    </a:lnTo>
                    <a:lnTo>
                      <a:pt x="0" y="30"/>
                    </a:lnTo>
                    <a:lnTo>
                      <a:pt x="2" y="55"/>
                    </a:lnTo>
                    <a:lnTo>
                      <a:pt x="11" y="73"/>
                    </a:lnTo>
                    <a:lnTo>
                      <a:pt x="27" y="86"/>
                    </a:lnTo>
                    <a:lnTo>
                      <a:pt x="46" y="92"/>
                    </a:lnTo>
                    <a:lnTo>
                      <a:pt x="75" y="89"/>
                    </a:lnTo>
                    <a:lnTo>
                      <a:pt x="97" y="81"/>
                    </a:lnTo>
                    <a:lnTo>
                      <a:pt x="112" y="68"/>
                    </a:lnTo>
                    <a:lnTo>
                      <a:pt x="119" y="52"/>
                    </a:lnTo>
                    <a:lnTo>
                      <a:pt x="114" y="31"/>
                    </a:lnTo>
                    <a:lnTo>
                      <a:pt x="102" y="15"/>
                    </a:lnTo>
                    <a:lnTo>
                      <a:pt x="83" y="4"/>
                    </a:lnTo>
                    <a:lnTo>
                      <a:pt x="59" y="0"/>
                    </a:lnTo>
                    <a:lnTo>
                      <a:pt x="58" y="0"/>
                    </a:lnTo>
                    <a:close/>
                  </a:path>
                </a:pathLst>
              </a:custGeom>
              <a:noFill/>
              <a:ln w="8242">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grpSp>
        <p:nvGrpSpPr>
          <p:cNvPr id="17" name="Group 176"/>
          <p:cNvGrpSpPr>
            <a:grpSpLocks/>
          </p:cNvGrpSpPr>
          <p:nvPr/>
        </p:nvGrpSpPr>
        <p:grpSpPr bwMode="auto">
          <a:xfrm>
            <a:off x="3063240" y="4667250"/>
            <a:ext cx="76200" cy="57150"/>
            <a:chOff x="3809" y="7315"/>
            <a:chExt cx="120" cy="91"/>
          </a:xfrm>
        </p:grpSpPr>
        <p:sp>
          <p:nvSpPr>
            <p:cNvPr id="18" name="Freeform 177"/>
            <p:cNvSpPr>
              <a:spLocks/>
            </p:cNvSpPr>
            <p:nvPr/>
          </p:nvSpPr>
          <p:spPr bwMode="auto">
            <a:xfrm>
              <a:off x="3809" y="7315"/>
              <a:ext cx="120" cy="91"/>
            </a:xfrm>
            <a:custGeom>
              <a:avLst/>
              <a:gdLst>
                <a:gd name="T0" fmla="+- 0 3868 3809"/>
                <a:gd name="T1" fmla="*/ T0 w 120"/>
                <a:gd name="T2" fmla="+- 0 7315 7315"/>
                <a:gd name="T3" fmla="*/ 7315 h 91"/>
                <a:gd name="T4" fmla="+- 0 3843 3809"/>
                <a:gd name="T5" fmla="*/ T4 w 120"/>
                <a:gd name="T6" fmla="+- 0 7319 7315"/>
                <a:gd name="T7" fmla="*/ 7319 h 91"/>
                <a:gd name="T8" fmla="+- 0 3823 3809"/>
                <a:gd name="T9" fmla="*/ T8 w 120"/>
                <a:gd name="T10" fmla="+- 0 7329 7315"/>
                <a:gd name="T11" fmla="*/ 7329 h 91"/>
                <a:gd name="T12" fmla="+- 0 3809 3809"/>
                <a:gd name="T13" fmla="*/ T12 w 120"/>
                <a:gd name="T14" fmla="+- 0 7345 7315"/>
                <a:gd name="T15" fmla="*/ 7345 h 91"/>
                <a:gd name="T16" fmla="+- 0 3811 3809"/>
                <a:gd name="T17" fmla="*/ T16 w 120"/>
                <a:gd name="T18" fmla="+- 0 7369 7315"/>
                <a:gd name="T19" fmla="*/ 7369 h 91"/>
                <a:gd name="T20" fmla="+- 0 3820 3809"/>
                <a:gd name="T21" fmla="*/ T20 w 120"/>
                <a:gd name="T22" fmla="+- 0 7388 7315"/>
                <a:gd name="T23" fmla="*/ 7388 h 91"/>
                <a:gd name="T24" fmla="+- 0 3836 3809"/>
                <a:gd name="T25" fmla="*/ T24 w 120"/>
                <a:gd name="T26" fmla="+- 0 7400 7315"/>
                <a:gd name="T27" fmla="*/ 7400 h 91"/>
                <a:gd name="T28" fmla="+- 0 3855 3809"/>
                <a:gd name="T29" fmla="*/ T28 w 120"/>
                <a:gd name="T30" fmla="+- 0 7407 7315"/>
                <a:gd name="T31" fmla="*/ 7407 h 91"/>
                <a:gd name="T32" fmla="+- 0 3884 3809"/>
                <a:gd name="T33" fmla="*/ T32 w 120"/>
                <a:gd name="T34" fmla="+- 0 7404 7315"/>
                <a:gd name="T35" fmla="*/ 7404 h 91"/>
                <a:gd name="T36" fmla="+- 0 3906 3809"/>
                <a:gd name="T37" fmla="*/ T36 w 120"/>
                <a:gd name="T38" fmla="+- 0 7396 7315"/>
                <a:gd name="T39" fmla="*/ 7396 h 91"/>
                <a:gd name="T40" fmla="+- 0 3922 3809"/>
                <a:gd name="T41" fmla="*/ T40 w 120"/>
                <a:gd name="T42" fmla="+- 0 7384 7315"/>
                <a:gd name="T43" fmla="*/ 7384 h 91"/>
                <a:gd name="T44" fmla="+- 0 3929 3809"/>
                <a:gd name="T45" fmla="*/ T44 w 120"/>
                <a:gd name="T46" fmla="+- 0 7369 7315"/>
                <a:gd name="T47" fmla="*/ 7369 h 91"/>
                <a:gd name="T48" fmla="+- 0 3925 3809"/>
                <a:gd name="T49" fmla="*/ T48 w 120"/>
                <a:gd name="T50" fmla="+- 0 7347 7315"/>
                <a:gd name="T51" fmla="*/ 7347 h 91"/>
                <a:gd name="T52" fmla="+- 0 3913 3809"/>
                <a:gd name="T53" fmla="*/ T52 w 120"/>
                <a:gd name="T54" fmla="+- 0 7331 7315"/>
                <a:gd name="T55" fmla="*/ 7331 h 91"/>
                <a:gd name="T56" fmla="+- 0 3894 3809"/>
                <a:gd name="T57" fmla="*/ T56 w 120"/>
                <a:gd name="T58" fmla="+- 0 7320 7315"/>
                <a:gd name="T59" fmla="*/ 7320 h 91"/>
                <a:gd name="T60" fmla="+- 0 3871 3809"/>
                <a:gd name="T61" fmla="*/ T60 w 120"/>
                <a:gd name="T62" fmla="+- 0 7315 7315"/>
                <a:gd name="T63" fmla="*/ 7315 h 91"/>
                <a:gd name="T64" fmla="+- 0 3868 3809"/>
                <a:gd name="T65" fmla="*/ T64 w 120"/>
                <a:gd name="T66" fmla="+- 0 7315 7315"/>
                <a:gd name="T67" fmla="*/ 7315 h 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20" h="91">
                  <a:moveTo>
                    <a:pt x="59" y="0"/>
                  </a:moveTo>
                  <a:lnTo>
                    <a:pt x="34" y="4"/>
                  </a:lnTo>
                  <a:lnTo>
                    <a:pt x="14" y="14"/>
                  </a:lnTo>
                  <a:lnTo>
                    <a:pt x="0" y="30"/>
                  </a:lnTo>
                  <a:lnTo>
                    <a:pt x="2" y="54"/>
                  </a:lnTo>
                  <a:lnTo>
                    <a:pt x="11" y="73"/>
                  </a:lnTo>
                  <a:lnTo>
                    <a:pt x="27" y="85"/>
                  </a:lnTo>
                  <a:lnTo>
                    <a:pt x="46" y="92"/>
                  </a:lnTo>
                  <a:lnTo>
                    <a:pt x="75" y="89"/>
                  </a:lnTo>
                  <a:lnTo>
                    <a:pt x="97" y="81"/>
                  </a:lnTo>
                  <a:lnTo>
                    <a:pt x="113" y="69"/>
                  </a:lnTo>
                  <a:lnTo>
                    <a:pt x="120" y="54"/>
                  </a:lnTo>
                  <a:lnTo>
                    <a:pt x="116" y="32"/>
                  </a:lnTo>
                  <a:lnTo>
                    <a:pt x="104" y="16"/>
                  </a:lnTo>
                  <a:lnTo>
                    <a:pt x="85" y="5"/>
                  </a:lnTo>
                  <a:lnTo>
                    <a:pt x="62" y="0"/>
                  </a:lnTo>
                  <a:lnTo>
                    <a:pt x="59" y="0"/>
                  </a:lnTo>
                  <a:close/>
                </a:path>
              </a:pathLst>
            </a:custGeom>
            <a:noFill/>
            <a:ln w="8242">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19" name="Group 176"/>
          <p:cNvGrpSpPr>
            <a:grpSpLocks/>
          </p:cNvGrpSpPr>
          <p:nvPr/>
        </p:nvGrpSpPr>
        <p:grpSpPr bwMode="auto">
          <a:xfrm>
            <a:off x="3429000" y="4667250"/>
            <a:ext cx="76200" cy="57150"/>
            <a:chOff x="3809" y="7315"/>
            <a:chExt cx="120" cy="91"/>
          </a:xfrm>
        </p:grpSpPr>
        <p:sp>
          <p:nvSpPr>
            <p:cNvPr id="20" name="Freeform 177"/>
            <p:cNvSpPr>
              <a:spLocks/>
            </p:cNvSpPr>
            <p:nvPr/>
          </p:nvSpPr>
          <p:spPr bwMode="auto">
            <a:xfrm>
              <a:off x="3809" y="7315"/>
              <a:ext cx="120" cy="91"/>
            </a:xfrm>
            <a:custGeom>
              <a:avLst/>
              <a:gdLst>
                <a:gd name="T0" fmla="+- 0 3868 3809"/>
                <a:gd name="T1" fmla="*/ T0 w 120"/>
                <a:gd name="T2" fmla="+- 0 7315 7315"/>
                <a:gd name="T3" fmla="*/ 7315 h 91"/>
                <a:gd name="T4" fmla="+- 0 3843 3809"/>
                <a:gd name="T5" fmla="*/ T4 w 120"/>
                <a:gd name="T6" fmla="+- 0 7319 7315"/>
                <a:gd name="T7" fmla="*/ 7319 h 91"/>
                <a:gd name="T8" fmla="+- 0 3823 3809"/>
                <a:gd name="T9" fmla="*/ T8 w 120"/>
                <a:gd name="T10" fmla="+- 0 7329 7315"/>
                <a:gd name="T11" fmla="*/ 7329 h 91"/>
                <a:gd name="T12" fmla="+- 0 3809 3809"/>
                <a:gd name="T13" fmla="*/ T12 w 120"/>
                <a:gd name="T14" fmla="+- 0 7345 7315"/>
                <a:gd name="T15" fmla="*/ 7345 h 91"/>
                <a:gd name="T16" fmla="+- 0 3811 3809"/>
                <a:gd name="T17" fmla="*/ T16 w 120"/>
                <a:gd name="T18" fmla="+- 0 7369 7315"/>
                <a:gd name="T19" fmla="*/ 7369 h 91"/>
                <a:gd name="T20" fmla="+- 0 3820 3809"/>
                <a:gd name="T21" fmla="*/ T20 w 120"/>
                <a:gd name="T22" fmla="+- 0 7388 7315"/>
                <a:gd name="T23" fmla="*/ 7388 h 91"/>
                <a:gd name="T24" fmla="+- 0 3836 3809"/>
                <a:gd name="T25" fmla="*/ T24 w 120"/>
                <a:gd name="T26" fmla="+- 0 7400 7315"/>
                <a:gd name="T27" fmla="*/ 7400 h 91"/>
                <a:gd name="T28" fmla="+- 0 3855 3809"/>
                <a:gd name="T29" fmla="*/ T28 w 120"/>
                <a:gd name="T30" fmla="+- 0 7407 7315"/>
                <a:gd name="T31" fmla="*/ 7407 h 91"/>
                <a:gd name="T32" fmla="+- 0 3884 3809"/>
                <a:gd name="T33" fmla="*/ T32 w 120"/>
                <a:gd name="T34" fmla="+- 0 7404 7315"/>
                <a:gd name="T35" fmla="*/ 7404 h 91"/>
                <a:gd name="T36" fmla="+- 0 3906 3809"/>
                <a:gd name="T37" fmla="*/ T36 w 120"/>
                <a:gd name="T38" fmla="+- 0 7396 7315"/>
                <a:gd name="T39" fmla="*/ 7396 h 91"/>
                <a:gd name="T40" fmla="+- 0 3922 3809"/>
                <a:gd name="T41" fmla="*/ T40 w 120"/>
                <a:gd name="T42" fmla="+- 0 7384 7315"/>
                <a:gd name="T43" fmla="*/ 7384 h 91"/>
                <a:gd name="T44" fmla="+- 0 3929 3809"/>
                <a:gd name="T45" fmla="*/ T44 w 120"/>
                <a:gd name="T46" fmla="+- 0 7369 7315"/>
                <a:gd name="T47" fmla="*/ 7369 h 91"/>
                <a:gd name="T48" fmla="+- 0 3925 3809"/>
                <a:gd name="T49" fmla="*/ T48 w 120"/>
                <a:gd name="T50" fmla="+- 0 7347 7315"/>
                <a:gd name="T51" fmla="*/ 7347 h 91"/>
                <a:gd name="T52" fmla="+- 0 3913 3809"/>
                <a:gd name="T53" fmla="*/ T52 w 120"/>
                <a:gd name="T54" fmla="+- 0 7331 7315"/>
                <a:gd name="T55" fmla="*/ 7331 h 91"/>
                <a:gd name="T56" fmla="+- 0 3894 3809"/>
                <a:gd name="T57" fmla="*/ T56 w 120"/>
                <a:gd name="T58" fmla="+- 0 7320 7315"/>
                <a:gd name="T59" fmla="*/ 7320 h 91"/>
                <a:gd name="T60" fmla="+- 0 3871 3809"/>
                <a:gd name="T61" fmla="*/ T60 w 120"/>
                <a:gd name="T62" fmla="+- 0 7315 7315"/>
                <a:gd name="T63" fmla="*/ 7315 h 91"/>
                <a:gd name="T64" fmla="+- 0 3868 3809"/>
                <a:gd name="T65" fmla="*/ T64 w 120"/>
                <a:gd name="T66" fmla="+- 0 7315 7315"/>
                <a:gd name="T67" fmla="*/ 7315 h 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20" h="91">
                  <a:moveTo>
                    <a:pt x="59" y="0"/>
                  </a:moveTo>
                  <a:lnTo>
                    <a:pt x="34" y="4"/>
                  </a:lnTo>
                  <a:lnTo>
                    <a:pt x="14" y="14"/>
                  </a:lnTo>
                  <a:lnTo>
                    <a:pt x="0" y="30"/>
                  </a:lnTo>
                  <a:lnTo>
                    <a:pt x="2" y="54"/>
                  </a:lnTo>
                  <a:lnTo>
                    <a:pt x="11" y="73"/>
                  </a:lnTo>
                  <a:lnTo>
                    <a:pt x="27" y="85"/>
                  </a:lnTo>
                  <a:lnTo>
                    <a:pt x="46" y="92"/>
                  </a:lnTo>
                  <a:lnTo>
                    <a:pt x="75" y="89"/>
                  </a:lnTo>
                  <a:lnTo>
                    <a:pt x="97" y="81"/>
                  </a:lnTo>
                  <a:lnTo>
                    <a:pt x="113" y="69"/>
                  </a:lnTo>
                  <a:lnTo>
                    <a:pt x="120" y="54"/>
                  </a:lnTo>
                  <a:lnTo>
                    <a:pt x="116" y="32"/>
                  </a:lnTo>
                  <a:lnTo>
                    <a:pt x="104" y="16"/>
                  </a:lnTo>
                  <a:lnTo>
                    <a:pt x="85" y="5"/>
                  </a:lnTo>
                  <a:lnTo>
                    <a:pt x="62" y="0"/>
                  </a:lnTo>
                  <a:lnTo>
                    <a:pt x="59" y="0"/>
                  </a:lnTo>
                  <a:close/>
                </a:path>
              </a:pathLst>
            </a:custGeom>
            <a:noFill/>
            <a:ln w="8242">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1" name="Group 171"/>
          <p:cNvGrpSpPr>
            <a:grpSpLocks/>
          </p:cNvGrpSpPr>
          <p:nvPr/>
        </p:nvGrpSpPr>
        <p:grpSpPr bwMode="auto">
          <a:xfrm>
            <a:off x="3666331" y="4657725"/>
            <a:ext cx="84138" cy="66675"/>
            <a:chOff x="3351" y="7309"/>
            <a:chExt cx="132" cy="105"/>
          </a:xfrm>
        </p:grpSpPr>
        <p:grpSp>
          <p:nvGrpSpPr>
            <p:cNvPr id="22" name="Group 172"/>
            <p:cNvGrpSpPr>
              <a:grpSpLocks/>
            </p:cNvGrpSpPr>
            <p:nvPr/>
          </p:nvGrpSpPr>
          <p:grpSpPr bwMode="auto">
            <a:xfrm>
              <a:off x="3358" y="7315"/>
              <a:ext cx="119" cy="92"/>
              <a:chOff x="3358" y="7315"/>
              <a:chExt cx="119" cy="92"/>
            </a:xfrm>
          </p:grpSpPr>
          <p:sp>
            <p:nvSpPr>
              <p:cNvPr id="25" name="Freeform 173"/>
              <p:cNvSpPr>
                <a:spLocks/>
              </p:cNvSpPr>
              <p:nvPr/>
            </p:nvSpPr>
            <p:spPr bwMode="auto">
              <a:xfrm>
                <a:off x="3358" y="7315"/>
                <a:ext cx="119" cy="92"/>
              </a:xfrm>
              <a:custGeom>
                <a:avLst/>
                <a:gdLst>
                  <a:gd name="T0" fmla="+- 0 3416 3358"/>
                  <a:gd name="T1" fmla="*/ T0 w 119"/>
                  <a:gd name="T2" fmla="+- 0 7315 7315"/>
                  <a:gd name="T3" fmla="*/ 7315 h 92"/>
                  <a:gd name="T4" fmla="+- 0 3391 3358"/>
                  <a:gd name="T5" fmla="*/ T4 w 119"/>
                  <a:gd name="T6" fmla="+- 0 7319 7315"/>
                  <a:gd name="T7" fmla="*/ 7319 h 92"/>
                  <a:gd name="T8" fmla="+- 0 3371 3358"/>
                  <a:gd name="T9" fmla="*/ T8 w 119"/>
                  <a:gd name="T10" fmla="+- 0 7330 7315"/>
                  <a:gd name="T11" fmla="*/ 7330 h 92"/>
                  <a:gd name="T12" fmla="+- 0 3358 3358"/>
                  <a:gd name="T13" fmla="*/ T12 w 119"/>
                  <a:gd name="T14" fmla="+- 0 7345 7315"/>
                  <a:gd name="T15" fmla="*/ 7345 h 92"/>
                  <a:gd name="T16" fmla="+- 0 3360 3358"/>
                  <a:gd name="T17" fmla="*/ T16 w 119"/>
                  <a:gd name="T18" fmla="+- 0 7370 7315"/>
                  <a:gd name="T19" fmla="*/ 7370 h 92"/>
                  <a:gd name="T20" fmla="+- 0 3369 3358"/>
                  <a:gd name="T21" fmla="*/ T20 w 119"/>
                  <a:gd name="T22" fmla="+- 0 7388 7315"/>
                  <a:gd name="T23" fmla="*/ 7388 h 92"/>
                  <a:gd name="T24" fmla="+- 0 3385 3358"/>
                  <a:gd name="T25" fmla="*/ T24 w 119"/>
                  <a:gd name="T26" fmla="+- 0 7401 7315"/>
                  <a:gd name="T27" fmla="*/ 7401 h 92"/>
                  <a:gd name="T28" fmla="+- 0 3404 3358"/>
                  <a:gd name="T29" fmla="*/ T28 w 119"/>
                  <a:gd name="T30" fmla="+- 0 7407 7315"/>
                  <a:gd name="T31" fmla="*/ 7407 h 92"/>
                  <a:gd name="T32" fmla="+- 0 3433 3358"/>
                  <a:gd name="T33" fmla="*/ T32 w 119"/>
                  <a:gd name="T34" fmla="+- 0 7404 7315"/>
                  <a:gd name="T35" fmla="*/ 7404 h 92"/>
                  <a:gd name="T36" fmla="+- 0 3455 3358"/>
                  <a:gd name="T37" fmla="*/ T36 w 119"/>
                  <a:gd name="T38" fmla="+- 0 7396 7315"/>
                  <a:gd name="T39" fmla="*/ 7396 h 92"/>
                  <a:gd name="T40" fmla="+- 0 3470 3358"/>
                  <a:gd name="T41" fmla="*/ T40 w 119"/>
                  <a:gd name="T42" fmla="+- 0 7383 7315"/>
                  <a:gd name="T43" fmla="*/ 7383 h 92"/>
                  <a:gd name="T44" fmla="+- 0 3477 3358"/>
                  <a:gd name="T45" fmla="*/ T44 w 119"/>
                  <a:gd name="T46" fmla="+- 0 7367 7315"/>
                  <a:gd name="T47" fmla="*/ 7367 h 92"/>
                  <a:gd name="T48" fmla="+- 0 3472 3358"/>
                  <a:gd name="T49" fmla="*/ T48 w 119"/>
                  <a:gd name="T50" fmla="+- 0 7346 7315"/>
                  <a:gd name="T51" fmla="*/ 7346 h 92"/>
                  <a:gd name="T52" fmla="+- 0 3460 3358"/>
                  <a:gd name="T53" fmla="*/ T52 w 119"/>
                  <a:gd name="T54" fmla="+- 0 7330 7315"/>
                  <a:gd name="T55" fmla="*/ 7330 h 92"/>
                  <a:gd name="T56" fmla="+- 0 3441 3358"/>
                  <a:gd name="T57" fmla="*/ T56 w 119"/>
                  <a:gd name="T58" fmla="+- 0 7319 7315"/>
                  <a:gd name="T59" fmla="*/ 7319 h 92"/>
                  <a:gd name="T60" fmla="+- 0 3417 3358"/>
                  <a:gd name="T61" fmla="*/ T60 w 119"/>
                  <a:gd name="T62" fmla="+- 0 7315 7315"/>
                  <a:gd name="T63" fmla="*/ 7315 h 92"/>
                  <a:gd name="T64" fmla="+- 0 3416 3358"/>
                  <a:gd name="T65" fmla="*/ T64 w 119"/>
                  <a:gd name="T66" fmla="+- 0 7315 7315"/>
                  <a:gd name="T67" fmla="*/ 7315 h 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9" h="92">
                    <a:moveTo>
                      <a:pt x="58" y="0"/>
                    </a:moveTo>
                    <a:lnTo>
                      <a:pt x="33" y="4"/>
                    </a:lnTo>
                    <a:lnTo>
                      <a:pt x="13" y="15"/>
                    </a:lnTo>
                    <a:lnTo>
                      <a:pt x="0" y="30"/>
                    </a:lnTo>
                    <a:lnTo>
                      <a:pt x="2" y="55"/>
                    </a:lnTo>
                    <a:lnTo>
                      <a:pt x="11" y="73"/>
                    </a:lnTo>
                    <a:lnTo>
                      <a:pt x="27" y="86"/>
                    </a:lnTo>
                    <a:lnTo>
                      <a:pt x="46" y="92"/>
                    </a:lnTo>
                    <a:lnTo>
                      <a:pt x="75" y="89"/>
                    </a:lnTo>
                    <a:lnTo>
                      <a:pt x="97" y="81"/>
                    </a:lnTo>
                    <a:lnTo>
                      <a:pt x="112" y="68"/>
                    </a:lnTo>
                    <a:lnTo>
                      <a:pt x="119" y="52"/>
                    </a:lnTo>
                    <a:lnTo>
                      <a:pt x="114" y="31"/>
                    </a:lnTo>
                    <a:lnTo>
                      <a:pt x="102" y="15"/>
                    </a:lnTo>
                    <a:lnTo>
                      <a:pt x="83" y="4"/>
                    </a:lnTo>
                    <a:lnTo>
                      <a:pt x="59" y="0"/>
                    </a:lnTo>
                    <a:lnTo>
                      <a:pt x="58"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3" name="Group 174"/>
            <p:cNvGrpSpPr>
              <a:grpSpLocks/>
            </p:cNvGrpSpPr>
            <p:nvPr/>
          </p:nvGrpSpPr>
          <p:grpSpPr bwMode="auto">
            <a:xfrm>
              <a:off x="3358" y="7315"/>
              <a:ext cx="119" cy="92"/>
              <a:chOff x="3358" y="7315"/>
              <a:chExt cx="119" cy="92"/>
            </a:xfrm>
          </p:grpSpPr>
          <p:sp>
            <p:nvSpPr>
              <p:cNvPr id="24" name="Freeform 175"/>
              <p:cNvSpPr>
                <a:spLocks/>
              </p:cNvSpPr>
              <p:nvPr/>
            </p:nvSpPr>
            <p:spPr bwMode="auto">
              <a:xfrm>
                <a:off x="3358" y="7315"/>
                <a:ext cx="119" cy="92"/>
              </a:xfrm>
              <a:custGeom>
                <a:avLst/>
                <a:gdLst>
                  <a:gd name="T0" fmla="+- 0 3416 3358"/>
                  <a:gd name="T1" fmla="*/ T0 w 119"/>
                  <a:gd name="T2" fmla="+- 0 7315 7315"/>
                  <a:gd name="T3" fmla="*/ 7315 h 92"/>
                  <a:gd name="T4" fmla="+- 0 3391 3358"/>
                  <a:gd name="T5" fmla="*/ T4 w 119"/>
                  <a:gd name="T6" fmla="+- 0 7319 7315"/>
                  <a:gd name="T7" fmla="*/ 7319 h 92"/>
                  <a:gd name="T8" fmla="+- 0 3371 3358"/>
                  <a:gd name="T9" fmla="*/ T8 w 119"/>
                  <a:gd name="T10" fmla="+- 0 7330 7315"/>
                  <a:gd name="T11" fmla="*/ 7330 h 92"/>
                  <a:gd name="T12" fmla="+- 0 3358 3358"/>
                  <a:gd name="T13" fmla="*/ T12 w 119"/>
                  <a:gd name="T14" fmla="+- 0 7345 7315"/>
                  <a:gd name="T15" fmla="*/ 7345 h 92"/>
                  <a:gd name="T16" fmla="+- 0 3360 3358"/>
                  <a:gd name="T17" fmla="*/ T16 w 119"/>
                  <a:gd name="T18" fmla="+- 0 7370 7315"/>
                  <a:gd name="T19" fmla="*/ 7370 h 92"/>
                  <a:gd name="T20" fmla="+- 0 3369 3358"/>
                  <a:gd name="T21" fmla="*/ T20 w 119"/>
                  <a:gd name="T22" fmla="+- 0 7388 7315"/>
                  <a:gd name="T23" fmla="*/ 7388 h 92"/>
                  <a:gd name="T24" fmla="+- 0 3385 3358"/>
                  <a:gd name="T25" fmla="*/ T24 w 119"/>
                  <a:gd name="T26" fmla="+- 0 7401 7315"/>
                  <a:gd name="T27" fmla="*/ 7401 h 92"/>
                  <a:gd name="T28" fmla="+- 0 3404 3358"/>
                  <a:gd name="T29" fmla="*/ T28 w 119"/>
                  <a:gd name="T30" fmla="+- 0 7407 7315"/>
                  <a:gd name="T31" fmla="*/ 7407 h 92"/>
                  <a:gd name="T32" fmla="+- 0 3433 3358"/>
                  <a:gd name="T33" fmla="*/ T32 w 119"/>
                  <a:gd name="T34" fmla="+- 0 7404 7315"/>
                  <a:gd name="T35" fmla="*/ 7404 h 92"/>
                  <a:gd name="T36" fmla="+- 0 3455 3358"/>
                  <a:gd name="T37" fmla="*/ T36 w 119"/>
                  <a:gd name="T38" fmla="+- 0 7396 7315"/>
                  <a:gd name="T39" fmla="*/ 7396 h 92"/>
                  <a:gd name="T40" fmla="+- 0 3470 3358"/>
                  <a:gd name="T41" fmla="*/ T40 w 119"/>
                  <a:gd name="T42" fmla="+- 0 7383 7315"/>
                  <a:gd name="T43" fmla="*/ 7383 h 92"/>
                  <a:gd name="T44" fmla="+- 0 3477 3358"/>
                  <a:gd name="T45" fmla="*/ T44 w 119"/>
                  <a:gd name="T46" fmla="+- 0 7367 7315"/>
                  <a:gd name="T47" fmla="*/ 7367 h 92"/>
                  <a:gd name="T48" fmla="+- 0 3472 3358"/>
                  <a:gd name="T49" fmla="*/ T48 w 119"/>
                  <a:gd name="T50" fmla="+- 0 7346 7315"/>
                  <a:gd name="T51" fmla="*/ 7346 h 92"/>
                  <a:gd name="T52" fmla="+- 0 3460 3358"/>
                  <a:gd name="T53" fmla="*/ T52 w 119"/>
                  <a:gd name="T54" fmla="+- 0 7330 7315"/>
                  <a:gd name="T55" fmla="*/ 7330 h 92"/>
                  <a:gd name="T56" fmla="+- 0 3441 3358"/>
                  <a:gd name="T57" fmla="*/ T56 w 119"/>
                  <a:gd name="T58" fmla="+- 0 7319 7315"/>
                  <a:gd name="T59" fmla="*/ 7319 h 92"/>
                  <a:gd name="T60" fmla="+- 0 3417 3358"/>
                  <a:gd name="T61" fmla="*/ T60 w 119"/>
                  <a:gd name="T62" fmla="+- 0 7315 7315"/>
                  <a:gd name="T63" fmla="*/ 7315 h 92"/>
                  <a:gd name="T64" fmla="+- 0 3416 3358"/>
                  <a:gd name="T65" fmla="*/ T64 w 119"/>
                  <a:gd name="T66" fmla="+- 0 7315 7315"/>
                  <a:gd name="T67" fmla="*/ 7315 h 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9" h="92">
                    <a:moveTo>
                      <a:pt x="58" y="0"/>
                    </a:moveTo>
                    <a:lnTo>
                      <a:pt x="33" y="4"/>
                    </a:lnTo>
                    <a:lnTo>
                      <a:pt x="13" y="15"/>
                    </a:lnTo>
                    <a:lnTo>
                      <a:pt x="0" y="30"/>
                    </a:lnTo>
                    <a:lnTo>
                      <a:pt x="2" y="55"/>
                    </a:lnTo>
                    <a:lnTo>
                      <a:pt x="11" y="73"/>
                    </a:lnTo>
                    <a:lnTo>
                      <a:pt x="27" y="86"/>
                    </a:lnTo>
                    <a:lnTo>
                      <a:pt x="46" y="92"/>
                    </a:lnTo>
                    <a:lnTo>
                      <a:pt x="75" y="89"/>
                    </a:lnTo>
                    <a:lnTo>
                      <a:pt x="97" y="81"/>
                    </a:lnTo>
                    <a:lnTo>
                      <a:pt x="112" y="68"/>
                    </a:lnTo>
                    <a:lnTo>
                      <a:pt x="119" y="52"/>
                    </a:lnTo>
                    <a:lnTo>
                      <a:pt x="114" y="31"/>
                    </a:lnTo>
                    <a:lnTo>
                      <a:pt x="102" y="15"/>
                    </a:lnTo>
                    <a:lnTo>
                      <a:pt x="83" y="4"/>
                    </a:lnTo>
                    <a:lnTo>
                      <a:pt x="59" y="0"/>
                    </a:lnTo>
                    <a:lnTo>
                      <a:pt x="58" y="0"/>
                    </a:lnTo>
                    <a:close/>
                  </a:path>
                </a:pathLst>
              </a:custGeom>
              <a:noFill/>
              <a:ln w="8242">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grpSp>
        <p:nvGrpSpPr>
          <p:cNvPr id="26" name="Group 176"/>
          <p:cNvGrpSpPr>
            <a:grpSpLocks/>
          </p:cNvGrpSpPr>
          <p:nvPr/>
        </p:nvGrpSpPr>
        <p:grpSpPr bwMode="auto">
          <a:xfrm>
            <a:off x="5559425" y="4667250"/>
            <a:ext cx="76200" cy="57150"/>
            <a:chOff x="3809" y="7315"/>
            <a:chExt cx="120" cy="91"/>
          </a:xfrm>
        </p:grpSpPr>
        <p:sp>
          <p:nvSpPr>
            <p:cNvPr id="27" name="Freeform 177"/>
            <p:cNvSpPr>
              <a:spLocks/>
            </p:cNvSpPr>
            <p:nvPr/>
          </p:nvSpPr>
          <p:spPr bwMode="auto">
            <a:xfrm>
              <a:off x="3809" y="7315"/>
              <a:ext cx="120" cy="91"/>
            </a:xfrm>
            <a:custGeom>
              <a:avLst/>
              <a:gdLst>
                <a:gd name="T0" fmla="+- 0 3868 3809"/>
                <a:gd name="T1" fmla="*/ T0 w 120"/>
                <a:gd name="T2" fmla="+- 0 7315 7315"/>
                <a:gd name="T3" fmla="*/ 7315 h 91"/>
                <a:gd name="T4" fmla="+- 0 3843 3809"/>
                <a:gd name="T5" fmla="*/ T4 w 120"/>
                <a:gd name="T6" fmla="+- 0 7319 7315"/>
                <a:gd name="T7" fmla="*/ 7319 h 91"/>
                <a:gd name="T8" fmla="+- 0 3823 3809"/>
                <a:gd name="T9" fmla="*/ T8 w 120"/>
                <a:gd name="T10" fmla="+- 0 7329 7315"/>
                <a:gd name="T11" fmla="*/ 7329 h 91"/>
                <a:gd name="T12" fmla="+- 0 3809 3809"/>
                <a:gd name="T13" fmla="*/ T12 w 120"/>
                <a:gd name="T14" fmla="+- 0 7345 7315"/>
                <a:gd name="T15" fmla="*/ 7345 h 91"/>
                <a:gd name="T16" fmla="+- 0 3811 3809"/>
                <a:gd name="T17" fmla="*/ T16 w 120"/>
                <a:gd name="T18" fmla="+- 0 7369 7315"/>
                <a:gd name="T19" fmla="*/ 7369 h 91"/>
                <a:gd name="T20" fmla="+- 0 3820 3809"/>
                <a:gd name="T21" fmla="*/ T20 w 120"/>
                <a:gd name="T22" fmla="+- 0 7388 7315"/>
                <a:gd name="T23" fmla="*/ 7388 h 91"/>
                <a:gd name="T24" fmla="+- 0 3836 3809"/>
                <a:gd name="T25" fmla="*/ T24 w 120"/>
                <a:gd name="T26" fmla="+- 0 7400 7315"/>
                <a:gd name="T27" fmla="*/ 7400 h 91"/>
                <a:gd name="T28" fmla="+- 0 3855 3809"/>
                <a:gd name="T29" fmla="*/ T28 w 120"/>
                <a:gd name="T30" fmla="+- 0 7407 7315"/>
                <a:gd name="T31" fmla="*/ 7407 h 91"/>
                <a:gd name="T32" fmla="+- 0 3884 3809"/>
                <a:gd name="T33" fmla="*/ T32 w 120"/>
                <a:gd name="T34" fmla="+- 0 7404 7315"/>
                <a:gd name="T35" fmla="*/ 7404 h 91"/>
                <a:gd name="T36" fmla="+- 0 3906 3809"/>
                <a:gd name="T37" fmla="*/ T36 w 120"/>
                <a:gd name="T38" fmla="+- 0 7396 7315"/>
                <a:gd name="T39" fmla="*/ 7396 h 91"/>
                <a:gd name="T40" fmla="+- 0 3922 3809"/>
                <a:gd name="T41" fmla="*/ T40 w 120"/>
                <a:gd name="T42" fmla="+- 0 7384 7315"/>
                <a:gd name="T43" fmla="*/ 7384 h 91"/>
                <a:gd name="T44" fmla="+- 0 3929 3809"/>
                <a:gd name="T45" fmla="*/ T44 w 120"/>
                <a:gd name="T46" fmla="+- 0 7369 7315"/>
                <a:gd name="T47" fmla="*/ 7369 h 91"/>
                <a:gd name="T48" fmla="+- 0 3925 3809"/>
                <a:gd name="T49" fmla="*/ T48 w 120"/>
                <a:gd name="T50" fmla="+- 0 7347 7315"/>
                <a:gd name="T51" fmla="*/ 7347 h 91"/>
                <a:gd name="T52" fmla="+- 0 3913 3809"/>
                <a:gd name="T53" fmla="*/ T52 w 120"/>
                <a:gd name="T54" fmla="+- 0 7331 7315"/>
                <a:gd name="T55" fmla="*/ 7331 h 91"/>
                <a:gd name="T56" fmla="+- 0 3894 3809"/>
                <a:gd name="T57" fmla="*/ T56 w 120"/>
                <a:gd name="T58" fmla="+- 0 7320 7315"/>
                <a:gd name="T59" fmla="*/ 7320 h 91"/>
                <a:gd name="T60" fmla="+- 0 3871 3809"/>
                <a:gd name="T61" fmla="*/ T60 w 120"/>
                <a:gd name="T62" fmla="+- 0 7315 7315"/>
                <a:gd name="T63" fmla="*/ 7315 h 91"/>
                <a:gd name="T64" fmla="+- 0 3868 3809"/>
                <a:gd name="T65" fmla="*/ T64 w 120"/>
                <a:gd name="T66" fmla="+- 0 7315 7315"/>
                <a:gd name="T67" fmla="*/ 7315 h 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20" h="91">
                  <a:moveTo>
                    <a:pt x="59" y="0"/>
                  </a:moveTo>
                  <a:lnTo>
                    <a:pt x="34" y="4"/>
                  </a:lnTo>
                  <a:lnTo>
                    <a:pt x="14" y="14"/>
                  </a:lnTo>
                  <a:lnTo>
                    <a:pt x="0" y="30"/>
                  </a:lnTo>
                  <a:lnTo>
                    <a:pt x="2" y="54"/>
                  </a:lnTo>
                  <a:lnTo>
                    <a:pt x="11" y="73"/>
                  </a:lnTo>
                  <a:lnTo>
                    <a:pt x="27" y="85"/>
                  </a:lnTo>
                  <a:lnTo>
                    <a:pt x="46" y="92"/>
                  </a:lnTo>
                  <a:lnTo>
                    <a:pt x="75" y="89"/>
                  </a:lnTo>
                  <a:lnTo>
                    <a:pt x="97" y="81"/>
                  </a:lnTo>
                  <a:lnTo>
                    <a:pt x="113" y="69"/>
                  </a:lnTo>
                  <a:lnTo>
                    <a:pt x="120" y="54"/>
                  </a:lnTo>
                  <a:lnTo>
                    <a:pt x="116" y="32"/>
                  </a:lnTo>
                  <a:lnTo>
                    <a:pt x="104" y="16"/>
                  </a:lnTo>
                  <a:lnTo>
                    <a:pt x="85" y="5"/>
                  </a:lnTo>
                  <a:lnTo>
                    <a:pt x="62" y="0"/>
                  </a:lnTo>
                  <a:lnTo>
                    <a:pt x="59" y="0"/>
                  </a:lnTo>
                  <a:close/>
                </a:path>
              </a:pathLst>
            </a:custGeom>
            <a:noFill/>
            <a:ln w="8242">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8" name="Group 171"/>
          <p:cNvGrpSpPr>
            <a:grpSpLocks/>
          </p:cNvGrpSpPr>
          <p:nvPr/>
        </p:nvGrpSpPr>
        <p:grpSpPr bwMode="auto">
          <a:xfrm>
            <a:off x="5749447" y="4657725"/>
            <a:ext cx="84138" cy="66675"/>
            <a:chOff x="3351" y="7309"/>
            <a:chExt cx="132" cy="105"/>
          </a:xfrm>
        </p:grpSpPr>
        <p:grpSp>
          <p:nvGrpSpPr>
            <p:cNvPr id="29" name="Group 172"/>
            <p:cNvGrpSpPr>
              <a:grpSpLocks/>
            </p:cNvGrpSpPr>
            <p:nvPr/>
          </p:nvGrpSpPr>
          <p:grpSpPr bwMode="auto">
            <a:xfrm>
              <a:off x="3358" y="7315"/>
              <a:ext cx="119" cy="92"/>
              <a:chOff x="3358" y="7315"/>
              <a:chExt cx="119" cy="92"/>
            </a:xfrm>
          </p:grpSpPr>
          <p:sp>
            <p:nvSpPr>
              <p:cNvPr id="32" name="Freeform 173"/>
              <p:cNvSpPr>
                <a:spLocks/>
              </p:cNvSpPr>
              <p:nvPr/>
            </p:nvSpPr>
            <p:spPr bwMode="auto">
              <a:xfrm>
                <a:off x="3358" y="7315"/>
                <a:ext cx="119" cy="92"/>
              </a:xfrm>
              <a:custGeom>
                <a:avLst/>
                <a:gdLst>
                  <a:gd name="T0" fmla="+- 0 3416 3358"/>
                  <a:gd name="T1" fmla="*/ T0 w 119"/>
                  <a:gd name="T2" fmla="+- 0 7315 7315"/>
                  <a:gd name="T3" fmla="*/ 7315 h 92"/>
                  <a:gd name="T4" fmla="+- 0 3391 3358"/>
                  <a:gd name="T5" fmla="*/ T4 w 119"/>
                  <a:gd name="T6" fmla="+- 0 7319 7315"/>
                  <a:gd name="T7" fmla="*/ 7319 h 92"/>
                  <a:gd name="T8" fmla="+- 0 3371 3358"/>
                  <a:gd name="T9" fmla="*/ T8 w 119"/>
                  <a:gd name="T10" fmla="+- 0 7330 7315"/>
                  <a:gd name="T11" fmla="*/ 7330 h 92"/>
                  <a:gd name="T12" fmla="+- 0 3358 3358"/>
                  <a:gd name="T13" fmla="*/ T12 w 119"/>
                  <a:gd name="T14" fmla="+- 0 7345 7315"/>
                  <a:gd name="T15" fmla="*/ 7345 h 92"/>
                  <a:gd name="T16" fmla="+- 0 3360 3358"/>
                  <a:gd name="T17" fmla="*/ T16 w 119"/>
                  <a:gd name="T18" fmla="+- 0 7370 7315"/>
                  <a:gd name="T19" fmla="*/ 7370 h 92"/>
                  <a:gd name="T20" fmla="+- 0 3369 3358"/>
                  <a:gd name="T21" fmla="*/ T20 w 119"/>
                  <a:gd name="T22" fmla="+- 0 7388 7315"/>
                  <a:gd name="T23" fmla="*/ 7388 h 92"/>
                  <a:gd name="T24" fmla="+- 0 3385 3358"/>
                  <a:gd name="T25" fmla="*/ T24 w 119"/>
                  <a:gd name="T26" fmla="+- 0 7401 7315"/>
                  <a:gd name="T27" fmla="*/ 7401 h 92"/>
                  <a:gd name="T28" fmla="+- 0 3404 3358"/>
                  <a:gd name="T29" fmla="*/ T28 w 119"/>
                  <a:gd name="T30" fmla="+- 0 7407 7315"/>
                  <a:gd name="T31" fmla="*/ 7407 h 92"/>
                  <a:gd name="T32" fmla="+- 0 3433 3358"/>
                  <a:gd name="T33" fmla="*/ T32 w 119"/>
                  <a:gd name="T34" fmla="+- 0 7404 7315"/>
                  <a:gd name="T35" fmla="*/ 7404 h 92"/>
                  <a:gd name="T36" fmla="+- 0 3455 3358"/>
                  <a:gd name="T37" fmla="*/ T36 w 119"/>
                  <a:gd name="T38" fmla="+- 0 7396 7315"/>
                  <a:gd name="T39" fmla="*/ 7396 h 92"/>
                  <a:gd name="T40" fmla="+- 0 3470 3358"/>
                  <a:gd name="T41" fmla="*/ T40 w 119"/>
                  <a:gd name="T42" fmla="+- 0 7383 7315"/>
                  <a:gd name="T43" fmla="*/ 7383 h 92"/>
                  <a:gd name="T44" fmla="+- 0 3477 3358"/>
                  <a:gd name="T45" fmla="*/ T44 w 119"/>
                  <a:gd name="T46" fmla="+- 0 7367 7315"/>
                  <a:gd name="T47" fmla="*/ 7367 h 92"/>
                  <a:gd name="T48" fmla="+- 0 3472 3358"/>
                  <a:gd name="T49" fmla="*/ T48 w 119"/>
                  <a:gd name="T50" fmla="+- 0 7346 7315"/>
                  <a:gd name="T51" fmla="*/ 7346 h 92"/>
                  <a:gd name="T52" fmla="+- 0 3460 3358"/>
                  <a:gd name="T53" fmla="*/ T52 w 119"/>
                  <a:gd name="T54" fmla="+- 0 7330 7315"/>
                  <a:gd name="T55" fmla="*/ 7330 h 92"/>
                  <a:gd name="T56" fmla="+- 0 3441 3358"/>
                  <a:gd name="T57" fmla="*/ T56 w 119"/>
                  <a:gd name="T58" fmla="+- 0 7319 7315"/>
                  <a:gd name="T59" fmla="*/ 7319 h 92"/>
                  <a:gd name="T60" fmla="+- 0 3417 3358"/>
                  <a:gd name="T61" fmla="*/ T60 w 119"/>
                  <a:gd name="T62" fmla="+- 0 7315 7315"/>
                  <a:gd name="T63" fmla="*/ 7315 h 92"/>
                  <a:gd name="T64" fmla="+- 0 3416 3358"/>
                  <a:gd name="T65" fmla="*/ T64 w 119"/>
                  <a:gd name="T66" fmla="+- 0 7315 7315"/>
                  <a:gd name="T67" fmla="*/ 7315 h 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9" h="92">
                    <a:moveTo>
                      <a:pt x="58" y="0"/>
                    </a:moveTo>
                    <a:lnTo>
                      <a:pt x="33" y="4"/>
                    </a:lnTo>
                    <a:lnTo>
                      <a:pt x="13" y="15"/>
                    </a:lnTo>
                    <a:lnTo>
                      <a:pt x="0" y="30"/>
                    </a:lnTo>
                    <a:lnTo>
                      <a:pt x="2" y="55"/>
                    </a:lnTo>
                    <a:lnTo>
                      <a:pt x="11" y="73"/>
                    </a:lnTo>
                    <a:lnTo>
                      <a:pt x="27" y="86"/>
                    </a:lnTo>
                    <a:lnTo>
                      <a:pt x="46" y="92"/>
                    </a:lnTo>
                    <a:lnTo>
                      <a:pt x="75" y="89"/>
                    </a:lnTo>
                    <a:lnTo>
                      <a:pt x="97" y="81"/>
                    </a:lnTo>
                    <a:lnTo>
                      <a:pt x="112" y="68"/>
                    </a:lnTo>
                    <a:lnTo>
                      <a:pt x="119" y="52"/>
                    </a:lnTo>
                    <a:lnTo>
                      <a:pt x="114" y="31"/>
                    </a:lnTo>
                    <a:lnTo>
                      <a:pt x="102" y="15"/>
                    </a:lnTo>
                    <a:lnTo>
                      <a:pt x="83" y="4"/>
                    </a:lnTo>
                    <a:lnTo>
                      <a:pt x="59" y="0"/>
                    </a:lnTo>
                    <a:lnTo>
                      <a:pt x="58"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0" name="Group 174"/>
            <p:cNvGrpSpPr>
              <a:grpSpLocks/>
            </p:cNvGrpSpPr>
            <p:nvPr/>
          </p:nvGrpSpPr>
          <p:grpSpPr bwMode="auto">
            <a:xfrm>
              <a:off x="3358" y="7315"/>
              <a:ext cx="119" cy="92"/>
              <a:chOff x="3358" y="7315"/>
              <a:chExt cx="119" cy="92"/>
            </a:xfrm>
          </p:grpSpPr>
          <p:sp>
            <p:nvSpPr>
              <p:cNvPr id="31" name="Freeform 175"/>
              <p:cNvSpPr>
                <a:spLocks/>
              </p:cNvSpPr>
              <p:nvPr/>
            </p:nvSpPr>
            <p:spPr bwMode="auto">
              <a:xfrm>
                <a:off x="3358" y="7315"/>
                <a:ext cx="119" cy="92"/>
              </a:xfrm>
              <a:custGeom>
                <a:avLst/>
                <a:gdLst>
                  <a:gd name="T0" fmla="+- 0 3416 3358"/>
                  <a:gd name="T1" fmla="*/ T0 w 119"/>
                  <a:gd name="T2" fmla="+- 0 7315 7315"/>
                  <a:gd name="T3" fmla="*/ 7315 h 92"/>
                  <a:gd name="T4" fmla="+- 0 3391 3358"/>
                  <a:gd name="T5" fmla="*/ T4 w 119"/>
                  <a:gd name="T6" fmla="+- 0 7319 7315"/>
                  <a:gd name="T7" fmla="*/ 7319 h 92"/>
                  <a:gd name="T8" fmla="+- 0 3371 3358"/>
                  <a:gd name="T9" fmla="*/ T8 w 119"/>
                  <a:gd name="T10" fmla="+- 0 7330 7315"/>
                  <a:gd name="T11" fmla="*/ 7330 h 92"/>
                  <a:gd name="T12" fmla="+- 0 3358 3358"/>
                  <a:gd name="T13" fmla="*/ T12 w 119"/>
                  <a:gd name="T14" fmla="+- 0 7345 7315"/>
                  <a:gd name="T15" fmla="*/ 7345 h 92"/>
                  <a:gd name="T16" fmla="+- 0 3360 3358"/>
                  <a:gd name="T17" fmla="*/ T16 w 119"/>
                  <a:gd name="T18" fmla="+- 0 7370 7315"/>
                  <a:gd name="T19" fmla="*/ 7370 h 92"/>
                  <a:gd name="T20" fmla="+- 0 3369 3358"/>
                  <a:gd name="T21" fmla="*/ T20 w 119"/>
                  <a:gd name="T22" fmla="+- 0 7388 7315"/>
                  <a:gd name="T23" fmla="*/ 7388 h 92"/>
                  <a:gd name="T24" fmla="+- 0 3385 3358"/>
                  <a:gd name="T25" fmla="*/ T24 w 119"/>
                  <a:gd name="T26" fmla="+- 0 7401 7315"/>
                  <a:gd name="T27" fmla="*/ 7401 h 92"/>
                  <a:gd name="T28" fmla="+- 0 3404 3358"/>
                  <a:gd name="T29" fmla="*/ T28 w 119"/>
                  <a:gd name="T30" fmla="+- 0 7407 7315"/>
                  <a:gd name="T31" fmla="*/ 7407 h 92"/>
                  <a:gd name="T32" fmla="+- 0 3433 3358"/>
                  <a:gd name="T33" fmla="*/ T32 w 119"/>
                  <a:gd name="T34" fmla="+- 0 7404 7315"/>
                  <a:gd name="T35" fmla="*/ 7404 h 92"/>
                  <a:gd name="T36" fmla="+- 0 3455 3358"/>
                  <a:gd name="T37" fmla="*/ T36 w 119"/>
                  <a:gd name="T38" fmla="+- 0 7396 7315"/>
                  <a:gd name="T39" fmla="*/ 7396 h 92"/>
                  <a:gd name="T40" fmla="+- 0 3470 3358"/>
                  <a:gd name="T41" fmla="*/ T40 w 119"/>
                  <a:gd name="T42" fmla="+- 0 7383 7315"/>
                  <a:gd name="T43" fmla="*/ 7383 h 92"/>
                  <a:gd name="T44" fmla="+- 0 3477 3358"/>
                  <a:gd name="T45" fmla="*/ T44 w 119"/>
                  <a:gd name="T46" fmla="+- 0 7367 7315"/>
                  <a:gd name="T47" fmla="*/ 7367 h 92"/>
                  <a:gd name="T48" fmla="+- 0 3472 3358"/>
                  <a:gd name="T49" fmla="*/ T48 w 119"/>
                  <a:gd name="T50" fmla="+- 0 7346 7315"/>
                  <a:gd name="T51" fmla="*/ 7346 h 92"/>
                  <a:gd name="T52" fmla="+- 0 3460 3358"/>
                  <a:gd name="T53" fmla="*/ T52 w 119"/>
                  <a:gd name="T54" fmla="+- 0 7330 7315"/>
                  <a:gd name="T55" fmla="*/ 7330 h 92"/>
                  <a:gd name="T56" fmla="+- 0 3441 3358"/>
                  <a:gd name="T57" fmla="*/ T56 w 119"/>
                  <a:gd name="T58" fmla="+- 0 7319 7315"/>
                  <a:gd name="T59" fmla="*/ 7319 h 92"/>
                  <a:gd name="T60" fmla="+- 0 3417 3358"/>
                  <a:gd name="T61" fmla="*/ T60 w 119"/>
                  <a:gd name="T62" fmla="+- 0 7315 7315"/>
                  <a:gd name="T63" fmla="*/ 7315 h 92"/>
                  <a:gd name="T64" fmla="+- 0 3416 3358"/>
                  <a:gd name="T65" fmla="*/ T64 w 119"/>
                  <a:gd name="T66" fmla="+- 0 7315 7315"/>
                  <a:gd name="T67" fmla="*/ 7315 h 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9" h="92">
                    <a:moveTo>
                      <a:pt x="58" y="0"/>
                    </a:moveTo>
                    <a:lnTo>
                      <a:pt x="33" y="4"/>
                    </a:lnTo>
                    <a:lnTo>
                      <a:pt x="13" y="15"/>
                    </a:lnTo>
                    <a:lnTo>
                      <a:pt x="0" y="30"/>
                    </a:lnTo>
                    <a:lnTo>
                      <a:pt x="2" y="55"/>
                    </a:lnTo>
                    <a:lnTo>
                      <a:pt x="11" y="73"/>
                    </a:lnTo>
                    <a:lnTo>
                      <a:pt x="27" y="86"/>
                    </a:lnTo>
                    <a:lnTo>
                      <a:pt x="46" y="92"/>
                    </a:lnTo>
                    <a:lnTo>
                      <a:pt x="75" y="89"/>
                    </a:lnTo>
                    <a:lnTo>
                      <a:pt x="97" y="81"/>
                    </a:lnTo>
                    <a:lnTo>
                      <a:pt x="112" y="68"/>
                    </a:lnTo>
                    <a:lnTo>
                      <a:pt x="119" y="52"/>
                    </a:lnTo>
                    <a:lnTo>
                      <a:pt x="114" y="31"/>
                    </a:lnTo>
                    <a:lnTo>
                      <a:pt x="102" y="15"/>
                    </a:lnTo>
                    <a:lnTo>
                      <a:pt x="83" y="4"/>
                    </a:lnTo>
                    <a:lnTo>
                      <a:pt x="59" y="0"/>
                    </a:lnTo>
                    <a:lnTo>
                      <a:pt x="58" y="0"/>
                    </a:lnTo>
                    <a:close/>
                  </a:path>
                </a:pathLst>
              </a:custGeom>
              <a:noFill/>
              <a:ln w="8242">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grpSp>
        <p:nvGrpSpPr>
          <p:cNvPr id="33" name="Group 176"/>
          <p:cNvGrpSpPr>
            <a:grpSpLocks/>
          </p:cNvGrpSpPr>
          <p:nvPr/>
        </p:nvGrpSpPr>
        <p:grpSpPr bwMode="auto">
          <a:xfrm>
            <a:off x="5943600" y="4667250"/>
            <a:ext cx="76200" cy="57150"/>
            <a:chOff x="3809" y="7315"/>
            <a:chExt cx="120" cy="91"/>
          </a:xfrm>
        </p:grpSpPr>
        <p:sp>
          <p:nvSpPr>
            <p:cNvPr id="34" name="Freeform 177"/>
            <p:cNvSpPr>
              <a:spLocks/>
            </p:cNvSpPr>
            <p:nvPr/>
          </p:nvSpPr>
          <p:spPr bwMode="auto">
            <a:xfrm>
              <a:off x="3809" y="7315"/>
              <a:ext cx="120" cy="91"/>
            </a:xfrm>
            <a:custGeom>
              <a:avLst/>
              <a:gdLst>
                <a:gd name="T0" fmla="+- 0 3868 3809"/>
                <a:gd name="T1" fmla="*/ T0 w 120"/>
                <a:gd name="T2" fmla="+- 0 7315 7315"/>
                <a:gd name="T3" fmla="*/ 7315 h 91"/>
                <a:gd name="T4" fmla="+- 0 3843 3809"/>
                <a:gd name="T5" fmla="*/ T4 w 120"/>
                <a:gd name="T6" fmla="+- 0 7319 7315"/>
                <a:gd name="T7" fmla="*/ 7319 h 91"/>
                <a:gd name="T8" fmla="+- 0 3823 3809"/>
                <a:gd name="T9" fmla="*/ T8 w 120"/>
                <a:gd name="T10" fmla="+- 0 7329 7315"/>
                <a:gd name="T11" fmla="*/ 7329 h 91"/>
                <a:gd name="T12" fmla="+- 0 3809 3809"/>
                <a:gd name="T13" fmla="*/ T12 w 120"/>
                <a:gd name="T14" fmla="+- 0 7345 7315"/>
                <a:gd name="T15" fmla="*/ 7345 h 91"/>
                <a:gd name="T16" fmla="+- 0 3811 3809"/>
                <a:gd name="T17" fmla="*/ T16 w 120"/>
                <a:gd name="T18" fmla="+- 0 7369 7315"/>
                <a:gd name="T19" fmla="*/ 7369 h 91"/>
                <a:gd name="T20" fmla="+- 0 3820 3809"/>
                <a:gd name="T21" fmla="*/ T20 w 120"/>
                <a:gd name="T22" fmla="+- 0 7388 7315"/>
                <a:gd name="T23" fmla="*/ 7388 h 91"/>
                <a:gd name="T24" fmla="+- 0 3836 3809"/>
                <a:gd name="T25" fmla="*/ T24 w 120"/>
                <a:gd name="T26" fmla="+- 0 7400 7315"/>
                <a:gd name="T27" fmla="*/ 7400 h 91"/>
                <a:gd name="T28" fmla="+- 0 3855 3809"/>
                <a:gd name="T29" fmla="*/ T28 w 120"/>
                <a:gd name="T30" fmla="+- 0 7407 7315"/>
                <a:gd name="T31" fmla="*/ 7407 h 91"/>
                <a:gd name="T32" fmla="+- 0 3884 3809"/>
                <a:gd name="T33" fmla="*/ T32 w 120"/>
                <a:gd name="T34" fmla="+- 0 7404 7315"/>
                <a:gd name="T35" fmla="*/ 7404 h 91"/>
                <a:gd name="T36" fmla="+- 0 3906 3809"/>
                <a:gd name="T37" fmla="*/ T36 w 120"/>
                <a:gd name="T38" fmla="+- 0 7396 7315"/>
                <a:gd name="T39" fmla="*/ 7396 h 91"/>
                <a:gd name="T40" fmla="+- 0 3922 3809"/>
                <a:gd name="T41" fmla="*/ T40 w 120"/>
                <a:gd name="T42" fmla="+- 0 7384 7315"/>
                <a:gd name="T43" fmla="*/ 7384 h 91"/>
                <a:gd name="T44" fmla="+- 0 3929 3809"/>
                <a:gd name="T45" fmla="*/ T44 w 120"/>
                <a:gd name="T46" fmla="+- 0 7369 7315"/>
                <a:gd name="T47" fmla="*/ 7369 h 91"/>
                <a:gd name="T48" fmla="+- 0 3925 3809"/>
                <a:gd name="T49" fmla="*/ T48 w 120"/>
                <a:gd name="T50" fmla="+- 0 7347 7315"/>
                <a:gd name="T51" fmla="*/ 7347 h 91"/>
                <a:gd name="T52" fmla="+- 0 3913 3809"/>
                <a:gd name="T53" fmla="*/ T52 w 120"/>
                <a:gd name="T54" fmla="+- 0 7331 7315"/>
                <a:gd name="T55" fmla="*/ 7331 h 91"/>
                <a:gd name="T56" fmla="+- 0 3894 3809"/>
                <a:gd name="T57" fmla="*/ T56 w 120"/>
                <a:gd name="T58" fmla="+- 0 7320 7315"/>
                <a:gd name="T59" fmla="*/ 7320 h 91"/>
                <a:gd name="T60" fmla="+- 0 3871 3809"/>
                <a:gd name="T61" fmla="*/ T60 w 120"/>
                <a:gd name="T62" fmla="+- 0 7315 7315"/>
                <a:gd name="T63" fmla="*/ 7315 h 91"/>
                <a:gd name="T64" fmla="+- 0 3868 3809"/>
                <a:gd name="T65" fmla="*/ T64 w 120"/>
                <a:gd name="T66" fmla="+- 0 7315 7315"/>
                <a:gd name="T67" fmla="*/ 7315 h 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20" h="91">
                  <a:moveTo>
                    <a:pt x="59" y="0"/>
                  </a:moveTo>
                  <a:lnTo>
                    <a:pt x="34" y="4"/>
                  </a:lnTo>
                  <a:lnTo>
                    <a:pt x="14" y="14"/>
                  </a:lnTo>
                  <a:lnTo>
                    <a:pt x="0" y="30"/>
                  </a:lnTo>
                  <a:lnTo>
                    <a:pt x="2" y="54"/>
                  </a:lnTo>
                  <a:lnTo>
                    <a:pt x="11" y="73"/>
                  </a:lnTo>
                  <a:lnTo>
                    <a:pt x="27" y="85"/>
                  </a:lnTo>
                  <a:lnTo>
                    <a:pt x="46" y="92"/>
                  </a:lnTo>
                  <a:lnTo>
                    <a:pt x="75" y="89"/>
                  </a:lnTo>
                  <a:lnTo>
                    <a:pt x="97" y="81"/>
                  </a:lnTo>
                  <a:lnTo>
                    <a:pt x="113" y="69"/>
                  </a:lnTo>
                  <a:lnTo>
                    <a:pt x="120" y="54"/>
                  </a:lnTo>
                  <a:lnTo>
                    <a:pt x="116" y="32"/>
                  </a:lnTo>
                  <a:lnTo>
                    <a:pt x="104" y="16"/>
                  </a:lnTo>
                  <a:lnTo>
                    <a:pt x="85" y="5"/>
                  </a:lnTo>
                  <a:lnTo>
                    <a:pt x="62" y="0"/>
                  </a:lnTo>
                  <a:lnTo>
                    <a:pt x="59" y="0"/>
                  </a:lnTo>
                  <a:close/>
                </a:path>
              </a:pathLst>
            </a:custGeom>
            <a:noFill/>
            <a:ln w="8242">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5" name="Group 176"/>
          <p:cNvGrpSpPr>
            <a:grpSpLocks/>
          </p:cNvGrpSpPr>
          <p:nvPr/>
        </p:nvGrpSpPr>
        <p:grpSpPr bwMode="auto">
          <a:xfrm>
            <a:off x="6248400" y="4667250"/>
            <a:ext cx="76200" cy="57150"/>
            <a:chOff x="3809" y="7315"/>
            <a:chExt cx="120" cy="91"/>
          </a:xfrm>
        </p:grpSpPr>
        <p:sp>
          <p:nvSpPr>
            <p:cNvPr id="36" name="Freeform 177"/>
            <p:cNvSpPr>
              <a:spLocks/>
            </p:cNvSpPr>
            <p:nvPr/>
          </p:nvSpPr>
          <p:spPr bwMode="auto">
            <a:xfrm>
              <a:off x="3809" y="7315"/>
              <a:ext cx="120" cy="91"/>
            </a:xfrm>
            <a:custGeom>
              <a:avLst/>
              <a:gdLst>
                <a:gd name="T0" fmla="+- 0 3868 3809"/>
                <a:gd name="T1" fmla="*/ T0 w 120"/>
                <a:gd name="T2" fmla="+- 0 7315 7315"/>
                <a:gd name="T3" fmla="*/ 7315 h 91"/>
                <a:gd name="T4" fmla="+- 0 3843 3809"/>
                <a:gd name="T5" fmla="*/ T4 w 120"/>
                <a:gd name="T6" fmla="+- 0 7319 7315"/>
                <a:gd name="T7" fmla="*/ 7319 h 91"/>
                <a:gd name="T8" fmla="+- 0 3823 3809"/>
                <a:gd name="T9" fmla="*/ T8 w 120"/>
                <a:gd name="T10" fmla="+- 0 7329 7315"/>
                <a:gd name="T11" fmla="*/ 7329 h 91"/>
                <a:gd name="T12" fmla="+- 0 3809 3809"/>
                <a:gd name="T13" fmla="*/ T12 w 120"/>
                <a:gd name="T14" fmla="+- 0 7345 7315"/>
                <a:gd name="T15" fmla="*/ 7345 h 91"/>
                <a:gd name="T16" fmla="+- 0 3811 3809"/>
                <a:gd name="T17" fmla="*/ T16 w 120"/>
                <a:gd name="T18" fmla="+- 0 7369 7315"/>
                <a:gd name="T19" fmla="*/ 7369 h 91"/>
                <a:gd name="T20" fmla="+- 0 3820 3809"/>
                <a:gd name="T21" fmla="*/ T20 w 120"/>
                <a:gd name="T22" fmla="+- 0 7388 7315"/>
                <a:gd name="T23" fmla="*/ 7388 h 91"/>
                <a:gd name="T24" fmla="+- 0 3836 3809"/>
                <a:gd name="T25" fmla="*/ T24 w 120"/>
                <a:gd name="T26" fmla="+- 0 7400 7315"/>
                <a:gd name="T27" fmla="*/ 7400 h 91"/>
                <a:gd name="T28" fmla="+- 0 3855 3809"/>
                <a:gd name="T29" fmla="*/ T28 w 120"/>
                <a:gd name="T30" fmla="+- 0 7407 7315"/>
                <a:gd name="T31" fmla="*/ 7407 h 91"/>
                <a:gd name="T32" fmla="+- 0 3884 3809"/>
                <a:gd name="T33" fmla="*/ T32 w 120"/>
                <a:gd name="T34" fmla="+- 0 7404 7315"/>
                <a:gd name="T35" fmla="*/ 7404 h 91"/>
                <a:gd name="T36" fmla="+- 0 3906 3809"/>
                <a:gd name="T37" fmla="*/ T36 w 120"/>
                <a:gd name="T38" fmla="+- 0 7396 7315"/>
                <a:gd name="T39" fmla="*/ 7396 h 91"/>
                <a:gd name="T40" fmla="+- 0 3922 3809"/>
                <a:gd name="T41" fmla="*/ T40 w 120"/>
                <a:gd name="T42" fmla="+- 0 7384 7315"/>
                <a:gd name="T43" fmla="*/ 7384 h 91"/>
                <a:gd name="T44" fmla="+- 0 3929 3809"/>
                <a:gd name="T45" fmla="*/ T44 w 120"/>
                <a:gd name="T46" fmla="+- 0 7369 7315"/>
                <a:gd name="T47" fmla="*/ 7369 h 91"/>
                <a:gd name="T48" fmla="+- 0 3925 3809"/>
                <a:gd name="T49" fmla="*/ T48 w 120"/>
                <a:gd name="T50" fmla="+- 0 7347 7315"/>
                <a:gd name="T51" fmla="*/ 7347 h 91"/>
                <a:gd name="T52" fmla="+- 0 3913 3809"/>
                <a:gd name="T53" fmla="*/ T52 w 120"/>
                <a:gd name="T54" fmla="+- 0 7331 7315"/>
                <a:gd name="T55" fmla="*/ 7331 h 91"/>
                <a:gd name="T56" fmla="+- 0 3894 3809"/>
                <a:gd name="T57" fmla="*/ T56 w 120"/>
                <a:gd name="T58" fmla="+- 0 7320 7315"/>
                <a:gd name="T59" fmla="*/ 7320 h 91"/>
                <a:gd name="T60" fmla="+- 0 3871 3809"/>
                <a:gd name="T61" fmla="*/ T60 w 120"/>
                <a:gd name="T62" fmla="+- 0 7315 7315"/>
                <a:gd name="T63" fmla="*/ 7315 h 91"/>
                <a:gd name="T64" fmla="+- 0 3868 3809"/>
                <a:gd name="T65" fmla="*/ T64 w 120"/>
                <a:gd name="T66" fmla="+- 0 7315 7315"/>
                <a:gd name="T67" fmla="*/ 7315 h 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20" h="91">
                  <a:moveTo>
                    <a:pt x="59" y="0"/>
                  </a:moveTo>
                  <a:lnTo>
                    <a:pt x="34" y="4"/>
                  </a:lnTo>
                  <a:lnTo>
                    <a:pt x="14" y="14"/>
                  </a:lnTo>
                  <a:lnTo>
                    <a:pt x="0" y="30"/>
                  </a:lnTo>
                  <a:lnTo>
                    <a:pt x="2" y="54"/>
                  </a:lnTo>
                  <a:lnTo>
                    <a:pt x="11" y="73"/>
                  </a:lnTo>
                  <a:lnTo>
                    <a:pt x="27" y="85"/>
                  </a:lnTo>
                  <a:lnTo>
                    <a:pt x="46" y="92"/>
                  </a:lnTo>
                  <a:lnTo>
                    <a:pt x="75" y="89"/>
                  </a:lnTo>
                  <a:lnTo>
                    <a:pt x="97" y="81"/>
                  </a:lnTo>
                  <a:lnTo>
                    <a:pt x="113" y="69"/>
                  </a:lnTo>
                  <a:lnTo>
                    <a:pt x="120" y="54"/>
                  </a:lnTo>
                  <a:lnTo>
                    <a:pt x="116" y="32"/>
                  </a:lnTo>
                  <a:lnTo>
                    <a:pt x="104" y="16"/>
                  </a:lnTo>
                  <a:lnTo>
                    <a:pt x="85" y="5"/>
                  </a:lnTo>
                  <a:lnTo>
                    <a:pt x="62" y="0"/>
                  </a:lnTo>
                  <a:lnTo>
                    <a:pt x="59" y="0"/>
                  </a:lnTo>
                  <a:close/>
                </a:path>
              </a:pathLst>
            </a:custGeom>
            <a:noFill/>
            <a:ln w="8242">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7" name="Group 171"/>
          <p:cNvGrpSpPr>
            <a:grpSpLocks/>
          </p:cNvGrpSpPr>
          <p:nvPr/>
        </p:nvGrpSpPr>
        <p:grpSpPr bwMode="auto">
          <a:xfrm>
            <a:off x="6460506" y="4657725"/>
            <a:ext cx="84138" cy="66675"/>
            <a:chOff x="3351" y="7309"/>
            <a:chExt cx="132" cy="105"/>
          </a:xfrm>
        </p:grpSpPr>
        <p:grpSp>
          <p:nvGrpSpPr>
            <p:cNvPr id="38" name="Group 172"/>
            <p:cNvGrpSpPr>
              <a:grpSpLocks/>
            </p:cNvGrpSpPr>
            <p:nvPr/>
          </p:nvGrpSpPr>
          <p:grpSpPr bwMode="auto">
            <a:xfrm>
              <a:off x="3358" y="7315"/>
              <a:ext cx="119" cy="92"/>
              <a:chOff x="3358" y="7315"/>
              <a:chExt cx="119" cy="92"/>
            </a:xfrm>
          </p:grpSpPr>
          <p:sp>
            <p:nvSpPr>
              <p:cNvPr id="41" name="Freeform 173"/>
              <p:cNvSpPr>
                <a:spLocks/>
              </p:cNvSpPr>
              <p:nvPr/>
            </p:nvSpPr>
            <p:spPr bwMode="auto">
              <a:xfrm>
                <a:off x="3358" y="7315"/>
                <a:ext cx="119" cy="92"/>
              </a:xfrm>
              <a:custGeom>
                <a:avLst/>
                <a:gdLst>
                  <a:gd name="T0" fmla="+- 0 3416 3358"/>
                  <a:gd name="T1" fmla="*/ T0 w 119"/>
                  <a:gd name="T2" fmla="+- 0 7315 7315"/>
                  <a:gd name="T3" fmla="*/ 7315 h 92"/>
                  <a:gd name="T4" fmla="+- 0 3391 3358"/>
                  <a:gd name="T5" fmla="*/ T4 w 119"/>
                  <a:gd name="T6" fmla="+- 0 7319 7315"/>
                  <a:gd name="T7" fmla="*/ 7319 h 92"/>
                  <a:gd name="T8" fmla="+- 0 3371 3358"/>
                  <a:gd name="T9" fmla="*/ T8 w 119"/>
                  <a:gd name="T10" fmla="+- 0 7330 7315"/>
                  <a:gd name="T11" fmla="*/ 7330 h 92"/>
                  <a:gd name="T12" fmla="+- 0 3358 3358"/>
                  <a:gd name="T13" fmla="*/ T12 w 119"/>
                  <a:gd name="T14" fmla="+- 0 7345 7315"/>
                  <a:gd name="T15" fmla="*/ 7345 h 92"/>
                  <a:gd name="T16" fmla="+- 0 3360 3358"/>
                  <a:gd name="T17" fmla="*/ T16 w 119"/>
                  <a:gd name="T18" fmla="+- 0 7370 7315"/>
                  <a:gd name="T19" fmla="*/ 7370 h 92"/>
                  <a:gd name="T20" fmla="+- 0 3369 3358"/>
                  <a:gd name="T21" fmla="*/ T20 w 119"/>
                  <a:gd name="T22" fmla="+- 0 7388 7315"/>
                  <a:gd name="T23" fmla="*/ 7388 h 92"/>
                  <a:gd name="T24" fmla="+- 0 3385 3358"/>
                  <a:gd name="T25" fmla="*/ T24 w 119"/>
                  <a:gd name="T26" fmla="+- 0 7401 7315"/>
                  <a:gd name="T27" fmla="*/ 7401 h 92"/>
                  <a:gd name="T28" fmla="+- 0 3404 3358"/>
                  <a:gd name="T29" fmla="*/ T28 w 119"/>
                  <a:gd name="T30" fmla="+- 0 7407 7315"/>
                  <a:gd name="T31" fmla="*/ 7407 h 92"/>
                  <a:gd name="T32" fmla="+- 0 3433 3358"/>
                  <a:gd name="T33" fmla="*/ T32 w 119"/>
                  <a:gd name="T34" fmla="+- 0 7404 7315"/>
                  <a:gd name="T35" fmla="*/ 7404 h 92"/>
                  <a:gd name="T36" fmla="+- 0 3455 3358"/>
                  <a:gd name="T37" fmla="*/ T36 w 119"/>
                  <a:gd name="T38" fmla="+- 0 7396 7315"/>
                  <a:gd name="T39" fmla="*/ 7396 h 92"/>
                  <a:gd name="T40" fmla="+- 0 3470 3358"/>
                  <a:gd name="T41" fmla="*/ T40 w 119"/>
                  <a:gd name="T42" fmla="+- 0 7383 7315"/>
                  <a:gd name="T43" fmla="*/ 7383 h 92"/>
                  <a:gd name="T44" fmla="+- 0 3477 3358"/>
                  <a:gd name="T45" fmla="*/ T44 w 119"/>
                  <a:gd name="T46" fmla="+- 0 7367 7315"/>
                  <a:gd name="T47" fmla="*/ 7367 h 92"/>
                  <a:gd name="T48" fmla="+- 0 3472 3358"/>
                  <a:gd name="T49" fmla="*/ T48 w 119"/>
                  <a:gd name="T50" fmla="+- 0 7346 7315"/>
                  <a:gd name="T51" fmla="*/ 7346 h 92"/>
                  <a:gd name="T52" fmla="+- 0 3460 3358"/>
                  <a:gd name="T53" fmla="*/ T52 w 119"/>
                  <a:gd name="T54" fmla="+- 0 7330 7315"/>
                  <a:gd name="T55" fmla="*/ 7330 h 92"/>
                  <a:gd name="T56" fmla="+- 0 3441 3358"/>
                  <a:gd name="T57" fmla="*/ T56 w 119"/>
                  <a:gd name="T58" fmla="+- 0 7319 7315"/>
                  <a:gd name="T59" fmla="*/ 7319 h 92"/>
                  <a:gd name="T60" fmla="+- 0 3417 3358"/>
                  <a:gd name="T61" fmla="*/ T60 w 119"/>
                  <a:gd name="T62" fmla="+- 0 7315 7315"/>
                  <a:gd name="T63" fmla="*/ 7315 h 92"/>
                  <a:gd name="T64" fmla="+- 0 3416 3358"/>
                  <a:gd name="T65" fmla="*/ T64 w 119"/>
                  <a:gd name="T66" fmla="+- 0 7315 7315"/>
                  <a:gd name="T67" fmla="*/ 7315 h 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9" h="92">
                    <a:moveTo>
                      <a:pt x="58" y="0"/>
                    </a:moveTo>
                    <a:lnTo>
                      <a:pt x="33" y="4"/>
                    </a:lnTo>
                    <a:lnTo>
                      <a:pt x="13" y="15"/>
                    </a:lnTo>
                    <a:lnTo>
                      <a:pt x="0" y="30"/>
                    </a:lnTo>
                    <a:lnTo>
                      <a:pt x="2" y="55"/>
                    </a:lnTo>
                    <a:lnTo>
                      <a:pt x="11" y="73"/>
                    </a:lnTo>
                    <a:lnTo>
                      <a:pt x="27" y="86"/>
                    </a:lnTo>
                    <a:lnTo>
                      <a:pt x="46" y="92"/>
                    </a:lnTo>
                    <a:lnTo>
                      <a:pt x="75" y="89"/>
                    </a:lnTo>
                    <a:lnTo>
                      <a:pt x="97" y="81"/>
                    </a:lnTo>
                    <a:lnTo>
                      <a:pt x="112" y="68"/>
                    </a:lnTo>
                    <a:lnTo>
                      <a:pt x="119" y="52"/>
                    </a:lnTo>
                    <a:lnTo>
                      <a:pt x="114" y="31"/>
                    </a:lnTo>
                    <a:lnTo>
                      <a:pt x="102" y="15"/>
                    </a:lnTo>
                    <a:lnTo>
                      <a:pt x="83" y="4"/>
                    </a:lnTo>
                    <a:lnTo>
                      <a:pt x="59" y="0"/>
                    </a:lnTo>
                    <a:lnTo>
                      <a:pt x="58" y="0"/>
                    </a:ln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9" name="Group 174"/>
            <p:cNvGrpSpPr>
              <a:grpSpLocks/>
            </p:cNvGrpSpPr>
            <p:nvPr/>
          </p:nvGrpSpPr>
          <p:grpSpPr bwMode="auto">
            <a:xfrm>
              <a:off x="3358" y="7315"/>
              <a:ext cx="119" cy="92"/>
              <a:chOff x="3358" y="7315"/>
              <a:chExt cx="119" cy="92"/>
            </a:xfrm>
          </p:grpSpPr>
          <p:sp>
            <p:nvSpPr>
              <p:cNvPr id="40" name="Freeform 175"/>
              <p:cNvSpPr>
                <a:spLocks/>
              </p:cNvSpPr>
              <p:nvPr/>
            </p:nvSpPr>
            <p:spPr bwMode="auto">
              <a:xfrm>
                <a:off x="3358" y="7315"/>
                <a:ext cx="119" cy="92"/>
              </a:xfrm>
              <a:custGeom>
                <a:avLst/>
                <a:gdLst>
                  <a:gd name="T0" fmla="+- 0 3416 3358"/>
                  <a:gd name="T1" fmla="*/ T0 w 119"/>
                  <a:gd name="T2" fmla="+- 0 7315 7315"/>
                  <a:gd name="T3" fmla="*/ 7315 h 92"/>
                  <a:gd name="T4" fmla="+- 0 3391 3358"/>
                  <a:gd name="T5" fmla="*/ T4 w 119"/>
                  <a:gd name="T6" fmla="+- 0 7319 7315"/>
                  <a:gd name="T7" fmla="*/ 7319 h 92"/>
                  <a:gd name="T8" fmla="+- 0 3371 3358"/>
                  <a:gd name="T9" fmla="*/ T8 w 119"/>
                  <a:gd name="T10" fmla="+- 0 7330 7315"/>
                  <a:gd name="T11" fmla="*/ 7330 h 92"/>
                  <a:gd name="T12" fmla="+- 0 3358 3358"/>
                  <a:gd name="T13" fmla="*/ T12 w 119"/>
                  <a:gd name="T14" fmla="+- 0 7345 7315"/>
                  <a:gd name="T15" fmla="*/ 7345 h 92"/>
                  <a:gd name="T16" fmla="+- 0 3360 3358"/>
                  <a:gd name="T17" fmla="*/ T16 w 119"/>
                  <a:gd name="T18" fmla="+- 0 7370 7315"/>
                  <a:gd name="T19" fmla="*/ 7370 h 92"/>
                  <a:gd name="T20" fmla="+- 0 3369 3358"/>
                  <a:gd name="T21" fmla="*/ T20 w 119"/>
                  <a:gd name="T22" fmla="+- 0 7388 7315"/>
                  <a:gd name="T23" fmla="*/ 7388 h 92"/>
                  <a:gd name="T24" fmla="+- 0 3385 3358"/>
                  <a:gd name="T25" fmla="*/ T24 w 119"/>
                  <a:gd name="T26" fmla="+- 0 7401 7315"/>
                  <a:gd name="T27" fmla="*/ 7401 h 92"/>
                  <a:gd name="T28" fmla="+- 0 3404 3358"/>
                  <a:gd name="T29" fmla="*/ T28 w 119"/>
                  <a:gd name="T30" fmla="+- 0 7407 7315"/>
                  <a:gd name="T31" fmla="*/ 7407 h 92"/>
                  <a:gd name="T32" fmla="+- 0 3433 3358"/>
                  <a:gd name="T33" fmla="*/ T32 w 119"/>
                  <a:gd name="T34" fmla="+- 0 7404 7315"/>
                  <a:gd name="T35" fmla="*/ 7404 h 92"/>
                  <a:gd name="T36" fmla="+- 0 3455 3358"/>
                  <a:gd name="T37" fmla="*/ T36 w 119"/>
                  <a:gd name="T38" fmla="+- 0 7396 7315"/>
                  <a:gd name="T39" fmla="*/ 7396 h 92"/>
                  <a:gd name="T40" fmla="+- 0 3470 3358"/>
                  <a:gd name="T41" fmla="*/ T40 w 119"/>
                  <a:gd name="T42" fmla="+- 0 7383 7315"/>
                  <a:gd name="T43" fmla="*/ 7383 h 92"/>
                  <a:gd name="T44" fmla="+- 0 3477 3358"/>
                  <a:gd name="T45" fmla="*/ T44 w 119"/>
                  <a:gd name="T46" fmla="+- 0 7367 7315"/>
                  <a:gd name="T47" fmla="*/ 7367 h 92"/>
                  <a:gd name="T48" fmla="+- 0 3472 3358"/>
                  <a:gd name="T49" fmla="*/ T48 w 119"/>
                  <a:gd name="T50" fmla="+- 0 7346 7315"/>
                  <a:gd name="T51" fmla="*/ 7346 h 92"/>
                  <a:gd name="T52" fmla="+- 0 3460 3358"/>
                  <a:gd name="T53" fmla="*/ T52 w 119"/>
                  <a:gd name="T54" fmla="+- 0 7330 7315"/>
                  <a:gd name="T55" fmla="*/ 7330 h 92"/>
                  <a:gd name="T56" fmla="+- 0 3441 3358"/>
                  <a:gd name="T57" fmla="*/ T56 w 119"/>
                  <a:gd name="T58" fmla="+- 0 7319 7315"/>
                  <a:gd name="T59" fmla="*/ 7319 h 92"/>
                  <a:gd name="T60" fmla="+- 0 3417 3358"/>
                  <a:gd name="T61" fmla="*/ T60 w 119"/>
                  <a:gd name="T62" fmla="+- 0 7315 7315"/>
                  <a:gd name="T63" fmla="*/ 7315 h 92"/>
                  <a:gd name="T64" fmla="+- 0 3416 3358"/>
                  <a:gd name="T65" fmla="*/ T64 w 119"/>
                  <a:gd name="T66" fmla="+- 0 7315 7315"/>
                  <a:gd name="T67" fmla="*/ 7315 h 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9" h="92">
                    <a:moveTo>
                      <a:pt x="58" y="0"/>
                    </a:moveTo>
                    <a:lnTo>
                      <a:pt x="33" y="4"/>
                    </a:lnTo>
                    <a:lnTo>
                      <a:pt x="13" y="15"/>
                    </a:lnTo>
                    <a:lnTo>
                      <a:pt x="0" y="30"/>
                    </a:lnTo>
                    <a:lnTo>
                      <a:pt x="2" y="55"/>
                    </a:lnTo>
                    <a:lnTo>
                      <a:pt x="11" y="73"/>
                    </a:lnTo>
                    <a:lnTo>
                      <a:pt x="27" y="86"/>
                    </a:lnTo>
                    <a:lnTo>
                      <a:pt x="46" y="92"/>
                    </a:lnTo>
                    <a:lnTo>
                      <a:pt x="75" y="89"/>
                    </a:lnTo>
                    <a:lnTo>
                      <a:pt x="97" y="81"/>
                    </a:lnTo>
                    <a:lnTo>
                      <a:pt x="112" y="68"/>
                    </a:lnTo>
                    <a:lnTo>
                      <a:pt x="119" y="52"/>
                    </a:lnTo>
                    <a:lnTo>
                      <a:pt x="114" y="31"/>
                    </a:lnTo>
                    <a:lnTo>
                      <a:pt x="102" y="15"/>
                    </a:lnTo>
                    <a:lnTo>
                      <a:pt x="83" y="4"/>
                    </a:lnTo>
                    <a:lnTo>
                      <a:pt x="59" y="0"/>
                    </a:lnTo>
                    <a:lnTo>
                      <a:pt x="58" y="0"/>
                    </a:lnTo>
                    <a:close/>
                  </a:path>
                </a:pathLst>
              </a:custGeom>
              <a:noFill/>
              <a:ln w="8242">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grpSp>
        <p:nvGrpSpPr>
          <p:cNvPr id="42" name="Group 176"/>
          <p:cNvGrpSpPr>
            <a:grpSpLocks/>
          </p:cNvGrpSpPr>
          <p:nvPr/>
        </p:nvGrpSpPr>
        <p:grpSpPr bwMode="auto">
          <a:xfrm>
            <a:off x="6664325" y="4667250"/>
            <a:ext cx="76200" cy="57150"/>
            <a:chOff x="3809" y="7315"/>
            <a:chExt cx="120" cy="91"/>
          </a:xfrm>
        </p:grpSpPr>
        <p:sp>
          <p:nvSpPr>
            <p:cNvPr id="43" name="Freeform 177"/>
            <p:cNvSpPr>
              <a:spLocks/>
            </p:cNvSpPr>
            <p:nvPr/>
          </p:nvSpPr>
          <p:spPr bwMode="auto">
            <a:xfrm>
              <a:off x="3809" y="7315"/>
              <a:ext cx="120" cy="91"/>
            </a:xfrm>
            <a:custGeom>
              <a:avLst/>
              <a:gdLst>
                <a:gd name="T0" fmla="+- 0 3868 3809"/>
                <a:gd name="T1" fmla="*/ T0 w 120"/>
                <a:gd name="T2" fmla="+- 0 7315 7315"/>
                <a:gd name="T3" fmla="*/ 7315 h 91"/>
                <a:gd name="T4" fmla="+- 0 3843 3809"/>
                <a:gd name="T5" fmla="*/ T4 w 120"/>
                <a:gd name="T6" fmla="+- 0 7319 7315"/>
                <a:gd name="T7" fmla="*/ 7319 h 91"/>
                <a:gd name="T8" fmla="+- 0 3823 3809"/>
                <a:gd name="T9" fmla="*/ T8 w 120"/>
                <a:gd name="T10" fmla="+- 0 7329 7315"/>
                <a:gd name="T11" fmla="*/ 7329 h 91"/>
                <a:gd name="T12" fmla="+- 0 3809 3809"/>
                <a:gd name="T13" fmla="*/ T12 w 120"/>
                <a:gd name="T14" fmla="+- 0 7345 7315"/>
                <a:gd name="T15" fmla="*/ 7345 h 91"/>
                <a:gd name="T16" fmla="+- 0 3811 3809"/>
                <a:gd name="T17" fmla="*/ T16 w 120"/>
                <a:gd name="T18" fmla="+- 0 7369 7315"/>
                <a:gd name="T19" fmla="*/ 7369 h 91"/>
                <a:gd name="T20" fmla="+- 0 3820 3809"/>
                <a:gd name="T21" fmla="*/ T20 w 120"/>
                <a:gd name="T22" fmla="+- 0 7388 7315"/>
                <a:gd name="T23" fmla="*/ 7388 h 91"/>
                <a:gd name="T24" fmla="+- 0 3836 3809"/>
                <a:gd name="T25" fmla="*/ T24 w 120"/>
                <a:gd name="T26" fmla="+- 0 7400 7315"/>
                <a:gd name="T27" fmla="*/ 7400 h 91"/>
                <a:gd name="T28" fmla="+- 0 3855 3809"/>
                <a:gd name="T29" fmla="*/ T28 w 120"/>
                <a:gd name="T30" fmla="+- 0 7407 7315"/>
                <a:gd name="T31" fmla="*/ 7407 h 91"/>
                <a:gd name="T32" fmla="+- 0 3884 3809"/>
                <a:gd name="T33" fmla="*/ T32 w 120"/>
                <a:gd name="T34" fmla="+- 0 7404 7315"/>
                <a:gd name="T35" fmla="*/ 7404 h 91"/>
                <a:gd name="T36" fmla="+- 0 3906 3809"/>
                <a:gd name="T37" fmla="*/ T36 w 120"/>
                <a:gd name="T38" fmla="+- 0 7396 7315"/>
                <a:gd name="T39" fmla="*/ 7396 h 91"/>
                <a:gd name="T40" fmla="+- 0 3922 3809"/>
                <a:gd name="T41" fmla="*/ T40 w 120"/>
                <a:gd name="T42" fmla="+- 0 7384 7315"/>
                <a:gd name="T43" fmla="*/ 7384 h 91"/>
                <a:gd name="T44" fmla="+- 0 3929 3809"/>
                <a:gd name="T45" fmla="*/ T44 w 120"/>
                <a:gd name="T46" fmla="+- 0 7369 7315"/>
                <a:gd name="T47" fmla="*/ 7369 h 91"/>
                <a:gd name="T48" fmla="+- 0 3925 3809"/>
                <a:gd name="T49" fmla="*/ T48 w 120"/>
                <a:gd name="T50" fmla="+- 0 7347 7315"/>
                <a:gd name="T51" fmla="*/ 7347 h 91"/>
                <a:gd name="T52" fmla="+- 0 3913 3809"/>
                <a:gd name="T53" fmla="*/ T52 w 120"/>
                <a:gd name="T54" fmla="+- 0 7331 7315"/>
                <a:gd name="T55" fmla="*/ 7331 h 91"/>
                <a:gd name="T56" fmla="+- 0 3894 3809"/>
                <a:gd name="T57" fmla="*/ T56 w 120"/>
                <a:gd name="T58" fmla="+- 0 7320 7315"/>
                <a:gd name="T59" fmla="*/ 7320 h 91"/>
                <a:gd name="T60" fmla="+- 0 3871 3809"/>
                <a:gd name="T61" fmla="*/ T60 w 120"/>
                <a:gd name="T62" fmla="+- 0 7315 7315"/>
                <a:gd name="T63" fmla="*/ 7315 h 91"/>
                <a:gd name="T64" fmla="+- 0 3868 3809"/>
                <a:gd name="T65" fmla="*/ T64 w 120"/>
                <a:gd name="T66" fmla="+- 0 7315 7315"/>
                <a:gd name="T67" fmla="*/ 7315 h 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20" h="91">
                  <a:moveTo>
                    <a:pt x="59" y="0"/>
                  </a:moveTo>
                  <a:lnTo>
                    <a:pt x="34" y="4"/>
                  </a:lnTo>
                  <a:lnTo>
                    <a:pt x="14" y="14"/>
                  </a:lnTo>
                  <a:lnTo>
                    <a:pt x="0" y="30"/>
                  </a:lnTo>
                  <a:lnTo>
                    <a:pt x="2" y="54"/>
                  </a:lnTo>
                  <a:lnTo>
                    <a:pt x="11" y="73"/>
                  </a:lnTo>
                  <a:lnTo>
                    <a:pt x="27" y="85"/>
                  </a:lnTo>
                  <a:lnTo>
                    <a:pt x="46" y="92"/>
                  </a:lnTo>
                  <a:lnTo>
                    <a:pt x="75" y="89"/>
                  </a:lnTo>
                  <a:lnTo>
                    <a:pt x="97" y="81"/>
                  </a:lnTo>
                  <a:lnTo>
                    <a:pt x="113" y="69"/>
                  </a:lnTo>
                  <a:lnTo>
                    <a:pt x="120" y="54"/>
                  </a:lnTo>
                  <a:lnTo>
                    <a:pt x="116" y="32"/>
                  </a:lnTo>
                  <a:lnTo>
                    <a:pt x="104" y="16"/>
                  </a:lnTo>
                  <a:lnTo>
                    <a:pt x="85" y="5"/>
                  </a:lnTo>
                  <a:lnTo>
                    <a:pt x="62" y="0"/>
                  </a:lnTo>
                  <a:lnTo>
                    <a:pt x="59" y="0"/>
                  </a:lnTo>
                  <a:close/>
                </a:path>
              </a:pathLst>
            </a:custGeom>
            <a:noFill/>
            <a:ln w="8242">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44" name="TextBox 43"/>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20</a:t>
            </a:fld>
            <a:endParaRPr lang="en-US" sz="800" dirty="0">
              <a:solidFill>
                <a:prstClr val="black"/>
              </a:solidFill>
            </a:endParaRPr>
          </a:p>
        </p:txBody>
      </p:sp>
    </p:spTree>
    <p:extLst>
      <p:ext uri="{BB962C8B-B14F-4D97-AF65-F5344CB8AC3E}">
        <p14:creationId xmlns:p14="http://schemas.microsoft.com/office/powerpoint/2010/main" val="4173583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lstStyle/>
          <a:p>
            <a:pPr algn="l"/>
            <a:r>
              <a:rPr lang="en-US" sz="4400" dirty="0" smtClean="0"/>
              <a:t>§ 213.205 Derails</a:t>
            </a:r>
            <a:endParaRPr lang="en-US" sz="3600" dirty="0"/>
          </a:p>
        </p:txBody>
      </p:sp>
      <p:sp>
        <p:nvSpPr>
          <p:cNvPr id="12" name="Rectangle 7"/>
          <p:cNvSpPr>
            <a:spLocks noGrp="1" noChangeArrowheads="1"/>
          </p:cNvSpPr>
          <p:nvPr>
            <p:ph idx="4294967295"/>
          </p:nvPr>
        </p:nvSpPr>
        <p:spPr bwMode="auto">
          <a:xfrm>
            <a:off x="914400" y="1676400"/>
            <a:ext cx="7162800" cy="80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a:t>(a)	Each derail must be clearly visible.</a:t>
            </a:r>
          </a:p>
          <a:p>
            <a:pPr marL="45720" indent="0">
              <a:buNone/>
            </a:pPr>
            <a:endParaRPr lang="en-US" sz="2000" dirty="0"/>
          </a:p>
        </p:txBody>
      </p:sp>
      <p:pic>
        <p:nvPicPr>
          <p:cNvPr id="911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439988"/>
            <a:ext cx="4579831" cy="312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200</a:t>
            </a:fld>
            <a:endParaRPr lang="en-US" sz="800" dirty="0">
              <a:solidFill>
                <a:prstClr val="black"/>
              </a:solidFill>
            </a:endParaRPr>
          </a:p>
        </p:txBody>
      </p:sp>
    </p:spTree>
    <p:extLst>
      <p:ext uri="{BB962C8B-B14F-4D97-AF65-F5344CB8AC3E}">
        <p14:creationId xmlns:p14="http://schemas.microsoft.com/office/powerpoint/2010/main" val="15354315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idx="4294967295"/>
          </p:nvPr>
        </p:nvSpPr>
        <p:spPr>
          <a:xfrm>
            <a:off x="1793289" y="228600"/>
            <a:ext cx="7426911" cy="1143000"/>
          </a:xfrm>
        </p:spPr>
        <p:txBody>
          <a:bodyPr/>
          <a:lstStyle/>
          <a:p>
            <a:pPr algn="l"/>
            <a:r>
              <a:rPr lang="en-US" sz="4400" dirty="0" smtClean="0"/>
              <a:t>§ 213.205 Derails</a:t>
            </a:r>
            <a:endParaRPr lang="en-US" sz="3600" dirty="0"/>
          </a:p>
        </p:txBody>
      </p:sp>
      <p:sp>
        <p:nvSpPr>
          <p:cNvPr id="12" name="Rectangle 7"/>
          <p:cNvSpPr>
            <a:spLocks noGrp="1" noChangeArrowheads="1"/>
          </p:cNvSpPr>
          <p:nvPr>
            <p:ph idx="4294967295"/>
          </p:nvPr>
        </p:nvSpPr>
        <p:spPr bwMode="auto">
          <a:xfrm>
            <a:off x="914400" y="1676400"/>
            <a:ext cx="7162800" cy="101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smtClean="0"/>
              <a:t>(</a:t>
            </a:r>
            <a:r>
              <a:rPr lang="en-US" sz="2000" dirty="0"/>
              <a:t>b)	When in a locked position, a derail must be free of lost motion which would prevent it from performing its intended function</a:t>
            </a:r>
            <a:r>
              <a:rPr lang="en-US" sz="2000" dirty="0" smtClean="0"/>
              <a:t>.</a:t>
            </a:r>
            <a:endParaRPr lang="en-US" sz="2000" dirty="0"/>
          </a:p>
        </p:txBody>
      </p:sp>
      <p:pic>
        <p:nvPicPr>
          <p:cNvPr id="11" name="Picture 4"/>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2362200" y="2895600"/>
            <a:ext cx="44196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201</a:t>
            </a:fld>
            <a:endParaRPr lang="en-US" sz="800" dirty="0">
              <a:solidFill>
                <a:prstClr val="black"/>
              </a:solidFill>
            </a:endParaRPr>
          </a:p>
        </p:txBody>
      </p:sp>
    </p:spTree>
    <p:extLst>
      <p:ext uri="{BB962C8B-B14F-4D97-AF65-F5344CB8AC3E}">
        <p14:creationId xmlns:p14="http://schemas.microsoft.com/office/powerpoint/2010/main" val="19822122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idx="4294967295"/>
          </p:nvPr>
        </p:nvSpPr>
        <p:spPr>
          <a:xfrm>
            <a:off x="1793289" y="228600"/>
            <a:ext cx="7426911" cy="1143000"/>
          </a:xfrm>
        </p:spPr>
        <p:txBody>
          <a:bodyPr/>
          <a:lstStyle/>
          <a:p>
            <a:pPr algn="l"/>
            <a:r>
              <a:rPr lang="en-US" sz="4400" dirty="0" smtClean="0"/>
              <a:t>§ 213.205 Derails</a:t>
            </a:r>
            <a:endParaRPr lang="en-US" sz="3600" dirty="0"/>
          </a:p>
        </p:txBody>
      </p:sp>
      <p:sp>
        <p:nvSpPr>
          <p:cNvPr id="12" name="Rectangle 7"/>
          <p:cNvSpPr>
            <a:spLocks noGrp="1" noChangeArrowheads="1"/>
          </p:cNvSpPr>
          <p:nvPr>
            <p:ph idx="4294967295"/>
          </p:nvPr>
        </p:nvSpPr>
        <p:spPr bwMode="auto">
          <a:xfrm>
            <a:off x="914400" y="2193255"/>
            <a:ext cx="7162800"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a:r>
              <a:rPr lang="en-US" sz="2000" dirty="0" smtClean="0"/>
              <a:t>LOCKOUT TAG OUT</a:t>
            </a:r>
            <a:endParaRPr lang="en-US" sz="2000" dirty="0"/>
          </a:p>
        </p:txBody>
      </p:sp>
      <p:pic>
        <p:nvPicPr>
          <p:cNvPr id="92162" name="Picture 2" descr="C:\Users\kevin.mcquitty\Documents\RR UP\UP lockou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895600"/>
            <a:ext cx="4343400" cy="3257550"/>
          </a:xfrm>
          <a:prstGeom prst="rect">
            <a:avLst/>
          </a:prstGeom>
          <a:noFill/>
          <a:extLst>
            <a:ext uri="{909E8E84-426E-40DD-AFC4-6F175D3DCCD1}">
              <a14:hiddenFill xmlns:a14="http://schemas.microsoft.com/office/drawing/2010/main">
                <a:solidFill>
                  <a:srgbClr val="FFFFFF"/>
                </a:solidFill>
              </a14:hiddenFill>
            </a:ext>
          </a:extLst>
        </p:spPr>
      </p:pic>
      <p:pic>
        <p:nvPicPr>
          <p:cNvPr id="92163" name="Picture 3" descr="C:\Users\kevin.mcquitty\Documents\RR UP\Pix UPRRa\SECUR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2892799"/>
            <a:ext cx="4372535" cy="32794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202</a:t>
            </a:fld>
            <a:endParaRPr lang="en-US" sz="800" dirty="0">
              <a:solidFill>
                <a:prstClr val="black"/>
              </a:solidFill>
            </a:endParaRPr>
          </a:p>
        </p:txBody>
      </p:sp>
    </p:spTree>
    <p:extLst>
      <p:ext uri="{BB962C8B-B14F-4D97-AF65-F5344CB8AC3E}">
        <p14:creationId xmlns:p14="http://schemas.microsoft.com/office/powerpoint/2010/main" val="23155578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idx="4294967295"/>
          </p:nvPr>
        </p:nvSpPr>
        <p:spPr bwMode="auto">
          <a:xfrm>
            <a:off x="914400" y="1676400"/>
            <a:ext cx="7162800"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smtClean="0"/>
              <a:t>(c)     Each </a:t>
            </a:r>
            <a:r>
              <a:rPr lang="en-US" sz="2000" dirty="0"/>
              <a:t>derail </a:t>
            </a:r>
            <a:r>
              <a:rPr lang="en-US" sz="2000" dirty="0" smtClean="0"/>
              <a:t>shall be maintained </a:t>
            </a:r>
            <a:r>
              <a:rPr lang="en-US" sz="2000" dirty="0"/>
              <a:t>to </a:t>
            </a:r>
            <a:r>
              <a:rPr lang="en-US" sz="2000" dirty="0" smtClean="0"/>
              <a:t>function as </a:t>
            </a:r>
            <a:r>
              <a:rPr lang="en-US" sz="2000" dirty="0"/>
              <a:t>intended</a:t>
            </a:r>
            <a:r>
              <a:rPr lang="en-US" sz="2000" dirty="0" smtClean="0"/>
              <a:t>.</a:t>
            </a:r>
            <a:endParaRPr lang="en-US" sz="2000" dirty="0"/>
          </a:p>
        </p:txBody>
      </p:sp>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 213.205 Derails</a:t>
            </a:r>
            <a:endParaRPr lang="en-US" sz="3600" dirty="0">
              <a:gradFill>
                <a:gsLst>
                  <a:gs pos="0">
                    <a:prstClr val="black"/>
                  </a:gs>
                  <a:gs pos="40000">
                    <a:prstClr val="black">
                      <a:lumMod val="75000"/>
                      <a:lumOff val="25000"/>
                    </a:prstClr>
                  </a:gs>
                  <a:gs pos="100000">
                    <a:srgbClr val="212745">
                      <a:alpha val="65000"/>
                    </a:srgbClr>
                  </a:gs>
                </a:gsLst>
                <a:lin ang="5400000" scaled="0"/>
              </a:gradFill>
            </a:endParaRPr>
          </a:p>
        </p:txBody>
      </p:sp>
      <p:pic>
        <p:nvPicPr>
          <p:cNvPr id="9" name="Picture 8" descr="C:\Documents and Settings\kevin.mcquitty\My Documents\RR UP\Pix UPRR Nov\Locked derail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266700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203</a:t>
            </a:fld>
            <a:endParaRPr lang="en-US" sz="800" dirty="0">
              <a:solidFill>
                <a:prstClr val="black"/>
              </a:solidFill>
            </a:endParaRPr>
          </a:p>
        </p:txBody>
      </p:sp>
      <p:sp>
        <p:nvSpPr>
          <p:cNvPr id="2" name="TextBox 1"/>
          <p:cNvSpPr txBox="1"/>
          <p:nvPr/>
        </p:nvSpPr>
        <p:spPr>
          <a:xfrm>
            <a:off x="228600" y="2895600"/>
            <a:ext cx="1828800" cy="3139321"/>
          </a:xfrm>
          <a:prstGeom prst="rect">
            <a:avLst/>
          </a:prstGeom>
          <a:noFill/>
        </p:spPr>
        <p:txBody>
          <a:bodyPr wrap="square" rtlCol="0">
            <a:spAutoFit/>
          </a:bodyPr>
          <a:lstStyle/>
          <a:p>
            <a:r>
              <a:rPr lang="en-US" dirty="0" smtClean="0">
                <a:solidFill>
                  <a:prstClr val="black"/>
                </a:solidFill>
              </a:rPr>
              <a:t>Electrical</a:t>
            </a:r>
          </a:p>
          <a:p>
            <a:endParaRPr lang="en-US" dirty="0">
              <a:solidFill>
                <a:prstClr val="black"/>
              </a:solidFill>
            </a:endParaRPr>
          </a:p>
          <a:p>
            <a:r>
              <a:rPr lang="en-US" dirty="0" smtClean="0">
                <a:solidFill>
                  <a:prstClr val="black"/>
                </a:solidFill>
              </a:rPr>
              <a:t>Hand throw</a:t>
            </a:r>
          </a:p>
          <a:p>
            <a:endParaRPr lang="en-US" dirty="0">
              <a:solidFill>
                <a:prstClr val="black"/>
              </a:solidFill>
            </a:endParaRPr>
          </a:p>
          <a:p>
            <a:r>
              <a:rPr lang="en-US" dirty="0" smtClean="0">
                <a:solidFill>
                  <a:prstClr val="black"/>
                </a:solidFill>
              </a:rPr>
              <a:t>Spring Switch</a:t>
            </a:r>
          </a:p>
          <a:p>
            <a:endParaRPr lang="en-US" dirty="0" smtClean="0">
              <a:solidFill>
                <a:prstClr val="black"/>
              </a:solidFill>
            </a:endParaRPr>
          </a:p>
          <a:p>
            <a:r>
              <a:rPr lang="en-US" dirty="0" smtClean="0">
                <a:solidFill>
                  <a:prstClr val="black"/>
                </a:solidFill>
              </a:rPr>
              <a:t>Sliding</a:t>
            </a:r>
          </a:p>
          <a:p>
            <a:endParaRPr lang="en-US" dirty="0">
              <a:solidFill>
                <a:prstClr val="black"/>
              </a:solidFill>
            </a:endParaRPr>
          </a:p>
          <a:p>
            <a:r>
              <a:rPr lang="en-US" dirty="0" smtClean="0">
                <a:solidFill>
                  <a:prstClr val="black"/>
                </a:solidFill>
              </a:rPr>
              <a:t>Hinged</a:t>
            </a:r>
          </a:p>
          <a:p>
            <a:endParaRPr lang="en-US" dirty="0">
              <a:solidFill>
                <a:prstClr val="black"/>
              </a:solidFill>
            </a:endParaRPr>
          </a:p>
          <a:p>
            <a:r>
              <a:rPr lang="en-US" dirty="0" smtClean="0">
                <a:solidFill>
                  <a:prstClr val="black"/>
                </a:solidFill>
              </a:rPr>
              <a:t>{portable</a:t>
            </a:r>
            <a:endParaRPr lang="en-US" dirty="0">
              <a:solidFill>
                <a:prstClr val="black"/>
              </a:solidFill>
            </a:endParaRPr>
          </a:p>
        </p:txBody>
      </p:sp>
    </p:spTree>
    <p:extLst>
      <p:ext uri="{BB962C8B-B14F-4D97-AF65-F5344CB8AC3E}">
        <p14:creationId xmlns:p14="http://schemas.microsoft.com/office/powerpoint/2010/main" val="967445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idx="4294967295"/>
          </p:nvPr>
        </p:nvSpPr>
        <p:spPr bwMode="auto">
          <a:xfrm>
            <a:off x="914400" y="1676400"/>
            <a:ext cx="7162800" cy="101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smtClean="0"/>
              <a:t>(d) </a:t>
            </a:r>
            <a:r>
              <a:rPr lang="en-US" sz="2000" dirty="0"/>
              <a:t>Each derail </a:t>
            </a:r>
            <a:r>
              <a:rPr lang="en-US" sz="2000" dirty="0" smtClean="0"/>
              <a:t>Shall </a:t>
            </a:r>
            <a:r>
              <a:rPr lang="en-US" sz="2000" dirty="0"/>
              <a:t>be </a:t>
            </a:r>
            <a:r>
              <a:rPr lang="en-US" sz="2000" dirty="0" smtClean="0"/>
              <a:t>properly </a:t>
            </a:r>
            <a:r>
              <a:rPr lang="en-US" sz="2000" dirty="0"/>
              <a:t>installed for the </a:t>
            </a:r>
            <a:r>
              <a:rPr lang="en-US" sz="2000" dirty="0" smtClean="0"/>
              <a:t>rail </a:t>
            </a:r>
            <a:r>
              <a:rPr lang="en-US" sz="2000" dirty="0"/>
              <a:t>to which it is applied. </a:t>
            </a:r>
            <a:r>
              <a:rPr lang="en-US" sz="2000" dirty="0" smtClean="0"/>
              <a:t>[</a:t>
            </a:r>
            <a:r>
              <a:rPr lang="en-US" sz="2000" dirty="0"/>
              <a:t>This paragraph (d) </a:t>
            </a:r>
            <a:r>
              <a:rPr lang="en-US" sz="2000" dirty="0" smtClean="0"/>
              <a:t>is applicable  </a:t>
            </a:r>
            <a:r>
              <a:rPr lang="en-US" sz="2000" dirty="0"/>
              <a:t>9/21/99]</a:t>
            </a:r>
          </a:p>
        </p:txBody>
      </p:sp>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 213.205 Derails</a:t>
            </a:r>
            <a:endParaRPr lang="en-US" sz="3600" dirty="0">
              <a:gradFill>
                <a:gsLst>
                  <a:gs pos="0">
                    <a:prstClr val="black"/>
                  </a:gs>
                  <a:gs pos="40000">
                    <a:prstClr val="black">
                      <a:lumMod val="75000"/>
                      <a:lumOff val="25000"/>
                    </a:prstClr>
                  </a:gs>
                  <a:gs pos="100000">
                    <a:srgbClr val="212745">
                      <a:alpha val="65000"/>
                    </a:srgbClr>
                  </a:gs>
                </a:gsLst>
                <a:lin ang="5400000" scaled="0"/>
              </a:gradFill>
            </a:endParaRPr>
          </a:p>
        </p:txBody>
      </p:sp>
      <p:pic>
        <p:nvPicPr>
          <p:cNvPr id="10" name="Picture 9" descr="C:\Documents and Settings\kevin.mcquitty\My Documents\RR BNSF\Pix BNSFb\Poak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819400"/>
            <a:ext cx="5096934"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204</a:t>
            </a:fld>
            <a:endParaRPr lang="en-US" sz="800" dirty="0">
              <a:solidFill>
                <a:prstClr val="black"/>
              </a:solidFill>
            </a:endParaRPr>
          </a:p>
        </p:txBody>
      </p:sp>
    </p:spTree>
    <p:extLst>
      <p:ext uri="{BB962C8B-B14F-4D97-AF65-F5344CB8AC3E}">
        <p14:creationId xmlns:p14="http://schemas.microsoft.com/office/powerpoint/2010/main" val="17311434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3289" y="228600"/>
            <a:ext cx="7350711" cy="1143000"/>
          </a:xfrm>
        </p:spPr>
        <p:txBody>
          <a:bodyPr/>
          <a:lstStyle/>
          <a:p>
            <a:pPr algn="l"/>
            <a:r>
              <a:rPr lang="en-US" dirty="0" smtClean="0"/>
              <a:t>Part 213 </a:t>
            </a:r>
            <a:r>
              <a:rPr lang="en-US" sz="2400" dirty="0" smtClean="0"/>
              <a:t>- </a:t>
            </a:r>
            <a:r>
              <a:rPr lang="en-US" sz="2800" dirty="0" smtClean="0"/>
              <a:t>Track Safety Standards</a:t>
            </a:r>
            <a:endParaRPr lang="en-US" sz="2800" dirty="0"/>
          </a:p>
        </p:txBody>
      </p:sp>
      <p:sp>
        <p:nvSpPr>
          <p:cNvPr id="9" name="Rectangle 7"/>
          <p:cNvSpPr>
            <a:spLocks noGrp="1" noChangeArrowheads="1"/>
          </p:cNvSpPr>
          <p:nvPr>
            <p:ph idx="4294967295"/>
          </p:nvPr>
        </p:nvSpPr>
        <p:spPr bwMode="auto">
          <a:xfrm>
            <a:off x="1143000" y="1676400"/>
            <a:ext cx="7162800" cy="439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0" lvl="0" indent="0">
              <a:spcBef>
                <a:spcPts val="0"/>
              </a:spcBef>
              <a:spcAft>
                <a:spcPts val="0"/>
              </a:spcAft>
              <a:buClrTx/>
              <a:buSzTx/>
              <a:buNone/>
            </a:pPr>
            <a:r>
              <a:rPr kumimoji="0" lang="en-US" sz="2000" b="0" i="0" u="none" strike="noStrike" kern="0" cap="none" spc="0" normalizeH="0" baseline="0" noProof="0" dirty="0" smtClean="0">
                <a:ln>
                  <a:noFill/>
                </a:ln>
                <a:solidFill>
                  <a:sysClr val="windowText" lastClr="000000"/>
                </a:solidFill>
                <a:effectLst/>
                <a:uLnTx/>
                <a:uFillTx/>
              </a:rPr>
              <a:t>SUBPART – F     INSPECTIONS</a:t>
            </a:r>
            <a:endParaRPr kumimoji="0" lang="en-US" sz="2000" b="0" i="0" u="none" strike="noStrike" kern="0" cap="none" spc="0" normalizeH="0" noProof="0" dirty="0" smtClean="0">
              <a:ln>
                <a:noFill/>
              </a:ln>
              <a:solidFill>
                <a:sysClr val="windowText" lastClr="000000"/>
              </a:solidFill>
              <a:effectLst/>
              <a:uLnTx/>
              <a:uFillTx/>
            </a:endParaRPr>
          </a:p>
          <a:p>
            <a:pPr marL="0" lvl="0" indent="0">
              <a:spcBef>
                <a:spcPts val="0"/>
              </a:spcBef>
              <a:spcAft>
                <a:spcPts val="0"/>
              </a:spcAft>
              <a:buClrTx/>
              <a:buSzTx/>
              <a:buNone/>
            </a:pPr>
            <a:endParaRPr lang="en-US" sz="2000" kern="0" baseline="0" dirty="0">
              <a:solidFill>
                <a:sysClr val="windowText" lastClr="000000"/>
              </a:solidFill>
            </a:endParaRPr>
          </a:p>
          <a:p>
            <a:pPr marL="0" lvl="0" indent="0">
              <a:spcBef>
                <a:spcPts val="0"/>
              </a:spcBef>
              <a:spcAft>
                <a:spcPts val="0"/>
              </a:spcAft>
              <a:buClrTx/>
              <a:buSzTx/>
              <a:buNone/>
            </a:pPr>
            <a:r>
              <a:rPr kumimoji="0" lang="en-US" sz="2000" b="0" i="0" u="none" strike="noStrike" kern="0" cap="none" spc="0" normalizeH="0" noProof="0" dirty="0" smtClean="0">
                <a:ln>
                  <a:noFill/>
                </a:ln>
                <a:solidFill>
                  <a:sysClr val="windowText" lastClr="000000"/>
                </a:solidFill>
                <a:effectLst/>
                <a:uLnTx/>
                <a:uFillTx/>
              </a:rPr>
              <a:t>§ </a:t>
            </a:r>
            <a:r>
              <a:rPr lang="en-US" sz="2000" kern="0" dirty="0" smtClean="0">
                <a:solidFill>
                  <a:sysClr val="windowText" lastClr="000000"/>
                </a:solidFill>
              </a:rPr>
              <a:t>213.231   </a:t>
            </a:r>
            <a:r>
              <a:rPr lang="en-US" sz="2000" kern="0" dirty="0">
                <a:solidFill>
                  <a:sysClr val="windowText" lastClr="000000"/>
                </a:solidFill>
              </a:rPr>
              <a:t>Scope  </a:t>
            </a:r>
            <a:endParaRPr lang="en-US" sz="2000" kern="0" dirty="0" smtClean="0">
              <a:solidFill>
                <a:sysClr val="windowText" lastClr="000000"/>
              </a:solidFill>
            </a:endParaRPr>
          </a:p>
          <a:p>
            <a:pPr marL="0" lvl="0" indent="0">
              <a:spcBef>
                <a:spcPts val="0"/>
              </a:spcBef>
              <a:spcAft>
                <a:spcPts val="0"/>
              </a:spcAft>
              <a:buClrTx/>
              <a:buSzTx/>
              <a:buNone/>
            </a:pPr>
            <a:r>
              <a:rPr lang="en-US" sz="2000" kern="0" dirty="0" smtClean="0">
                <a:solidFill>
                  <a:sysClr val="windowText" lastClr="000000"/>
                </a:solidFill>
              </a:rPr>
              <a:t>§ 213.233   Track Inspections</a:t>
            </a:r>
          </a:p>
          <a:p>
            <a:pPr marL="0" lvl="0" indent="0">
              <a:spcBef>
                <a:spcPts val="0"/>
              </a:spcBef>
              <a:spcAft>
                <a:spcPts val="0"/>
              </a:spcAft>
              <a:buClrTx/>
              <a:buSzTx/>
              <a:buNone/>
            </a:pPr>
            <a:r>
              <a:rPr lang="en-US" sz="2000" kern="0" dirty="0">
                <a:solidFill>
                  <a:srgbClr val="FF0000"/>
                </a:solidFill>
              </a:rPr>
              <a:t>§ </a:t>
            </a:r>
            <a:r>
              <a:rPr lang="en-US" sz="2000" kern="0" dirty="0" smtClean="0">
                <a:solidFill>
                  <a:srgbClr val="FF0000"/>
                </a:solidFill>
              </a:rPr>
              <a:t>213.234   Automated Inspection of track constructed with</a:t>
            </a:r>
          </a:p>
          <a:p>
            <a:pPr marL="0" lvl="0" indent="0">
              <a:spcBef>
                <a:spcPts val="0"/>
              </a:spcBef>
              <a:spcAft>
                <a:spcPts val="0"/>
              </a:spcAft>
              <a:buClrTx/>
              <a:buSzTx/>
              <a:buNone/>
            </a:pPr>
            <a:r>
              <a:rPr lang="en-US" sz="2000" kern="0" dirty="0">
                <a:solidFill>
                  <a:srgbClr val="FF0000"/>
                </a:solidFill>
              </a:rPr>
              <a:t> </a:t>
            </a:r>
            <a:r>
              <a:rPr lang="en-US" sz="2000" kern="0" dirty="0" smtClean="0">
                <a:solidFill>
                  <a:srgbClr val="FF0000"/>
                </a:solidFill>
              </a:rPr>
              <a:t>                concrete crossties </a:t>
            </a:r>
          </a:p>
          <a:p>
            <a:pPr marL="0" lvl="0" indent="0">
              <a:spcBef>
                <a:spcPts val="0"/>
              </a:spcBef>
              <a:spcAft>
                <a:spcPts val="0"/>
              </a:spcAft>
              <a:buClrTx/>
              <a:buSzTx/>
              <a:buNone/>
            </a:pPr>
            <a:r>
              <a:rPr lang="en-US" sz="2000" kern="0" dirty="0" smtClean="0">
                <a:solidFill>
                  <a:sysClr val="windowText" lastClr="000000"/>
                </a:solidFill>
              </a:rPr>
              <a:t>§ 213.235   Inspection of Switches, Track Crossings and Lift        </a:t>
            </a:r>
            <a:r>
              <a:rPr lang="en-US" sz="800" kern="0" dirty="0" smtClean="0">
                <a:solidFill>
                  <a:schemeClr val="bg2"/>
                </a:solidFill>
              </a:rPr>
              <a:t>. </a:t>
            </a:r>
            <a:r>
              <a:rPr lang="en-US" sz="800" kern="0" dirty="0" smtClean="0">
                <a:solidFill>
                  <a:sysClr val="windowText" lastClr="000000"/>
                </a:solidFill>
              </a:rPr>
              <a:t>                                         </a:t>
            </a:r>
            <a:r>
              <a:rPr lang="en-US" sz="2000" kern="0" dirty="0" smtClean="0">
                <a:solidFill>
                  <a:sysClr val="windowText" lastClr="000000"/>
                </a:solidFill>
              </a:rPr>
              <a:t>Rail Assemblies or Other Transition Devices on     </a:t>
            </a:r>
            <a:r>
              <a:rPr lang="en-US" sz="800" kern="0" dirty="0" smtClean="0">
                <a:solidFill>
                  <a:schemeClr val="bg2"/>
                </a:solidFill>
              </a:rPr>
              <a:t>.</a:t>
            </a:r>
            <a:r>
              <a:rPr lang="en-US" sz="800" kern="0" dirty="0" smtClean="0">
                <a:solidFill>
                  <a:sysClr val="windowText" lastClr="000000"/>
                </a:solidFill>
              </a:rPr>
              <a:t>                                          </a:t>
            </a:r>
            <a:r>
              <a:rPr lang="en-US" sz="2000" kern="0" dirty="0" smtClean="0">
                <a:solidFill>
                  <a:sysClr val="windowText" lastClr="000000"/>
                </a:solidFill>
              </a:rPr>
              <a:t>Moveable Bridges</a:t>
            </a:r>
          </a:p>
          <a:p>
            <a:pPr marL="0" lvl="0" indent="0">
              <a:spcBef>
                <a:spcPts val="0"/>
              </a:spcBef>
              <a:spcAft>
                <a:spcPts val="0"/>
              </a:spcAft>
              <a:buClrTx/>
              <a:buSzTx/>
              <a:buNone/>
            </a:pPr>
            <a:r>
              <a:rPr lang="en-US" sz="2000" kern="0" dirty="0" smtClean="0">
                <a:solidFill>
                  <a:srgbClr val="FF0000"/>
                </a:solidFill>
              </a:rPr>
              <a:t>§ 213.237   Inspection of Rail</a:t>
            </a:r>
          </a:p>
          <a:p>
            <a:pPr marL="0" lvl="0" indent="0">
              <a:spcBef>
                <a:spcPts val="0"/>
              </a:spcBef>
              <a:spcAft>
                <a:spcPts val="0"/>
              </a:spcAft>
              <a:buClrTx/>
              <a:buSzTx/>
              <a:buNone/>
            </a:pPr>
            <a:r>
              <a:rPr lang="en-US" sz="2000" kern="0" dirty="0">
                <a:solidFill>
                  <a:srgbClr val="FF0000"/>
                </a:solidFill>
              </a:rPr>
              <a:t>§ 213.237   </a:t>
            </a:r>
            <a:r>
              <a:rPr lang="en-US" sz="2000" kern="0" dirty="0" smtClean="0">
                <a:solidFill>
                  <a:srgbClr val="FF0000"/>
                </a:solidFill>
              </a:rPr>
              <a:t>Qualified Operators</a:t>
            </a:r>
            <a:endParaRPr lang="en-US" sz="2000" kern="0" dirty="0">
              <a:solidFill>
                <a:srgbClr val="FF0000"/>
              </a:solidFill>
            </a:endParaRPr>
          </a:p>
          <a:p>
            <a:pPr marL="0" lvl="0" indent="0">
              <a:spcBef>
                <a:spcPts val="0"/>
              </a:spcBef>
              <a:spcAft>
                <a:spcPts val="0"/>
              </a:spcAft>
              <a:buClrTx/>
              <a:buSzTx/>
              <a:buNone/>
            </a:pPr>
            <a:r>
              <a:rPr lang="en-US" sz="2000" kern="0" dirty="0" smtClean="0">
                <a:solidFill>
                  <a:sysClr val="windowText" lastClr="000000"/>
                </a:solidFill>
              </a:rPr>
              <a:t>§ 213.239   Special Inspections</a:t>
            </a:r>
          </a:p>
          <a:p>
            <a:pPr marL="0" lvl="0" indent="0">
              <a:spcBef>
                <a:spcPts val="0"/>
              </a:spcBef>
              <a:spcAft>
                <a:spcPts val="0"/>
              </a:spcAft>
              <a:buClrTx/>
              <a:buSzTx/>
              <a:buNone/>
            </a:pPr>
            <a:r>
              <a:rPr lang="en-US" sz="2000" kern="0" dirty="0" smtClean="0">
                <a:solidFill>
                  <a:srgbClr val="FF0000"/>
                </a:solidFill>
              </a:rPr>
              <a:t>§ 213.241   Inspection records</a:t>
            </a:r>
          </a:p>
          <a:p>
            <a:pPr marL="0" lvl="0" indent="0">
              <a:spcBef>
                <a:spcPts val="0"/>
              </a:spcBef>
              <a:spcAft>
                <a:spcPts val="0"/>
              </a:spcAft>
              <a:buClrTx/>
              <a:buSzTx/>
              <a:buNone/>
            </a:pPr>
            <a:endParaRPr lang="en-US" sz="2000" kern="0" dirty="0">
              <a:solidFill>
                <a:sysClr val="windowText" lastClr="000000"/>
              </a:solidFill>
            </a:endParaRPr>
          </a:p>
        </p:txBody>
      </p:sp>
      <p:sp>
        <p:nvSpPr>
          <p:cNvPr id="10" name="TextBox 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205</a:t>
            </a:fld>
            <a:endParaRPr lang="en-US" sz="800" dirty="0">
              <a:solidFill>
                <a:prstClr val="black"/>
              </a:solidFill>
            </a:endParaRPr>
          </a:p>
        </p:txBody>
      </p:sp>
    </p:spTree>
    <p:extLst>
      <p:ext uri="{BB962C8B-B14F-4D97-AF65-F5344CB8AC3E}">
        <p14:creationId xmlns:p14="http://schemas.microsoft.com/office/powerpoint/2010/main" val="18339731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idx="4294967295"/>
          </p:nvPr>
        </p:nvSpPr>
        <p:spPr bwMode="auto">
          <a:xfrm>
            <a:off x="914400" y="2154545"/>
            <a:ext cx="4437063" cy="203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a:t>§213.231 Scope </a:t>
            </a:r>
          </a:p>
          <a:p>
            <a:r>
              <a:rPr lang="en-US" sz="2000" dirty="0"/>
              <a:t>This subpart prescribes requirements for the frequency and manner of inspecting track to detect deviations from the standards prescribed in this part. </a:t>
            </a:r>
          </a:p>
        </p:txBody>
      </p:sp>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 213.231 Scope</a:t>
            </a:r>
            <a:endParaRPr lang="en-US" sz="3600" dirty="0">
              <a:gradFill>
                <a:gsLst>
                  <a:gs pos="0">
                    <a:prstClr val="black"/>
                  </a:gs>
                  <a:gs pos="40000">
                    <a:prstClr val="black">
                      <a:lumMod val="75000"/>
                      <a:lumOff val="25000"/>
                    </a:prstClr>
                  </a:gs>
                  <a:gs pos="100000">
                    <a:srgbClr val="212745">
                      <a:alpha val="65000"/>
                    </a:srgbClr>
                  </a:gs>
                </a:gsLst>
                <a:lin ang="5400000" scaled="0"/>
              </a:gradFill>
            </a:endParaRPr>
          </a:p>
        </p:txBody>
      </p:sp>
      <p:pic>
        <p:nvPicPr>
          <p:cNvPr id="10" name="Picture 4" descr="C:\Documents and Settings\carlo.patrick\My Documents\Flaw Detection Class\Photos\New I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1463" y="1765300"/>
            <a:ext cx="3273451"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206</a:t>
            </a:fld>
            <a:endParaRPr lang="en-US" sz="800" dirty="0">
              <a:solidFill>
                <a:prstClr val="black"/>
              </a:solidFill>
            </a:endParaRPr>
          </a:p>
        </p:txBody>
      </p:sp>
    </p:spTree>
    <p:extLst>
      <p:ext uri="{BB962C8B-B14F-4D97-AF65-F5344CB8AC3E}">
        <p14:creationId xmlns:p14="http://schemas.microsoft.com/office/powerpoint/2010/main" val="3525877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idx="4294967295"/>
          </p:nvPr>
        </p:nvSpPr>
        <p:spPr bwMode="auto">
          <a:xfrm>
            <a:off x="914400" y="1676400"/>
            <a:ext cx="7162800" cy="559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smtClean="0"/>
              <a:t>(a)    </a:t>
            </a:r>
            <a:r>
              <a:rPr lang="en-US" sz="1800" dirty="0" smtClean="0"/>
              <a:t>All </a:t>
            </a:r>
            <a:r>
              <a:rPr lang="en-US" sz="1800" dirty="0"/>
              <a:t>track shall be inspected in accordance with the schedule prescribed in paragraph (c</a:t>
            </a:r>
            <a:r>
              <a:rPr lang="en-US" sz="1800" dirty="0" smtClean="0"/>
              <a:t>) of </a:t>
            </a:r>
            <a:r>
              <a:rPr lang="en-US" sz="1800" dirty="0"/>
              <a:t>this section by a person designated under §213.7</a:t>
            </a:r>
            <a:r>
              <a:rPr lang="en-US" sz="1800" dirty="0" smtClean="0"/>
              <a:t>. </a:t>
            </a:r>
          </a:p>
          <a:p>
            <a:r>
              <a:rPr lang="en-US" sz="1800" dirty="0"/>
              <a:t>(b)	Each inspection must be made on foot or by riding over the track in a vehicle at a speed that allows the person making the inspection to visually inspect the track structure for compliance with this part.  However, mechanical, electrical, and other track inspection devices may be used to supplement visual inspection.  </a:t>
            </a:r>
            <a:r>
              <a:rPr lang="en-US" sz="1800" i="1" dirty="0"/>
              <a:t>If a vehicle is used for visual inspection, the speed of the vehicle may not be more than 5 mph  when passing over track crossings and turnouts, otherwise, the inspection vehicle speed shall be at the sole discretion of the inspector, based on track conditions and inspection requirements.  When riding over the track in a vehicle, the inspection will be subject to the following conditions --</a:t>
            </a:r>
          </a:p>
          <a:p>
            <a:endParaRPr lang="en-US" sz="2000" dirty="0" smtClean="0"/>
          </a:p>
          <a:p>
            <a:endParaRPr lang="en-US" sz="2000" dirty="0"/>
          </a:p>
          <a:p>
            <a:endParaRPr lang="en-US" sz="2000" dirty="0"/>
          </a:p>
        </p:txBody>
      </p:sp>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 213.233 </a:t>
            </a:r>
            <a:r>
              <a:rPr lang="en-US" sz="4000" dirty="0" smtClean="0">
                <a:gradFill>
                  <a:gsLst>
                    <a:gs pos="0">
                      <a:prstClr val="black"/>
                    </a:gs>
                    <a:gs pos="40000">
                      <a:prstClr val="black">
                        <a:lumMod val="75000"/>
                        <a:lumOff val="25000"/>
                      </a:prstClr>
                    </a:gs>
                    <a:gs pos="100000">
                      <a:srgbClr val="212745">
                        <a:alpha val="65000"/>
                      </a:srgbClr>
                    </a:gs>
                  </a:gsLst>
                  <a:lin ang="5400000" scaled="0"/>
                </a:gradFill>
              </a:rPr>
              <a:t>Track Inspections</a:t>
            </a:r>
            <a:endParaRPr lang="en-US" sz="4000" dirty="0">
              <a:gradFill>
                <a:gsLst>
                  <a:gs pos="0">
                    <a:prstClr val="black"/>
                  </a:gs>
                  <a:gs pos="40000">
                    <a:prstClr val="black">
                      <a:lumMod val="75000"/>
                      <a:lumOff val="25000"/>
                    </a:prstClr>
                  </a:gs>
                  <a:gs pos="100000">
                    <a:srgbClr val="212745">
                      <a:alpha val="65000"/>
                    </a:srgbClr>
                  </a:gs>
                </a:gsLst>
                <a:lin ang="5400000" scaled="0"/>
              </a:gra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207</a:t>
            </a:fld>
            <a:endParaRPr lang="en-US" sz="800" dirty="0">
              <a:solidFill>
                <a:prstClr val="black"/>
              </a:solidFill>
            </a:endParaRPr>
          </a:p>
        </p:txBody>
      </p:sp>
    </p:spTree>
    <p:extLst>
      <p:ext uri="{BB962C8B-B14F-4D97-AF65-F5344CB8AC3E}">
        <p14:creationId xmlns:p14="http://schemas.microsoft.com/office/powerpoint/2010/main" val="5966330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idx="4294967295"/>
          </p:nvPr>
        </p:nvSpPr>
        <p:spPr bwMode="auto">
          <a:xfrm>
            <a:off x="914400" y="1676400"/>
            <a:ext cx="7162800" cy="489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smtClean="0"/>
              <a:t>233 CONTINUED</a:t>
            </a:r>
          </a:p>
          <a:p>
            <a:r>
              <a:rPr lang="en-US" sz="2000" dirty="0" smtClean="0"/>
              <a:t>(1</a:t>
            </a:r>
            <a:r>
              <a:rPr lang="en-US" sz="2000" dirty="0"/>
              <a:t>)	One inspector in a vehicle may inspect up to two tracks at one time provided that the inspector’s visibility remains unobstructed by any cause and that the second track is not centered more than 30' from the track upon which the inspector is riding;</a:t>
            </a:r>
          </a:p>
          <a:p>
            <a:r>
              <a:rPr lang="en-US" sz="2000" dirty="0"/>
              <a:t>(2) 	Two inspectors in one vehicle may inspect up to four tracks at a time provided that the inspectors’ visibility remains unobstructed by any cause and that each track being inspected is centered within 39' from the track upon which the inspectors are riding.</a:t>
            </a:r>
          </a:p>
          <a:p>
            <a:endParaRPr lang="en-US" sz="2000" dirty="0" smtClean="0"/>
          </a:p>
          <a:p>
            <a:endParaRPr lang="en-US" sz="2000" dirty="0"/>
          </a:p>
          <a:p>
            <a:endParaRPr lang="en-US" sz="2000" dirty="0"/>
          </a:p>
        </p:txBody>
      </p:sp>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 213.233 </a:t>
            </a:r>
            <a:r>
              <a:rPr lang="en-US" sz="4000" dirty="0" smtClean="0">
                <a:gradFill>
                  <a:gsLst>
                    <a:gs pos="0">
                      <a:prstClr val="black"/>
                    </a:gs>
                    <a:gs pos="40000">
                      <a:prstClr val="black">
                        <a:lumMod val="75000"/>
                        <a:lumOff val="25000"/>
                      </a:prstClr>
                    </a:gs>
                    <a:gs pos="100000">
                      <a:srgbClr val="212745">
                        <a:alpha val="65000"/>
                      </a:srgbClr>
                    </a:gs>
                  </a:gsLst>
                  <a:lin ang="5400000" scaled="0"/>
                </a:gradFill>
              </a:rPr>
              <a:t>Track Inspections</a:t>
            </a:r>
            <a:endParaRPr lang="en-US" sz="4000" dirty="0">
              <a:gradFill>
                <a:gsLst>
                  <a:gs pos="0">
                    <a:prstClr val="black"/>
                  </a:gs>
                  <a:gs pos="40000">
                    <a:prstClr val="black">
                      <a:lumMod val="75000"/>
                      <a:lumOff val="25000"/>
                    </a:prstClr>
                  </a:gs>
                  <a:gs pos="100000">
                    <a:srgbClr val="212745">
                      <a:alpha val="65000"/>
                    </a:srgbClr>
                  </a:gs>
                </a:gsLst>
                <a:lin ang="5400000" scaled="0"/>
              </a:gra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208</a:t>
            </a:fld>
            <a:endParaRPr lang="en-US" sz="800" dirty="0">
              <a:solidFill>
                <a:prstClr val="black"/>
              </a:solidFill>
            </a:endParaRPr>
          </a:p>
        </p:txBody>
      </p:sp>
    </p:spTree>
    <p:extLst>
      <p:ext uri="{BB962C8B-B14F-4D97-AF65-F5344CB8AC3E}">
        <p14:creationId xmlns:p14="http://schemas.microsoft.com/office/powerpoint/2010/main" val="17746055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idx="4294967295"/>
          </p:nvPr>
        </p:nvSpPr>
        <p:spPr bwMode="auto">
          <a:xfrm>
            <a:off x="914400" y="1676400"/>
            <a:ext cx="7162800" cy="398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smtClean="0"/>
              <a:t>233 CONTINUED</a:t>
            </a:r>
          </a:p>
          <a:p>
            <a:r>
              <a:rPr lang="en-US" sz="2000" dirty="0"/>
              <a:t>(3)  Each main track is actually traversed by the vehicle or inspected </a:t>
            </a:r>
            <a:r>
              <a:rPr lang="en-US" sz="2000" dirty="0" smtClean="0"/>
              <a:t>on </a:t>
            </a:r>
            <a:r>
              <a:rPr lang="en-US" sz="2000" dirty="0"/>
              <a:t>foot at least once every 2 weeks, and each siding is actually </a:t>
            </a:r>
            <a:r>
              <a:rPr lang="en-US" sz="2000" dirty="0" smtClean="0"/>
              <a:t>traversed </a:t>
            </a:r>
            <a:r>
              <a:rPr lang="en-US" sz="2000" dirty="0"/>
              <a:t>by the vehicle or inspected on foot at least once every </a:t>
            </a:r>
            <a:r>
              <a:rPr lang="en-US" sz="2000" dirty="0" smtClean="0"/>
              <a:t>month</a:t>
            </a:r>
            <a:r>
              <a:rPr lang="en-US" sz="2000" dirty="0"/>
              <a:t>.  On high </a:t>
            </a:r>
            <a:r>
              <a:rPr lang="en-US" sz="2000" dirty="0" smtClean="0"/>
              <a:t>density commuter </a:t>
            </a:r>
            <a:r>
              <a:rPr lang="en-US" sz="2000" dirty="0"/>
              <a:t>railroad lines where track </a:t>
            </a:r>
            <a:r>
              <a:rPr lang="en-US" sz="2000" dirty="0" smtClean="0"/>
              <a:t>time does </a:t>
            </a:r>
            <a:r>
              <a:rPr lang="en-US" sz="2000" dirty="0"/>
              <a:t>not permit an on track vehicle inspection, and where </a:t>
            </a:r>
            <a:r>
              <a:rPr lang="en-US" sz="2000" dirty="0" smtClean="0"/>
              <a:t>track centers </a:t>
            </a:r>
            <a:r>
              <a:rPr lang="en-US" sz="2000" dirty="0"/>
              <a:t>are 15' or less, the requirements of this paragraph (b) (3) </a:t>
            </a:r>
            <a:r>
              <a:rPr lang="en-US" sz="2000" dirty="0" smtClean="0"/>
              <a:t>will </a:t>
            </a:r>
            <a:r>
              <a:rPr lang="en-US" sz="2000" dirty="0"/>
              <a:t>not apply; and</a:t>
            </a:r>
          </a:p>
          <a:p>
            <a:r>
              <a:rPr lang="en-US" sz="2000" dirty="0" smtClean="0"/>
              <a:t>(</a:t>
            </a:r>
            <a:r>
              <a:rPr lang="en-US" sz="2000" dirty="0"/>
              <a:t>4)  Track inspection records must indicate which track(s) </a:t>
            </a:r>
            <a:r>
              <a:rPr lang="en-US" sz="2000" dirty="0" smtClean="0"/>
              <a:t>are  traversed </a:t>
            </a:r>
            <a:r>
              <a:rPr lang="en-US" sz="2000" dirty="0"/>
              <a:t>by the vehicle or inspected on foot as outlined </a:t>
            </a:r>
            <a:r>
              <a:rPr lang="en-US" sz="2000" dirty="0" smtClean="0"/>
              <a:t>in (</a:t>
            </a:r>
            <a:r>
              <a:rPr lang="en-US" sz="2000" dirty="0"/>
              <a:t>b)(3) above</a:t>
            </a:r>
            <a:r>
              <a:rPr lang="en-US" sz="2000" dirty="0" smtClean="0"/>
              <a:t>. </a:t>
            </a:r>
            <a:endParaRPr lang="en-US" sz="2000" dirty="0"/>
          </a:p>
        </p:txBody>
      </p:sp>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 213.233 </a:t>
            </a:r>
            <a:r>
              <a:rPr lang="en-US" sz="4000" dirty="0" smtClean="0">
                <a:gradFill>
                  <a:gsLst>
                    <a:gs pos="0">
                      <a:prstClr val="black"/>
                    </a:gs>
                    <a:gs pos="40000">
                      <a:prstClr val="black">
                        <a:lumMod val="75000"/>
                        <a:lumOff val="25000"/>
                      </a:prstClr>
                    </a:gs>
                    <a:gs pos="100000">
                      <a:srgbClr val="212745">
                        <a:alpha val="65000"/>
                      </a:srgbClr>
                    </a:gs>
                  </a:gsLst>
                  <a:lin ang="5400000" scaled="0"/>
                </a:gradFill>
              </a:rPr>
              <a:t>Track Inspections</a:t>
            </a:r>
            <a:endParaRPr lang="en-US" sz="4000" dirty="0">
              <a:gradFill>
                <a:gsLst>
                  <a:gs pos="0">
                    <a:prstClr val="black"/>
                  </a:gs>
                  <a:gs pos="40000">
                    <a:prstClr val="black">
                      <a:lumMod val="75000"/>
                      <a:lumOff val="25000"/>
                    </a:prstClr>
                  </a:gs>
                  <a:gs pos="100000">
                    <a:srgbClr val="212745">
                      <a:alpha val="65000"/>
                    </a:srgbClr>
                  </a:gs>
                </a:gsLst>
                <a:lin ang="5400000" scaled="0"/>
              </a:gra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209</a:t>
            </a:fld>
            <a:endParaRPr lang="en-US" sz="800" dirty="0">
              <a:solidFill>
                <a:prstClr val="black"/>
              </a:solidFill>
            </a:endParaRPr>
          </a:p>
        </p:txBody>
      </p:sp>
    </p:spTree>
    <p:extLst>
      <p:ext uri="{BB962C8B-B14F-4D97-AF65-F5344CB8AC3E}">
        <p14:creationId xmlns:p14="http://schemas.microsoft.com/office/powerpoint/2010/main" val="42212001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21</a:t>
            </a:fld>
            <a:endParaRPr lang="en-US" sz="800" dirty="0">
              <a:solidFill>
                <a:prstClr val="black"/>
              </a:solidFill>
            </a:endParaRPr>
          </a:p>
        </p:txBody>
      </p:sp>
      <p:sp>
        <p:nvSpPr>
          <p:cNvPr id="11" name="TextBox 10"/>
          <p:cNvSpPr txBox="1"/>
          <p:nvPr/>
        </p:nvSpPr>
        <p:spPr>
          <a:xfrm>
            <a:off x="533400" y="5848290"/>
            <a:ext cx="8001000" cy="400110"/>
          </a:xfrm>
          <a:prstGeom prst="rect">
            <a:avLst/>
          </a:prstGeom>
          <a:noFill/>
        </p:spPr>
        <p:txBody>
          <a:bodyPr wrap="square" rtlCol="0">
            <a:spAutoFit/>
          </a:bodyPr>
          <a:lstStyle/>
          <a:p>
            <a:pPr algn="ctr"/>
            <a:r>
              <a:rPr lang="en-US" sz="2000" dirty="0" smtClean="0">
                <a:solidFill>
                  <a:prstClr val="black"/>
                </a:solidFill>
              </a:rPr>
              <a:t>Notice how many bolts are in these bars</a:t>
            </a:r>
            <a:endParaRPr lang="en-US" sz="2000" dirty="0">
              <a:solidFill>
                <a:prstClr val="black"/>
              </a:solidFill>
            </a:endParaRPr>
          </a:p>
        </p:txBody>
      </p:sp>
      <p:pic>
        <p:nvPicPr>
          <p:cNvPr id="150530" name="Picture 2" descr="C:\Users\kevin.mcquitty\AppData\Local\Microsoft\Windows\Temporary Internet Files\Content.Outlook\BM7YTDQO\IMG_1672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676400"/>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992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idx="4294967295"/>
          </p:nvPr>
        </p:nvSpPr>
        <p:spPr bwMode="auto">
          <a:xfrm>
            <a:off x="914400" y="1676400"/>
            <a:ext cx="7162800" cy="11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smtClean="0"/>
              <a:t>233 CONTINUED</a:t>
            </a:r>
          </a:p>
          <a:p>
            <a:r>
              <a:rPr lang="en-US" sz="2000" dirty="0"/>
              <a:t>(c)	Each track inspection must be made in accordance with the following schedule --</a:t>
            </a:r>
          </a:p>
        </p:txBody>
      </p:sp>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 213.233 </a:t>
            </a:r>
            <a:r>
              <a:rPr lang="en-US" sz="4000" dirty="0" smtClean="0">
                <a:gradFill>
                  <a:gsLst>
                    <a:gs pos="0">
                      <a:prstClr val="black"/>
                    </a:gs>
                    <a:gs pos="40000">
                      <a:prstClr val="black">
                        <a:lumMod val="75000"/>
                        <a:lumOff val="25000"/>
                      </a:prstClr>
                    </a:gs>
                    <a:gs pos="100000">
                      <a:srgbClr val="212745">
                        <a:alpha val="65000"/>
                      </a:srgbClr>
                    </a:gs>
                  </a:gsLst>
                  <a:lin ang="5400000" scaled="0"/>
                </a:gradFill>
              </a:rPr>
              <a:t>Track Inspections</a:t>
            </a:r>
            <a:endParaRPr lang="en-US" sz="4000" dirty="0">
              <a:gradFill>
                <a:gsLst>
                  <a:gs pos="0">
                    <a:prstClr val="black"/>
                  </a:gs>
                  <a:gs pos="40000">
                    <a:prstClr val="black">
                      <a:lumMod val="75000"/>
                      <a:lumOff val="25000"/>
                    </a:prstClr>
                  </a:gs>
                  <a:gs pos="100000">
                    <a:srgbClr val="212745">
                      <a:alpha val="65000"/>
                    </a:srgbClr>
                  </a:gs>
                </a:gsLst>
                <a:lin ang="5400000" scaled="0"/>
              </a:gra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503879190"/>
              </p:ext>
            </p:extLst>
          </p:nvPr>
        </p:nvGraphicFramePr>
        <p:xfrm>
          <a:off x="990600" y="2855913"/>
          <a:ext cx="6991350" cy="3468687"/>
        </p:xfrm>
        <a:graphic>
          <a:graphicData uri="http://schemas.openxmlformats.org/presentationml/2006/ole">
            <mc:AlternateContent xmlns:mc="http://schemas.openxmlformats.org/markup-compatibility/2006">
              <mc:Choice xmlns:v="urn:schemas-microsoft-com:vml" Requires="v">
                <p:oleObj spid="_x0000_s209958" name="Worksheet" r:id="rId4" imgW="4937400" imgH="2000160" progId="Excel.Sheet.8">
                  <p:embed/>
                </p:oleObj>
              </mc:Choice>
              <mc:Fallback>
                <p:oleObj name="Worksheet" r:id="rId4" imgW="4937400" imgH="200016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855913"/>
                        <a:ext cx="6991350" cy="3468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210</a:t>
            </a:fld>
            <a:endParaRPr lang="en-US" sz="800" dirty="0">
              <a:solidFill>
                <a:prstClr val="black"/>
              </a:solidFill>
            </a:endParaRPr>
          </a:p>
        </p:txBody>
      </p:sp>
    </p:spTree>
    <p:extLst>
      <p:ext uri="{BB962C8B-B14F-4D97-AF65-F5344CB8AC3E}">
        <p14:creationId xmlns:p14="http://schemas.microsoft.com/office/powerpoint/2010/main" val="8657761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idx="4294967295"/>
          </p:nvPr>
        </p:nvSpPr>
        <p:spPr bwMode="auto">
          <a:xfrm>
            <a:off x="914400" y="1676400"/>
            <a:ext cx="7162800" cy="315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smtClean="0"/>
              <a:t>233 CONTINUED</a:t>
            </a:r>
          </a:p>
          <a:p>
            <a:r>
              <a:rPr lang="en-US" sz="2000" dirty="0"/>
              <a:t>(d) If the person making the inspection finds a deviation from the requirements of this part, the inspector shall immediately initiate remedial action</a:t>
            </a:r>
            <a:r>
              <a:rPr lang="en-US" sz="2000" dirty="0" smtClean="0"/>
              <a:t>.</a:t>
            </a:r>
          </a:p>
          <a:p>
            <a:endParaRPr lang="en-US" sz="2000" dirty="0"/>
          </a:p>
          <a:p>
            <a:r>
              <a:rPr lang="en-US" sz="2000" dirty="0"/>
              <a:t>Note: to §213.233. Except as provided in paragraph (b) of this section, no part of this </a:t>
            </a:r>
            <a:r>
              <a:rPr lang="en-US" sz="2000" dirty="0" smtClean="0"/>
              <a:t>section will </a:t>
            </a:r>
            <a:r>
              <a:rPr lang="en-US" sz="2000" dirty="0"/>
              <a:t>in any way be construed to limit the Inspector’s discretion as it involves inspection speed </a:t>
            </a:r>
            <a:r>
              <a:rPr lang="en-US" sz="2000" dirty="0" smtClean="0"/>
              <a:t>and sight </a:t>
            </a:r>
            <a:r>
              <a:rPr lang="en-US" sz="2000" dirty="0"/>
              <a:t>distance.</a:t>
            </a:r>
          </a:p>
        </p:txBody>
      </p:sp>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 213.233 </a:t>
            </a:r>
            <a:r>
              <a:rPr lang="en-US" sz="4000" dirty="0" smtClean="0">
                <a:gradFill>
                  <a:gsLst>
                    <a:gs pos="0">
                      <a:prstClr val="black"/>
                    </a:gs>
                    <a:gs pos="40000">
                      <a:prstClr val="black">
                        <a:lumMod val="75000"/>
                        <a:lumOff val="25000"/>
                      </a:prstClr>
                    </a:gs>
                    <a:gs pos="100000">
                      <a:srgbClr val="212745">
                        <a:alpha val="65000"/>
                      </a:srgbClr>
                    </a:gs>
                  </a:gsLst>
                  <a:lin ang="5400000" scaled="0"/>
                </a:gradFill>
              </a:rPr>
              <a:t>Track Inspections</a:t>
            </a:r>
            <a:endParaRPr lang="en-US" sz="4000" dirty="0">
              <a:gradFill>
                <a:gsLst>
                  <a:gs pos="0">
                    <a:prstClr val="black"/>
                  </a:gs>
                  <a:gs pos="40000">
                    <a:prstClr val="black">
                      <a:lumMod val="75000"/>
                      <a:lumOff val="25000"/>
                    </a:prstClr>
                  </a:gs>
                  <a:gs pos="100000">
                    <a:srgbClr val="212745">
                      <a:alpha val="65000"/>
                    </a:srgbClr>
                  </a:gs>
                </a:gsLst>
                <a:lin ang="5400000" scaled="0"/>
              </a:gra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211</a:t>
            </a:fld>
            <a:endParaRPr lang="en-US" sz="800" dirty="0">
              <a:solidFill>
                <a:prstClr val="black"/>
              </a:solidFill>
            </a:endParaRPr>
          </a:p>
        </p:txBody>
      </p:sp>
    </p:spTree>
    <p:extLst>
      <p:ext uri="{BB962C8B-B14F-4D97-AF65-F5344CB8AC3E}">
        <p14:creationId xmlns:p14="http://schemas.microsoft.com/office/powerpoint/2010/main" val="30856789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idx="4294967295"/>
          </p:nvPr>
        </p:nvSpPr>
        <p:spPr bwMode="auto">
          <a:xfrm>
            <a:off x="914400" y="2032634"/>
            <a:ext cx="7162800" cy="345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a:t> </a:t>
            </a:r>
            <a:r>
              <a:rPr lang="en-US" sz="2000" dirty="0" smtClean="0"/>
              <a:t>§ 213.234(a) </a:t>
            </a:r>
            <a:r>
              <a:rPr lang="en-US" sz="2000" b="1" dirty="0" smtClean="0"/>
              <a:t>General</a:t>
            </a:r>
            <a:r>
              <a:rPr lang="en-US" sz="2000" b="1" dirty="0"/>
              <a:t>. Except for track described in paragraph (c) of this section, the provisions </a:t>
            </a:r>
            <a:r>
              <a:rPr lang="en-US" sz="2000" b="1" dirty="0" smtClean="0"/>
              <a:t>in this </a:t>
            </a:r>
            <a:r>
              <a:rPr lang="en-US" sz="2000" b="1" dirty="0"/>
              <a:t>section are applicable on and after July 1, 2012. </a:t>
            </a:r>
            <a:endParaRPr lang="en-US" sz="2000" b="1" dirty="0" smtClean="0"/>
          </a:p>
          <a:p>
            <a:endParaRPr lang="en-US" sz="2000" b="1" dirty="0"/>
          </a:p>
          <a:p>
            <a:r>
              <a:rPr lang="en-US" sz="1800" dirty="0"/>
              <a:t>GUIDANCE: This paragraph—effective on July 1, 2012—requires the automated inspection </a:t>
            </a:r>
            <a:r>
              <a:rPr lang="en-US" sz="1800" dirty="0" smtClean="0"/>
              <a:t>of track </a:t>
            </a:r>
            <a:r>
              <a:rPr lang="en-US" sz="1800" dirty="0"/>
              <a:t>constructed with concrete crossties. Automated inspection technology is available </a:t>
            </a:r>
            <a:r>
              <a:rPr lang="en-US" sz="1800" dirty="0" smtClean="0"/>
              <a:t>to perform </a:t>
            </a:r>
            <a:r>
              <a:rPr lang="en-US" sz="1800" dirty="0"/>
              <a:t>essential tasks necessary to supplement visual inspection, quantify </a:t>
            </a:r>
            <a:r>
              <a:rPr lang="en-US" sz="1800" dirty="0" smtClean="0"/>
              <a:t>performance-based specifications </a:t>
            </a:r>
            <a:r>
              <a:rPr lang="en-US" sz="1800" dirty="0"/>
              <a:t>to guarantee safe car behavior, and provide objective confidence and ensure </a:t>
            </a:r>
            <a:r>
              <a:rPr lang="en-US" sz="1800" dirty="0" smtClean="0"/>
              <a:t>safe train </a:t>
            </a:r>
            <a:r>
              <a:rPr lang="en-US" sz="1800" dirty="0"/>
              <a:t>operations.</a:t>
            </a:r>
            <a:endParaRPr lang="en-US" sz="1800" dirty="0" smtClean="0"/>
          </a:p>
        </p:txBody>
      </p:sp>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213.234 </a:t>
            </a:r>
            <a:r>
              <a:rPr lang="en-US" sz="3600" dirty="0" smtClean="0">
                <a:solidFill>
                  <a:srgbClr val="FF0000"/>
                </a:solidFill>
              </a:rPr>
              <a:t>Automated </a:t>
            </a:r>
          </a:p>
          <a:p>
            <a:pPr algn="l">
              <a:buClr>
                <a:srgbClr val="F14124">
                  <a:lumMod val="75000"/>
                </a:srgbClr>
              </a:buClr>
            </a:pPr>
            <a:r>
              <a:rPr lang="en-US" sz="3600" dirty="0">
                <a:solidFill>
                  <a:srgbClr val="FF0000"/>
                </a:solidFill>
              </a:rPr>
              <a:t> </a:t>
            </a:r>
            <a:r>
              <a:rPr lang="en-US" sz="3600" dirty="0" smtClean="0">
                <a:solidFill>
                  <a:srgbClr val="FF0000"/>
                </a:solidFill>
              </a:rPr>
              <a:t>              Inspections - Concrete</a:t>
            </a:r>
            <a:endParaRPr lang="en-US" sz="36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212</a:t>
            </a:fld>
            <a:endParaRPr lang="en-US" sz="800" dirty="0">
              <a:solidFill>
                <a:prstClr val="black"/>
              </a:solidFill>
            </a:endParaRPr>
          </a:p>
        </p:txBody>
      </p:sp>
    </p:spTree>
    <p:extLst>
      <p:ext uri="{BB962C8B-B14F-4D97-AF65-F5344CB8AC3E}">
        <p14:creationId xmlns:p14="http://schemas.microsoft.com/office/powerpoint/2010/main" val="26325210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idx="4294967295"/>
          </p:nvPr>
        </p:nvSpPr>
        <p:spPr bwMode="auto">
          <a:xfrm>
            <a:off x="914400" y="2032634"/>
            <a:ext cx="7162800" cy="4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a:t> </a:t>
            </a:r>
            <a:r>
              <a:rPr lang="en-US" sz="2000" dirty="0" smtClean="0"/>
              <a:t>Additionally but not limited to this NEW section requires:</a:t>
            </a:r>
          </a:p>
          <a:p>
            <a:r>
              <a:rPr lang="en-US" sz="2000" dirty="0" smtClean="0"/>
              <a:t>§ 213.234 (b</a:t>
            </a:r>
            <a:r>
              <a:rPr lang="en-US" sz="2000" b="1" dirty="0" smtClean="0"/>
              <a:t>) FREQUENCY </a:t>
            </a:r>
            <a:r>
              <a:rPr lang="en-US" sz="2000" dirty="0" smtClean="0"/>
              <a:t>based on class tonnage and exclusive passenger use</a:t>
            </a:r>
          </a:p>
          <a:p>
            <a:r>
              <a:rPr lang="en-US" sz="2000" dirty="0"/>
              <a:t>§ </a:t>
            </a:r>
            <a:r>
              <a:rPr lang="en-US" sz="2000" dirty="0" smtClean="0"/>
              <a:t>213.234 (c) </a:t>
            </a:r>
            <a:r>
              <a:rPr lang="en-US" sz="2000" b="1" dirty="0" smtClean="0"/>
              <a:t>NONAPLICATION</a:t>
            </a:r>
            <a:r>
              <a:rPr lang="en-US" sz="2000" dirty="0" smtClean="0"/>
              <a:t> for tangent track &lt; 600’</a:t>
            </a:r>
          </a:p>
          <a:p>
            <a:r>
              <a:rPr lang="en-US" sz="2000" dirty="0"/>
              <a:t>§ </a:t>
            </a:r>
            <a:r>
              <a:rPr lang="en-US" sz="2000" dirty="0" smtClean="0"/>
              <a:t>213.234 (d</a:t>
            </a:r>
            <a:r>
              <a:rPr lang="en-US" sz="2000" dirty="0"/>
              <a:t>) </a:t>
            </a:r>
            <a:r>
              <a:rPr lang="en-US" sz="2000" b="1" dirty="0" smtClean="0"/>
              <a:t>PERFORMANCE STANDARDS </a:t>
            </a:r>
            <a:r>
              <a:rPr lang="en-US" sz="2000" dirty="0" smtClean="0"/>
              <a:t>for </a:t>
            </a:r>
            <a:r>
              <a:rPr lang="en-US" sz="2000" dirty="0"/>
              <a:t>automated inspection measurement system</a:t>
            </a:r>
            <a:r>
              <a:rPr lang="en-US" sz="2000" dirty="0" smtClean="0"/>
              <a:t>.</a:t>
            </a:r>
          </a:p>
          <a:p>
            <a:r>
              <a:rPr lang="en-US" sz="1800" dirty="0"/>
              <a:t>§ 213.234 </a:t>
            </a:r>
            <a:r>
              <a:rPr lang="en-US" sz="1800" dirty="0" smtClean="0"/>
              <a:t>(e</a:t>
            </a:r>
            <a:r>
              <a:rPr lang="en-US" sz="1800" dirty="0"/>
              <a:t>) </a:t>
            </a:r>
            <a:r>
              <a:rPr lang="en-US" sz="1800" b="1" dirty="0" smtClean="0"/>
              <a:t>EXCEPTION REPORTS </a:t>
            </a:r>
            <a:r>
              <a:rPr lang="en-US" sz="1800" dirty="0"/>
              <a:t>to be produced by system</a:t>
            </a:r>
            <a:r>
              <a:rPr lang="en-US" sz="1800" dirty="0" smtClean="0"/>
              <a:t>;</a:t>
            </a:r>
          </a:p>
          <a:p>
            <a:r>
              <a:rPr lang="en-US" sz="1800" dirty="0"/>
              <a:t>§ 213.234 </a:t>
            </a:r>
            <a:r>
              <a:rPr lang="en-US" sz="1800" dirty="0" smtClean="0"/>
              <a:t>(f) </a:t>
            </a:r>
            <a:r>
              <a:rPr lang="en-US" sz="1800" b="1" dirty="0" smtClean="0"/>
              <a:t>RECORDKEEPING REQUIREMENTS</a:t>
            </a:r>
          </a:p>
          <a:p>
            <a:r>
              <a:rPr lang="en-US" sz="1800" dirty="0"/>
              <a:t>§ 213.234 </a:t>
            </a:r>
            <a:r>
              <a:rPr lang="en-US" sz="1800" dirty="0" smtClean="0"/>
              <a:t>(g)  </a:t>
            </a:r>
            <a:r>
              <a:rPr lang="en-US" sz="1800" b="1" dirty="0" smtClean="0"/>
              <a:t>PRCEDURES FOR INTEGRITY OF DATA</a:t>
            </a:r>
          </a:p>
          <a:p>
            <a:r>
              <a:rPr lang="en-US" sz="1800" dirty="0"/>
              <a:t>§ 213.234 </a:t>
            </a:r>
            <a:r>
              <a:rPr lang="en-US" sz="1800" dirty="0" smtClean="0"/>
              <a:t>(h) </a:t>
            </a:r>
            <a:r>
              <a:rPr lang="en-US" sz="1800" b="1" dirty="0" smtClean="0"/>
              <a:t>TRAINING</a:t>
            </a:r>
          </a:p>
          <a:p>
            <a:endParaRPr lang="en-US" sz="1800" dirty="0" smtClean="0"/>
          </a:p>
        </p:txBody>
      </p:sp>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213.234 </a:t>
            </a:r>
            <a:r>
              <a:rPr lang="en-US" sz="3600" dirty="0" smtClean="0">
                <a:solidFill>
                  <a:srgbClr val="FF0000"/>
                </a:solidFill>
              </a:rPr>
              <a:t>Automated </a:t>
            </a:r>
          </a:p>
          <a:p>
            <a:pPr marL="0" indent="0" algn="l">
              <a:buClr>
                <a:srgbClr val="F14124">
                  <a:lumMod val="75000"/>
                </a:srgbClr>
              </a:buClr>
              <a:buFont typeface="Georgia" pitchFamily="18" charset="0"/>
              <a:buNone/>
            </a:pPr>
            <a:r>
              <a:rPr lang="en-US" sz="3600" dirty="0" smtClean="0">
                <a:solidFill>
                  <a:srgbClr val="FF0000"/>
                </a:solidFill>
              </a:rPr>
              <a:t>                 Inspections - Concrete</a:t>
            </a:r>
            <a:endParaRPr lang="en-US" sz="36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213</a:t>
            </a:fld>
            <a:endParaRPr lang="en-US" sz="800" dirty="0">
              <a:solidFill>
                <a:prstClr val="black"/>
              </a:solidFill>
            </a:endParaRPr>
          </a:p>
        </p:txBody>
      </p:sp>
    </p:spTree>
    <p:extLst>
      <p:ext uri="{BB962C8B-B14F-4D97-AF65-F5344CB8AC3E}">
        <p14:creationId xmlns:p14="http://schemas.microsoft.com/office/powerpoint/2010/main" val="2306442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idx="4294967295"/>
          </p:nvPr>
        </p:nvSpPr>
        <p:spPr bwMode="auto">
          <a:xfrm>
            <a:off x="914400" y="1676400"/>
            <a:ext cx="7162800" cy="13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a:t>(a)	Except as provided in paragraph </a:t>
            </a:r>
            <a:r>
              <a:rPr lang="en-US" sz="2000" dirty="0" smtClean="0"/>
              <a:t>(c) </a:t>
            </a:r>
            <a:r>
              <a:rPr lang="en-US" sz="2000" dirty="0"/>
              <a:t>of this section, each switch, turnout, track crossing, and moveable bridge lift rail assembly or other transition device shall be inspected on foot at least </a:t>
            </a:r>
            <a:r>
              <a:rPr lang="en-US" sz="2000" u="sng" dirty="0" smtClean="0"/>
              <a:t>monthly</a:t>
            </a:r>
            <a:r>
              <a:rPr lang="en-US" sz="2000" dirty="0" smtClean="0"/>
              <a:t>.</a:t>
            </a:r>
            <a:endParaRPr lang="en-US" sz="2000" u="sng" dirty="0"/>
          </a:p>
        </p:txBody>
      </p:sp>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 213.235 </a:t>
            </a:r>
            <a:r>
              <a:rPr lang="en-US" sz="2800" dirty="0" smtClean="0">
                <a:gradFill>
                  <a:gsLst>
                    <a:gs pos="0">
                      <a:prstClr val="black"/>
                    </a:gs>
                    <a:gs pos="40000">
                      <a:prstClr val="black">
                        <a:lumMod val="75000"/>
                        <a:lumOff val="25000"/>
                      </a:prstClr>
                    </a:gs>
                    <a:gs pos="100000">
                      <a:srgbClr val="212745">
                        <a:alpha val="65000"/>
                      </a:srgbClr>
                    </a:gs>
                  </a:gsLst>
                  <a:lin ang="5400000" scaled="0"/>
                </a:gradFill>
              </a:rPr>
              <a:t>Switch, Track Crossing,</a:t>
            </a:r>
          </a:p>
          <a:p>
            <a:pPr marL="0" indent="0" algn="l">
              <a:buClr>
                <a:srgbClr val="F14124">
                  <a:lumMod val="75000"/>
                </a:srgbClr>
              </a:buClr>
              <a:buFont typeface="Georgia" pitchFamily="18" charset="0"/>
              <a:buNone/>
            </a:pPr>
            <a:r>
              <a:rPr lang="en-US" sz="2800" dirty="0" smtClean="0">
                <a:gradFill>
                  <a:gsLst>
                    <a:gs pos="0">
                      <a:prstClr val="black"/>
                    </a:gs>
                    <a:gs pos="40000">
                      <a:prstClr val="black">
                        <a:lumMod val="75000"/>
                        <a:lumOff val="25000"/>
                      </a:prstClr>
                    </a:gs>
                    <a:gs pos="100000">
                      <a:srgbClr val="212745">
                        <a:alpha val="65000"/>
                      </a:srgbClr>
                    </a:gs>
                  </a:gsLst>
                  <a:lin ang="5400000" scaled="0"/>
                </a:gradFill>
              </a:rPr>
              <a:t>                   Lift Rail/Transition Inspections</a:t>
            </a:r>
            <a:endParaRPr lang="en-US" sz="2800" dirty="0">
              <a:gradFill>
                <a:gsLst>
                  <a:gs pos="0">
                    <a:prstClr val="black"/>
                  </a:gs>
                  <a:gs pos="40000">
                    <a:prstClr val="black">
                      <a:lumMod val="75000"/>
                      <a:lumOff val="25000"/>
                    </a:prstClr>
                  </a:gs>
                  <a:gs pos="100000">
                    <a:srgbClr val="212745">
                      <a:alpha val="65000"/>
                    </a:srgbClr>
                  </a:gs>
                </a:gsLst>
                <a:lin ang="5400000" scaled="0"/>
              </a:gradFill>
            </a:endParaRPr>
          </a:p>
        </p:txBody>
      </p:sp>
      <p:pic>
        <p:nvPicPr>
          <p:cNvPr id="9" name="Picture 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3276600"/>
            <a:ext cx="5410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 name="TextBox 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214</a:t>
            </a:fld>
            <a:endParaRPr lang="en-US" sz="800" dirty="0">
              <a:solidFill>
                <a:prstClr val="black"/>
              </a:solidFill>
            </a:endParaRPr>
          </a:p>
        </p:txBody>
      </p:sp>
    </p:spTree>
    <p:extLst>
      <p:ext uri="{BB962C8B-B14F-4D97-AF65-F5344CB8AC3E}">
        <p14:creationId xmlns:p14="http://schemas.microsoft.com/office/powerpoint/2010/main" val="41883274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idx="4294967295"/>
          </p:nvPr>
        </p:nvSpPr>
        <p:spPr bwMode="auto">
          <a:xfrm>
            <a:off x="914400" y="1676400"/>
            <a:ext cx="4592344" cy="224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a:t>(b) Each switch in Classes 3 through 5 track that is held in position only by the operating mechanism and one connecting rod shall be operated to all of its positions during one inspection in every 3 month </a:t>
            </a:r>
            <a:r>
              <a:rPr lang="en-US" sz="2000" dirty="0" smtClean="0"/>
              <a:t>period.</a:t>
            </a:r>
            <a:endParaRPr lang="en-US" sz="2000" u="sng" dirty="0"/>
          </a:p>
        </p:txBody>
      </p:sp>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 213.235 </a:t>
            </a:r>
            <a:r>
              <a:rPr lang="en-US" sz="2800" dirty="0" smtClean="0">
                <a:gradFill>
                  <a:gsLst>
                    <a:gs pos="0">
                      <a:prstClr val="black"/>
                    </a:gs>
                    <a:gs pos="40000">
                      <a:prstClr val="black">
                        <a:lumMod val="75000"/>
                        <a:lumOff val="25000"/>
                      </a:prstClr>
                    </a:gs>
                    <a:gs pos="100000">
                      <a:srgbClr val="212745">
                        <a:alpha val="65000"/>
                      </a:srgbClr>
                    </a:gs>
                  </a:gsLst>
                  <a:lin ang="5400000" scaled="0"/>
                </a:gradFill>
              </a:rPr>
              <a:t>Switch, Track Crossing,</a:t>
            </a:r>
          </a:p>
          <a:p>
            <a:pPr marL="0" indent="0" algn="l">
              <a:buClr>
                <a:srgbClr val="F14124">
                  <a:lumMod val="75000"/>
                </a:srgbClr>
              </a:buClr>
              <a:buFont typeface="Georgia" pitchFamily="18" charset="0"/>
              <a:buNone/>
            </a:pPr>
            <a:r>
              <a:rPr lang="en-US" sz="2800" dirty="0" smtClean="0">
                <a:gradFill>
                  <a:gsLst>
                    <a:gs pos="0">
                      <a:prstClr val="black"/>
                    </a:gs>
                    <a:gs pos="40000">
                      <a:prstClr val="black">
                        <a:lumMod val="75000"/>
                        <a:lumOff val="25000"/>
                      </a:prstClr>
                    </a:gs>
                    <a:gs pos="100000">
                      <a:srgbClr val="212745">
                        <a:alpha val="65000"/>
                      </a:srgbClr>
                    </a:gs>
                  </a:gsLst>
                  <a:lin ang="5400000" scaled="0"/>
                </a:gradFill>
              </a:rPr>
              <a:t>                   Lift Rail/Transition Inspections</a:t>
            </a:r>
            <a:endParaRPr lang="en-US" sz="2800" dirty="0">
              <a:gradFill>
                <a:gsLst>
                  <a:gs pos="0">
                    <a:prstClr val="black"/>
                  </a:gs>
                  <a:gs pos="40000">
                    <a:prstClr val="black">
                      <a:lumMod val="75000"/>
                      <a:lumOff val="25000"/>
                    </a:prstClr>
                  </a:gs>
                  <a:gs pos="100000">
                    <a:srgbClr val="212745">
                      <a:alpha val="65000"/>
                    </a:srgbClr>
                  </a:gs>
                </a:gsLst>
                <a:lin ang="5400000" scaled="0"/>
              </a:gradFill>
            </a:endParaRPr>
          </a:p>
        </p:txBody>
      </p:sp>
      <p:pic>
        <p:nvPicPr>
          <p:cNvPr id="10"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3894138"/>
            <a:ext cx="2819400"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2275" y="1885950"/>
            <a:ext cx="29559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3" name="TextBox 12"/>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215</a:t>
            </a:fld>
            <a:endParaRPr lang="en-US" sz="800" dirty="0">
              <a:solidFill>
                <a:prstClr val="black"/>
              </a:solidFill>
            </a:endParaRPr>
          </a:p>
        </p:txBody>
      </p:sp>
    </p:spTree>
    <p:extLst>
      <p:ext uri="{BB962C8B-B14F-4D97-AF65-F5344CB8AC3E}">
        <p14:creationId xmlns:p14="http://schemas.microsoft.com/office/powerpoint/2010/main" val="19287735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idx="4294967295"/>
          </p:nvPr>
        </p:nvSpPr>
        <p:spPr bwMode="auto">
          <a:xfrm>
            <a:off x="914400" y="1676400"/>
            <a:ext cx="7162800" cy="13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a:t>(c)  In the case of track that is used less than once a month, each switch, turnout, track crossing, and moveable bridge lift rail assembly or other transition device shall be inspected on foot before it is used. </a:t>
            </a:r>
            <a:endParaRPr lang="en-US" sz="2000" u="sng" dirty="0"/>
          </a:p>
        </p:txBody>
      </p:sp>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 213.235 </a:t>
            </a:r>
            <a:r>
              <a:rPr lang="en-US" sz="2800" dirty="0" smtClean="0">
                <a:gradFill>
                  <a:gsLst>
                    <a:gs pos="0">
                      <a:prstClr val="black"/>
                    </a:gs>
                    <a:gs pos="40000">
                      <a:prstClr val="black">
                        <a:lumMod val="75000"/>
                        <a:lumOff val="25000"/>
                      </a:prstClr>
                    </a:gs>
                    <a:gs pos="100000">
                      <a:srgbClr val="212745">
                        <a:alpha val="65000"/>
                      </a:srgbClr>
                    </a:gs>
                  </a:gsLst>
                  <a:lin ang="5400000" scaled="0"/>
                </a:gradFill>
              </a:rPr>
              <a:t>Switch, Track Crossing,</a:t>
            </a:r>
          </a:p>
          <a:p>
            <a:pPr marL="0" indent="0" algn="l">
              <a:buClr>
                <a:srgbClr val="F14124">
                  <a:lumMod val="75000"/>
                </a:srgbClr>
              </a:buClr>
              <a:buFont typeface="Georgia" pitchFamily="18" charset="0"/>
              <a:buNone/>
            </a:pPr>
            <a:r>
              <a:rPr lang="en-US" sz="2800" dirty="0" smtClean="0">
                <a:gradFill>
                  <a:gsLst>
                    <a:gs pos="0">
                      <a:prstClr val="black"/>
                    </a:gs>
                    <a:gs pos="40000">
                      <a:prstClr val="black">
                        <a:lumMod val="75000"/>
                        <a:lumOff val="25000"/>
                      </a:prstClr>
                    </a:gs>
                    <a:gs pos="100000">
                      <a:srgbClr val="212745">
                        <a:alpha val="65000"/>
                      </a:srgbClr>
                    </a:gs>
                  </a:gsLst>
                  <a:lin ang="5400000" scaled="0"/>
                </a:gradFill>
              </a:rPr>
              <a:t>                   Lift Rail/Transition Inspections</a:t>
            </a:r>
            <a:endParaRPr lang="en-US" sz="2800" dirty="0">
              <a:gradFill>
                <a:gsLst>
                  <a:gs pos="0">
                    <a:prstClr val="black"/>
                  </a:gs>
                  <a:gs pos="40000">
                    <a:prstClr val="black">
                      <a:lumMod val="75000"/>
                      <a:lumOff val="25000"/>
                    </a:prstClr>
                  </a:gs>
                  <a:gs pos="100000">
                    <a:srgbClr val="212745">
                      <a:alpha val="65000"/>
                    </a:srgbClr>
                  </a:gs>
                </a:gsLst>
                <a:lin ang="5400000" scaled="0"/>
              </a:gradFill>
            </a:endParaRPr>
          </a:p>
        </p:txBody>
      </p:sp>
      <p:pic>
        <p:nvPicPr>
          <p:cNvPr id="10"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3124200"/>
            <a:ext cx="50292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216</a:t>
            </a:fld>
            <a:endParaRPr lang="en-US" sz="800" dirty="0">
              <a:solidFill>
                <a:prstClr val="black"/>
              </a:solidFill>
            </a:endParaRPr>
          </a:p>
        </p:txBody>
      </p:sp>
    </p:spTree>
    <p:extLst>
      <p:ext uri="{BB962C8B-B14F-4D97-AF65-F5344CB8AC3E}">
        <p14:creationId xmlns:p14="http://schemas.microsoft.com/office/powerpoint/2010/main" val="23045781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217</a:t>
            </a:fld>
            <a:endParaRPr lang="en-US" sz="800" dirty="0">
              <a:solidFill>
                <a:prstClr val="black"/>
              </a:solidFill>
            </a:endParaRPr>
          </a:p>
        </p:txBody>
      </p:sp>
      <p:sp>
        <p:nvSpPr>
          <p:cNvPr id="10" name="Content Placeholder 2"/>
          <p:cNvSpPr>
            <a:spLocks noGrp="1"/>
          </p:cNvSpPr>
          <p:nvPr>
            <p:ph idx="4294967295"/>
          </p:nvPr>
        </p:nvSpPr>
        <p:spPr>
          <a:xfrm>
            <a:off x="457200" y="1600200"/>
            <a:ext cx="8229600" cy="5000625"/>
          </a:xfrm>
          <a:prstGeom prst="rect">
            <a:avLst/>
          </a:prstGeom>
        </p:spPr>
        <p:txBody>
          <a:bodyPr rtlCol="0">
            <a:normAutofit/>
          </a:bodyPr>
          <a:lstStyle/>
          <a:p>
            <a:pPr fontAlgn="auto">
              <a:spcAft>
                <a:spcPts val="0"/>
              </a:spcAft>
              <a:buFont typeface="Arial" pitchFamily="34" charset="0"/>
              <a:buChar char="•"/>
              <a:defRPr/>
            </a:pPr>
            <a:endParaRPr lang="en-US" dirty="0" smtClean="0">
              <a:solidFill>
                <a:schemeClr val="tx1"/>
              </a:solidFill>
            </a:endParaRPr>
          </a:p>
          <a:p>
            <a:pPr marL="0" indent="0" algn="ctr" fontAlgn="auto">
              <a:spcAft>
                <a:spcPts val="0"/>
              </a:spcAft>
              <a:buFont typeface="Arial" pitchFamily="34" charset="0"/>
              <a:buNone/>
              <a:defRPr/>
            </a:pPr>
            <a:r>
              <a:rPr lang="en-US" sz="2600" dirty="0">
                <a:solidFill>
                  <a:schemeClr val="tx1"/>
                </a:solidFill>
              </a:rPr>
              <a:t>§213.237 </a:t>
            </a:r>
            <a:r>
              <a:rPr lang="en-US" sz="2600" dirty="0" smtClean="0">
                <a:solidFill>
                  <a:schemeClr val="tx1"/>
                </a:solidFill>
              </a:rPr>
              <a:t>Inspection of Rail</a:t>
            </a:r>
          </a:p>
          <a:p>
            <a:pPr marL="0" indent="0" algn="ctr" fontAlgn="auto">
              <a:spcAft>
                <a:spcPts val="0"/>
              </a:spcAft>
              <a:buFont typeface="Arial" pitchFamily="34" charset="0"/>
              <a:buNone/>
              <a:defRPr/>
            </a:pPr>
            <a:r>
              <a:rPr lang="en-US" sz="2600" dirty="0" smtClean="0">
                <a:solidFill>
                  <a:schemeClr val="tx1"/>
                </a:solidFill>
              </a:rPr>
              <a:t>                                                                                                 </a:t>
            </a:r>
            <a:r>
              <a:rPr lang="en-US" sz="4800" dirty="0">
                <a:solidFill>
                  <a:schemeClr val="tx1"/>
                </a:solidFill>
              </a:rPr>
              <a:t>There are many changes the language in this section – here are some notes: </a:t>
            </a:r>
            <a:endParaRPr lang="en-US" sz="4800" dirty="0" smtClean="0">
              <a:solidFill>
                <a:schemeClr val="tx1"/>
              </a:solidFill>
            </a:endParaRPr>
          </a:p>
        </p:txBody>
      </p:sp>
    </p:spTree>
    <p:extLst>
      <p:ext uri="{BB962C8B-B14F-4D97-AF65-F5344CB8AC3E}">
        <p14:creationId xmlns:p14="http://schemas.microsoft.com/office/powerpoint/2010/main" val="26737479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idx="4294967295"/>
          </p:nvPr>
        </p:nvSpPr>
        <p:spPr bwMode="auto">
          <a:xfrm>
            <a:off x="723900" y="1855713"/>
            <a:ext cx="7810500" cy="396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800" dirty="0">
                <a:solidFill>
                  <a:schemeClr val="tx1"/>
                </a:solidFill>
              </a:rPr>
              <a:t>237(a) </a:t>
            </a:r>
            <a:r>
              <a:rPr lang="en-US" sz="2800" dirty="0" smtClean="0">
                <a:solidFill>
                  <a:schemeClr val="tx1"/>
                </a:solidFill>
              </a:rPr>
              <a:t>          In </a:t>
            </a:r>
            <a:r>
              <a:rPr lang="en-US" sz="2800" dirty="0">
                <a:solidFill>
                  <a:schemeClr val="tx1"/>
                </a:solidFill>
              </a:rPr>
              <a:t>addition to the inspections required by § 213.233, each track owner shall conduct internal rail inspections sufficient to maintain service failure rates per rail inspection segment in accordance with this paragraph (a) for a 12-month period, as determined by the track owner and calculated within 45 days of the end of the </a:t>
            </a:r>
            <a:r>
              <a:rPr lang="en-US" sz="2800" dirty="0" smtClean="0">
                <a:solidFill>
                  <a:schemeClr val="tx1"/>
                </a:solidFill>
              </a:rPr>
              <a:t>period….  </a:t>
            </a:r>
            <a:endParaRPr lang="en-US" sz="2800" u="sng" dirty="0">
              <a:solidFill>
                <a:schemeClr val="tx1"/>
              </a:solidFill>
            </a:endParaRPr>
          </a:p>
        </p:txBody>
      </p:sp>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218</a:t>
            </a:fld>
            <a:endParaRPr lang="en-US" sz="800" dirty="0">
              <a:solidFill>
                <a:prstClr val="black"/>
              </a:solidFill>
            </a:endParaRPr>
          </a:p>
        </p:txBody>
      </p:sp>
    </p:spTree>
    <p:extLst>
      <p:ext uri="{BB962C8B-B14F-4D97-AF65-F5344CB8AC3E}">
        <p14:creationId xmlns:p14="http://schemas.microsoft.com/office/powerpoint/2010/main" val="3752595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idx="4294967295"/>
          </p:nvPr>
        </p:nvSpPr>
        <p:spPr bwMode="auto">
          <a:xfrm>
            <a:off x="723900" y="1855713"/>
            <a:ext cx="7810500" cy="3105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800" dirty="0">
                <a:solidFill>
                  <a:schemeClr val="tx1"/>
                </a:solidFill>
              </a:rPr>
              <a:t>237(a</a:t>
            </a:r>
            <a:r>
              <a:rPr lang="en-US" sz="2800" dirty="0" smtClean="0">
                <a:solidFill>
                  <a:schemeClr val="tx1"/>
                </a:solidFill>
              </a:rPr>
              <a:t>)  ….These </a:t>
            </a:r>
            <a:r>
              <a:rPr lang="en-US" sz="2800" dirty="0">
                <a:solidFill>
                  <a:schemeClr val="tx1"/>
                </a:solidFill>
              </a:rPr>
              <a:t>rates shall not include service failures that occur in rail that has been replaced through rail relay since the time of the service failure.  Rail used to repair a service failure defect is not considered relayed rail.  The service failure rates shall not exceed</a:t>
            </a:r>
            <a:r>
              <a:rPr lang="en-US" sz="2800" dirty="0" smtClean="0">
                <a:solidFill>
                  <a:schemeClr val="tx1"/>
                </a:solidFill>
              </a:rPr>
              <a:t>—</a:t>
            </a:r>
            <a:endParaRPr lang="en-US" sz="2800" u="sng" dirty="0">
              <a:solidFill>
                <a:schemeClr val="tx1"/>
              </a:solidFill>
            </a:endParaRPr>
          </a:p>
        </p:txBody>
      </p:sp>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219</a:t>
            </a:fld>
            <a:endParaRPr lang="en-US" sz="800" dirty="0">
              <a:solidFill>
                <a:prstClr val="black"/>
              </a:solidFill>
            </a:endParaRPr>
          </a:p>
        </p:txBody>
      </p:sp>
    </p:spTree>
    <p:extLst>
      <p:ext uri="{BB962C8B-B14F-4D97-AF65-F5344CB8AC3E}">
        <p14:creationId xmlns:p14="http://schemas.microsoft.com/office/powerpoint/2010/main" val="32102936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pic>
        <p:nvPicPr>
          <p:cNvPr id="10" name="Picture 5" descr="IMG_079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676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22</a:t>
            </a:fld>
            <a:endParaRPr lang="en-US" sz="800" dirty="0">
              <a:solidFill>
                <a:prstClr val="black"/>
              </a:solidFill>
            </a:endParaRPr>
          </a:p>
        </p:txBody>
      </p:sp>
    </p:spTree>
    <p:extLst>
      <p:ext uri="{BB962C8B-B14F-4D97-AF65-F5344CB8AC3E}">
        <p14:creationId xmlns:p14="http://schemas.microsoft.com/office/powerpoint/2010/main" val="28807369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600200"/>
            <a:ext cx="8229600" cy="5000625"/>
          </a:xfrm>
          <a:prstGeom prst="rect">
            <a:avLst/>
          </a:prstGeom>
        </p:spPr>
        <p:txBody>
          <a:bodyPr rtlCol="0">
            <a:normAutofit/>
          </a:bodyPr>
          <a:lstStyle/>
          <a:p>
            <a:pPr fontAlgn="auto">
              <a:spcAft>
                <a:spcPts val="0"/>
              </a:spcAft>
              <a:buFont typeface="Arial" pitchFamily="34" charset="0"/>
              <a:buChar char="•"/>
              <a:defRPr/>
            </a:pPr>
            <a:endParaRPr lang="en-US" dirty="0" smtClean="0">
              <a:solidFill>
                <a:schemeClr val="tx1"/>
              </a:solidFill>
            </a:endParaRPr>
          </a:p>
          <a:p>
            <a:pPr marL="0" indent="0" fontAlgn="auto">
              <a:spcAft>
                <a:spcPts val="0"/>
              </a:spcAft>
              <a:buFont typeface="Arial" pitchFamily="34" charset="0"/>
              <a:buNone/>
              <a:defRPr/>
            </a:pPr>
            <a:r>
              <a:rPr lang="en-US" sz="2600" dirty="0">
                <a:solidFill>
                  <a:schemeClr val="tx1"/>
                </a:solidFill>
              </a:rPr>
              <a:t>§</a:t>
            </a:r>
            <a:r>
              <a:rPr lang="en-US" sz="2600" dirty="0" smtClean="0">
                <a:solidFill>
                  <a:schemeClr val="tx1"/>
                </a:solidFill>
              </a:rPr>
              <a:t>213.237(a) </a:t>
            </a:r>
          </a:p>
          <a:p>
            <a:pPr marL="0" indent="0" fontAlgn="auto">
              <a:spcAft>
                <a:spcPts val="0"/>
              </a:spcAft>
              <a:buFont typeface="Arial" pitchFamily="34" charset="0"/>
              <a:buNone/>
              <a:defRPr/>
            </a:pPr>
            <a:endParaRPr lang="en-US" sz="1700" dirty="0" smtClean="0">
              <a:solidFill>
                <a:schemeClr val="tx1"/>
              </a:solidFill>
            </a:endParaRPr>
          </a:p>
          <a:p>
            <a:pPr fontAlgn="auto">
              <a:spcAft>
                <a:spcPts val="0"/>
              </a:spcAft>
              <a:buFont typeface="+mj-lt"/>
              <a:buAutoNum type="arabicParenR"/>
              <a:defRPr/>
            </a:pPr>
            <a:r>
              <a:rPr lang="en-US" sz="2000" b="1" dirty="0" smtClean="0">
                <a:solidFill>
                  <a:schemeClr val="tx1"/>
                </a:solidFill>
              </a:rPr>
              <a:t> 0.1 </a:t>
            </a:r>
            <a:r>
              <a:rPr lang="en-US" sz="2000" b="1" dirty="0">
                <a:solidFill>
                  <a:schemeClr val="tx1"/>
                </a:solidFill>
              </a:rPr>
              <a:t>service failure per year </a:t>
            </a:r>
            <a:r>
              <a:rPr lang="en-US" sz="2000" b="1" dirty="0" smtClean="0">
                <a:solidFill>
                  <a:schemeClr val="tx1"/>
                </a:solidFill>
              </a:rPr>
              <a:t>per mile </a:t>
            </a:r>
            <a:r>
              <a:rPr lang="en-US" sz="2000" b="1" dirty="0">
                <a:solidFill>
                  <a:schemeClr val="tx1"/>
                </a:solidFill>
              </a:rPr>
              <a:t>of track for all Class 4 and 5 track</a:t>
            </a:r>
            <a:r>
              <a:rPr lang="en-US" sz="2000" b="1" dirty="0" smtClean="0">
                <a:solidFill>
                  <a:schemeClr val="tx1"/>
                </a:solidFill>
              </a:rPr>
              <a:t>;</a:t>
            </a:r>
          </a:p>
          <a:p>
            <a:pPr fontAlgn="auto">
              <a:spcAft>
                <a:spcPts val="0"/>
              </a:spcAft>
              <a:buFont typeface="+mj-lt"/>
              <a:buAutoNum type="arabicParenR"/>
              <a:defRPr/>
            </a:pPr>
            <a:endParaRPr lang="en-US" sz="2000" b="1" dirty="0">
              <a:solidFill>
                <a:schemeClr val="tx1"/>
              </a:solidFill>
            </a:endParaRPr>
          </a:p>
          <a:p>
            <a:pPr fontAlgn="auto">
              <a:spcAft>
                <a:spcPts val="0"/>
              </a:spcAft>
              <a:buFont typeface="+mj-lt"/>
              <a:buAutoNum type="arabicParenR"/>
              <a:defRPr/>
            </a:pPr>
            <a:r>
              <a:rPr lang="en-US" sz="2000" b="1" dirty="0" smtClean="0">
                <a:solidFill>
                  <a:schemeClr val="tx1"/>
                </a:solidFill>
              </a:rPr>
              <a:t> 0.09 </a:t>
            </a:r>
            <a:r>
              <a:rPr lang="en-US" sz="2000" b="1" dirty="0">
                <a:solidFill>
                  <a:schemeClr val="tx1"/>
                </a:solidFill>
              </a:rPr>
              <a:t>service failure per year </a:t>
            </a:r>
            <a:r>
              <a:rPr lang="en-US" sz="2000" b="1" dirty="0" smtClean="0">
                <a:solidFill>
                  <a:schemeClr val="tx1"/>
                </a:solidFill>
              </a:rPr>
              <a:t>per mile </a:t>
            </a:r>
            <a:r>
              <a:rPr lang="en-US" sz="2000" b="1" dirty="0">
                <a:solidFill>
                  <a:schemeClr val="tx1"/>
                </a:solidFill>
              </a:rPr>
              <a:t>of track for all Class 3, 4, and </a:t>
            </a:r>
            <a:r>
              <a:rPr lang="en-US" sz="2000" b="1" dirty="0" smtClean="0">
                <a:solidFill>
                  <a:schemeClr val="tx1"/>
                </a:solidFill>
              </a:rPr>
              <a:t>5 track </a:t>
            </a:r>
            <a:r>
              <a:rPr lang="en-US" sz="2000" b="1" dirty="0">
                <a:solidFill>
                  <a:schemeClr val="tx1"/>
                </a:solidFill>
              </a:rPr>
              <a:t>that carries </a:t>
            </a:r>
            <a:r>
              <a:rPr lang="en-US" sz="2000" b="1" dirty="0" smtClean="0">
                <a:solidFill>
                  <a:schemeClr val="tx1"/>
                </a:solidFill>
              </a:rPr>
              <a:t>regularly-scheduled passenger </a:t>
            </a:r>
            <a:r>
              <a:rPr lang="en-US" sz="2000" b="1" dirty="0">
                <a:solidFill>
                  <a:schemeClr val="tx1"/>
                </a:solidFill>
              </a:rPr>
              <a:t>trains or is a </a:t>
            </a:r>
            <a:r>
              <a:rPr lang="en-US" sz="2000" b="1" dirty="0" smtClean="0">
                <a:solidFill>
                  <a:schemeClr val="tx1"/>
                </a:solidFill>
              </a:rPr>
              <a:t>hazardous material </a:t>
            </a:r>
            <a:r>
              <a:rPr lang="en-US" sz="2000" b="1" dirty="0">
                <a:solidFill>
                  <a:schemeClr val="tx1"/>
                </a:solidFill>
              </a:rPr>
              <a:t>route; </a:t>
            </a:r>
            <a:r>
              <a:rPr lang="en-US" sz="2000" b="1" dirty="0" smtClean="0">
                <a:solidFill>
                  <a:schemeClr val="tx1"/>
                </a:solidFill>
              </a:rPr>
              <a:t>and </a:t>
            </a:r>
          </a:p>
          <a:p>
            <a:pPr fontAlgn="auto">
              <a:spcAft>
                <a:spcPts val="0"/>
              </a:spcAft>
              <a:buFont typeface="+mj-lt"/>
              <a:buAutoNum type="arabicParenR"/>
              <a:defRPr/>
            </a:pPr>
            <a:endParaRPr lang="en-US" sz="2000" b="1" dirty="0">
              <a:solidFill>
                <a:schemeClr val="tx1"/>
              </a:solidFill>
            </a:endParaRPr>
          </a:p>
          <a:p>
            <a:pPr fontAlgn="auto">
              <a:spcAft>
                <a:spcPts val="0"/>
              </a:spcAft>
              <a:buFont typeface="+mj-lt"/>
              <a:buAutoNum type="arabicParenR"/>
              <a:defRPr/>
            </a:pPr>
            <a:r>
              <a:rPr lang="en-US" sz="2000" b="1" dirty="0" smtClean="0">
                <a:solidFill>
                  <a:schemeClr val="tx1"/>
                </a:solidFill>
              </a:rPr>
              <a:t> 0.08 </a:t>
            </a:r>
            <a:r>
              <a:rPr lang="en-US" sz="2000" b="1" dirty="0">
                <a:solidFill>
                  <a:schemeClr val="tx1"/>
                </a:solidFill>
              </a:rPr>
              <a:t>service failure per year </a:t>
            </a:r>
            <a:r>
              <a:rPr lang="en-US" sz="2000" b="1" dirty="0" smtClean="0">
                <a:solidFill>
                  <a:schemeClr val="tx1"/>
                </a:solidFill>
              </a:rPr>
              <a:t>per mile </a:t>
            </a:r>
            <a:r>
              <a:rPr lang="en-US" sz="2000" b="1" dirty="0">
                <a:solidFill>
                  <a:schemeClr val="tx1"/>
                </a:solidFill>
              </a:rPr>
              <a:t>of track for all Class 3, 4, and </a:t>
            </a:r>
            <a:r>
              <a:rPr lang="en-US" sz="2000" b="1" dirty="0" smtClean="0">
                <a:solidFill>
                  <a:schemeClr val="tx1"/>
                </a:solidFill>
              </a:rPr>
              <a:t>5 track </a:t>
            </a:r>
            <a:r>
              <a:rPr lang="en-US" sz="2000" b="1" dirty="0">
                <a:solidFill>
                  <a:schemeClr val="tx1"/>
                </a:solidFill>
              </a:rPr>
              <a:t>that carries </a:t>
            </a:r>
            <a:r>
              <a:rPr lang="en-US" sz="2000" b="1" dirty="0" smtClean="0">
                <a:solidFill>
                  <a:schemeClr val="tx1"/>
                </a:solidFill>
              </a:rPr>
              <a:t>regularly-scheduled passenger </a:t>
            </a:r>
            <a:r>
              <a:rPr lang="en-US" sz="2000" b="1" dirty="0">
                <a:solidFill>
                  <a:schemeClr val="tx1"/>
                </a:solidFill>
              </a:rPr>
              <a:t>trains and is </a:t>
            </a:r>
            <a:r>
              <a:rPr lang="en-US" sz="2000" b="1" dirty="0" smtClean="0">
                <a:solidFill>
                  <a:schemeClr val="tx1"/>
                </a:solidFill>
              </a:rPr>
              <a:t>a hazardous material </a:t>
            </a:r>
            <a:r>
              <a:rPr lang="en-US" sz="2000" b="1" dirty="0">
                <a:solidFill>
                  <a:schemeClr val="tx1"/>
                </a:solidFill>
              </a:rPr>
              <a:t>route.</a:t>
            </a:r>
            <a:endParaRPr lang="en-US" sz="2000" b="1" dirty="0" smtClean="0">
              <a:solidFill>
                <a:schemeClr val="tx1"/>
              </a:solidFill>
            </a:endParaRPr>
          </a:p>
        </p:txBody>
      </p:sp>
      <p:sp>
        <p:nvSpPr>
          <p:cNvPr id="9"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Tree>
    <p:extLst>
      <p:ext uri="{BB962C8B-B14F-4D97-AF65-F5344CB8AC3E}">
        <p14:creationId xmlns:p14="http://schemas.microsoft.com/office/powerpoint/2010/main" val="335589779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6" name="Content Placeholder 2"/>
          <p:cNvSpPr>
            <a:spLocks noGrp="1"/>
          </p:cNvSpPr>
          <p:nvPr>
            <p:ph idx="4294967295"/>
          </p:nvPr>
        </p:nvSpPr>
        <p:spPr>
          <a:xfrm>
            <a:off x="457200" y="2286000"/>
            <a:ext cx="8229600" cy="3962400"/>
          </a:xfrm>
          <a:prstGeom prst="rect">
            <a:avLst/>
          </a:prstGeom>
        </p:spPr>
        <p:txBody>
          <a:bodyPr rtlCol="0">
            <a:normAutofit/>
          </a:bodyPr>
          <a:lstStyle/>
          <a:p>
            <a:pPr marL="0" indent="0" fontAlgn="auto">
              <a:spcAft>
                <a:spcPts val="0"/>
              </a:spcAft>
              <a:buFont typeface="Arial" pitchFamily="34" charset="0"/>
              <a:buNone/>
              <a:defRPr/>
            </a:pPr>
            <a:r>
              <a:rPr lang="en-US" sz="2600" b="1" dirty="0" smtClean="0">
                <a:solidFill>
                  <a:srgbClr val="FF0000"/>
                </a:solidFill>
              </a:rPr>
              <a:t>§213.237(a) GUIDANCE</a:t>
            </a:r>
          </a:p>
          <a:p>
            <a:pPr marL="0" indent="0" fontAlgn="auto">
              <a:spcAft>
                <a:spcPts val="0"/>
              </a:spcAft>
              <a:buFont typeface="Arial" pitchFamily="34" charset="0"/>
              <a:buNone/>
              <a:defRPr/>
            </a:pPr>
            <a:endParaRPr lang="en-US" sz="2600" dirty="0" smtClean="0">
              <a:solidFill>
                <a:schemeClr val="tx1"/>
              </a:solidFill>
            </a:endParaRPr>
          </a:p>
          <a:p>
            <a:pPr marL="0" indent="0" fontAlgn="auto">
              <a:spcAft>
                <a:spcPts val="0"/>
              </a:spcAft>
              <a:buFont typeface="Arial" pitchFamily="34" charset="0"/>
              <a:buNone/>
              <a:defRPr/>
            </a:pPr>
            <a:r>
              <a:rPr lang="en-US" sz="2600" dirty="0" smtClean="0">
                <a:solidFill>
                  <a:schemeClr val="tx1"/>
                </a:solidFill>
              </a:rPr>
              <a:t>For </a:t>
            </a:r>
            <a:r>
              <a:rPr lang="en-US" sz="2600" dirty="0">
                <a:solidFill>
                  <a:schemeClr val="tx1"/>
                </a:solidFill>
              </a:rPr>
              <a:t>track owners without access to a </a:t>
            </a:r>
            <a:r>
              <a:rPr lang="en-US" sz="2600" dirty="0" smtClean="0">
                <a:solidFill>
                  <a:schemeClr val="tx1"/>
                </a:solidFill>
              </a:rPr>
              <a:t>sophisticated </a:t>
            </a:r>
            <a:r>
              <a:rPr lang="en-US" sz="2600" dirty="0">
                <a:solidFill>
                  <a:schemeClr val="tx1"/>
                </a:solidFill>
              </a:rPr>
              <a:t>self-scheduling algorithm to determine testing </a:t>
            </a:r>
            <a:r>
              <a:rPr lang="en-US" sz="2600" dirty="0" smtClean="0">
                <a:solidFill>
                  <a:schemeClr val="tx1"/>
                </a:solidFill>
              </a:rPr>
              <a:t>frequencies</a:t>
            </a:r>
            <a:r>
              <a:rPr lang="en-US" sz="2600" dirty="0">
                <a:solidFill>
                  <a:schemeClr val="tx1"/>
                </a:solidFill>
              </a:rPr>
              <a:t>, FRA has posted an algorithm program designed by the Volpe Center on the FRA Web site </a:t>
            </a:r>
            <a:r>
              <a:rPr lang="en-US" sz="2600" dirty="0" smtClean="0">
                <a:solidFill>
                  <a:schemeClr val="tx1"/>
                </a:solidFill>
              </a:rPr>
              <a:t>at:</a:t>
            </a:r>
          </a:p>
          <a:p>
            <a:pPr marL="0" indent="0" fontAlgn="auto">
              <a:spcAft>
                <a:spcPts val="0"/>
              </a:spcAft>
              <a:buFont typeface="Arial" pitchFamily="34" charset="0"/>
              <a:buNone/>
              <a:defRPr/>
            </a:pPr>
            <a:endParaRPr lang="en-US" sz="2600" dirty="0">
              <a:solidFill>
                <a:schemeClr val="tx1"/>
              </a:solidFill>
            </a:endParaRPr>
          </a:p>
          <a:p>
            <a:pPr marL="0" indent="0" fontAlgn="auto">
              <a:spcAft>
                <a:spcPts val="0"/>
              </a:spcAft>
              <a:buFont typeface="Arial" pitchFamily="34" charset="0"/>
              <a:buNone/>
              <a:defRPr/>
            </a:pPr>
            <a:endParaRPr lang="en-US" b="1" dirty="0" smtClean="0">
              <a:solidFill>
                <a:schemeClr val="tx1"/>
              </a:solidFill>
            </a:endParaRPr>
          </a:p>
          <a:p>
            <a:pPr marL="0" indent="0" fontAlgn="auto">
              <a:spcAft>
                <a:spcPts val="0"/>
              </a:spcAft>
              <a:buFont typeface="Arial" pitchFamily="34" charset="0"/>
              <a:buNone/>
              <a:defRPr/>
            </a:pPr>
            <a:endParaRPr lang="en-US" dirty="0" smtClean="0">
              <a:solidFill>
                <a:schemeClr val="tx1"/>
              </a:solidFill>
            </a:endParaRPr>
          </a:p>
          <a:p>
            <a:pPr marL="0" indent="0" fontAlgn="auto">
              <a:spcAft>
                <a:spcPts val="0"/>
              </a:spcAft>
              <a:buFont typeface="Arial" pitchFamily="34" charset="0"/>
              <a:buNone/>
              <a:defRPr/>
            </a:pPr>
            <a:endParaRPr lang="en-US" sz="1700" b="1" dirty="0" smtClean="0">
              <a:solidFill>
                <a:schemeClr val="tx1"/>
              </a:solidFill>
            </a:endParaRPr>
          </a:p>
        </p:txBody>
      </p:sp>
      <p:sp>
        <p:nvSpPr>
          <p:cNvPr id="2" name="TextBox 1"/>
          <p:cNvSpPr txBox="1"/>
          <p:nvPr/>
        </p:nvSpPr>
        <p:spPr>
          <a:xfrm>
            <a:off x="567639" y="4953000"/>
            <a:ext cx="7598897" cy="1384995"/>
          </a:xfrm>
          <a:prstGeom prst="rect">
            <a:avLst/>
          </a:prstGeom>
          <a:noFill/>
        </p:spPr>
        <p:txBody>
          <a:bodyPr wrap="square" rtlCol="0">
            <a:spAutoFit/>
          </a:bodyPr>
          <a:lstStyle/>
          <a:p>
            <a:r>
              <a:rPr lang="en-US" sz="2800" b="1" dirty="0" smtClean="0">
                <a:solidFill>
                  <a:prstClr val="black"/>
                </a:solidFill>
              </a:rPr>
              <a:t>www.fra.dot.gov</a:t>
            </a:r>
          </a:p>
          <a:p>
            <a:endParaRPr lang="en-US" sz="2800" b="1" dirty="0">
              <a:solidFill>
                <a:prstClr val="black"/>
              </a:solidFill>
            </a:endParaRPr>
          </a:p>
          <a:p>
            <a:r>
              <a:rPr lang="en-US" sz="2800" b="1" dirty="0" smtClean="0">
                <a:solidFill>
                  <a:prstClr val="black"/>
                </a:solidFill>
              </a:rPr>
              <a:t>http</a:t>
            </a:r>
            <a:r>
              <a:rPr lang="en-US" sz="2800" b="1" dirty="0">
                <a:solidFill>
                  <a:prstClr val="black"/>
                </a:solidFill>
              </a:rPr>
              <a:t>://www.fra.dot.gov/Page/P0123</a:t>
            </a:r>
          </a:p>
        </p:txBody>
      </p:sp>
    </p:spTree>
    <p:extLst>
      <p:ext uri="{BB962C8B-B14F-4D97-AF65-F5344CB8AC3E}">
        <p14:creationId xmlns:p14="http://schemas.microsoft.com/office/powerpoint/2010/main" val="2329965925"/>
      </p:ext>
    </p:extLst>
  </p:cSld>
  <p:clrMapOvr>
    <a:masterClrMapping/>
  </p:clrMapOvr>
  <p:transition spd="slow">
    <p:circle/>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709613"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14400"/>
            <a:ext cx="1143000"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p:cNvSpPr/>
          <p:nvPr/>
        </p:nvSpPr>
        <p:spPr>
          <a:xfrm rot="20467444">
            <a:off x="3857931" y="5022276"/>
            <a:ext cx="3801738"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Tree>
    <p:extLst>
      <p:ext uri="{BB962C8B-B14F-4D97-AF65-F5344CB8AC3E}">
        <p14:creationId xmlns:p14="http://schemas.microsoft.com/office/powerpoint/2010/main" val="2461195092"/>
      </p:ext>
    </p:extLst>
  </p:cSld>
  <p:clrMapOvr>
    <a:masterClrMapping/>
  </p:clrMapOvr>
  <p:transition spd="slow">
    <p:circle/>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8" y="1781175"/>
            <a:ext cx="8048625"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1584481"/>
      </p:ext>
    </p:extLst>
  </p:cSld>
  <p:clrMapOvr>
    <a:masterClrMapping/>
  </p:clrMapOvr>
  <p:transition spd="slow">
    <p:circle/>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224</a:t>
            </a:fld>
            <a:endParaRPr lang="en-US" sz="800" dirty="0">
              <a:solidFill>
                <a:prstClr val="black"/>
              </a:solidFill>
            </a:endParaRPr>
          </a:p>
        </p:txBody>
      </p:sp>
      <p:sp>
        <p:nvSpPr>
          <p:cNvPr id="10" name="Content Placeholder 2"/>
          <p:cNvSpPr>
            <a:spLocks noGrp="1"/>
          </p:cNvSpPr>
          <p:nvPr>
            <p:ph idx="4294967295"/>
          </p:nvPr>
        </p:nvSpPr>
        <p:spPr>
          <a:xfrm>
            <a:off x="533400" y="1371600"/>
            <a:ext cx="8229600" cy="5000625"/>
          </a:xfrm>
          <a:prstGeom prst="rect">
            <a:avLst/>
          </a:prstGeom>
        </p:spPr>
        <p:txBody>
          <a:bodyPr rtlCol="0">
            <a:normAutofit lnSpcReduction="10000"/>
          </a:bodyPr>
          <a:lstStyle/>
          <a:p>
            <a:pPr fontAlgn="auto">
              <a:spcAft>
                <a:spcPts val="0"/>
              </a:spcAft>
              <a:buFont typeface="Arial" pitchFamily="34" charset="0"/>
              <a:buChar char="•"/>
              <a:defRPr/>
            </a:pPr>
            <a:endParaRPr lang="en-US" dirty="0" smtClean="0">
              <a:solidFill>
                <a:schemeClr val="tx1"/>
              </a:solidFill>
            </a:endParaRPr>
          </a:p>
          <a:p>
            <a:pPr marL="0" indent="0" fontAlgn="auto">
              <a:spcAft>
                <a:spcPts val="0"/>
              </a:spcAft>
              <a:buFont typeface="Arial" pitchFamily="34" charset="0"/>
              <a:buNone/>
              <a:defRPr/>
            </a:pPr>
            <a:r>
              <a:rPr lang="en-US" sz="2600" dirty="0">
                <a:solidFill>
                  <a:srgbClr val="002060"/>
                </a:solidFill>
              </a:rPr>
              <a:t>§</a:t>
            </a:r>
            <a:r>
              <a:rPr lang="en-US" sz="2600" dirty="0" smtClean="0">
                <a:solidFill>
                  <a:srgbClr val="002060"/>
                </a:solidFill>
              </a:rPr>
              <a:t>213.237 (b)</a:t>
            </a:r>
          </a:p>
          <a:p>
            <a:pPr marL="0" indent="0" fontAlgn="auto">
              <a:spcAft>
                <a:spcPts val="0"/>
              </a:spcAft>
              <a:buFont typeface="Arial" pitchFamily="34" charset="0"/>
              <a:buNone/>
              <a:defRPr/>
            </a:pPr>
            <a:endParaRPr lang="en-US" sz="1700" b="1" dirty="0" smtClean="0">
              <a:solidFill>
                <a:srgbClr val="002060"/>
              </a:solidFill>
            </a:endParaRPr>
          </a:p>
          <a:p>
            <a:pPr marL="0" indent="0" fontAlgn="auto">
              <a:spcAft>
                <a:spcPts val="0"/>
              </a:spcAft>
              <a:buFont typeface="Arial" pitchFamily="34" charset="0"/>
              <a:buNone/>
              <a:defRPr/>
            </a:pPr>
            <a:r>
              <a:rPr lang="en-US" b="1" dirty="0">
                <a:solidFill>
                  <a:srgbClr val="002060"/>
                </a:solidFill>
              </a:rPr>
              <a:t>(b) Each rail inspection segment </a:t>
            </a:r>
            <a:r>
              <a:rPr lang="en-US" b="1" dirty="0" smtClean="0">
                <a:solidFill>
                  <a:srgbClr val="002060"/>
                </a:solidFill>
              </a:rPr>
              <a:t>shall be </a:t>
            </a:r>
            <a:r>
              <a:rPr lang="en-US" b="1" dirty="0">
                <a:solidFill>
                  <a:srgbClr val="002060"/>
                </a:solidFill>
              </a:rPr>
              <a:t>designated by the track owner </a:t>
            </a:r>
            <a:r>
              <a:rPr lang="en-US" b="1" dirty="0" smtClean="0">
                <a:solidFill>
                  <a:srgbClr val="002060"/>
                </a:solidFill>
              </a:rPr>
              <a:t>no later </a:t>
            </a:r>
            <a:r>
              <a:rPr lang="en-US" b="1" dirty="0">
                <a:solidFill>
                  <a:srgbClr val="002060"/>
                </a:solidFill>
              </a:rPr>
              <a:t>than </a:t>
            </a:r>
            <a:r>
              <a:rPr lang="en-US" b="1" u="sng" dirty="0" smtClean="0">
                <a:solidFill>
                  <a:srgbClr val="002060"/>
                </a:solidFill>
              </a:rPr>
              <a:t>March 25, 2014</a:t>
            </a:r>
            <a:r>
              <a:rPr lang="en-US" b="1" dirty="0" smtClean="0">
                <a:solidFill>
                  <a:srgbClr val="002060"/>
                </a:solidFill>
              </a:rPr>
              <a:t>,</a:t>
            </a:r>
            <a:r>
              <a:rPr lang="en-US" dirty="0" smtClean="0">
                <a:solidFill>
                  <a:srgbClr val="002060"/>
                </a:solidFill>
              </a:rPr>
              <a:t> </a:t>
            </a:r>
            <a:r>
              <a:rPr lang="en-US" b="1" dirty="0">
                <a:solidFill>
                  <a:srgbClr val="002060"/>
                </a:solidFill>
              </a:rPr>
              <a:t>for track that is Class 4 or 5 track, </a:t>
            </a:r>
            <a:r>
              <a:rPr lang="en-US" b="1" dirty="0" smtClean="0">
                <a:solidFill>
                  <a:srgbClr val="002060"/>
                </a:solidFill>
              </a:rPr>
              <a:t>or Class </a:t>
            </a:r>
            <a:r>
              <a:rPr lang="en-US" b="1" dirty="0">
                <a:solidFill>
                  <a:srgbClr val="002060"/>
                </a:solidFill>
              </a:rPr>
              <a:t>3 track that carries </a:t>
            </a:r>
            <a:r>
              <a:rPr lang="en-US" b="1" dirty="0" smtClean="0">
                <a:solidFill>
                  <a:srgbClr val="002060"/>
                </a:solidFill>
              </a:rPr>
              <a:t>regularly scheduled passenger </a:t>
            </a:r>
            <a:r>
              <a:rPr lang="en-US" b="1" dirty="0">
                <a:solidFill>
                  <a:srgbClr val="002060"/>
                </a:solidFill>
              </a:rPr>
              <a:t>trains or is </a:t>
            </a:r>
            <a:r>
              <a:rPr lang="en-US" b="1" dirty="0" smtClean="0">
                <a:solidFill>
                  <a:srgbClr val="002060"/>
                </a:solidFill>
              </a:rPr>
              <a:t>a hazardous </a:t>
            </a:r>
            <a:r>
              <a:rPr lang="en-US" b="1" dirty="0">
                <a:solidFill>
                  <a:srgbClr val="002060"/>
                </a:solidFill>
              </a:rPr>
              <a:t>material route and is used </a:t>
            </a:r>
            <a:r>
              <a:rPr lang="en-US" b="1" dirty="0" smtClean="0">
                <a:solidFill>
                  <a:srgbClr val="002060"/>
                </a:solidFill>
              </a:rPr>
              <a:t>to determine </a:t>
            </a:r>
            <a:r>
              <a:rPr lang="en-US" b="1" dirty="0">
                <a:solidFill>
                  <a:srgbClr val="002060"/>
                </a:solidFill>
              </a:rPr>
              <a:t>the milepost limits for </a:t>
            </a:r>
            <a:r>
              <a:rPr lang="en-US" b="1" dirty="0" smtClean="0">
                <a:solidFill>
                  <a:srgbClr val="002060"/>
                </a:solidFill>
              </a:rPr>
              <a:t>the individual </a:t>
            </a:r>
            <a:r>
              <a:rPr lang="en-US" b="1" dirty="0">
                <a:solidFill>
                  <a:srgbClr val="002060"/>
                </a:solidFill>
              </a:rPr>
              <a:t>rail inspection frequency</a:t>
            </a:r>
            <a:r>
              <a:rPr lang="en-US" b="1" dirty="0" smtClean="0">
                <a:solidFill>
                  <a:srgbClr val="002060"/>
                </a:solidFill>
              </a:rPr>
              <a:t>. </a:t>
            </a:r>
          </a:p>
          <a:p>
            <a:pPr marL="0" indent="0" fontAlgn="auto">
              <a:spcAft>
                <a:spcPts val="0"/>
              </a:spcAft>
              <a:buFont typeface="Arial" pitchFamily="34" charset="0"/>
              <a:buNone/>
              <a:defRPr/>
            </a:pPr>
            <a:endParaRPr lang="en-US" sz="1700" b="1" dirty="0">
              <a:solidFill>
                <a:srgbClr val="FF0000"/>
              </a:solidFill>
            </a:endParaRPr>
          </a:p>
        </p:txBody>
      </p:sp>
    </p:spTree>
    <p:extLst>
      <p:ext uri="{BB962C8B-B14F-4D97-AF65-F5344CB8AC3E}">
        <p14:creationId xmlns:p14="http://schemas.microsoft.com/office/powerpoint/2010/main" val="13569319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225</a:t>
            </a:fld>
            <a:endParaRPr lang="en-US" sz="800" dirty="0">
              <a:solidFill>
                <a:prstClr val="black"/>
              </a:solidFill>
            </a:endParaRPr>
          </a:p>
        </p:txBody>
      </p:sp>
      <p:sp>
        <p:nvSpPr>
          <p:cNvPr id="10" name="Content Placeholder 2"/>
          <p:cNvSpPr>
            <a:spLocks noGrp="1"/>
          </p:cNvSpPr>
          <p:nvPr>
            <p:ph idx="4294967295"/>
          </p:nvPr>
        </p:nvSpPr>
        <p:spPr>
          <a:xfrm>
            <a:off x="583406" y="1828801"/>
            <a:ext cx="8103394" cy="4191000"/>
          </a:xfrm>
          <a:prstGeom prst="rect">
            <a:avLst/>
          </a:prstGeom>
        </p:spPr>
        <p:txBody>
          <a:bodyPr rtlCol="0">
            <a:normAutofit lnSpcReduction="10000"/>
          </a:bodyPr>
          <a:lstStyle/>
          <a:p>
            <a:pPr marL="0" indent="0" fontAlgn="auto">
              <a:spcAft>
                <a:spcPts val="0"/>
              </a:spcAft>
              <a:buFont typeface="Arial" pitchFamily="34" charset="0"/>
              <a:buNone/>
              <a:defRPr/>
            </a:pPr>
            <a:r>
              <a:rPr lang="en-US" sz="2600" dirty="0" smtClean="0">
                <a:solidFill>
                  <a:srgbClr val="002060"/>
                </a:solidFill>
              </a:rPr>
              <a:t>§213.237(b)</a:t>
            </a:r>
          </a:p>
          <a:p>
            <a:pPr marL="0" indent="0" fontAlgn="auto">
              <a:spcAft>
                <a:spcPts val="0"/>
              </a:spcAft>
              <a:buFont typeface="Arial" pitchFamily="34" charset="0"/>
              <a:buNone/>
              <a:defRPr/>
            </a:pPr>
            <a:endParaRPr lang="en-US" sz="1800" dirty="0" smtClean="0">
              <a:solidFill>
                <a:srgbClr val="002060"/>
              </a:solidFill>
            </a:endParaRPr>
          </a:p>
          <a:p>
            <a:pPr fontAlgn="auto">
              <a:spcAft>
                <a:spcPts val="0"/>
              </a:spcAft>
              <a:buFont typeface="+mj-lt"/>
              <a:buAutoNum type="arabicParenR"/>
              <a:defRPr/>
            </a:pPr>
            <a:r>
              <a:rPr lang="en-US" sz="1700" b="1" dirty="0" smtClean="0">
                <a:solidFill>
                  <a:srgbClr val="002060"/>
                </a:solidFill>
              </a:rPr>
              <a:t> To </a:t>
            </a:r>
            <a:r>
              <a:rPr lang="en-US" sz="1700" b="1" dirty="0">
                <a:solidFill>
                  <a:srgbClr val="002060"/>
                </a:solidFill>
              </a:rPr>
              <a:t>change the designation of a rail inspection segment or to establish a new segment pursuant to this section, a track owner may submit a detailed request to the FRA Associate Administrator for Railroad Safety/Chief Safety Officer (Associate Administrator). Within 30 days of receipt of the submission, FRA will review the request. FRA will approve, disapprove or conditionally approve the submitted request, and will provide written notice of its </a:t>
            </a:r>
            <a:r>
              <a:rPr lang="en-US" sz="1700" b="1" dirty="0" smtClean="0">
                <a:solidFill>
                  <a:srgbClr val="002060"/>
                </a:solidFill>
              </a:rPr>
              <a:t>determination. </a:t>
            </a:r>
          </a:p>
          <a:p>
            <a:pPr fontAlgn="auto">
              <a:spcAft>
                <a:spcPts val="0"/>
              </a:spcAft>
              <a:buFont typeface="+mj-lt"/>
              <a:buAutoNum type="arabicParenR"/>
              <a:defRPr/>
            </a:pPr>
            <a:endParaRPr lang="en-US" sz="1700" b="1" dirty="0" smtClean="0">
              <a:solidFill>
                <a:srgbClr val="002060"/>
              </a:solidFill>
            </a:endParaRPr>
          </a:p>
          <a:p>
            <a:pPr fontAlgn="auto">
              <a:spcAft>
                <a:spcPts val="0"/>
              </a:spcAft>
              <a:buFont typeface="+mj-lt"/>
              <a:buAutoNum type="arabicParenR"/>
              <a:defRPr/>
            </a:pPr>
            <a:r>
              <a:rPr lang="en-US" sz="1700" b="1" dirty="0" smtClean="0">
                <a:solidFill>
                  <a:srgbClr val="002060"/>
                </a:solidFill>
              </a:rPr>
              <a:t> The </a:t>
            </a:r>
            <a:r>
              <a:rPr lang="en-US" sz="1700" b="1" dirty="0">
                <a:solidFill>
                  <a:srgbClr val="002060"/>
                </a:solidFill>
              </a:rPr>
              <a:t>track owner’s </a:t>
            </a:r>
            <a:r>
              <a:rPr lang="en-US" sz="1700" b="1" dirty="0" smtClean="0">
                <a:solidFill>
                  <a:srgbClr val="002060"/>
                </a:solidFill>
              </a:rPr>
              <a:t>existing designation </a:t>
            </a:r>
            <a:r>
              <a:rPr lang="en-US" sz="1700" b="1" dirty="0">
                <a:solidFill>
                  <a:srgbClr val="002060"/>
                </a:solidFill>
              </a:rPr>
              <a:t>shall remain in effect </a:t>
            </a:r>
            <a:r>
              <a:rPr lang="en-US" sz="1700" b="1" dirty="0" smtClean="0">
                <a:solidFill>
                  <a:srgbClr val="002060"/>
                </a:solidFill>
              </a:rPr>
              <a:t>until the </a:t>
            </a:r>
            <a:r>
              <a:rPr lang="en-US" sz="1700" b="1" dirty="0">
                <a:solidFill>
                  <a:srgbClr val="002060"/>
                </a:solidFill>
              </a:rPr>
              <a:t>track owner’s new designation </a:t>
            </a:r>
            <a:r>
              <a:rPr lang="en-US" sz="1700" b="1" dirty="0" smtClean="0">
                <a:solidFill>
                  <a:srgbClr val="002060"/>
                </a:solidFill>
              </a:rPr>
              <a:t>is approved </a:t>
            </a:r>
            <a:r>
              <a:rPr lang="en-US" sz="1700" b="1" dirty="0">
                <a:solidFill>
                  <a:srgbClr val="002060"/>
                </a:solidFill>
              </a:rPr>
              <a:t>or conditionally approved </a:t>
            </a:r>
            <a:r>
              <a:rPr lang="en-US" sz="1700" b="1" dirty="0" smtClean="0">
                <a:solidFill>
                  <a:srgbClr val="002060"/>
                </a:solidFill>
              </a:rPr>
              <a:t>by FRA. </a:t>
            </a:r>
          </a:p>
          <a:p>
            <a:pPr fontAlgn="auto">
              <a:spcAft>
                <a:spcPts val="0"/>
              </a:spcAft>
              <a:buFont typeface="+mj-lt"/>
              <a:buAutoNum type="arabicParenR"/>
              <a:defRPr/>
            </a:pPr>
            <a:endParaRPr lang="en-US" sz="1700" b="1" dirty="0" smtClean="0">
              <a:solidFill>
                <a:srgbClr val="002060"/>
              </a:solidFill>
            </a:endParaRPr>
          </a:p>
          <a:p>
            <a:pPr fontAlgn="auto">
              <a:spcAft>
                <a:spcPts val="0"/>
              </a:spcAft>
              <a:buFont typeface="+mj-lt"/>
              <a:buAutoNum type="arabicParenR"/>
              <a:defRPr/>
            </a:pPr>
            <a:r>
              <a:rPr lang="en-US" sz="1700" b="1" dirty="0" smtClean="0">
                <a:solidFill>
                  <a:srgbClr val="002060"/>
                </a:solidFill>
              </a:rPr>
              <a:t> The </a:t>
            </a:r>
            <a:r>
              <a:rPr lang="en-US" sz="1700" b="1" dirty="0">
                <a:solidFill>
                  <a:srgbClr val="002060"/>
                </a:solidFill>
              </a:rPr>
              <a:t>track owner shall, </a:t>
            </a:r>
            <a:r>
              <a:rPr lang="en-US" sz="1700" b="1" dirty="0" smtClean="0">
                <a:solidFill>
                  <a:srgbClr val="002060"/>
                </a:solidFill>
              </a:rPr>
              <a:t>upon receipt </a:t>
            </a:r>
            <a:r>
              <a:rPr lang="en-US" sz="1700" b="1" dirty="0">
                <a:solidFill>
                  <a:srgbClr val="002060"/>
                </a:solidFill>
              </a:rPr>
              <a:t>of FRA’s approval or </a:t>
            </a:r>
            <a:r>
              <a:rPr lang="en-US" sz="1700" b="1" dirty="0" smtClean="0">
                <a:solidFill>
                  <a:srgbClr val="002060"/>
                </a:solidFill>
              </a:rPr>
              <a:t>conditional approval</a:t>
            </a:r>
            <a:r>
              <a:rPr lang="en-US" sz="1700" b="1" dirty="0">
                <a:solidFill>
                  <a:srgbClr val="002060"/>
                </a:solidFill>
              </a:rPr>
              <a:t>, establish the </a:t>
            </a:r>
            <a:r>
              <a:rPr lang="en-US" sz="1700" b="1" dirty="0" smtClean="0">
                <a:solidFill>
                  <a:srgbClr val="002060"/>
                </a:solidFill>
              </a:rPr>
              <a:t>designation’s effective </a:t>
            </a:r>
            <a:r>
              <a:rPr lang="en-US" sz="1700" b="1" dirty="0">
                <a:solidFill>
                  <a:srgbClr val="002060"/>
                </a:solidFill>
              </a:rPr>
              <a:t>date. The track owner </a:t>
            </a:r>
            <a:r>
              <a:rPr lang="en-US" sz="1700" b="1" dirty="0" smtClean="0">
                <a:solidFill>
                  <a:srgbClr val="002060"/>
                </a:solidFill>
              </a:rPr>
              <a:t>shall advise </a:t>
            </a:r>
            <a:r>
              <a:rPr lang="en-US" sz="1700" b="1" dirty="0">
                <a:solidFill>
                  <a:srgbClr val="002060"/>
                </a:solidFill>
              </a:rPr>
              <a:t>in writing FRA and all </a:t>
            </a:r>
            <a:r>
              <a:rPr lang="en-US" sz="1700" b="1" dirty="0" smtClean="0">
                <a:solidFill>
                  <a:srgbClr val="002060"/>
                </a:solidFill>
              </a:rPr>
              <a:t>affected railroad </a:t>
            </a:r>
            <a:r>
              <a:rPr lang="en-US" sz="1700" b="1" dirty="0">
                <a:solidFill>
                  <a:srgbClr val="002060"/>
                </a:solidFill>
              </a:rPr>
              <a:t>employees of the </a:t>
            </a:r>
            <a:r>
              <a:rPr lang="en-US" sz="1700" b="1" dirty="0" smtClean="0">
                <a:solidFill>
                  <a:srgbClr val="002060"/>
                </a:solidFill>
              </a:rPr>
              <a:t>effective date</a:t>
            </a:r>
            <a:r>
              <a:rPr lang="en-US" sz="1700" b="1" dirty="0">
                <a:solidFill>
                  <a:srgbClr val="002060"/>
                </a:solidFill>
              </a:rPr>
              <a:t>.</a:t>
            </a:r>
            <a:endParaRPr lang="en-US" sz="1700" b="1" dirty="0" smtClean="0">
              <a:solidFill>
                <a:srgbClr val="002060"/>
              </a:solidFill>
            </a:endParaRPr>
          </a:p>
        </p:txBody>
      </p:sp>
    </p:spTree>
    <p:extLst>
      <p:ext uri="{BB962C8B-B14F-4D97-AF65-F5344CB8AC3E}">
        <p14:creationId xmlns:p14="http://schemas.microsoft.com/office/powerpoint/2010/main" val="23956261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fade">
                                      <p:cBhvr>
                                        <p:cTn id="12" dur="500"/>
                                        <p:tgtEl>
                                          <p:spTgt spid="1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Effect transition="in" filter="fade">
                                      <p:cBhvr>
                                        <p:cTn id="1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226</a:t>
            </a:fld>
            <a:endParaRPr lang="en-US" sz="800" dirty="0">
              <a:solidFill>
                <a:prstClr val="black"/>
              </a:solidFill>
            </a:endParaRPr>
          </a:p>
        </p:txBody>
      </p:sp>
      <p:sp>
        <p:nvSpPr>
          <p:cNvPr id="10" name="Content Placeholder 2"/>
          <p:cNvSpPr>
            <a:spLocks noGrp="1"/>
          </p:cNvSpPr>
          <p:nvPr>
            <p:ph idx="4294967295"/>
          </p:nvPr>
        </p:nvSpPr>
        <p:spPr>
          <a:xfrm>
            <a:off x="583406" y="1828800"/>
            <a:ext cx="8103394" cy="5000625"/>
          </a:xfrm>
          <a:prstGeom prst="rect">
            <a:avLst/>
          </a:prstGeom>
        </p:spPr>
        <p:txBody>
          <a:bodyPr rtlCol="0">
            <a:normAutofit/>
          </a:bodyPr>
          <a:lstStyle/>
          <a:p>
            <a:pPr marL="0" indent="0" fontAlgn="auto">
              <a:spcAft>
                <a:spcPts val="0"/>
              </a:spcAft>
              <a:buFont typeface="Arial" pitchFamily="34" charset="0"/>
              <a:buNone/>
              <a:defRPr/>
            </a:pPr>
            <a:r>
              <a:rPr lang="en-US" sz="2600" b="1" dirty="0" smtClean="0">
                <a:solidFill>
                  <a:srgbClr val="FF0000"/>
                </a:solidFill>
              </a:rPr>
              <a:t>§213.237(b) EXAMPLE:</a:t>
            </a:r>
          </a:p>
          <a:p>
            <a:pPr marL="0" indent="0" fontAlgn="auto">
              <a:spcAft>
                <a:spcPts val="0"/>
              </a:spcAft>
              <a:buFont typeface="Arial" pitchFamily="34" charset="0"/>
              <a:buNone/>
              <a:defRPr/>
            </a:pPr>
            <a:endParaRPr lang="en-US" sz="1800" dirty="0" smtClean="0">
              <a:solidFill>
                <a:srgbClr val="002060"/>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2464439772"/>
              </p:ext>
            </p:extLst>
          </p:nvPr>
        </p:nvGraphicFramePr>
        <p:xfrm>
          <a:off x="457200" y="2868572"/>
          <a:ext cx="8229601" cy="1989219"/>
        </p:xfrm>
        <a:graphic>
          <a:graphicData uri="http://schemas.openxmlformats.org/drawingml/2006/table">
            <a:tbl>
              <a:tblPr/>
              <a:tblGrid>
                <a:gridCol w="381827"/>
                <a:gridCol w="747407"/>
                <a:gridCol w="1056118"/>
                <a:gridCol w="609299"/>
                <a:gridCol w="552431"/>
                <a:gridCol w="471191"/>
                <a:gridCol w="498271"/>
                <a:gridCol w="1104862"/>
                <a:gridCol w="465776"/>
                <a:gridCol w="576804"/>
                <a:gridCol w="519936"/>
                <a:gridCol w="725743"/>
                <a:gridCol w="519936"/>
              </a:tblGrid>
              <a:tr h="631838">
                <a:tc gridSpan="13">
                  <a:txBody>
                    <a:bodyPr/>
                    <a:lstStyle/>
                    <a:p>
                      <a:pPr algn="ctr" fontAlgn="b"/>
                      <a:r>
                        <a:rPr lang="en-US" sz="4100" b="0" i="0" u="none" strike="noStrike" dirty="0">
                          <a:solidFill>
                            <a:srgbClr val="000000"/>
                          </a:solidFill>
                          <a:effectLst/>
                          <a:latin typeface="Calibri"/>
                        </a:rPr>
                        <a:t>FRA Test Segment Information Sheet</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44128">
                <a:tc>
                  <a:txBody>
                    <a:bodyPr/>
                    <a:lstStyle/>
                    <a:p>
                      <a:pPr algn="ctr" fontAlgn="b"/>
                      <a:r>
                        <a:rPr lang="en-US" sz="900" b="0" i="0" u="none" strike="noStrike" dirty="0">
                          <a:solidFill>
                            <a:srgbClr val="000000"/>
                          </a:solidFill>
                          <a:effectLst/>
                          <a:latin typeface="Calibri"/>
                        </a:rPr>
                        <a:t>RR</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Segment ID</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Subdivision(s)</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Track ID(s)</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Start  MP</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End MP</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Class of Track</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Current Tests Per 12 Month Period</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Hazmat Y/N</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Passenger Y/N</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Total Segment Mileage</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Maximum Performance Target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12 Mo.      Start</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426">
                <a:tc>
                  <a:txBody>
                    <a:bodyPr/>
                    <a:lstStyle/>
                    <a:p>
                      <a:pPr algn="ctr" fontAlgn="b"/>
                      <a:r>
                        <a:rPr lang="en-US" sz="900" b="0" i="0" u="none" strike="noStrike" dirty="0">
                          <a:solidFill>
                            <a:srgbClr val="000000"/>
                          </a:solidFill>
                          <a:effectLst/>
                          <a:latin typeface="Calibri"/>
                        </a:rPr>
                        <a:t>GCRy</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Main</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Grand Canyon</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smtClean="0">
                          <a:solidFill>
                            <a:srgbClr val="000000"/>
                          </a:solidFill>
                          <a:effectLst/>
                          <a:latin typeface="Calibri"/>
                        </a:rPr>
                        <a:t>Main</a:t>
                      </a:r>
                      <a:r>
                        <a:rPr lang="en-US" sz="900" b="0" i="0" u="none" strike="noStrike" baseline="0" dirty="0" smtClean="0">
                          <a:solidFill>
                            <a:srgbClr val="000000"/>
                          </a:solidFill>
                          <a:effectLst/>
                          <a:latin typeface="Calibri"/>
                        </a:rPr>
                        <a:t> 1</a:t>
                      </a:r>
                      <a:endParaRPr lang="en-US" sz="900" b="0" i="0" u="none" strike="noStrike" dirty="0">
                        <a:solidFill>
                          <a:srgbClr val="000000"/>
                        </a:solidFill>
                        <a:effectLst/>
                        <a:latin typeface="Calibri"/>
                      </a:endParaRP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0</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63.7</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3</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8-Aug-13</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N</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Y</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63.7</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0.02</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Fiscal</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426">
                <a:tc>
                  <a:txBody>
                    <a:bodyPr/>
                    <a:lstStyle/>
                    <a:p>
                      <a:pPr algn="ctr" fontAlgn="b"/>
                      <a:r>
                        <a:rPr lang="en-US" sz="900" b="0" i="0" u="none" strike="noStrike" dirty="0">
                          <a:solidFill>
                            <a:srgbClr val="000000"/>
                          </a:solidFill>
                          <a:effectLst/>
                          <a:latin typeface="Calibri"/>
                        </a:rPr>
                        <a:t>GCRy</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Williams Wye</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Grand Canyon</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smtClean="0">
                          <a:solidFill>
                            <a:srgbClr val="000000"/>
                          </a:solidFill>
                          <a:effectLst/>
                          <a:latin typeface="Calibri"/>
                        </a:rPr>
                        <a:t>101</a:t>
                      </a:r>
                      <a:endParaRPr lang="en-US" sz="900" b="0" i="0" u="none" strike="noStrike" dirty="0">
                        <a:solidFill>
                          <a:srgbClr val="000000"/>
                        </a:solidFill>
                        <a:effectLst/>
                        <a:latin typeface="Calibri"/>
                      </a:endParaRP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0</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0.66</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3</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8-Aug-13</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N</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Y</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0.66</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0.04</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Calendar</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426">
                <a:tc>
                  <a:txBody>
                    <a:bodyPr/>
                    <a:lstStyle/>
                    <a:p>
                      <a:pPr algn="ctr" fontAlgn="b"/>
                      <a:r>
                        <a:rPr lang="en-US" sz="900" b="0" i="0" u="none" strike="noStrike" dirty="0">
                          <a:solidFill>
                            <a:srgbClr val="000000"/>
                          </a:solidFill>
                          <a:effectLst/>
                          <a:latin typeface="Calibri"/>
                        </a:rPr>
                        <a:t>GCRy</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GC Wye</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Grand Canyon</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smtClean="0">
                          <a:solidFill>
                            <a:srgbClr val="000000"/>
                          </a:solidFill>
                          <a:effectLst/>
                          <a:latin typeface="Calibri"/>
                        </a:rPr>
                        <a:t>202</a:t>
                      </a:r>
                      <a:endParaRPr lang="en-US" sz="900" b="0" i="0" u="none" strike="noStrike" dirty="0">
                        <a:solidFill>
                          <a:srgbClr val="000000"/>
                        </a:solidFill>
                        <a:effectLst/>
                        <a:latin typeface="Calibri"/>
                      </a:endParaRP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63.06</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63.59</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3</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9-Aug-13</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N</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Y</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0.53</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0.04</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1-Apr</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426">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426">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 </a:t>
                      </a:r>
                    </a:p>
                  </a:txBody>
                  <a:tcPr marL="8121" marR="8121" marT="8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365655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227</a:t>
            </a:fld>
            <a:endParaRPr lang="en-US" sz="800" dirty="0">
              <a:solidFill>
                <a:prstClr val="black"/>
              </a:solidFill>
            </a:endParaRPr>
          </a:p>
        </p:txBody>
      </p:sp>
      <p:sp>
        <p:nvSpPr>
          <p:cNvPr id="12" name="Content Placeholder 2"/>
          <p:cNvSpPr>
            <a:spLocks noGrp="1"/>
          </p:cNvSpPr>
          <p:nvPr>
            <p:ph idx="4294967295"/>
          </p:nvPr>
        </p:nvSpPr>
        <p:spPr>
          <a:xfrm>
            <a:off x="457200" y="2057400"/>
            <a:ext cx="8229600" cy="4495800"/>
          </a:xfrm>
          <a:prstGeom prst="rect">
            <a:avLst/>
          </a:prstGeom>
        </p:spPr>
        <p:txBody>
          <a:bodyPr rtlCol="0">
            <a:normAutofit fontScale="92500" lnSpcReduction="10000"/>
          </a:bodyPr>
          <a:lstStyle/>
          <a:p>
            <a:pPr marL="0" indent="0" fontAlgn="auto">
              <a:spcAft>
                <a:spcPts val="0"/>
              </a:spcAft>
              <a:buFont typeface="Arial" pitchFamily="34" charset="0"/>
              <a:buNone/>
              <a:defRPr/>
            </a:pPr>
            <a:r>
              <a:rPr lang="en-US" sz="2600" b="1" dirty="0" smtClean="0">
                <a:solidFill>
                  <a:srgbClr val="FF0000"/>
                </a:solidFill>
              </a:rPr>
              <a:t>§213.237(c)</a:t>
            </a:r>
          </a:p>
          <a:p>
            <a:pPr marL="0" indent="0" fontAlgn="auto">
              <a:spcAft>
                <a:spcPts val="0"/>
              </a:spcAft>
              <a:buFont typeface="Arial" pitchFamily="34" charset="0"/>
              <a:buNone/>
              <a:defRPr/>
            </a:pPr>
            <a:endParaRPr lang="en-US" sz="1700" b="1" dirty="0" smtClean="0">
              <a:solidFill>
                <a:schemeClr val="tx1"/>
              </a:solidFill>
            </a:endParaRPr>
          </a:p>
          <a:p>
            <a:pPr marL="0" indent="0" fontAlgn="auto">
              <a:spcAft>
                <a:spcPts val="0"/>
              </a:spcAft>
              <a:buFont typeface="Arial" pitchFamily="34" charset="0"/>
              <a:buNone/>
              <a:defRPr/>
            </a:pPr>
            <a:r>
              <a:rPr lang="en-US" dirty="0">
                <a:solidFill>
                  <a:schemeClr val="tx1"/>
                </a:solidFill>
                <a:latin typeface="Century Gothic" panose="020B0502020202020204" pitchFamily="34" charset="0"/>
              </a:rPr>
              <a:t>(c) Internal rail inspections on Class 4 and 5 track, </a:t>
            </a:r>
            <a:r>
              <a:rPr lang="en-US" b="1" dirty="0">
                <a:solidFill>
                  <a:schemeClr val="tx1"/>
                </a:solidFill>
                <a:latin typeface="Century Gothic" panose="020B0502020202020204" pitchFamily="34" charset="0"/>
              </a:rPr>
              <a:t>or</a:t>
            </a:r>
            <a:r>
              <a:rPr lang="en-US" dirty="0">
                <a:solidFill>
                  <a:schemeClr val="tx1"/>
                </a:solidFill>
                <a:latin typeface="Century Gothic" panose="020B0502020202020204" pitchFamily="34" charset="0"/>
              </a:rPr>
              <a:t> </a:t>
            </a:r>
            <a:r>
              <a:rPr lang="en-US" u="sng" dirty="0">
                <a:solidFill>
                  <a:schemeClr val="tx1"/>
                </a:solidFill>
                <a:latin typeface="Century Gothic" panose="020B0502020202020204" pitchFamily="34" charset="0"/>
              </a:rPr>
              <a:t>Class 3 track with regularly-scheduled passenger trains</a:t>
            </a:r>
            <a:r>
              <a:rPr lang="en-US" dirty="0">
                <a:solidFill>
                  <a:schemeClr val="tx1"/>
                </a:solidFill>
                <a:latin typeface="Century Gothic" panose="020B0502020202020204" pitchFamily="34" charset="0"/>
              </a:rPr>
              <a:t> </a:t>
            </a:r>
            <a:r>
              <a:rPr lang="en-US" b="1" u="sng" dirty="0">
                <a:solidFill>
                  <a:schemeClr val="tx1"/>
                </a:solidFill>
                <a:latin typeface="Century Gothic" panose="020B0502020202020204" pitchFamily="34" charset="0"/>
              </a:rPr>
              <a:t>or</a:t>
            </a:r>
            <a:r>
              <a:rPr lang="en-US" dirty="0">
                <a:solidFill>
                  <a:schemeClr val="tx1"/>
                </a:solidFill>
                <a:latin typeface="Century Gothic" panose="020B0502020202020204" pitchFamily="34" charset="0"/>
              </a:rPr>
              <a:t> that is a hazardous materials route, shall not exceed a time interval of 370 days between inspections or a tonnage interval of 30 million gross tons (mgt) between inspections, whichever is </a:t>
            </a:r>
            <a:r>
              <a:rPr lang="en-US" dirty="0" smtClean="0">
                <a:solidFill>
                  <a:schemeClr val="tx1"/>
                </a:solidFill>
                <a:latin typeface="Century Gothic" panose="020B0502020202020204" pitchFamily="34" charset="0"/>
              </a:rPr>
              <a:t>shorter…. </a:t>
            </a:r>
            <a:endParaRPr lang="en-US" b="1" dirty="0" smtClean="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521253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2400"/>
            <a:ext cx="709613"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914400"/>
            <a:ext cx="1143000"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228</a:t>
            </a:fld>
            <a:endParaRPr lang="en-US" sz="800" dirty="0">
              <a:solidFill>
                <a:prstClr val="black"/>
              </a:solidFill>
            </a:endParaRPr>
          </a:p>
        </p:txBody>
      </p:sp>
      <p:sp>
        <p:nvSpPr>
          <p:cNvPr id="10" name="Content Placeholder 2"/>
          <p:cNvSpPr txBox="1">
            <a:spLocks/>
          </p:cNvSpPr>
          <p:nvPr/>
        </p:nvSpPr>
        <p:spPr bwMode="auto">
          <a:xfrm>
            <a:off x="457200" y="2057400"/>
            <a:ext cx="8229600" cy="427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fontAlgn="auto">
              <a:spcAft>
                <a:spcPts val="0"/>
              </a:spcAft>
              <a:buFont typeface="Arial" pitchFamily="34" charset="0"/>
              <a:buNone/>
              <a:defRPr/>
            </a:pPr>
            <a:r>
              <a:rPr lang="en-US" sz="2600" b="1" dirty="0" smtClean="0">
                <a:solidFill>
                  <a:srgbClr val="FF0000"/>
                </a:solidFill>
                <a:latin typeface="Century Gothic"/>
              </a:rPr>
              <a:t>§213.237(c)…</a:t>
            </a:r>
          </a:p>
          <a:p>
            <a:pPr marL="0" indent="0" fontAlgn="auto">
              <a:spcAft>
                <a:spcPts val="0"/>
              </a:spcAft>
              <a:buFont typeface="Arial" pitchFamily="34" charset="0"/>
              <a:buNone/>
              <a:defRPr/>
            </a:pPr>
            <a:endParaRPr lang="en-US" sz="1700" b="1" dirty="0" smtClean="0">
              <a:solidFill>
                <a:sysClr val="windowText" lastClr="000000"/>
              </a:solidFill>
              <a:latin typeface="Century Gothic"/>
            </a:endParaRPr>
          </a:p>
          <a:p>
            <a:pPr marL="0" indent="0" fontAlgn="auto">
              <a:spcAft>
                <a:spcPts val="0"/>
              </a:spcAft>
              <a:buFont typeface="Arial" pitchFamily="34" charset="0"/>
              <a:buNone/>
              <a:defRPr/>
            </a:pPr>
            <a:r>
              <a:rPr lang="en-US" sz="2000" dirty="0" smtClean="0">
                <a:solidFill>
                  <a:sysClr val="windowText" lastClr="000000"/>
                </a:solidFill>
                <a:latin typeface="Century Gothic"/>
              </a:rPr>
              <a:t>(c) .… </a:t>
            </a:r>
            <a:r>
              <a:rPr lang="en-US" dirty="0" smtClean="0">
                <a:solidFill>
                  <a:sysClr val="windowText" lastClr="000000"/>
                </a:solidFill>
                <a:latin typeface="Century Gothic"/>
              </a:rPr>
              <a:t>Internal rail inspections on </a:t>
            </a:r>
            <a:r>
              <a:rPr lang="en-US" b="1" dirty="0" smtClean="0">
                <a:solidFill>
                  <a:sysClr val="windowText" lastClr="000000"/>
                </a:solidFill>
                <a:latin typeface="Century Gothic"/>
              </a:rPr>
              <a:t>Class 3 track that is </a:t>
            </a:r>
            <a:r>
              <a:rPr lang="en-US" b="1" u="sng" dirty="0" smtClean="0">
                <a:solidFill>
                  <a:sysClr val="windowText" lastClr="000000"/>
                </a:solidFill>
                <a:latin typeface="Century Gothic"/>
              </a:rPr>
              <a:t>without</a:t>
            </a:r>
            <a:r>
              <a:rPr lang="en-US" b="1" dirty="0" smtClean="0">
                <a:solidFill>
                  <a:sysClr val="windowText" lastClr="000000"/>
                </a:solidFill>
                <a:latin typeface="Century Gothic"/>
              </a:rPr>
              <a:t> regularly-scheduled passenger trains and not a hazardous materials route must be inspected at least once each calendar year</a:t>
            </a:r>
            <a:r>
              <a:rPr lang="en-US" dirty="0" smtClean="0">
                <a:solidFill>
                  <a:sysClr val="windowText" lastClr="000000"/>
                </a:solidFill>
                <a:latin typeface="Century Gothic"/>
              </a:rPr>
              <a:t>, with no more than 18 months between inspections, or at least once every 30 mgt, whichever interval is longer, </a:t>
            </a:r>
            <a:r>
              <a:rPr lang="en-US" b="1" dirty="0" smtClean="0">
                <a:solidFill>
                  <a:sysClr val="windowText" lastClr="000000"/>
                </a:solidFill>
                <a:latin typeface="Century Gothic"/>
              </a:rPr>
              <a:t>but in no case may inspections be more than 5 years apart.</a:t>
            </a:r>
          </a:p>
        </p:txBody>
      </p:sp>
    </p:spTree>
    <p:extLst>
      <p:ext uri="{BB962C8B-B14F-4D97-AF65-F5344CB8AC3E}">
        <p14:creationId xmlns:p14="http://schemas.microsoft.com/office/powerpoint/2010/main" val="3730937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229</a:t>
            </a:fld>
            <a:endParaRPr lang="en-US" sz="800" dirty="0">
              <a:solidFill>
                <a:prstClr val="black"/>
              </a:solidFill>
            </a:endParaRPr>
          </a:p>
        </p:txBody>
      </p:sp>
      <p:sp>
        <p:nvSpPr>
          <p:cNvPr id="12" name="Content Placeholder 2"/>
          <p:cNvSpPr>
            <a:spLocks noGrp="1"/>
          </p:cNvSpPr>
          <p:nvPr>
            <p:ph idx="4294967295"/>
          </p:nvPr>
        </p:nvSpPr>
        <p:spPr>
          <a:xfrm>
            <a:off x="457200" y="2057400"/>
            <a:ext cx="8229600" cy="4495800"/>
          </a:xfrm>
          <a:prstGeom prst="rect">
            <a:avLst/>
          </a:prstGeom>
        </p:spPr>
        <p:txBody>
          <a:bodyPr rtlCol="0">
            <a:normAutofit/>
          </a:bodyPr>
          <a:lstStyle/>
          <a:p>
            <a:pPr marL="0" indent="0" fontAlgn="auto">
              <a:spcAft>
                <a:spcPts val="0"/>
              </a:spcAft>
              <a:buFont typeface="Arial" pitchFamily="34" charset="0"/>
              <a:buNone/>
              <a:defRPr/>
            </a:pPr>
            <a:r>
              <a:rPr lang="en-US" sz="2600" b="1" dirty="0" smtClean="0">
                <a:solidFill>
                  <a:srgbClr val="FF0000"/>
                </a:solidFill>
              </a:rPr>
              <a:t>§213.237(c)</a:t>
            </a:r>
          </a:p>
          <a:p>
            <a:pPr marL="0" indent="0" fontAlgn="auto">
              <a:spcAft>
                <a:spcPts val="0"/>
              </a:spcAft>
              <a:buFont typeface="Arial" pitchFamily="34" charset="0"/>
              <a:buNone/>
              <a:defRPr/>
            </a:pPr>
            <a:endParaRPr lang="en-US" sz="2400" b="1" dirty="0" smtClean="0">
              <a:solidFill>
                <a:schemeClr val="tx1"/>
              </a:solidFill>
            </a:endParaRPr>
          </a:p>
          <a:p>
            <a:pPr marL="0" indent="0" fontAlgn="auto">
              <a:spcAft>
                <a:spcPts val="0"/>
              </a:spcAft>
              <a:buFont typeface="Arial" pitchFamily="34" charset="0"/>
              <a:buNone/>
              <a:defRPr/>
            </a:pPr>
            <a:r>
              <a:rPr lang="en-US" sz="2400" dirty="0">
                <a:solidFill>
                  <a:schemeClr val="tx1"/>
                </a:solidFill>
                <a:latin typeface="Century Gothic" panose="020B0502020202020204" pitchFamily="34" charset="0"/>
                <a:ea typeface="Cambria Math" panose="02040503050406030204" pitchFamily="18" charset="0"/>
              </a:rPr>
              <a:t>(c) Internal rail inspections on Class 4 and 5 track, or </a:t>
            </a:r>
            <a:r>
              <a:rPr lang="en-US" sz="2400" u="sng" dirty="0">
                <a:solidFill>
                  <a:schemeClr val="tx1"/>
                </a:solidFill>
                <a:latin typeface="Century Gothic" panose="020B0502020202020204" pitchFamily="34" charset="0"/>
                <a:ea typeface="Cambria Math" panose="02040503050406030204" pitchFamily="18" charset="0"/>
              </a:rPr>
              <a:t>Class 3 track with regularly-scheduled passenger trains</a:t>
            </a:r>
            <a:r>
              <a:rPr lang="en-US" sz="2400" dirty="0">
                <a:solidFill>
                  <a:schemeClr val="tx1"/>
                </a:solidFill>
                <a:latin typeface="Century Gothic" panose="020B0502020202020204" pitchFamily="34" charset="0"/>
                <a:ea typeface="Cambria Math" panose="02040503050406030204" pitchFamily="18" charset="0"/>
              </a:rPr>
              <a:t> </a:t>
            </a:r>
            <a:r>
              <a:rPr lang="en-US" sz="2400" u="sng" dirty="0">
                <a:solidFill>
                  <a:schemeClr val="tx1"/>
                </a:solidFill>
                <a:latin typeface="Century Gothic" panose="020B0502020202020204" pitchFamily="34" charset="0"/>
                <a:ea typeface="Cambria Math" panose="02040503050406030204" pitchFamily="18" charset="0"/>
              </a:rPr>
              <a:t>or</a:t>
            </a:r>
            <a:r>
              <a:rPr lang="en-US" sz="2400" dirty="0">
                <a:solidFill>
                  <a:schemeClr val="tx1"/>
                </a:solidFill>
                <a:latin typeface="Century Gothic" panose="020B0502020202020204" pitchFamily="34" charset="0"/>
                <a:ea typeface="Cambria Math" panose="02040503050406030204" pitchFamily="18" charset="0"/>
              </a:rPr>
              <a:t> that is a hazardous materials route, shall not exceed a time interval of 370 days between inspections or a tonnage interval of 30 million gross tons (mgt) between inspections, whichever is shorter. </a:t>
            </a:r>
            <a:endParaRPr lang="en-US" sz="2400" dirty="0" smtClean="0">
              <a:solidFill>
                <a:schemeClr val="tx1"/>
              </a:solidFill>
              <a:latin typeface="Century Gothic" panose="020B0502020202020204" pitchFamily="34" charset="0"/>
              <a:ea typeface="Cambria Math" panose="02040503050406030204" pitchFamily="18" charset="0"/>
            </a:endParaRPr>
          </a:p>
        </p:txBody>
      </p:sp>
    </p:spTree>
    <p:extLst>
      <p:ext uri="{BB962C8B-B14F-4D97-AF65-F5344CB8AC3E}">
        <p14:creationId xmlns:p14="http://schemas.microsoft.com/office/powerpoint/2010/main" val="42521310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t>§ 213.113 Defective Rails</a:t>
            </a:r>
            <a:endParaRPr lang="en-US" sz="3200" dirty="0"/>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23</a:t>
            </a:fld>
            <a:endParaRPr lang="en-US" sz="800" dirty="0">
              <a:solidFill>
                <a:prstClr val="black"/>
              </a:solidFill>
            </a:endParaRPr>
          </a:p>
        </p:txBody>
      </p:sp>
      <p:sp>
        <p:nvSpPr>
          <p:cNvPr id="9" name="Content Placeholder 7"/>
          <p:cNvSpPr txBox="1">
            <a:spLocks/>
          </p:cNvSpPr>
          <p:nvPr/>
        </p:nvSpPr>
        <p:spPr>
          <a:xfrm>
            <a:off x="457200" y="1981200"/>
            <a:ext cx="4800600" cy="426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sz="2400" dirty="0" smtClean="0">
                <a:solidFill>
                  <a:sysClr val="windowText" lastClr="000000"/>
                </a:solidFill>
                <a:latin typeface="Calibri"/>
              </a:rPr>
              <a:t>Under note D, there are several acceptable “outermost hole” bolting arrangements for joint bars centered on a rail defect. </a:t>
            </a:r>
            <a:r>
              <a:rPr lang="en-US" sz="2400" b="1" dirty="0" smtClean="0">
                <a:solidFill>
                  <a:sysClr val="windowText" lastClr="000000"/>
                </a:solidFill>
                <a:latin typeface="Calibri"/>
              </a:rPr>
              <a:t>In all cases, railroads may </a:t>
            </a:r>
            <a:r>
              <a:rPr lang="en-US" sz="2400" b="1" u="sng" dirty="0" smtClean="0">
                <a:solidFill>
                  <a:sysClr val="windowText" lastClr="000000"/>
                </a:solidFill>
                <a:latin typeface="Calibri"/>
              </a:rPr>
              <a:t>not</a:t>
            </a:r>
            <a:r>
              <a:rPr lang="en-US" sz="2400" b="1" dirty="0" smtClean="0">
                <a:solidFill>
                  <a:sysClr val="windowText" lastClr="000000"/>
                </a:solidFill>
                <a:latin typeface="Calibri"/>
              </a:rPr>
              <a:t> drill a bolt hole next to a defect that is being remediated with the application of joints bars (pursuant to note D).</a:t>
            </a:r>
            <a:r>
              <a:rPr lang="en-US" sz="2400" dirty="0" smtClean="0">
                <a:solidFill>
                  <a:sysClr val="windowText" lastClr="000000"/>
                </a:solidFill>
                <a:latin typeface="Calibri"/>
              </a:rPr>
              <a:t>  The reason for not drilling next to the defect is to prevent the propagation of the crack into the hole closest to the defect. </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791" y="2667000"/>
            <a:ext cx="322221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94758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230</a:t>
            </a:fld>
            <a:endParaRPr lang="en-US" sz="800" dirty="0">
              <a:solidFill>
                <a:prstClr val="black"/>
              </a:solidFill>
            </a:endParaRPr>
          </a:p>
        </p:txBody>
      </p:sp>
      <p:sp>
        <p:nvSpPr>
          <p:cNvPr id="10" name="Content Placeholder 2"/>
          <p:cNvSpPr txBox="1">
            <a:spLocks/>
          </p:cNvSpPr>
          <p:nvPr/>
        </p:nvSpPr>
        <p:spPr bwMode="auto">
          <a:xfrm>
            <a:off x="457200" y="2057400"/>
            <a:ext cx="8534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fontAlgn="auto">
              <a:spcAft>
                <a:spcPts val="0"/>
              </a:spcAft>
              <a:buFont typeface="Arial" pitchFamily="34" charset="0"/>
              <a:buNone/>
              <a:defRPr/>
            </a:pPr>
            <a:r>
              <a:rPr lang="en-US" sz="2600" b="1" dirty="0" smtClean="0">
                <a:solidFill>
                  <a:srgbClr val="FF0000"/>
                </a:solidFill>
                <a:latin typeface="Century Gothic"/>
              </a:rPr>
              <a:t>§213.237(c</a:t>
            </a:r>
            <a:r>
              <a:rPr lang="en-US" sz="2000" b="1" dirty="0" smtClean="0">
                <a:solidFill>
                  <a:srgbClr val="FF0000"/>
                </a:solidFill>
                <a:latin typeface="Century Gothic"/>
              </a:rPr>
              <a:t>) – Your tonnage numbers DO NOT START OVER</a:t>
            </a:r>
          </a:p>
          <a:p>
            <a:pPr marL="0" indent="0" fontAlgn="auto">
              <a:spcAft>
                <a:spcPts val="0"/>
              </a:spcAft>
              <a:buFont typeface="Arial" pitchFamily="34" charset="0"/>
              <a:buNone/>
              <a:defRPr/>
            </a:pPr>
            <a:endParaRPr lang="en-US" sz="2600" b="1" dirty="0" smtClean="0">
              <a:solidFill>
                <a:srgbClr val="FF0000"/>
              </a:solidFill>
              <a:latin typeface="Century Gothic"/>
            </a:endParaRPr>
          </a:p>
          <a:p>
            <a:pPr marL="0" indent="0" fontAlgn="auto">
              <a:spcAft>
                <a:spcPts val="0"/>
              </a:spcAft>
              <a:buFont typeface="Arial" pitchFamily="34" charset="0"/>
              <a:buNone/>
              <a:defRPr/>
            </a:pPr>
            <a:r>
              <a:rPr lang="en-US" sz="2000" b="1" dirty="0" smtClean="0">
                <a:solidFill>
                  <a:sysClr val="windowText" lastClr="000000"/>
                </a:solidFill>
                <a:latin typeface="Century Gothic"/>
              </a:rPr>
              <a:t>On Class 3 track of which passenger trains DO NOT operate such a search shall be made at least once every 30 mgt. or once a year, which ever interval is longer. (This paragraph (a) is applicable January 1, 1999.)</a:t>
            </a:r>
          </a:p>
          <a:p>
            <a:pPr marL="0" indent="0" fontAlgn="auto">
              <a:spcAft>
                <a:spcPts val="0"/>
              </a:spcAft>
              <a:buFont typeface="Arial" pitchFamily="34" charset="0"/>
              <a:buNone/>
              <a:defRPr/>
            </a:pPr>
            <a:endParaRPr lang="en-US" sz="1700" b="1" dirty="0" smtClean="0">
              <a:solidFill>
                <a:sysClr val="windowText" lastClr="000000"/>
              </a:solidFill>
              <a:latin typeface="Century Gothic"/>
            </a:endParaRPr>
          </a:p>
        </p:txBody>
      </p:sp>
      <p:graphicFrame>
        <p:nvGraphicFramePr>
          <p:cNvPr id="11" name="Table 10"/>
          <p:cNvGraphicFramePr>
            <a:graphicFrameLocks noGrp="1"/>
          </p:cNvGraphicFramePr>
          <p:nvPr>
            <p:extLst>
              <p:ext uri="{D42A27DB-BD31-4B8C-83A1-F6EECF244321}">
                <p14:modId xmlns:p14="http://schemas.microsoft.com/office/powerpoint/2010/main" val="1406179688"/>
              </p:ext>
            </p:extLst>
          </p:nvPr>
        </p:nvGraphicFramePr>
        <p:xfrm>
          <a:off x="1524000" y="4495800"/>
          <a:ext cx="6858000" cy="1752600"/>
        </p:xfrm>
        <a:graphic>
          <a:graphicData uri="http://schemas.openxmlformats.org/drawingml/2006/table">
            <a:tbl>
              <a:tblPr firstRow="1" bandRow="1"/>
              <a:tblGrid>
                <a:gridCol w="3429000"/>
                <a:gridCol w="3429000"/>
              </a:tblGrid>
              <a:tr h="370840">
                <a:tc>
                  <a:txBody>
                    <a:bodyPr/>
                    <a:lstStyle>
                      <a:lvl1pPr marL="0" algn="l" defTabSz="914400" rtl="0" eaLnBrk="1" latinLnBrk="0" hangingPunct="1">
                        <a:defRPr sz="1800" b="1" kern="1200">
                          <a:solidFill>
                            <a:schemeClr val="lt1"/>
                          </a:solidFill>
                          <a:latin typeface="Palatino Linotype"/>
                          <a:ea typeface=""/>
                          <a:cs typeface=""/>
                        </a:defRPr>
                      </a:lvl1pPr>
                      <a:lvl2pPr marL="457200" algn="l" defTabSz="914400" rtl="0" eaLnBrk="1" latinLnBrk="0" hangingPunct="1">
                        <a:defRPr sz="1800" b="1" kern="1200">
                          <a:solidFill>
                            <a:schemeClr val="lt1"/>
                          </a:solidFill>
                          <a:latin typeface="Palatino Linotype"/>
                          <a:ea typeface=""/>
                          <a:cs typeface=""/>
                        </a:defRPr>
                      </a:lvl2pPr>
                      <a:lvl3pPr marL="914400" algn="l" defTabSz="914400" rtl="0" eaLnBrk="1" latinLnBrk="0" hangingPunct="1">
                        <a:defRPr sz="1800" b="1" kern="1200">
                          <a:solidFill>
                            <a:schemeClr val="lt1"/>
                          </a:solidFill>
                          <a:latin typeface="Palatino Linotype"/>
                          <a:ea typeface=""/>
                          <a:cs typeface=""/>
                        </a:defRPr>
                      </a:lvl3pPr>
                      <a:lvl4pPr marL="1371600" algn="l" defTabSz="914400" rtl="0" eaLnBrk="1" latinLnBrk="0" hangingPunct="1">
                        <a:defRPr sz="1800" b="1" kern="1200">
                          <a:solidFill>
                            <a:schemeClr val="lt1"/>
                          </a:solidFill>
                          <a:latin typeface="Palatino Linotype"/>
                          <a:ea typeface=""/>
                          <a:cs typeface=""/>
                        </a:defRPr>
                      </a:lvl4pPr>
                      <a:lvl5pPr marL="1828800" algn="l" defTabSz="914400" rtl="0" eaLnBrk="1" latinLnBrk="0" hangingPunct="1">
                        <a:defRPr sz="1800" b="1" kern="1200">
                          <a:solidFill>
                            <a:schemeClr val="lt1"/>
                          </a:solidFill>
                          <a:latin typeface="Palatino Linotype"/>
                          <a:ea typeface=""/>
                          <a:cs typeface=""/>
                        </a:defRPr>
                      </a:lvl5pPr>
                      <a:lvl6pPr marL="2286000" algn="l" defTabSz="914400" rtl="0" eaLnBrk="1" latinLnBrk="0" hangingPunct="1">
                        <a:defRPr sz="1800" b="1" kern="1200">
                          <a:solidFill>
                            <a:schemeClr val="lt1"/>
                          </a:solidFill>
                          <a:latin typeface="Palatino Linotype"/>
                          <a:ea typeface=""/>
                          <a:cs typeface=""/>
                        </a:defRPr>
                      </a:lvl6pPr>
                      <a:lvl7pPr marL="2743200" algn="l" defTabSz="914400" rtl="0" eaLnBrk="1" latinLnBrk="0" hangingPunct="1">
                        <a:defRPr sz="1800" b="1" kern="1200">
                          <a:solidFill>
                            <a:schemeClr val="lt1"/>
                          </a:solidFill>
                          <a:latin typeface="Palatino Linotype"/>
                          <a:ea typeface=""/>
                          <a:cs typeface=""/>
                        </a:defRPr>
                      </a:lvl7pPr>
                      <a:lvl8pPr marL="3200400" algn="l" defTabSz="914400" rtl="0" eaLnBrk="1" latinLnBrk="0" hangingPunct="1">
                        <a:defRPr sz="1800" b="1" kern="1200">
                          <a:solidFill>
                            <a:schemeClr val="lt1"/>
                          </a:solidFill>
                          <a:latin typeface="Palatino Linotype"/>
                          <a:ea typeface=""/>
                          <a:cs typeface=""/>
                        </a:defRPr>
                      </a:lvl8pPr>
                      <a:lvl9pPr marL="3657600" algn="l" defTabSz="914400" rtl="0" eaLnBrk="1" latinLnBrk="0" hangingPunct="1">
                        <a:defRPr sz="1800" b="1" kern="1200">
                          <a:solidFill>
                            <a:schemeClr val="lt1"/>
                          </a:solidFill>
                          <a:latin typeface="Palatino Linotype"/>
                          <a:ea typeface=""/>
                          <a:cs typeface=""/>
                        </a:defRPr>
                      </a:lvl9pPr>
                    </a:lstStyle>
                    <a:p>
                      <a:r>
                        <a:rPr lang="en-US" dirty="0" smtClean="0"/>
                        <a:t>Class 3 track</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076B4"/>
                    </a:solidFill>
                  </a:tcPr>
                </a:tc>
                <a:tc>
                  <a:txBody>
                    <a:bodyPr/>
                    <a:lstStyle>
                      <a:lvl1pPr marL="0" algn="l" defTabSz="914400" rtl="0" eaLnBrk="1" latinLnBrk="0" hangingPunct="1">
                        <a:defRPr sz="1800" b="1" kern="1200">
                          <a:solidFill>
                            <a:schemeClr val="lt1"/>
                          </a:solidFill>
                          <a:latin typeface="Palatino Linotype"/>
                          <a:ea typeface=""/>
                          <a:cs typeface=""/>
                        </a:defRPr>
                      </a:lvl1pPr>
                      <a:lvl2pPr marL="457200" algn="l" defTabSz="914400" rtl="0" eaLnBrk="1" latinLnBrk="0" hangingPunct="1">
                        <a:defRPr sz="1800" b="1" kern="1200">
                          <a:solidFill>
                            <a:schemeClr val="lt1"/>
                          </a:solidFill>
                          <a:latin typeface="Palatino Linotype"/>
                          <a:ea typeface=""/>
                          <a:cs typeface=""/>
                        </a:defRPr>
                      </a:lvl2pPr>
                      <a:lvl3pPr marL="914400" algn="l" defTabSz="914400" rtl="0" eaLnBrk="1" latinLnBrk="0" hangingPunct="1">
                        <a:defRPr sz="1800" b="1" kern="1200">
                          <a:solidFill>
                            <a:schemeClr val="lt1"/>
                          </a:solidFill>
                          <a:latin typeface="Palatino Linotype"/>
                          <a:ea typeface=""/>
                          <a:cs typeface=""/>
                        </a:defRPr>
                      </a:lvl3pPr>
                      <a:lvl4pPr marL="1371600" algn="l" defTabSz="914400" rtl="0" eaLnBrk="1" latinLnBrk="0" hangingPunct="1">
                        <a:defRPr sz="1800" b="1" kern="1200">
                          <a:solidFill>
                            <a:schemeClr val="lt1"/>
                          </a:solidFill>
                          <a:latin typeface="Palatino Linotype"/>
                          <a:ea typeface=""/>
                          <a:cs typeface=""/>
                        </a:defRPr>
                      </a:lvl4pPr>
                      <a:lvl5pPr marL="1828800" algn="l" defTabSz="914400" rtl="0" eaLnBrk="1" latinLnBrk="0" hangingPunct="1">
                        <a:defRPr sz="1800" b="1" kern="1200">
                          <a:solidFill>
                            <a:schemeClr val="lt1"/>
                          </a:solidFill>
                          <a:latin typeface="Palatino Linotype"/>
                          <a:ea typeface=""/>
                          <a:cs typeface=""/>
                        </a:defRPr>
                      </a:lvl5pPr>
                      <a:lvl6pPr marL="2286000" algn="l" defTabSz="914400" rtl="0" eaLnBrk="1" latinLnBrk="0" hangingPunct="1">
                        <a:defRPr sz="1800" b="1" kern="1200">
                          <a:solidFill>
                            <a:schemeClr val="lt1"/>
                          </a:solidFill>
                          <a:latin typeface="Palatino Linotype"/>
                          <a:ea typeface=""/>
                          <a:cs typeface=""/>
                        </a:defRPr>
                      </a:lvl6pPr>
                      <a:lvl7pPr marL="2743200" algn="l" defTabSz="914400" rtl="0" eaLnBrk="1" latinLnBrk="0" hangingPunct="1">
                        <a:defRPr sz="1800" b="1" kern="1200">
                          <a:solidFill>
                            <a:schemeClr val="lt1"/>
                          </a:solidFill>
                          <a:latin typeface="Palatino Linotype"/>
                          <a:ea typeface=""/>
                          <a:cs typeface=""/>
                        </a:defRPr>
                      </a:lvl7pPr>
                      <a:lvl8pPr marL="3200400" algn="l" defTabSz="914400" rtl="0" eaLnBrk="1" latinLnBrk="0" hangingPunct="1">
                        <a:defRPr sz="1800" b="1" kern="1200">
                          <a:solidFill>
                            <a:schemeClr val="lt1"/>
                          </a:solidFill>
                          <a:latin typeface="Palatino Linotype"/>
                          <a:ea typeface=""/>
                          <a:cs typeface=""/>
                        </a:defRPr>
                      </a:lvl8pPr>
                      <a:lvl9pPr marL="3657600" algn="l" defTabSz="914400" rtl="0" eaLnBrk="1" latinLnBrk="0" hangingPunct="1">
                        <a:defRPr sz="1800" b="1" kern="1200">
                          <a:solidFill>
                            <a:schemeClr val="lt1"/>
                          </a:solidFill>
                          <a:latin typeface="Palatino Linotype"/>
                          <a:ea typeface=""/>
                          <a:cs typeface=""/>
                        </a:defRPr>
                      </a:lvl9pPr>
                    </a:lstStyle>
                    <a:p>
                      <a:r>
                        <a:rPr lang="en-US" dirty="0" smtClean="0"/>
                        <a:t>New Rule</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076B4"/>
                    </a:solidFill>
                  </a:tcPr>
                </a:tc>
              </a:tr>
              <a:tr h="370840">
                <a:tc>
                  <a:txBody>
                    <a:bodyPr/>
                    <a:lstStyle>
                      <a:lvl1pPr marL="0" algn="l" defTabSz="914400" rtl="0" eaLnBrk="1" latinLnBrk="0" hangingPunct="1">
                        <a:defRPr sz="1800" kern="1200">
                          <a:solidFill>
                            <a:schemeClr val="dk1"/>
                          </a:solidFill>
                          <a:latin typeface="Palatino Linotype"/>
                          <a:ea typeface=""/>
                          <a:cs typeface=""/>
                        </a:defRPr>
                      </a:lvl1pPr>
                      <a:lvl2pPr marL="457200" algn="l" defTabSz="914400" rtl="0" eaLnBrk="1" latinLnBrk="0" hangingPunct="1">
                        <a:defRPr sz="1800" kern="1200">
                          <a:solidFill>
                            <a:schemeClr val="dk1"/>
                          </a:solidFill>
                          <a:latin typeface="Palatino Linotype"/>
                          <a:ea typeface=""/>
                          <a:cs typeface=""/>
                        </a:defRPr>
                      </a:lvl2pPr>
                      <a:lvl3pPr marL="914400" algn="l" defTabSz="914400" rtl="0" eaLnBrk="1" latinLnBrk="0" hangingPunct="1">
                        <a:defRPr sz="1800" kern="1200">
                          <a:solidFill>
                            <a:schemeClr val="dk1"/>
                          </a:solidFill>
                          <a:latin typeface="Palatino Linotype"/>
                          <a:ea typeface=""/>
                          <a:cs typeface=""/>
                        </a:defRPr>
                      </a:lvl3pPr>
                      <a:lvl4pPr marL="1371600" algn="l" defTabSz="914400" rtl="0" eaLnBrk="1" latinLnBrk="0" hangingPunct="1">
                        <a:defRPr sz="1800" kern="1200">
                          <a:solidFill>
                            <a:schemeClr val="dk1"/>
                          </a:solidFill>
                          <a:latin typeface="Palatino Linotype"/>
                          <a:ea typeface=""/>
                          <a:cs typeface=""/>
                        </a:defRPr>
                      </a:lvl4pPr>
                      <a:lvl5pPr marL="1828800" algn="l" defTabSz="914400" rtl="0" eaLnBrk="1" latinLnBrk="0" hangingPunct="1">
                        <a:defRPr sz="1800" kern="1200">
                          <a:solidFill>
                            <a:schemeClr val="dk1"/>
                          </a:solidFill>
                          <a:latin typeface="Palatino Linotype"/>
                          <a:ea typeface=""/>
                          <a:cs typeface=""/>
                        </a:defRPr>
                      </a:lvl5pPr>
                      <a:lvl6pPr marL="2286000" algn="l" defTabSz="914400" rtl="0" eaLnBrk="1" latinLnBrk="0" hangingPunct="1">
                        <a:defRPr sz="1800" kern="1200">
                          <a:solidFill>
                            <a:schemeClr val="dk1"/>
                          </a:solidFill>
                          <a:latin typeface="Palatino Linotype"/>
                          <a:ea typeface=""/>
                          <a:cs typeface=""/>
                        </a:defRPr>
                      </a:lvl6pPr>
                      <a:lvl7pPr marL="2743200" algn="l" defTabSz="914400" rtl="0" eaLnBrk="1" latinLnBrk="0" hangingPunct="1">
                        <a:defRPr sz="1800" kern="1200">
                          <a:solidFill>
                            <a:schemeClr val="dk1"/>
                          </a:solidFill>
                          <a:latin typeface="Palatino Linotype"/>
                          <a:ea typeface=""/>
                          <a:cs typeface=""/>
                        </a:defRPr>
                      </a:lvl7pPr>
                      <a:lvl8pPr marL="3200400" algn="l" defTabSz="914400" rtl="0" eaLnBrk="1" latinLnBrk="0" hangingPunct="1">
                        <a:defRPr sz="1800" kern="1200">
                          <a:solidFill>
                            <a:schemeClr val="dk1"/>
                          </a:solidFill>
                          <a:latin typeface="Palatino Linotype"/>
                          <a:ea typeface=""/>
                          <a:cs typeface=""/>
                        </a:defRPr>
                      </a:lvl8pPr>
                      <a:lvl9pPr marL="3657600" algn="l" defTabSz="914400" rtl="0" eaLnBrk="1" latinLnBrk="0" hangingPunct="1">
                        <a:defRPr sz="1800" kern="1200">
                          <a:solidFill>
                            <a:schemeClr val="dk1"/>
                          </a:solidFill>
                          <a:latin typeface="Palatino Linotype"/>
                          <a:ea typeface=""/>
                          <a:cs typeface=""/>
                        </a:defRPr>
                      </a:lvl9pPr>
                    </a:lstStyle>
                    <a:p>
                      <a:r>
                        <a:rPr lang="en-US" dirty="0" smtClean="0"/>
                        <a:t>1999 + 1 mgt a year =</a:t>
                      </a:r>
                      <a:r>
                        <a:rPr lang="en-US" baseline="0" dirty="0" smtClean="0"/>
                        <a:t> 2019</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76B4">
                        <a:tint val="40000"/>
                      </a:srgbClr>
                    </a:solidFill>
                  </a:tcPr>
                </a:tc>
                <a:tc>
                  <a:txBody>
                    <a:bodyPr/>
                    <a:lstStyle>
                      <a:lvl1pPr marL="0" algn="l" defTabSz="914400" rtl="0" eaLnBrk="1" latinLnBrk="0" hangingPunct="1">
                        <a:defRPr sz="1800" kern="1200">
                          <a:solidFill>
                            <a:schemeClr val="dk1"/>
                          </a:solidFill>
                          <a:latin typeface="Palatino Linotype"/>
                          <a:ea typeface=""/>
                          <a:cs typeface=""/>
                        </a:defRPr>
                      </a:lvl1pPr>
                      <a:lvl2pPr marL="457200" algn="l" defTabSz="914400" rtl="0" eaLnBrk="1" latinLnBrk="0" hangingPunct="1">
                        <a:defRPr sz="1800" kern="1200">
                          <a:solidFill>
                            <a:schemeClr val="dk1"/>
                          </a:solidFill>
                          <a:latin typeface="Palatino Linotype"/>
                          <a:ea typeface=""/>
                          <a:cs typeface=""/>
                        </a:defRPr>
                      </a:lvl2pPr>
                      <a:lvl3pPr marL="914400" algn="l" defTabSz="914400" rtl="0" eaLnBrk="1" latinLnBrk="0" hangingPunct="1">
                        <a:defRPr sz="1800" kern="1200">
                          <a:solidFill>
                            <a:schemeClr val="dk1"/>
                          </a:solidFill>
                          <a:latin typeface="Palatino Linotype"/>
                          <a:ea typeface=""/>
                          <a:cs typeface=""/>
                        </a:defRPr>
                      </a:lvl3pPr>
                      <a:lvl4pPr marL="1371600" algn="l" defTabSz="914400" rtl="0" eaLnBrk="1" latinLnBrk="0" hangingPunct="1">
                        <a:defRPr sz="1800" kern="1200">
                          <a:solidFill>
                            <a:schemeClr val="dk1"/>
                          </a:solidFill>
                          <a:latin typeface="Palatino Linotype"/>
                          <a:ea typeface=""/>
                          <a:cs typeface=""/>
                        </a:defRPr>
                      </a:lvl4pPr>
                      <a:lvl5pPr marL="1828800" algn="l" defTabSz="914400" rtl="0" eaLnBrk="1" latinLnBrk="0" hangingPunct="1">
                        <a:defRPr sz="1800" kern="1200">
                          <a:solidFill>
                            <a:schemeClr val="dk1"/>
                          </a:solidFill>
                          <a:latin typeface="Palatino Linotype"/>
                          <a:ea typeface=""/>
                          <a:cs typeface=""/>
                        </a:defRPr>
                      </a:lvl5pPr>
                      <a:lvl6pPr marL="2286000" algn="l" defTabSz="914400" rtl="0" eaLnBrk="1" latinLnBrk="0" hangingPunct="1">
                        <a:defRPr sz="1800" kern="1200">
                          <a:solidFill>
                            <a:schemeClr val="dk1"/>
                          </a:solidFill>
                          <a:latin typeface="Palatino Linotype"/>
                          <a:ea typeface=""/>
                          <a:cs typeface=""/>
                        </a:defRPr>
                      </a:lvl6pPr>
                      <a:lvl7pPr marL="2743200" algn="l" defTabSz="914400" rtl="0" eaLnBrk="1" latinLnBrk="0" hangingPunct="1">
                        <a:defRPr sz="1800" kern="1200">
                          <a:solidFill>
                            <a:schemeClr val="dk1"/>
                          </a:solidFill>
                          <a:latin typeface="Palatino Linotype"/>
                          <a:ea typeface=""/>
                          <a:cs typeface=""/>
                        </a:defRPr>
                      </a:lvl7pPr>
                      <a:lvl8pPr marL="3200400" algn="l" defTabSz="914400" rtl="0" eaLnBrk="1" latinLnBrk="0" hangingPunct="1">
                        <a:defRPr sz="1800" kern="1200">
                          <a:solidFill>
                            <a:schemeClr val="dk1"/>
                          </a:solidFill>
                          <a:latin typeface="Palatino Linotype"/>
                          <a:ea typeface=""/>
                          <a:cs typeface=""/>
                        </a:defRPr>
                      </a:lvl8pPr>
                      <a:lvl9pPr marL="3657600" algn="l" defTabSz="914400" rtl="0" eaLnBrk="1" latinLnBrk="0" hangingPunct="1">
                        <a:defRPr sz="1800" kern="1200">
                          <a:solidFill>
                            <a:schemeClr val="dk1"/>
                          </a:solidFill>
                          <a:latin typeface="Palatino Linotype"/>
                          <a:ea typeface=""/>
                          <a:cs typeface=""/>
                        </a:defRPr>
                      </a:lvl9pPr>
                    </a:lstStyle>
                    <a:p>
                      <a:r>
                        <a:rPr lang="en-US" dirty="0" smtClean="0"/>
                        <a:t>Must test in 2019</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76B4">
                        <a:tint val="40000"/>
                      </a:srgbClr>
                    </a:solidFill>
                  </a:tcPr>
                </a:tc>
              </a:tr>
              <a:tr h="370840">
                <a:tc>
                  <a:txBody>
                    <a:bodyPr/>
                    <a:lstStyle>
                      <a:lvl1pPr marL="0" algn="l" defTabSz="914400" rtl="0" eaLnBrk="1" latinLnBrk="0" hangingPunct="1">
                        <a:defRPr sz="1800" kern="1200">
                          <a:solidFill>
                            <a:schemeClr val="dk1"/>
                          </a:solidFill>
                          <a:latin typeface="Palatino Linotype"/>
                          <a:ea typeface=""/>
                          <a:cs typeface=""/>
                        </a:defRPr>
                      </a:lvl1pPr>
                      <a:lvl2pPr marL="457200" algn="l" defTabSz="914400" rtl="0" eaLnBrk="1" latinLnBrk="0" hangingPunct="1">
                        <a:defRPr sz="1800" kern="1200">
                          <a:solidFill>
                            <a:schemeClr val="dk1"/>
                          </a:solidFill>
                          <a:latin typeface="Palatino Linotype"/>
                          <a:ea typeface=""/>
                          <a:cs typeface=""/>
                        </a:defRPr>
                      </a:lvl2pPr>
                      <a:lvl3pPr marL="914400" algn="l" defTabSz="914400" rtl="0" eaLnBrk="1" latinLnBrk="0" hangingPunct="1">
                        <a:defRPr sz="1800" kern="1200">
                          <a:solidFill>
                            <a:schemeClr val="dk1"/>
                          </a:solidFill>
                          <a:latin typeface="Palatino Linotype"/>
                          <a:ea typeface=""/>
                          <a:cs typeface=""/>
                        </a:defRPr>
                      </a:lvl3pPr>
                      <a:lvl4pPr marL="1371600" algn="l" defTabSz="914400" rtl="0" eaLnBrk="1" latinLnBrk="0" hangingPunct="1">
                        <a:defRPr sz="1800" kern="1200">
                          <a:solidFill>
                            <a:schemeClr val="dk1"/>
                          </a:solidFill>
                          <a:latin typeface="Palatino Linotype"/>
                          <a:ea typeface=""/>
                          <a:cs typeface=""/>
                        </a:defRPr>
                      </a:lvl4pPr>
                      <a:lvl5pPr marL="1828800" algn="l" defTabSz="914400" rtl="0" eaLnBrk="1" latinLnBrk="0" hangingPunct="1">
                        <a:defRPr sz="1800" kern="1200">
                          <a:solidFill>
                            <a:schemeClr val="dk1"/>
                          </a:solidFill>
                          <a:latin typeface="Palatino Linotype"/>
                          <a:ea typeface=""/>
                          <a:cs typeface=""/>
                        </a:defRPr>
                      </a:lvl5pPr>
                      <a:lvl6pPr marL="2286000" algn="l" defTabSz="914400" rtl="0" eaLnBrk="1" latinLnBrk="0" hangingPunct="1">
                        <a:defRPr sz="1800" kern="1200">
                          <a:solidFill>
                            <a:schemeClr val="dk1"/>
                          </a:solidFill>
                          <a:latin typeface="Palatino Linotype"/>
                          <a:ea typeface=""/>
                          <a:cs typeface=""/>
                        </a:defRPr>
                      </a:lvl6pPr>
                      <a:lvl7pPr marL="2743200" algn="l" defTabSz="914400" rtl="0" eaLnBrk="1" latinLnBrk="0" hangingPunct="1">
                        <a:defRPr sz="1800" kern="1200">
                          <a:solidFill>
                            <a:schemeClr val="dk1"/>
                          </a:solidFill>
                          <a:latin typeface="Palatino Linotype"/>
                          <a:ea typeface=""/>
                          <a:cs typeface=""/>
                        </a:defRPr>
                      </a:lvl7pPr>
                      <a:lvl8pPr marL="3200400" algn="l" defTabSz="914400" rtl="0" eaLnBrk="1" latinLnBrk="0" hangingPunct="1">
                        <a:defRPr sz="1800" kern="1200">
                          <a:solidFill>
                            <a:schemeClr val="dk1"/>
                          </a:solidFill>
                          <a:latin typeface="Palatino Linotype"/>
                          <a:ea typeface=""/>
                          <a:cs typeface=""/>
                        </a:defRPr>
                      </a:lvl8pPr>
                      <a:lvl9pPr marL="3657600" algn="l" defTabSz="914400" rtl="0" eaLnBrk="1" latinLnBrk="0" hangingPunct="1">
                        <a:defRPr sz="1800" kern="1200">
                          <a:solidFill>
                            <a:schemeClr val="dk1"/>
                          </a:solidFill>
                          <a:latin typeface="Palatino Linotype"/>
                          <a:ea typeface=""/>
                          <a:cs typeface=""/>
                        </a:defRPr>
                      </a:lvl9pPr>
                    </a:lstStyle>
                    <a:p>
                      <a:r>
                        <a:rPr lang="en-US" dirty="0" smtClean="0"/>
                        <a:t>1999 + 1.5 mgt year = 2019</a:t>
                      </a:r>
                    </a:p>
                    <a:p>
                      <a:r>
                        <a:rPr lang="en-US" dirty="0" smtClean="0"/>
                        <a:t>1999 + 2 mgt  year</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76B4">
                        <a:tint val="20000"/>
                      </a:srgbClr>
                    </a:solidFill>
                  </a:tcPr>
                </a:tc>
                <a:tc>
                  <a:txBody>
                    <a:bodyPr/>
                    <a:lstStyle>
                      <a:lvl1pPr marL="0" algn="l" defTabSz="914400" rtl="0" eaLnBrk="1" latinLnBrk="0" hangingPunct="1">
                        <a:defRPr sz="1800" kern="1200">
                          <a:solidFill>
                            <a:schemeClr val="dk1"/>
                          </a:solidFill>
                          <a:latin typeface="Palatino Linotype"/>
                          <a:ea typeface=""/>
                          <a:cs typeface=""/>
                        </a:defRPr>
                      </a:lvl1pPr>
                      <a:lvl2pPr marL="457200" algn="l" defTabSz="914400" rtl="0" eaLnBrk="1" latinLnBrk="0" hangingPunct="1">
                        <a:defRPr sz="1800" kern="1200">
                          <a:solidFill>
                            <a:schemeClr val="dk1"/>
                          </a:solidFill>
                          <a:latin typeface="Palatino Linotype"/>
                          <a:ea typeface=""/>
                          <a:cs typeface=""/>
                        </a:defRPr>
                      </a:lvl2pPr>
                      <a:lvl3pPr marL="914400" algn="l" defTabSz="914400" rtl="0" eaLnBrk="1" latinLnBrk="0" hangingPunct="1">
                        <a:defRPr sz="1800" kern="1200">
                          <a:solidFill>
                            <a:schemeClr val="dk1"/>
                          </a:solidFill>
                          <a:latin typeface="Palatino Linotype"/>
                          <a:ea typeface=""/>
                          <a:cs typeface=""/>
                        </a:defRPr>
                      </a:lvl3pPr>
                      <a:lvl4pPr marL="1371600" algn="l" defTabSz="914400" rtl="0" eaLnBrk="1" latinLnBrk="0" hangingPunct="1">
                        <a:defRPr sz="1800" kern="1200">
                          <a:solidFill>
                            <a:schemeClr val="dk1"/>
                          </a:solidFill>
                          <a:latin typeface="Palatino Linotype"/>
                          <a:ea typeface=""/>
                          <a:cs typeface=""/>
                        </a:defRPr>
                      </a:lvl4pPr>
                      <a:lvl5pPr marL="1828800" algn="l" defTabSz="914400" rtl="0" eaLnBrk="1" latinLnBrk="0" hangingPunct="1">
                        <a:defRPr sz="1800" kern="1200">
                          <a:solidFill>
                            <a:schemeClr val="dk1"/>
                          </a:solidFill>
                          <a:latin typeface="Palatino Linotype"/>
                          <a:ea typeface=""/>
                          <a:cs typeface=""/>
                        </a:defRPr>
                      </a:lvl5pPr>
                      <a:lvl6pPr marL="2286000" algn="l" defTabSz="914400" rtl="0" eaLnBrk="1" latinLnBrk="0" hangingPunct="1">
                        <a:defRPr sz="1800" kern="1200">
                          <a:solidFill>
                            <a:schemeClr val="dk1"/>
                          </a:solidFill>
                          <a:latin typeface="Palatino Linotype"/>
                          <a:ea typeface=""/>
                          <a:cs typeface=""/>
                        </a:defRPr>
                      </a:lvl6pPr>
                      <a:lvl7pPr marL="2743200" algn="l" defTabSz="914400" rtl="0" eaLnBrk="1" latinLnBrk="0" hangingPunct="1">
                        <a:defRPr sz="1800" kern="1200">
                          <a:solidFill>
                            <a:schemeClr val="dk1"/>
                          </a:solidFill>
                          <a:latin typeface="Palatino Linotype"/>
                          <a:ea typeface=""/>
                          <a:cs typeface=""/>
                        </a:defRPr>
                      </a:lvl7pPr>
                      <a:lvl8pPr marL="3200400" algn="l" defTabSz="914400" rtl="0" eaLnBrk="1" latinLnBrk="0" hangingPunct="1">
                        <a:defRPr sz="1800" kern="1200">
                          <a:solidFill>
                            <a:schemeClr val="dk1"/>
                          </a:solidFill>
                          <a:latin typeface="Palatino Linotype"/>
                          <a:ea typeface=""/>
                          <a:cs typeface=""/>
                        </a:defRPr>
                      </a:lvl8pPr>
                      <a:lvl9pPr marL="3657600" algn="l" defTabSz="914400" rtl="0" eaLnBrk="1" latinLnBrk="0" hangingPunct="1">
                        <a:defRPr sz="1800" kern="1200">
                          <a:solidFill>
                            <a:schemeClr val="dk1"/>
                          </a:solidFill>
                          <a:latin typeface="Palatino Linotype"/>
                          <a:ea typeface=""/>
                          <a:cs typeface=""/>
                        </a:defRPr>
                      </a:lvl9pPr>
                    </a:lstStyle>
                    <a:p>
                      <a:r>
                        <a:rPr lang="en-US" dirty="0" smtClean="0"/>
                        <a:t>Must test in 2019</a:t>
                      </a:r>
                    </a:p>
                    <a:p>
                      <a:r>
                        <a:rPr lang="en-US" dirty="0" smtClean="0"/>
                        <a:t>Should have tested in 2009</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76B4">
                        <a:tint val="20000"/>
                      </a:srgbClr>
                    </a:solidFill>
                  </a:tcPr>
                </a:tc>
              </a:tr>
              <a:tr h="370840">
                <a:tc gridSpan="2">
                  <a:txBody>
                    <a:bodyPr/>
                    <a:lstStyle>
                      <a:lvl1pPr marL="0" algn="l" defTabSz="914400" rtl="0" eaLnBrk="1" latinLnBrk="0" hangingPunct="1">
                        <a:defRPr sz="1800" kern="1200">
                          <a:solidFill>
                            <a:schemeClr val="dk1"/>
                          </a:solidFill>
                          <a:latin typeface="Palatino Linotype"/>
                          <a:ea typeface=""/>
                          <a:cs typeface=""/>
                        </a:defRPr>
                      </a:lvl1pPr>
                      <a:lvl2pPr marL="457200" algn="l" defTabSz="914400" rtl="0" eaLnBrk="1" latinLnBrk="0" hangingPunct="1">
                        <a:defRPr sz="1800" kern="1200">
                          <a:solidFill>
                            <a:schemeClr val="dk1"/>
                          </a:solidFill>
                          <a:latin typeface="Palatino Linotype"/>
                          <a:ea typeface=""/>
                          <a:cs typeface=""/>
                        </a:defRPr>
                      </a:lvl2pPr>
                      <a:lvl3pPr marL="914400" algn="l" defTabSz="914400" rtl="0" eaLnBrk="1" latinLnBrk="0" hangingPunct="1">
                        <a:defRPr sz="1800" kern="1200">
                          <a:solidFill>
                            <a:schemeClr val="dk1"/>
                          </a:solidFill>
                          <a:latin typeface="Palatino Linotype"/>
                          <a:ea typeface=""/>
                          <a:cs typeface=""/>
                        </a:defRPr>
                      </a:lvl3pPr>
                      <a:lvl4pPr marL="1371600" algn="l" defTabSz="914400" rtl="0" eaLnBrk="1" latinLnBrk="0" hangingPunct="1">
                        <a:defRPr sz="1800" kern="1200">
                          <a:solidFill>
                            <a:schemeClr val="dk1"/>
                          </a:solidFill>
                          <a:latin typeface="Palatino Linotype"/>
                          <a:ea typeface=""/>
                          <a:cs typeface=""/>
                        </a:defRPr>
                      </a:lvl4pPr>
                      <a:lvl5pPr marL="1828800" algn="l" defTabSz="914400" rtl="0" eaLnBrk="1" latinLnBrk="0" hangingPunct="1">
                        <a:defRPr sz="1800" kern="1200">
                          <a:solidFill>
                            <a:schemeClr val="dk1"/>
                          </a:solidFill>
                          <a:latin typeface="Palatino Linotype"/>
                          <a:ea typeface=""/>
                          <a:cs typeface=""/>
                        </a:defRPr>
                      </a:lvl5pPr>
                      <a:lvl6pPr marL="2286000" algn="l" defTabSz="914400" rtl="0" eaLnBrk="1" latinLnBrk="0" hangingPunct="1">
                        <a:defRPr sz="1800" kern="1200">
                          <a:solidFill>
                            <a:schemeClr val="dk1"/>
                          </a:solidFill>
                          <a:latin typeface="Palatino Linotype"/>
                          <a:ea typeface=""/>
                          <a:cs typeface=""/>
                        </a:defRPr>
                      </a:lvl6pPr>
                      <a:lvl7pPr marL="2743200" algn="l" defTabSz="914400" rtl="0" eaLnBrk="1" latinLnBrk="0" hangingPunct="1">
                        <a:defRPr sz="1800" kern="1200">
                          <a:solidFill>
                            <a:schemeClr val="dk1"/>
                          </a:solidFill>
                          <a:latin typeface="Palatino Linotype"/>
                          <a:ea typeface=""/>
                          <a:cs typeface=""/>
                        </a:defRPr>
                      </a:lvl7pPr>
                      <a:lvl8pPr marL="3200400" algn="l" defTabSz="914400" rtl="0" eaLnBrk="1" latinLnBrk="0" hangingPunct="1">
                        <a:defRPr sz="1800" kern="1200">
                          <a:solidFill>
                            <a:schemeClr val="dk1"/>
                          </a:solidFill>
                          <a:latin typeface="Palatino Linotype"/>
                          <a:ea typeface=""/>
                          <a:cs typeface=""/>
                        </a:defRPr>
                      </a:lvl8pPr>
                      <a:lvl9pPr marL="3657600" algn="l" defTabSz="914400" rtl="0" eaLnBrk="1" latinLnBrk="0" hangingPunct="1">
                        <a:defRPr sz="1800" kern="1200">
                          <a:solidFill>
                            <a:schemeClr val="dk1"/>
                          </a:solidFill>
                          <a:latin typeface="Palatino Linotype"/>
                          <a:ea typeface=""/>
                          <a:cs typeface=""/>
                        </a:defRPr>
                      </a:lvl9pPr>
                    </a:lstStyle>
                    <a:p>
                      <a:r>
                        <a:rPr lang="en-US" dirty="0" smtClean="0"/>
                        <a:t>Time and tonnage starts with last test</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076B4">
                        <a:tint val="40000"/>
                      </a:srgbClr>
                    </a:solidFill>
                  </a:tcPr>
                </a:tc>
                <a:tc hMerge="1">
                  <a:txBody>
                    <a:bodyPr/>
                    <a:lstStyle/>
                    <a:p>
                      <a:endParaRPr lang="en-US" dirty="0"/>
                    </a:p>
                  </a:txBody>
                  <a:tcPr/>
                </a:tc>
              </a:tr>
            </a:tbl>
          </a:graphicData>
        </a:graphic>
      </p:graphicFrame>
    </p:spTree>
    <p:extLst>
      <p:ext uri="{BB962C8B-B14F-4D97-AF65-F5344CB8AC3E}">
        <p14:creationId xmlns:p14="http://schemas.microsoft.com/office/powerpoint/2010/main" val="3363134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231</a:t>
            </a:fld>
            <a:endParaRPr lang="en-US" sz="800" dirty="0">
              <a:solidFill>
                <a:prstClr val="black"/>
              </a:solidFill>
            </a:endParaRPr>
          </a:p>
        </p:txBody>
      </p:sp>
      <p:sp>
        <p:nvSpPr>
          <p:cNvPr id="12" name="Content Placeholder 2"/>
          <p:cNvSpPr txBox="1">
            <a:spLocks/>
          </p:cNvSpPr>
          <p:nvPr/>
        </p:nvSpPr>
        <p:spPr bwMode="auto">
          <a:xfrm>
            <a:off x="457200" y="1857375"/>
            <a:ext cx="822960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fontAlgn="auto">
              <a:spcAft>
                <a:spcPts val="0"/>
              </a:spcAft>
              <a:buFont typeface="Arial" pitchFamily="34" charset="0"/>
              <a:buNone/>
              <a:defRPr/>
            </a:pPr>
            <a:r>
              <a:rPr lang="en-US" sz="2600" b="1" dirty="0" smtClean="0">
                <a:solidFill>
                  <a:srgbClr val="FF0000"/>
                </a:solidFill>
                <a:latin typeface="Century Gothic"/>
              </a:rPr>
              <a:t>§213.237(c)</a:t>
            </a:r>
          </a:p>
          <a:p>
            <a:pPr marL="0" indent="0" fontAlgn="auto">
              <a:spcAft>
                <a:spcPts val="0"/>
              </a:spcAft>
              <a:buFont typeface="Arial" pitchFamily="34" charset="0"/>
              <a:buNone/>
              <a:defRPr/>
            </a:pPr>
            <a:endParaRPr lang="en-US" sz="1700" b="1" dirty="0" smtClean="0">
              <a:solidFill>
                <a:sysClr val="windowText" lastClr="000000"/>
              </a:solidFill>
              <a:latin typeface="Century Gothic"/>
            </a:endParaRPr>
          </a:p>
          <a:p>
            <a:pPr fontAlgn="auto">
              <a:spcAft>
                <a:spcPts val="0"/>
              </a:spcAft>
              <a:buFont typeface="Arial" pitchFamily="34" charset="0"/>
              <a:buAutoNum type="arabicParenBoth"/>
              <a:defRPr/>
            </a:pPr>
            <a:r>
              <a:rPr lang="en-US" sz="2000" u="sng" dirty="0" smtClean="0">
                <a:solidFill>
                  <a:sysClr val="windowText" lastClr="000000"/>
                </a:solidFill>
                <a:latin typeface="Century Gothic"/>
              </a:rPr>
              <a:t>Any rail used as a replacement plug rai</a:t>
            </a:r>
            <a:r>
              <a:rPr lang="en-US" sz="2000" dirty="0" smtClean="0">
                <a:solidFill>
                  <a:sysClr val="windowText" lastClr="000000"/>
                </a:solidFill>
                <a:latin typeface="Century Gothic"/>
              </a:rPr>
              <a:t>l in track that is required to be tested in accordance with this section must have been tested for internal rail flaws. </a:t>
            </a:r>
          </a:p>
          <a:p>
            <a:pPr fontAlgn="auto">
              <a:spcAft>
                <a:spcPts val="0"/>
              </a:spcAft>
              <a:buFont typeface="Arial" pitchFamily="34" charset="0"/>
              <a:buAutoNum type="arabicParenBoth"/>
              <a:defRPr/>
            </a:pPr>
            <a:endParaRPr lang="en-US" sz="2000" dirty="0" smtClean="0">
              <a:solidFill>
                <a:sysClr val="windowText" lastClr="000000"/>
              </a:solidFill>
              <a:latin typeface="Century Gothic"/>
            </a:endParaRPr>
          </a:p>
          <a:p>
            <a:pPr fontAlgn="auto">
              <a:spcAft>
                <a:spcPts val="0"/>
              </a:spcAft>
              <a:buFont typeface="Arial" pitchFamily="34" charset="0"/>
              <a:buAutoNum type="arabicParenBoth"/>
              <a:defRPr/>
            </a:pPr>
            <a:r>
              <a:rPr lang="en-US" sz="2000" u="sng" dirty="0" smtClean="0">
                <a:solidFill>
                  <a:sysClr val="windowText" lastClr="000000"/>
                </a:solidFill>
                <a:latin typeface="Century Gothic"/>
              </a:rPr>
              <a:t>The track owner must be able to verify </a:t>
            </a:r>
            <a:r>
              <a:rPr lang="en-US" sz="2000" dirty="0" smtClean="0">
                <a:solidFill>
                  <a:sysClr val="windowText" lastClr="000000"/>
                </a:solidFill>
                <a:latin typeface="Century Gothic"/>
              </a:rPr>
              <a:t>that the plug rail has not accumulated more than a total of 30 mgt in previous and new locations since its last internal rail flaw test, before the next test on the rail required by this section is performed.</a:t>
            </a:r>
          </a:p>
          <a:p>
            <a:pPr fontAlgn="auto">
              <a:spcAft>
                <a:spcPts val="0"/>
              </a:spcAft>
              <a:buFont typeface="Arial" pitchFamily="34" charset="0"/>
              <a:buAutoNum type="arabicParenBoth"/>
              <a:defRPr/>
            </a:pPr>
            <a:endParaRPr lang="en-US" sz="2000" dirty="0" smtClean="0">
              <a:solidFill>
                <a:sysClr val="windowText" lastClr="000000"/>
              </a:solidFill>
              <a:latin typeface="Century Gothic"/>
            </a:endParaRPr>
          </a:p>
          <a:p>
            <a:pPr fontAlgn="auto">
              <a:spcAft>
                <a:spcPts val="0"/>
              </a:spcAft>
              <a:buFont typeface="Arial" pitchFamily="34" charset="0"/>
              <a:buAutoNum type="arabicParenBoth"/>
              <a:defRPr/>
            </a:pPr>
            <a:r>
              <a:rPr lang="en-US" sz="2000" dirty="0" smtClean="0">
                <a:solidFill>
                  <a:sysClr val="windowText" lastClr="000000"/>
                </a:solidFill>
                <a:latin typeface="Century Gothic"/>
              </a:rPr>
              <a:t>If plug rail not in compliance with paragraphs (c)(1) and (2) of this section is in use after </a:t>
            </a:r>
            <a:r>
              <a:rPr lang="en-US" sz="2000" dirty="0" smtClean="0">
                <a:solidFill>
                  <a:srgbClr val="FF0000"/>
                </a:solidFill>
                <a:latin typeface="Century Gothic"/>
              </a:rPr>
              <a:t>January 24, 2014, </a:t>
            </a:r>
            <a:r>
              <a:rPr lang="en-US" sz="2000" dirty="0" smtClean="0">
                <a:solidFill>
                  <a:sysClr val="windowText" lastClr="000000"/>
                </a:solidFill>
                <a:latin typeface="Century Gothic"/>
              </a:rPr>
              <a:t>trains over that rail </a:t>
            </a:r>
            <a:r>
              <a:rPr lang="en-US" sz="2000" b="1" dirty="0" smtClean="0">
                <a:solidFill>
                  <a:sysClr val="windowText" lastClr="000000"/>
                </a:solidFill>
                <a:latin typeface="Century Gothic"/>
              </a:rPr>
              <a:t>must not exceed Class 2 speeds until the rail is tested </a:t>
            </a:r>
            <a:r>
              <a:rPr lang="en-US" sz="2000" dirty="0" smtClean="0">
                <a:solidFill>
                  <a:sysClr val="windowText" lastClr="000000"/>
                </a:solidFill>
                <a:latin typeface="Century Gothic"/>
              </a:rPr>
              <a:t>in accordance with this section.</a:t>
            </a:r>
          </a:p>
        </p:txBody>
      </p:sp>
    </p:spTree>
    <p:extLst>
      <p:ext uri="{BB962C8B-B14F-4D97-AF65-F5344CB8AC3E}">
        <p14:creationId xmlns:p14="http://schemas.microsoft.com/office/powerpoint/2010/main" val="1722171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232</a:t>
            </a:fld>
            <a:endParaRPr lang="en-US" sz="800" dirty="0">
              <a:solidFill>
                <a:prstClr val="black"/>
              </a:solidFill>
            </a:endParaRPr>
          </a:p>
        </p:txBody>
      </p:sp>
      <p:sp>
        <p:nvSpPr>
          <p:cNvPr id="10" name="Content Placeholder 2"/>
          <p:cNvSpPr txBox="1">
            <a:spLocks/>
          </p:cNvSpPr>
          <p:nvPr/>
        </p:nvSpPr>
        <p:spPr bwMode="auto">
          <a:xfrm>
            <a:off x="457200" y="1600201"/>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fontAlgn="auto">
              <a:spcAft>
                <a:spcPts val="0"/>
              </a:spcAft>
              <a:buFont typeface="Arial" pitchFamily="34" charset="0"/>
              <a:buChar char="•"/>
              <a:defRPr/>
            </a:pPr>
            <a:endParaRPr lang="en-US" dirty="0" smtClean="0">
              <a:solidFill>
                <a:sysClr val="windowText" lastClr="000000"/>
              </a:solidFill>
              <a:latin typeface="Century Gothic"/>
            </a:endParaRPr>
          </a:p>
          <a:p>
            <a:pPr marL="0" indent="0" fontAlgn="auto">
              <a:spcAft>
                <a:spcPts val="0"/>
              </a:spcAft>
              <a:buFont typeface="Arial" pitchFamily="34" charset="0"/>
              <a:buNone/>
              <a:defRPr/>
            </a:pPr>
            <a:r>
              <a:rPr lang="en-US" sz="2600" b="1" dirty="0" smtClean="0">
                <a:solidFill>
                  <a:srgbClr val="FF0000"/>
                </a:solidFill>
                <a:latin typeface="Century Gothic"/>
              </a:rPr>
              <a:t>§213.237(d)</a:t>
            </a:r>
          </a:p>
          <a:p>
            <a:pPr marL="0" indent="0" fontAlgn="auto">
              <a:spcAft>
                <a:spcPts val="0"/>
              </a:spcAft>
              <a:buFont typeface="Arial" pitchFamily="34" charset="0"/>
              <a:buNone/>
              <a:defRPr/>
            </a:pPr>
            <a:endParaRPr lang="en-US" sz="1700" b="1" dirty="0" smtClean="0">
              <a:solidFill>
                <a:sysClr val="windowText" lastClr="000000"/>
              </a:solidFill>
              <a:latin typeface="Century Gothic"/>
            </a:endParaRPr>
          </a:p>
          <a:p>
            <a:pPr marL="0" indent="0" fontAlgn="auto">
              <a:spcAft>
                <a:spcPts val="0"/>
              </a:spcAft>
              <a:buFont typeface="Arial" pitchFamily="34" charset="0"/>
              <a:buNone/>
              <a:defRPr/>
            </a:pPr>
            <a:r>
              <a:rPr lang="en-US" dirty="0" smtClean="0">
                <a:solidFill>
                  <a:sysClr val="windowText" lastClr="000000"/>
                </a:solidFill>
                <a:latin typeface="Century Gothic"/>
              </a:rPr>
              <a:t>(d) If the service failure rate target identified in paragraph (a) of this section is not achieved, the track owner must inform FRA of this fact within 45 days of the end of the defined 12-month period in which the performance target is exceeded. In addition, the owner may provide to FRA an explanation as to why the performance target was not achieved and provide a remedial action plan.</a:t>
            </a:r>
            <a:endParaRPr lang="en-US" dirty="0">
              <a:solidFill>
                <a:sysClr val="windowText" lastClr="000000"/>
              </a:solidFill>
              <a:latin typeface="Century Gothic"/>
            </a:endParaRPr>
          </a:p>
        </p:txBody>
      </p:sp>
    </p:spTree>
    <p:extLst>
      <p:ext uri="{BB962C8B-B14F-4D97-AF65-F5344CB8AC3E}">
        <p14:creationId xmlns:p14="http://schemas.microsoft.com/office/powerpoint/2010/main" val="42544842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233</a:t>
            </a:fld>
            <a:endParaRPr lang="en-US" sz="800" dirty="0">
              <a:solidFill>
                <a:prstClr val="black"/>
              </a:solidFill>
            </a:endParaRPr>
          </a:p>
        </p:txBody>
      </p:sp>
      <p:sp>
        <p:nvSpPr>
          <p:cNvPr id="11" name="Content Placeholder 2"/>
          <p:cNvSpPr txBox="1">
            <a:spLocks/>
          </p:cNvSpPr>
          <p:nvPr/>
        </p:nvSpPr>
        <p:spPr bwMode="auto">
          <a:xfrm>
            <a:off x="457200" y="1600200"/>
            <a:ext cx="82296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fontAlgn="auto">
              <a:spcAft>
                <a:spcPts val="0"/>
              </a:spcAft>
              <a:buFont typeface="Arial" pitchFamily="34" charset="0"/>
              <a:buChar char="•"/>
              <a:defRPr/>
            </a:pPr>
            <a:endParaRPr lang="en-US" dirty="0" smtClean="0">
              <a:solidFill>
                <a:sysClr val="windowText" lastClr="000000"/>
              </a:solidFill>
              <a:latin typeface="Century Gothic"/>
            </a:endParaRPr>
          </a:p>
          <a:p>
            <a:pPr marL="0" indent="0" fontAlgn="auto">
              <a:spcAft>
                <a:spcPts val="0"/>
              </a:spcAft>
              <a:buFont typeface="Arial" pitchFamily="34" charset="0"/>
              <a:buNone/>
              <a:defRPr/>
            </a:pPr>
            <a:r>
              <a:rPr lang="en-US" sz="2600" b="1" dirty="0" smtClean="0">
                <a:solidFill>
                  <a:srgbClr val="FF0000"/>
                </a:solidFill>
                <a:latin typeface="Century Gothic"/>
              </a:rPr>
              <a:t>§213.237(d)</a:t>
            </a:r>
          </a:p>
          <a:p>
            <a:pPr marL="0" indent="0" fontAlgn="auto">
              <a:spcAft>
                <a:spcPts val="0"/>
              </a:spcAft>
              <a:buFont typeface="Arial" pitchFamily="34" charset="0"/>
              <a:buNone/>
              <a:defRPr/>
            </a:pPr>
            <a:endParaRPr lang="en-US" sz="1700" b="1" dirty="0" smtClean="0">
              <a:solidFill>
                <a:sysClr val="windowText" lastClr="000000"/>
              </a:solidFill>
              <a:latin typeface="Century Gothic"/>
            </a:endParaRPr>
          </a:p>
          <a:p>
            <a:pPr fontAlgn="auto">
              <a:spcAft>
                <a:spcPts val="0"/>
              </a:spcAft>
              <a:buFont typeface="+mj-lt"/>
              <a:buAutoNum type="romanUcPeriod"/>
              <a:defRPr/>
            </a:pPr>
            <a:r>
              <a:rPr lang="en-US" dirty="0" smtClean="0">
                <a:solidFill>
                  <a:sysClr val="windowText" lastClr="000000"/>
                </a:solidFill>
                <a:latin typeface="Century Gothic"/>
              </a:rPr>
              <a:t>If the performance target rate is not met for two consecutive years, then for the area where the greatest number of service failures is occurring, either: </a:t>
            </a:r>
          </a:p>
          <a:p>
            <a:pPr marL="800100" lvl="1" indent="-400050" fontAlgn="auto">
              <a:spcAft>
                <a:spcPts val="0"/>
              </a:spcAft>
              <a:buFont typeface="+mj-lt"/>
              <a:buAutoNum type="romanLcPeriod"/>
              <a:defRPr/>
            </a:pPr>
            <a:r>
              <a:rPr lang="en-US" sz="2000" dirty="0" smtClean="0">
                <a:solidFill>
                  <a:sysClr val="windowText" lastClr="000000"/>
                </a:solidFill>
                <a:latin typeface="Century Gothic"/>
              </a:rPr>
              <a:t>The inspection tonnage interval between tests must be reduced to 10 mgt; or</a:t>
            </a:r>
          </a:p>
          <a:p>
            <a:pPr marL="800100" lvl="1" indent="-400050" fontAlgn="auto">
              <a:spcAft>
                <a:spcPts val="0"/>
              </a:spcAft>
              <a:buFont typeface="+mj-lt"/>
              <a:buAutoNum type="romanLcPeriod"/>
              <a:defRPr/>
            </a:pPr>
            <a:r>
              <a:rPr lang="en-US" sz="2000" dirty="0" smtClean="0">
                <a:solidFill>
                  <a:sysClr val="windowText" lastClr="000000"/>
                </a:solidFill>
                <a:latin typeface="Century Gothic"/>
              </a:rPr>
              <a:t>The class of track must be reduced to Class 2 until the target service failure rate is achieved.</a:t>
            </a:r>
          </a:p>
        </p:txBody>
      </p:sp>
    </p:spTree>
    <p:extLst>
      <p:ext uri="{BB962C8B-B14F-4D97-AF65-F5344CB8AC3E}">
        <p14:creationId xmlns:p14="http://schemas.microsoft.com/office/powerpoint/2010/main" val="42728118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234</a:t>
            </a:fld>
            <a:endParaRPr lang="en-US" sz="800" dirty="0">
              <a:solidFill>
                <a:prstClr val="black"/>
              </a:solidFill>
            </a:endParaRPr>
          </a:p>
        </p:txBody>
      </p:sp>
      <p:sp>
        <p:nvSpPr>
          <p:cNvPr id="10" name="Content Placeholder 2"/>
          <p:cNvSpPr txBox="1">
            <a:spLocks/>
          </p:cNvSpPr>
          <p:nvPr/>
        </p:nvSpPr>
        <p:spPr bwMode="auto">
          <a:xfrm>
            <a:off x="457200" y="1600201"/>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fontAlgn="auto">
              <a:spcAft>
                <a:spcPts val="0"/>
              </a:spcAft>
              <a:buFont typeface="Arial" pitchFamily="34" charset="0"/>
              <a:buChar char="•"/>
              <a:defRPr/>
            </a:pPr>
            <a:endParaRPr lang="en-US" dirty="0" smtClean="0">
              <a:solidFill>
                <a:sysClr val="windowText" lastClr="000000"/>
              </a:solidFill>
              <a:latin typeface="Century Gothic"/>
            </a:endParaRPr>
          </a:p>
          <a:p>
            <a:pPr marL="0" indent="0" fontAlgn="auto">
              <a:spcAft>
                <a:spcPts val="0"/>
              </a:spcAft>
              <a:buFont typeface="Arial" pitchFamily="34" charset="0"/>
              <a:buNone/>
              <a:defRPr/>
            </a:pPr>
            <a:r>
              <a:rPr lang="en-US" sz="2600" b="1" dirty="0" smtClean="0">
                <a:solidFill>
                  <a:srgbClr val="FF0000"/>
                </a:solidFill>
                <a:latin typeface="Century Gothic"/>
              </a:rPr>
              <a:t>§213.237(d)</a:t>
            </a:r>
          </a:p>
          <a:p>
            <a:pPr marL="0" indent="0" fontAlgn="auto">
              <a:spcAft>
                <a:spcPts val="0"/>
              </a:spcAft>
              <a:buFont typeface="Arial" charset="0"/>
              <a:buNone/>
              <a:defRPr/>
            </a:pPr>
            <a:endParaRPr lang="en-US" sz="2000" dirty="0" smtClean="0">
              <a:solidFill>
                <a:sysClr val="windowText" lastClr="000000"/>
              </a:solidFill>
              <a:latin typeface="Century Gothic"/>
            </a:endParaRPr>
          </a:p>
          <a:p>
            <a:pPr marL="0" indent="0" fontAlgn="auto">
              <a:spcAft>
                <a:spcPts val="0"/>
              </a:spcAft>
              <a:buFont typeface="Arial" charset="0"/>
              <a:buNone/>
              <a:defRPr/>
            </a:pPr>
            <a:r>
              <a:rPr lang="en-US" dirty="0" smtClean="0">
                <a:solidFill>
                  <a:sysClr val="windowText" lastClr="000000"/>
                </a:solidFill>
                <a:latin typeface="Century Gothic"/>
              </a:rPr>
              <a:t>(2) In cases where a single service failure would cause the rate to exceed the applicable service failure rate as designated in paragraph (a) of this section, the service failure rate will be considered to comply with paragraph (a) of this section unless a second such failure occurs within a designated 12-month period. For the purposes of this paragraph (d)(2), a period begins no earlier than January 24, 2014.</a:t>
            </a:r>
          </a:p>
        </p:txBody>
      </p:sp>
    </p:spTree>
    <p:extLst>
      <p:ext uri="{BB962C8B-B14F-4D97-AF65-F5344CB8AC3E}">
        <p14:creationId xmlns:p14="http://schemas.microsoft.com/office/powerpoint/2010/main" val="12661932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235</a:t>
            </a:fld>
            <a:endParaRPr lang="en-US" sz="800" dirty="0">
              <a:solidFill>
                <a:prstClr val="black"/>
              </a:solidFill>
            </a:endParaRPr>
          </a:p>
        </p:txBody>
      </p:sp>
      <p:sp>
        <p:nvSpPr>
          <p:cNvPr id="11" name="Content Placeholder 2"/>
          <p:cNvSpPr>
            <a:spLocks noGrp="1"/>
          </p:cNvSpPr>
          <p:nvPr>
            <p:ph idx="4294967295"/>
          </p:nvPr>
        </p:nvSpPr>
        <p:spPr>
          <a:xfrm>
            <a:off x="457200" y="2009775"/>
            <a:ext cx="4152900" cy="5000625"/>
          </a:xfrm>
          <a:prstGeom prst="rect">
            <a:avLst/>
          </a:prstGeom>
        </p:spPr>
        <p:txBody>
          <a:bodyPr rtlCol="0">
            <a:normAutofit fontScale="85000" lnSpcReduction="10000"/>
          </a:bodyPr>
          <a:lstStyle/>
          <a:p>
            <a:pPr marL="0" indent="0" fontAlgn="auto">
              <a:spcAft>
                <a:spcPts val="0"/>
              </a:spcAft>
              <a:buFont typeface="Arial" pitchFamily="34" charset="0"/>
              <a:buNone/>
              <a:defRPr/>
            </a:pPr>
            <a:r>
              <a:rPr lang="en-US" sz="2600" b="1" dirty="0" smtClean="0">
                <a:solidFill>
                  <a:srgbClr val="FF0000"/>
                </a:solidFill>
              </a:rPr>
              <a:t>§213.237(e)</a:t>
            </a:r>
          </a:p>
          <a:p>
            <a:pPr marL="0" indent="0" fontAlgn="auto">
              <a:spcAft>
                <a:spcPts val="0"/>
              </a:spcAft>
              <a:buFont typeface="Arial" pitchFamily="34" charset="0"/>
              <a:buNone/>
              <a:defRPr/>
            </a:pPr>
            <a:endParaRPr lang="en-US" sz="1700" b="1" dirty="0" smtClean="0">
              <a:solidFill>
                <a:schemeClr val="tx1"/>
              </a:solidFill>
            </a:endParaRPr>
          </a:p>
          <a:p>
            <a:pPr marL="0" indent="0" fontAlgn="auto">
              <a:spcAft>
                <a:spcPts val="0"/>
              </a:spcAft>
              <a:buFont typeface="Arial" pitchFamily="34" charset="0"/>
              <a:buNone/>
              <a:defRPr/>
            </a:pPr>
            <a:r>
              <a:rPr lang="en-US" dirty="0">
                <a:solidFill>
                  <a:schemeClr val="tx1"/>
                </a:solidFill>
              </a:rPr>
              <a:t>(e) Each defective rail shall be marked with a highly visible marking on both sides of the web and base except that, where a side or sides of the web and base are inaccessible because of permanent features, the highly visible marking shall be placed on or next to the head of the rail. </a:t>
            </a:r>
            <a:endParaRPr lang="en-US" dirty="0" smtClean="0">
              <a:solidFill>
                <a:schemeClr val="tx1"/>
              </a:solidFill>
            </a:endParaRPr>
          </a:p>
          <a:p>
            <a:pPr marL="0" indent="0" fontAlgn="auto">
              <a:spcAft>
                <a:spcPts val="0"/>
              </a:spcAft>
              <a:buFont typeface="Arial" pitchFamily="34" charset="0"/>
              <a:buNone/>
              <a:defRPr/>
            </a:pPr>
            <a:endParaRPr lang="en-US" sz="1700" b="1" dirty="0">
              <a:solidFill>
                <a:schemeClr val="tx1"/>
              </a:solidFill>
            </a:endParaRPr>
          </a:p>
          <a:p>
            <a:pPr marL="0" indent="0" fontAlgn="auto">
              <a:spcAft>
                <a:spcPts val="0"/>
              </a:spcAft>
              <a:buFont typeface="Arial" pitchFamily="34" charset="0"/>
              <a:buNone/>
              <a:defRPr/>
            </a:pPr>
            <a:endParaRPr lang="en-US" sz="1700" b="1" dirty="0" smtClean="0">
              <a:solidFill>
                <a:schemeClr val="tx1"/>
              </a:solidFill>
            </a:endParaRPr>
          </a:p>
        </p:txBody>
      </p:sp>
      <p:pic>
        <p:nvPicPr>
          <p:cNvPr id="12" name="Picture 2" descr="C:\Users\kevin.mcquitty\Documents\RR UP\SP158 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6440" y="2133600"/>
            <a:ext cx="436896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3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236</a:t>
            </a:fld>
            <a:endParaRPr lang="en-US" sz="800" dirty="0">
              <a:solidFill>
                <a:prstClr val="black"/>
              </a:solidFill>
            </a:endParaRPr>
          </a:p>
        </p:txBody>
      </p:sp>
      <p:sp>
        <p:nvSpPr>
          <p:cNvPr id="10" name="Content Placeholder 2"/>
          <p:cNvSpPr>
            <a:spLocks noGrp="1"/>
          </p:cNvSpPr>
          <p:nvPr>
            <p:ph idx="4294967295"/>
          </p:nvPr>
        </p:nvSpPr>
        <p:spPr>
          <a:xfrm>
            <a:off x="457200" y="2085975"/>
            <a:ext cx="3733800" cy="5000625"/>
          </a:xfrm>
          <a:prstGeom prst="rect">
            <a:avLst/>
          </a:prstGeom>
        </p:spPr>
        <p:txBody>
          <a:bodyPr rtlCol="0">
            <a:normAutofit/>
          </a:bodyPr>
          <a:lstStyle/>
          <a:p>
            <a:pPr marL="0" indent="0" fontAlgn="auto">
              <a:spcAft>
                <a:spcPts val="0"/>
              </a:spcAft>
              <a:buFont typeface="Arial" pitchFamily="34" charset="0"/>
              <a:buNone/>
              <a:defRPr/>
            </a:pPr>
            <a:r>
              <a:rPr lang="en-US" sz="2600" b="1" dirty="0" smtClean="0">
                <a:solidFill>
                  <a:srgbClr val="FF0000"/>
                </a:solidFill>
              </a:rPr>
              <a:t>§213.237(f)</a:t>
            </a:r>
          </a:p>
          <a:p>
            <a:pPr marL="0" indent="0" fontAlgn="auto">
              <a:spcAft>
                <a:spcPts val="0"/>
              </a:spcAft>
              <a:buFont typeface="Arial" pitchFamily="34" charset="0"/>
              <a:buNone/>
              <a:defRPr/>
            </a:pPr>
            <a:endParaRPr lang="en-US" sz="1700" b="1" dirty="0" smtClean="0">
              <a:solidFill>
                <a:schemeClr val="tx1"/>
              </a:solidFill>
            </a:endParaRPr>
          </a:p>
          <a:p>
            <a:pPr marL="0" indent="0" fontAlgn="auto">
              <a:spcAft>
                <a:spcPts val="0"/>
              </a:spcAft>
              <a:buFont typeface="Arial" pitchFamily="34" charset="0"/>
              <a:buNone/>
              <a:defRPr/>
            </a:pPr>
            <a:endParaRPr lang="en-US" sz="1700" b="1" dirty="0">
              <a:solidFill>
                <a:schemeClr val="tx1"/>
              </a:solidFill>
            </a:endParaRPr>
          </a:p>
          <a:p>
            <a:pPr marL="0" indent="0" fontAlgn="auto">
              <a:spcAft>
                <a:spcPts val="0"/>
              </a:spcAft>
              <a:buFont typeface="Arial" pitchFamily="34" charset="0"/>
              <a:buNone/>
              <a:defRPr/>
            </a:pPr>
            <a:r>
              <a:rPr lang="en-US" dirty="0">
                <a:solidFill>
                  <a:schemeClr val="tx1"/>
                </a:solidFill>
              </a:rPr>
              <a:t>(f) Inspection equipment shall be capable of detecting defects between joint bars, in the area enclosed by joint bars. </a:t>
            </a:r>
          </a:p>
          <a:p>
            <a:pPr marL="0" indent="0" fontAlgn="auto">
              <a:spcAft>
                <a:spcPts val="0"/>
              </a:spcAft>
              <a:buFont typeface="Arial" pitchFamily="34" charset="0"/>
              <a:buNone/>
              <a:defRPr/>
            </a:pPr>
            <a:endParaRPr lang="en-US" sz="1700" b="1" dirty="0" smtClean="0">
              <a:solidFill>
                <a:schemeClr val="tx1"/>
              </a:solidFill>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2057400"/>
            <a:ext cx="44704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70774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237</a:t>
            </a:fld>
            <a:endParaRPr lang="en-US" sz="800" dirty="0">
              <a:solidFill>
                <a:prstClr val="black"/>
              </a:solidFill>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676400"/>
            <a:ext cx="3048000" cy="228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28600" y="4038600"/>
            <a:ext cx="2971800" cy="2031325"/>
          </a:xfrm>
          <a:prstGeom prst="rect">
            <a:avLst/>
          </a:prstGeom>
          <a:noFill/>
        </p:spPr>
        <p:txBody>
          <a:bodyPr wrap="square" rtlCol="0">
            <a:spAutoFit/>
          </a:bodyPr>
          <a:lstStyle/>
          <a:p>
            <a:r>
              <a:rPr lang="en-US" dirty="0" smtClean="0">
                <a:solidFill>
                  <a:prstClr val="black"/>
                </a:solidFill>
              </a:rPr>
              <a:t>Inspection equipment technology equipment continues to improve.</a:t>
            </a:r>
          </a:p>
          <a:p>
            <a:endParaRPr lang="en-US" dirty="0" smtClean="0">
              <a:solidFill>
                <a:prstClr val="black"/>
              </a:solidFill>
            </a:endParaRPr>
          </a:p>
          <a:p>
            <a:r>
              <a:rPr lang="en-US" dirty="0" smtClean="0">
                <a:solidFill>
                  <a:prstClr val="black"/>
                </a:solidFill>
              </a:rPr>
              <a:t>This example shows  a vision system mounted to an ultrasonic test vehicle </a:t>
            </a:r>
            <a:endParaRPr lang="en-US" dirty="0">
              <a:solidFill>
                <a:prstClr val="black"/>
              </a:solidFill>
            </a:endParaRPr>
          </a:p>
        </p:txBody>
      </p: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9812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96578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238</a:t>
            </a:fld>
            <a:endParaRPr lang="en-US" sz="800" dirty="0">
              <a:solidFill>
                <a:prstClr val="black"/>
              </a:solidFill>
            </a:endParaRPr>
          </a:p>
        </p:txBody>
      </p:sp>
      <p:sp>
        <p:nvSpPr>
          <p:cNvPr id="10" name="Content Placeholder 2"/>
          <p:cNvSpPr txBox="1">
            <a:spLocks/>
          </p:cNvSpPr>
          <p:nvPr/>
        </p:nvSpPr>
        <p:spPr bwMode="auto">
          <a:xfrm>
            <a:off x="457200" y="1600201"/>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fontAlgn="auto">
              <a:spcAft>
                <a:spcPts val="0"/>
              </a:spcAft>
              <a:buFont typeface="Arial" pitchFamily="34" charset="0"/>
              <a:buChar char="•"/>
              <a:defRPr/>
            </a:pPr>
            <a:endParaRPr lang="en-US" dirty="0" smtClean="0">
              <a:solidFill>
                <a:sysClr val="windowText" lastClr="000000"/>
              </a:solidFill>
              <a:latin typeface="Century Gothic"/>
            </a:endParaRPr>
          </a:p>
          <a:p>
            <a:pPr marL="0" indent="0" fontAlgn="auto">
              <a:spcAft>
                <a:spcPts val="0"/>
              </a:spcAft>
              <a:buFont typeface="Arial" pitchFamily="34" charset="0"/>
              <a:buNone/>
              <a:defRPr/>
            </a:pPr>
            <a:r>
              <a:rPr lang="en-US" sz="2600" b="1" dirty="0" smtClean="0">
                <a:solidFill>
                  <a:srgbClr val="FF0000"/>
                </a:solidFill>
                <a:latin typeface="Century Gothic"/>
              </a:rPr>
              <a:t>§213.237(g)</a:t>
            </a:r>
          </a:p>
          <a:p>
            <a:pPr marL="0" indent="0" fontAlgn="auto">
              <a:spcAft>
                <a:spcPts val="0"/>
              </a:spcAft>
              <a:buFont typeface="Arial" pitchFamily="34" charset="0"/>
              <a:buNone/>
              <a:defRPr/>
            </a:pPr>
            <a:endParaRPr lang="en-US" sz="1700" b="1" dirty="0" smtClean="0">
              <a:solidFill>
                <a:sysClr val="windowText" lastClr="000000"/>
              </a:solidFill>
              <a:latin typeface="Century Gothic"/>
            </a:endParaRPr>
          </a:p>
          <a:p>
            <a:pPr marL="0" indent="0" fontAlgn="auto">
              <a:spcAft>
                <a:spcPts val="0"/>
              </a:spcAft>
              <a:buFont typeface="Arial" pitchFamily="34" charset="0"/>
              <a:buNone/>
              <a:defRPr/>
            </a:pPr>
            <a:r>
              <a:rPr lang="en-US" dirty="0" smtClean="0">
                <a:solidFill>
                  <a:sysClr val="windowText" lastClr="000000"/>
                </a:solidFill>
                <a:latin typeface="Century Gothic"/>
              </a:rPr>
              <a:t>(g) If the qualified rail defect detection equipment operator determines that a valid search for internal defects could not be made over a particular length of track, that particular length of track may not be considered as internally inspected under paragraphs (a) and (c) of this section. </a:t>
            </a:r>
          </a:p>
        </p:txBody>
      </p:sp>
    </p:spTree>
    <p:extLst>
      <p:ext uri="{BB962C8B-B14F-4D97-AF65-F5344CB8AC3E}">
        <p14:creationId xmlns:p14="http://schemas.microsoft.com/office/powerpoint/2010/main" val="1330775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239</a:t>
            </a:fld>
            <a:endParaRPr lang="en-US" sz="800" dirty="0">
              <a:solidFill>
                <a:prstClr val="black"/>
              </a:solidFill>
            </a:endParaRPr>
          </a:p>
        </p:txBody>
      </p:sp>
      <p:sp>
        <p:nvSpPr>
          <p:cNvPr id="12" name="Content Placeholder 2"/>
          <p:cNvSpPr txBox="1">
            <a:spLocks/>
          </p:cNvSpPr>
          <p:nvPr/>
        </p:nvSpPr>
        <p:spPr bwMode="auto">
          <a:xfrm>
            <a:off x="457200" y="1600200"/>
            <a:ext cx="82296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fontAlgn="auto">
              <a:spcAft>
                <a:spcPts val="0"/>
              </a:spcAft>
              <a:buFont typeface="Arial" pitchFamily="34" charset="0"/>
              <a:buChar char="•"/>
              <a:defRPr/>
            </a:pPr>
            <a:endParaRPr lang="en-US" dirty="0" smtClean="0">
              <a:solidFill>
                <a:sysClr val="windowText" lastClr="000000"/>
              </a:solidFill>
              <a:latin typeface="Century Gothic"/>
            </a:endParaRPr>
          </a:p>
          <a:p>
            <a:pPr marL="0" indent="0" fontAlgn="auto">
              <a:spcAft>
                <a:spcPts val="0"/>
              </a:spcAft>
              <a:buFont typeface="Arial" pitchFamily="34" charset="0"/>
              <a:buNone/>
              <a:defRPr/>
            </a:pPr>
            <a:r>
              <a:rPr lang="en-US" sz="2600" b="1" dirty="0" smtClean="0">
                <a:solidFill>
                  <a:srgbClr val="FF0000"/>
                </a:solidFill>
                <a:latin typeface="Century Gothic"/>
              </a:rPr>
              <a:t>§213.237(h)</a:t>
            </a:r>
          </a:p>
          <a:p>
            <a:pPr marL="0" indent="0" fontAlgn="auto">
              <a:spcAft>
                <a:spcPts val="0"/>
              </a:spcAft>
              <a:buFont typeface="Arial" pitchFamily="34" charset="0"/>
              <a:buNone/>
              <a:defRPr/>
            </a:pPr>
            <a:endParaRPr lang="en-US" sz="1700" b="1" dirty="0" smtClean="0">
              <a:solidFill>
                <a:sysClr val="windowText" lastClr="000000"/>
              </a:solidFill>
              <a:latin typeface="Century Gothic"/>
            </a:endParaRPr>
          </a:p>
          <a:p>
            <a:pPr marL="0" indent="0" fontAlgn="auto">
              <a:spcAft>
                <a:spcPts val="0"/>
              </a:spcAft>
              <a:buFont typeface="Arial" pitchFamily="34" charset="0"/>
              <a:buNone/>
              <a:defRPr/>
            </a:pPr>
            <a:r>
              <a:rPr lang="en-US" dirty="0" smtClean="0">
                <a:solidFill>
                  <a:sysClr val="windowText" lastClr="000000"/>
                </a:solidFill>
                <a:latin typeface="Century Gothic"/>
              </a:rPr>
              <a:t>(h) If a valid search for internal defects cannot be conducted, the track owner shall, before expiration of the time or tonnage limits </a:t>
            </a:r>
            <a:r>
              <a:rPr lang="en-US" b="1" dirty="0" smtClean="0">
                <a:solidFill>
                  <a:sysClr val="windowText" lastClr="000000"/>
                </a:solidFill>
                <a:latin typeface="Century Gothic"/>
              </a:rPr>
              <a:t>in paragraphs (a) or (c) of this section—</a:t>
            </a:r>
            <a:r>
              <a:rPr lang="en-US" dirty="0" smtClean="0">
                <a:solidFill>
                  <a:sysClr val="windowText" lastClr="000000"/>
                </a:solidFill>
                <a:latin typeface="Century Gothic"/>
              </a:rPr>
              <a:t>  </a:t>
            </a:r>
          </a:p>
          <a:p>
            <a:pPr marL="857250" lvl="1" indent="-457200" fontAlgn="auto">
              <a:spcAft>
                <a:spcPts val="0"/>
              </a:spcAft>
              <a:buFont typeface="+mj-lt"/>
              <a:buAutoNum type="arabicParenR"/>
              <a:defRPr/>
            </a:pPr>
            <a:r>
              <a:rPr lang="en-US" sz="2400" dirty="0" smtClean="0">
                <a:solidFill>
                  <a:sysClr val="windowText" lastClr="000000"/>
                </a:solidFill>
                <a:latin typeface="Century Gothic"/>
              </a:rPr>
              <a:t>Conduct a valid search for internal defects; </a:t>
            </a:r>
          </a:p>
          <a:p>
            <a:pPr marL="857250" lvl="1" indent="-457200" fontAlgn="auto">
              <a:spcAft>
                <a:spcPts val="0"/>
              </a:spcAft>
              <a:buFont typeface="+mj-lt"/>
              <a:buAutoNum type="arabicParenR"/>
              <a:defRPr/>
            </a:pPr>
            <a:r>
              <a:rPr lang="en-US" sz="2400" dirty="0" smtClean="0">
                <a:solidFill>
                  <a:sysClr val="windowText" lastClr="000000"/>
                </a:solidFill>
                <a:latin typeface="Century Gothic"/>
              </a:rPr>
              <a:t>Reduce operating speed to a maximum of 25 m.p.h. until such time as a valid search can be made; or </a:t>
            </a:r>
          </a:p>
          <a:p>
            <a:pPr marL="857250" lvl="1" indent="-457200" fontAlgn="auto">
              <a:spcAft>
                <a:spcPts val="0"/>
              </a:spcAft>
              <a:buFont typeface="+mj-lt"/>
              <a:buAutoNum type="arabicParenR"/>
              <a:defRPr/>
            </a:pPr>
            <a:r>
              <a:rPr lang="en-US" sz="2400" dirty="0" smtClean="0">
                <a:solidFill>
                  <a:sysClr val="windowText" lastClr="000000"/>
                </a:solidFill>
                <a:latin typeface="Century Gothic"/>
              </a:rPr>
              <a:t>Replace the rail that had not been inspected.</a:t>
            </a:r>
          </a:p>
        </p:txBody>
      </p:sp>
    </p:spTree>
    <p:extLst>
      <p:ext uri="{BB962C8B-B14F-4D97-AF65-F5344CB8AC3E}">
        <p14:creationId xmlns:p14="http://schemas.microsoft.com/office/powerpoint/2010/main" val="37270831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itle 1"/>
          <p:cNvSpPr>
            <a:spLocks noGrp="1"/>
          </p:cNvSpPr>
          <p:nvPr>
            <p:ph type="ctrTitle"/>
          </p:nvPr>
        </p:nvSpPr>
        <p:spPr>
          <a:xfrm>
            <a:off x="990600" y="1419225"/>
            <a:ext cx="7337425" cy="1462088"/>
          </a:xfrm>
        </p:spPr>
        <p:txBody>
          <a:bodyPr anchor="ctr"/>
          <a:lstStyle/>
          <a:p>
            <a:pPr eaLnBrk="1" hangingPunct="1"/>
            <a:r>
              <a:rPr lang="en-US" dirty="0" smtClean="0"/>
              <a:t>Regional Support </a:t>
            </a:r>
            <a:br>
              <a:rPr lang="en-US" dirty="0" smtClean="0"/>
            </a:br>
            <a:r>
              <a:rPr lang="en-US" sz="1200" dirty="0" smtClean="0"/>
              <a:t>Provides input and advice to headquarters and regional personnel for improved development of effective policies and programs regarding FRA Rail Integrity oversight to enhance rail safety</a:t>
            </a:r>
          </a:p>
        </p:txBody>
      </p:sp>
      <p:sp>
        <p:nvSpPr>
          <p:cNvPr id="14339" name="Subtitle 3"/>
          <p:cNvSpPr>
            <a:spLocks noGrp="1"/>
          </p:cNvSpPr>
          <p:nvPr>
            <p:ph type="subTitle" idx="1"/>
          </p:nvPr>
        </p:nvSpPr>
        <p:spPr>
          <a:xfrm>
            <a:off x="0" y="2670175"/>
            <a:ext cx="9144000" cy="4275138"/>
          </a:xfrm>
        </p:spPr>
        <p:txBody>
          <a:bodyPr/>
          <a:lstStyle/>
          <a:p>
            <a:pPr algn="l" eaLnBrk="1" hangingPunct="1">
              <a:buClr>
                <a:srgbClr val="3333CC"/>
              </a:buClr>
              <a:defRPr/>
            </a:pPr>
            <a:endParaRPr lang="en-US" sz="1800" dirty="0" smtClean="0">
              <a:solidFill>
                <a:srgbClr val="000000"/>
              </a:solidFill>
            </a:endParaRPr>
          </a:p>
          <a:p>
            <a:pPr marL="457200" indent="-457200" algn="l" eaLnBrk="1" hangingPunct="1">
              <a:buClr>
                <a:srgbClr val="3333CC"/>
              </a:buClr>
              <a:buFont typeface="Arial" charset="0"/>
              <a:buChar char="•"/>
              <a:defRPr/>
            </a:pPr>
            <a:r>
              <a:rPr lang="en-US" sz="2800" dirty="0" smtClean="0">
                <a:solidFill>
                  <a:srgbClr val="000000"/>
                </a:solidFill>
              </a:rPr>
              <a:t>Regional NSPP 2014.  </a:t>
            </a:r>
            <a:r>
              <a:rPr lang="en-US" sz="1800" dirty="0" smtClean="0">
                <a:solidFill>
                  <a:srgbClr val="000000"/>
                </a:solidFill>
              </a:rPr>
              <a:t> </a:t>
            </a:r>
          </a:p>
          <a:p>
            <a:pPr marL="457200" indent="-457200" algn="l" eaLnBrk="1" hangingPunct="1">
              <a:buClr>
                <a:srgbClr val="3333CC"/>
              </a:buClr>
              <a:buFont typeface="Arial" charset="0"/>
              <a:buChar char="•"/>
              <a:defRPr/>
            </a:pPr>
            <a:endParaRPr lang="en-US" sz="1800" dirty="0" smtClean="0">
              <a:solidFill>
                <a:srgbClr val="000000"/>
              </a:solidFill>
            </a:endParaRPr>
          </a:p>
        </p:txBody>
      </p:sp>
      <p:pic>
        <p:nvPicPr>
          <p:cNvPr id="276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836025" cy="662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826">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bwMode="auto">
          <a:xfrm>
            <a:off x="5181600" y="5611368"/>
            <a:ext cx="1816608" cy="941832"/>
          </a:xfrm>
          <a:prstGeom prst="rightArrow">
            <a:avLst/>
          </a:prstGeom>
          <a:solidFill>
            <a:srgbClr val="FF0000"/>
          </a:solidFill>
          <a:ln w="12700">
            <a:solidFill>
              <a:schemeClr val="tx1"/>
            </a:solidFill>
            <a:round/>
            <a:headEnd/>
            <a:tailEnd/>
          </a:ln>
        </p:spPr>
        <p:txBody>
          <a:bodyPr wrap="none" rtlCol="0" anchor="ctr"/>
          <a:lstStyle/>
          <a:p>
            <a:pPr algn="ctr"/>
            <a:r>
              <a:rPr lang="en-US" dirty="0" smtClean="0">
                <a:solidFill>
                  <a:prstClr val="white"/>
                </a:solidFill>
              </a:rPr>
              <a:t>Picture Date</a:t>
            </a:r>
            <a:endParaRPr lang="en-US" dirty="0">
              <a:solidFill>
                <a:prstClr val="white"/>
              </a:solidFill>
            </a:endParaRPr>
          </a:p>
        </p:txBody>
      </p:sp>
      <p:sp>
        <p:nvSpPr>
          <p:cNvPr id="10" name="Right Arrow 9"/>
          <p:cNvSpPr/>
          <p:nvPr/>
        </p:nvSpPr>
        <p:spPr bwMode="auto">
          <a:xfrm rot="2554723">
            <a:off x="4800600" y="2166804"/>
            <a:ext cx="1816608" cy="941832"/>
          </a:xfrm>
          <a:prstGeom prst="rightArrow">
            <a:avLst/>
          </a:prstGeom>
          <a:solidFill>
            <a:schemeClr val="accent6"/>
          </a:solidFill>
          <a:ln w="12700">
            <a:solidFill>
              <a:schemeClr val="tx1"/>
            </a:solidFill>
            <a:round/>
            <a:headEnd/>
            <a:tailEnd/>
          </a:ln>
        </p:spPr>
        <p:txBody>
          <a:bodyPr wrap="none" rtlCol="0" anchor="ctr"/>
          <a:lstStyle/>
          <a:p>
            <a:pPr algn="ctr"/>
            <a:r>
              <a:rPr lang="en-US" dirty="0" smtClean="0">
                <a:solidFill>
                  <a:prstClr val="white"/>
                </a:solidFill>
              </a:rPr>
              <a:t>Defect Date</a:t>
            </a:r>
            <a:endParaRPr lang="en-US" dirty="0">
              <a:solidFill>
                <a:prstClr val="white"/>
              </a:solidFill>
            </a:endParaRPr>
          </a:p>
        </p:txBody>
      </p:sp>
      <p:sp>
        <p:nvSpPr>
          <p:cNvPr id="11" name="Right Arrow 10"/>
          <p:cNvSpPr/>
          <p:nvPr/>
        </p:nvSpPr>
        <p:spPr bwMode="auto">
          <a:xfrm rot="2554723">
            <a:off x="2212748" y="2319204"/>
            <a:ext cx="1816608" cy="941832"/>
          </a:xfrm>
          <a:prstGeom prst="rightArrow">
            <a:avLst/>
          </a:prstGeom>
          <a:solidFill>
            <a:schemeClr val="accent6"/>
          </a:solidFill>
          <a:ln w="12700">
            <a:solidFill>
              <a:schemeClr val="tx1"/>
            </a:solidFill>
            <a:round/>
            <a:headEnd/>
            <a:tailEnd/>
          </a:ln>
        </p:spPr>
        <p:txBody>
          <a:bodyPr wrap="none" rtlCol="0" anchor="ctr"/>
          <a:lstStyle/>
          <a:p>
            <a:pPr algn="ctr"/>
            <a:r>
              <a:rPr lang="en-US" dirty="0" smtClean="0">
                <a:solidFill>
                  <a:prstClr val="white"/>
                </a:solidFill>
              </a:rPr>
              <a:t>Defect Repair</a:t>
            </a:r>
            <a:endParaRPr lang="en-US" dirty="0">
              <a:solidFill>
                <a:prstClr val="white"/>
              </a:solidFill>
            </a:endParaRPr>
          </a:p>
        </p:txBody>
      </p:sp>
      <p:pic>
        <p:nvPicPr>
          <p:cNvPr id="9" name="Picture 6" descr="C:\Users\kevin.mcquitty\AppData\Local\Microsoft\Windows\Temporary Internet Files\Content.IE5\E9Q6Q4U8\brain-cartoo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1" y="13716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56595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240</a:t>
            </a:fld>
            <a:endParaRPr lang="en-US" sz="800" dirty="0">
              <a:solidFill>
                <a:prstClr val="black"/>
              </a:solidFill>
            </a:endParaRPr>
          </a:p>
        </p:txBody>
      </p:sp>
      <p:sp>
        <p:nvSpPr>
          <p:cNvPr id="10" name="Content Placeholder 2"/>
          <p:cNvSpPr txBox="1">
            <a:spLocks/>
          </p:cNvSpPr>
          <p:nvPr/>
        </p:nvSpPr>
        <p:spPr bwMode="auto">
          <a:xfrm>
            <a:off x="457200" y="1600200"/>
            <a:ext cx="82296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fontAlgn="auto">
              <a:spcAft>
                <a:spcPts val="0"/>
              </a:spcAft>
              <a:buFont typeface="Arial" pitchFamily="34" charset="0"/>
              <a:buChar char="•"/>
              <a:defRPr/>
            </a:pPr>
            <a:endParaRPr lang="en-US" dirty="0" smtClean="0">
              <a:solidFill>
                <a:sysClr val="windowText" lastClr="000000"/>
              </a:solidFill>
              <a:latin typeface="Century Gothic"/>
            </a:endParaRPr>
          </a:p>
          <a:p>
            <a:pPr marL="0" indent="0" fontAlgn="auto">
              <a:spcAft>
                <a:spcPts val="0"/>
              </a:spcAft>
              <a:buFont typeface="Arial" pitchFamily="34" charset="0"/>
              <a:buNone/>
              <a:defRPr/>
            </a:pPr>
            <a:r>
              <a:rPr lang="en-US" sz="2600" b="1" dirty="0" smtClean="0">
                <a:solidFill>
                  <a:srgbClr val="FF0000"/>
                </a:solidFill>
                <a:latin typeface="Century Gothic"/>
              </a:rPr>
              <a:t>§213.237(i)</a:t>
            </a:r>
          </a:p>
          <a:p>
            <a:pPr marL="0" indent="0" fontAlgn="auto">
              <a:spcAft>
                <a:spcPts val="0"/>
              </a:spcAft>
              <a:buFont typeface="Arial" pitchFamily="34" charset="0"/>
              <a:buNone/>
              <a:defRPr/>
            </a:pPr>
            <a:endParaRPr lang="en-US" sz="1700" b="1" dirty="0" smtClean="0">
              <a:solidFill>
                <a:sysClr val="windowText" lastClr="000000"/>
              </a:solidFill>
              <a:latin typeface="Century Gothic"/>
            </a:endParaRPr>
          </a:p>
          <a:p>
            <a:pPr marL="0" indent="0" fontAlgn="auto">
              <a:spcAft>
                <a:spcPts val="0"/>
              </a:spcAft>
              <a:buFont typeface="Arial" pitchFamily="34" charset="0"/>
              <a:buNone/>
              <a:defRPr/>
            </a:pPr>
            <a:r>
              <a:rPr lang="en-US" dirty="0" smtClean="0">
                <a:solidFill>
                  <a:sysClr val="windowText" lastClr="000000"/>
                </a:solidFill>
                <a:latin typeface="Century Gothic"/>
              </a:rPr>
              <a:t>(i) The person assigned to operate the rail defect detection equipment must be a qualified operator as defined in </a:t>
            </a:r>
            <a:r>
              <a:rPr lang="en-US" u="sng" dirty="0" smtClean="0">
                <a:solidFill>
                  <a:srgbClr val="FF0000"/>
                </a:solidFill>
                <a:latin typeface="Century Gothic"/>
              </a:rPr>
              <a:t>§ 213.238 </a:t>
            </a:r>
            <a:r>
              <a:rPr lang="en-US" dirty="0" smtClean="0">
                <a:solidFill>
                  <a:sysClr val="windowText" lastClr="000000"/>
                </a:solidFill>
                <a:latin typeface="Century Gothic"/>
              </a:rPr>
              <a:t>and have demonstrated proficiency in the rail flaw detection process for each type of equipment the operator is assigned.</a:t>
            </a:r>
          </a:p>
        </p:txBody>
      </p:sp>
    </p:spTree>
    <p:extLst>
      <p:ext uri="{BB962C8B-B14F-4D97-AF65-F5344CB8AC3E}">
        <p14:creationId xmlns:p14="http://schemas.microsoft.com/office/powerpoint/2010/main" val="6817052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241</a:t>
            </a:fld>
            <a:endParaRPr lang="en-US" sz="800" dirty="0">
              <a:solidFill>
                <a:prstClr val="black"/>
              </a:solidFill>
            </a:endParaRPr>
          </a:p>
        </p:txBody>
      </p:sp>
      <p:sp>
        <p:nvSpPr>
          <p:cNvPr id="11" name="Content Placeholder 2"/>
          <p:cNvSpPr txBox="1">
            <a:spLocks/>
          </p:cNvSpPr>
          <p:nvPr/>
        </p:nvSpPr>
        <p:spPr bwMode="auto">
          <a:xfrm>
            <a:off x="457200" y="1552575"/>
            <a:ext cx="82296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fontAlgn="auto">
              <a:spcAft>
                <a:spcPts val="0"/>
              </a:spcAft>
              <a:buFont typeface="Arial" pitchFamily="34" charset="0"/>
              <a:buChar char="•"/>
              <a:defRPr/>
            </a:pPr>
            <a:endParaRPr lang="en-US" dirty="0" smtClean="0">
              <a:solidFill>
                <a:srgbClr val="FF0000"/>
              </a:solidFill>
              <a:latin typeface="Century Gothic"/>
            </a:endParaRPr>
          </a:p>
          <a:p>
            <a:pPr marL="0" indent="0" fontAlgn="auto">
              <a:spcAft>
                <a:spcPts val="0"/>
              </a:spcAft>
              <a:buFont typeface="Arial" pitchFamily="34" charset="0"/>
              <a:buNone/>
              <a:defRPr/>
            </a:pPr>
            <a:r>
              <a:rPr lang="en-US" sz="2600" b="1" dirty="0" smtClean="0">
                <a:solidFill>
                  <a:srgbClr val="FF0000"/>
                </a:solidFill>
                <a:latin typeface="Century Gothic"/>
              </a:rPr>
              <a:t>§213.237(j) </a:t>
            </a:r>
            <a:r>
              <a:rPr lang="en-US" sz="2600" dirty="0" smtClean="0">
                <a:solidFill>
                  <a:sysClr val="windowText" lastClr="000000"/>
                </a:solidFill>
                <a:latin typeface="Century Gothic"/>
              </a:rPr>
              <a:t>As used in this section— </a:t>
            </a:r>
            <a:r>
              <a:rPr lang="en-US" b="1" dirty="0" smtClean="0">
                <a:solidFill>
                  <a:srgbClr val="FF0000"/>
                </a:solidFill>
                <a:latin typeface="Century Gothic"/>
              </a:rPr>
              <a:t>DEFINITIONS</a:t>
            </a:r>
            <a:endParaRPr lang="en-US" sz="1700" b="1" dirty="0" smtClean="0">
              <a:solidFill>
                <a:srgbClr val="FF0000"/>
              </a:solidFill>
              <a:latin typeface="Century Gothic"/>
            </a:endParaRPr>
          </a:p>
          <a:p>
            <a:pPr marL="365760" indent="-457200" fontAlgn="auto">
              <a:spcAft>
                <a:spcPts val="0"/>
              </a:spcAft>
              <a:buFont typeface="Arial" pitchFamily="34" charset="0"/>
              <a:buNone/>
              <a:defRPr/>
            </a:pPr>
            <a:r>
              <a:rPr lang="en-US" sz="1700" b="1" i="1" dirty="0" smtClean="0">
                <a:solidFill>
                  <a:srgbClr val="FF0000"/>
                </a:solidFill>
                <a:latin typeface="Century Gothic"/>
              </a:rPr>
              <a:t>(1) </a:t>
            </a:r>
            <a:r>
              <a:rPr lang="en-US" b="1" i="1" dirty="0" smtClean="0">
                <a:solidFill>
                  <a:srgbClr val="FF0000"/>
                </a:solidFill>
                <a:latin typeface="Century Gothic"/>
              </a:rPr>
              <a:t>Hazardous materials route - </a:t>
            </a:r>
            <a:r>
              <a:rPr lang="en-US" dirty="0" smtClean="0">
                <a:solidFill>
                  <a:sysClr val="windowText" lastClr="000000"/>
                </a:solidFill>
                <a:latin typeface="Century Gothic"/>
              </a:rPr>
              <a:t>means any track of any class over which a minimum of 10,000 car loads or intermodal portable tank car loads of hazardous material as defined in 49 CFR 171.8 travel over a period of one year; or Class 3, 4 or 5 track over which a minimum of 4,000 car loads or intermodal portable tank car loads of the hazardous material specified in 49 CFR 172.820 travel, in a period of one year. </a:t>
            </a:r>
          </a:p>
        </p:txBody>
      </p:sp>
    </p:spTree>
    <p:extLst>
      <p:ext uri="{BB962C8B-B14F-4D97-AF65-F5344CB8AC3E}">
        <p14:creationId xmlns:p14="http://schemas.microsoft.com/office/powerpoint/2010/main" val="2547512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242</a:t>
            </a:fld>
            <a:endParaRPr lang="en-US" sz="800" dirty="0">
              <a:solidFill>
                <a:prstClr val="black"/>
              </a:solidFill>
            </a:endParaRPr>
          </a:p>
        </p:txBody>
      </p:sp>
      <p:sp>
        <p:nvSpPr>
          <p:cNvPr id="10" name="Content Placeholder 2"/>
          <p:cNvSpPr txBox="1">
            <a:spLocks/>
          </p:cNvSpPr>
          <p:nvPr/>
        </p:nvSpPr>
        <p:spPr bwMode="auto">
          <a:xfrm>
            <a:off x="457200" y="1488043"/>
            <a:ext cx="822960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fontAlgn="auto">
              <a:spcAft>
                <a:spcPts val="0"/>
              </a:spcAft>
              <a:buFont typeface="Arial" pitchFamily="34" charset="0"/>
              <a:buNone/>
              <a:defRPr/>
            </a:pPr>
            <a:r>
              <a:rPr lang="en-US" sz="2600" dirty="0" smtClean="0">
                <a:solidFill>
                  <a:srgbClr val="FF0000"/>
                </a:solidFill>
                <a:latin typeface="Century Gothic"/>
              </a:rPr>
              <a:t>§</a:t>
            </a:r>
            <a:r>
              <a:rPr lang="en-US" sz="2600" b="1" dirty="0" smtClean="0">
                <a:solidFill>
                  <a:srgbClr val="FF0000"/>
                </a:solidFill>
                <a:latin typeface="Century Gothic"/>
              </a:rPr>
              <a:t>213.237(j)  </a:t>
            </a:r>
            <a:r>
              <a:rPr lang="en-US" b="1" dirty="0" smtClean="0">
                <a:solidFill>
                  <a:srgbClr val="FF0000"/>
                </a:solidFill>
                <a:latin typeface="Century Gothic"/>
              </a:rPr>
              <a:t>DEFINITIONS</a:t>
            </a:r>
          </a:p>
          <a:p>
            <a:pPr marL="365760" indent="-457200" fontAlgn="auto">
              <a:spcAft>
                <a:spcPts val="0"/>
              </a:spcAft>
              <a:buFont typeface="Arial" pitchFamily="34" charset="0"/>
              <a:buNone/>
              <a:defRPr/>
            </a:pPr>
            <a:r>
              <a:rPr lang="en-US" sz="1700" b="1" dirty="0" smtClean="0">
                <a:solidFill>
                  <a:srgbClr val="FF0000"/>
                </a:solidFill>
                <a:latin typeface="Century Gothic"/>
              </a:rPr>
              <a:t>(2) </a:t>
            </a:r>
            <a:r>
              <a:rPr lang="en-US" b="1" i="1" dirty="0" smtClean="0">
                <a:solidFill>
                  <a:srgbClr val="FF0000"/>
                </a:solidFill>
                <a:latin typeface="Century Gothic"/>
              </a:rPr>
              <a:t>Plug rail – </a:t>
            </a:r>
            <a:r>
              <a:rPr lang="en-US" dirty="0" smtClean="0">
                <a:solidFill>
                  <a:sysClr val="windowText" lastClr="000000"/>
                </a:solidFill>
                <a:latin typeface="Century Gothic"/>
              </a:rPr>
              <a:t>means a length of rail that has been removed from one track location and stored for future use as a replacement rail at another location</a:t>
            </a:r>
            <a:r>
              <a:rPr lang="en-US" b="1" dirty="0" smtClean="0">
                <a:solidFill>
                  <a:sysClr val="windowText" lastClr="000000"/>
                </a:solidFill>
                <a:latin typeface="Century Gothic"/>
              </a:rPr>
              <a:t>.</a:t>
            </a:r>
          </a:p>
          <a:p>
            <a:pPr marL="0" indent="0" fontAlgn="auto">
              <a:spcAft>
                <a:spcPts val="0"/>
              </a:spcAft>
              <a:buFont typeface="Arial" pitchFamily="34" charset="0"/>
              <a:buNone/>
              <a:defRPr/>
            </a:pPr>
            <a:endParaRPr lang="en-US" b="1" dirty="0" smtClean="0">
              <a:solidFill>
                <a:sysClr val="windowText" lastClr="000000"/>
              </a:solidFill>
              <a:latin typeface="Century Gothic"/>
            </a:endParaRPr>
          </a:p>
          <a:p>
            <a:pPr marL="365760" indent="-457200" fontAlgn="auto">
              <a:spcAft>
                <a:spcPts val="0"/>
              </a:spcAft>
              <a:buFont typeface="Arial" pitchFamily="34" charset="0"/>
              <a:buNone/>
              <a:defRPr/>
            </a:pPr>
            <a:r>
              <a:rPr lang="en-US" sz="1700" b="1" i="1" dirty="0" smtClean="0">
                <a:solidFill>
                  <a:srgbClr val="FF0000"/>
                </a:solidFill>
                <a:latin typeface="Century Gothic"/>
              </a:rPr>
              <a:t>(3) </a:t>
            </a:r>
            <a:r>
              <a:rPr lang="en-US" b="1" i="1" dirty="0" smtClean="0">
                <a:solidFill>
                  <a:srgbClr val="FF0000"/>
                </a:solidFill>
                <a:latin typeface="Century Gothic"/>
              </a:rPr>
              <a:t>Service failure – </a:t>
            </a:r>
            <a:r>
              <a:rPr lang="en-US" dirty="0" smtClean="0">
                <a:solidFill>
                  <a:sysClr val="windowText" lastClr="000000"/>
                </a:solidFill>
                <a:latin typeface="Century Gothic"/>
              </a:rPr>
              <a:t>means a broken rail occurrence, the cause of which is determined to be a </a:t>
            </a:r>
            <a:r>
              <a:rPr lang="en-US" b="1" u="sng" dirty="0" smtClean="0">
                <a:solidFill>
                  <a:srgbClr val="FF0000"/>
                </a:solidFill>
                <a:latin typeface="Century Gothic"/>
              </a:rPr>
              <a:t>Compound fissure, Transverse fissure, Detail fracture, or Vertical split head</a:t>
            </a:r>
            <a:r>
              <a:rPr lang="en-US" b="1" dirty="0" smtClean="0">
                <a:solidFill>
                  <a:sysClr val="windowText" lastClr="000000"/>
                </a:solidFill>
                <a:latin typeface="Century Gothic"/>
              </a:rPr>
              <a:t>. </a:t>
            </a:r>
          </a:p>
          <a:p>
            <a:pPr marL="0" indent="0" fontAlgn="auto">
              <a:spcAft>
                <a:spcPts val="0"/>
              </a:spcAft>
              <a:buFont typeface="Arial" pitchFamily="34" charset="0"/>
              <a:buNone/>
              <a:defRPr/>
            </a:pPr>
            <a:endParaRPr lang="en-US" b="1" dirty="0">
              <a:solidFill>
                <a:sysClr val="windowText" lastClr="000000"/>
              </a:solidFill>
              <a:latin typeface="Century Gothic"/>
            </a:endParaRPr>
          </a:p>
        </p:txBody>
      </p:sp>
      <p:sp>
        <p:nvSpPr>
          <p:cNvPr id="13" name="Right Arrow 12"/>
          <p:cNvSpPr/>
          <p:nvPr/>
        </p:nvSpPr>
        <p:spPr>
          <a:xfrm>
            <a:off x="-152400" y="5230813"/>
            <a:ext cx="979488"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35700736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213.237 </a:t>
            </a:r>
            <a:r>
              <a:rPr lang="en-US" sz="4000" dirty="0" smtClean="0">
                <a:solidFill>
                  <a:srgbClr val="FF0000"/>
                </a:solidFill>
              </a:rPr>
              <a:t>Inspection of Rail</a:t>
            </a:r>
            <a:endParaRPr lang="en-US" sz="4000" dirty="0">
              <a:solidFill>
                <a:srgbClr val="FF0000"/>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243</a:t>
            </a:fld>
            <a:endParaRPr lang="en-US" sz="800" dirty="0">
              <a:solidFill>
                <a:prstClr val="black"/>
              </a:solidFill>
            </a:endParaRPr>
          </a:p>
        </p:txBody>
      </p:sp>
      <p:sp>
        <p:nvSpPr>
          <p:cNvPr id="11" name="Content Placeholder 2"/>
          <p:cNvSpPr txBox="1">
            <a:spLocks/>
          </p:cNvSpPr>
          <p:nvPr/>
        </p:nvSpPr>
        <p:spPr bwMode="auto">
          <a:xfrm>
            <a:off x="457200" y="1600200"/>
            <a:ext cx="82296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fontAlgn="auto">
              <a:spcAft>
                <a:spcPts val="0"/>
              </a:spcAft>
              <a:buFont typeface="Arial" pitchFamily="34" charset="0"/>
              <a:buChar char="•"/>
              <a:defRPr/>
            </a:pPr>
            <a:endParaRPr lang="en-US" dirty="0" smtClean="0">
              <a:solidFill>
                <a:sysClr val="windowText" lastClr="000000"/>
              </a:solidFill>
              <a:latin typeface="Century Gothic"/>
            </a:endParaRPr>
          </a:p>
          <a:p>
            <a:pPr marL="0" indent="0" fontAlgn="auto">
              <a:spcAft>
                <a:spcPts val="0"/>
              </a:spcAft>
              <a:buFont typeface="Arial" pitchFamily="34" charset="0"/>
              <a:buNone/>
              <a:defRPr/>
            </a:pPr>
            <a:r>
              <a:rPr lang="en-US" sz="2600" dirty="0" smtClean="0">
                <a:solidFill>
                  <a:srgbClr val="FF0000"/>
                </a:solidFill>
                <a:latin typeface="Century Gothic"/>
              </a:rPr>
              <a:t>§</a:t>
            </a:r>
            <a:r>
              <a:rPr lang="en-US" sz="2600" b="1" dirty="0" smtClean="0">
                <a:solidFill>
                  <a:srgbClr val="FF0000"/>
                </a:solidFill>
                <a:latin typeface="Century Gothic"/>
              </a:rPr>
              <a:t>213.237(j)  </a:t>
            </a:r>
            <a:r>
              <a:rPr lang="en-US" b="1" dirty="0" smtClean="0">
                <a:solidFill>
                  <a:srgbClr val="FF0000"/>
                </a:solidFill>
                <a:latin typeface="Century Gothic"/>
              </a:rPr>
              <a:t>DEFINITIONS</a:t>
            </a:r>
          </a:p>
          <a:p>
            <a:pPr marL="0" indent="0" fontAlgn="auto">
              <a:spcAft>
                <a:spcPts val="0"/>
              </a:spcAft>
              <a:buFont typeface="Arial" pitchFamily="34" charset="0"/>
              <a:buNone/>
              <a:defRPr/>
            </a:pPr>
            <a:endParaRPr lang="en-US" sz="1700" b="1" dirty="0" smtClean="0">
              <a:solidFill>
                <a:sysClr val="windowText" lastClr="000000"/>
              </a:solidFill>
              <a:latin typeface="Century Gothic"/>
            </a:endParaRPr>
          </a:p>
          <a:p>
            <a:pPr marL="365760" indent="-457200" fontAlgn="auto">
              <a:spcAft>
                <a:spcPts val="0"/>
              </a:spcAft>
              <a:buFont typeface="Arial" pitchFamily="34" charset="0"/>
              <a:buNone/>
              <a:defRPr/>
            </a:pPr>
            <a:r>
              <a:rPr lang="en-US" sz="1700" b="1" i="1" dirty="0" smtClean="0">
                <a:solidFill>
                  <a:srgbClr val="FF0000"/>
                </a:solidFill>
                <a:latin typeface="Century Gothic"/>
              </a:rPr>
              <a:t>(4) </a:t>
            </a:r>
            <a:r>
              <a:rPr lang="en-US" b="1" i="1" dirty="0" smtClean="0">
                <a:solidFill>
                  <a:srgbClr val="FF0000"/>
                </a:solidFill>
                <a:latin typeface="Century Gothic"/>
              </a:rPr>
              <a:t>Valid search - </a:t>
            </a:r>
            <a:r>
              <a:rPr lang="en-US" sz="2800" dirty="0" smtClean="0">
                <a:solidFill>
                  <a:sysClr val="windowText" lastClr="000000"/>
                </a:solidFill>
                <a:latin typeface="Century Gothic"/>
              </a:rPr>
              <a:t>means a continuous inspection for internal rail defects where the equipment is performing as intended and equipment responses are interpreted by a qualified operator as defined in </a:t>
            </a:r>
            <a:r>
              <a:rPr lang="en-US" sz="2800" b="1" dirty="0" smtClean="0">
                <a:solidFill>
                  <a:srgbClr val="FF0000"/>
                </a:solidFill>
                <a:latin typeface="Century Gothic"/>
              </a:rPr>
              <a:t>§ 213.238.</a:t>
            </a:r>
            <a:endParaRPr lang="en-US" sz="2800" b="1" dirty="0">
              <a:solidFill>
                <a:srgbClr val="FF0000"/>
              </a:solidFill>
              <a:latin typeface="Century Gothic"/>
            </a:endParaRPr>
          </a:p>
        </p:txBody>
      </p:sp>
    </p:spTree>
    <p:extLst>
      <p:ext uri="{BB962C8B-B14F-4D97-AF65-F5344CB8AC3E}">
        <p14:creationId xmlns:p14="http://schemas.microsoft.com/office/powerpoint/2010/main" val="33175603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244</a:t>
            </a:fld>
            <a:endParaRPr lang="en-US" sz="800" dirty="0">
              <a:solidFill>
                <a:prstClr val="black"/>
              </a:solidFill>
            </a:endParaRPr>
          </a:p>
        </p:txBody>
      </p:sp>
      <p:sp>
        <p:nvSpPr>
          <p:cNvPr id="10"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213.238 Qualified </a:t>
            </a:r>
          </a:p>
          <a:p>
            <a:pPr marL="0" indent="0" algn="l">
              <a:buClr>
                <a:srgbClr val="F14124">
                  <a:lumMod val="75000"/>
                </a:srgbClr>
              </a:buClr>
              <a:buFont typeface="Georgia" pitchFamily="18" charset="0"/>
              <a:buNone/>
            </a:pPr>
            <a:r>
              <a:rPr lang="en-US" sz="4400" dirty="0" smtClean="0">
                <a:solidFill>
                  <a:srgbClr val="FF0000"/>
                </a:solidFill>
              </a:rPr>
              <a:t>                          Operators</a:t>
            </a:r>
            <a:endParaRPr lang="en-US" sz="4000" dirty="0">
              <a:solidFill>
                <a:srgbClr val="FF0000"/>
              </a:solidFill>
            </a:endParaRPr>
          </a:p>
        </p:txBody>
      </p:sp>
      <p:sp>
        <p:nvSpPr>
          <p:cNvPr id="12" name="Content Placeholder 2"/>
          <p:cNvSpPr txBox="1">
            <a:spLocks/>
          </p:cNvSpPr>
          <p:nvPr/>
        </p:nvSpPr>
        <p:spPr bwMode="auto">
          <a:xfrm>
            <a:off x="457200" y="1600200"/>
            <a:ext cx="82296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fontAlgn="auto">
              <a:spcAft>
                <a:spcPts val="0"/>
              </a:spcAft>
              <a:buFont typeface="Arial" pitchFamily="34" charset="0"/>
              <a:buChar char="•"/>
              <a:defRPr/>
            </a:pPr>
            <a:endParaRPr lang="en-US" dirty="0" smtClean="0">
              <a:solidFill>
                <a:sysClr val="windowText" lastClr="000000"/>
              </a:solidFill>
              <a:latin typeface="Century Gothic"/>
            </a:endParaRPr>
          </a:p>
          <a:p>
            <a:pPr marL="0" indent="0" fontAlgn="auto">
              <a:spcAft>
                <a:spcPts val="0"/>
              </a:spcAft>
              <a:buFont typeface="Arial" pitchFamily="34" charset="0"/>
              <a:buNone/>
              <a:defRPr/>
            </a:pPr>
            <a:r>
              <a:rPr lang="en-US" sz="2600" b="1" dirty="0" smtClean="0">
                <a:solidFill>
                  <a:sysClr val="windowText" lastClr="000000"/>
                </a:solidFill>
                <a:latin typeface="Century Gothic"/>
              </a:rPr>
              <a:t>§213.238 (a)</a:t>
            </a:r>
            <a:endParaRPr lang="en-US" b="1" dirty="0" smtClean="0">
              <a:solidFill>
                <a:sysClr val="windowText" lastClr="000000"/>
              </a:solidFill>
              <a:latin typeface="Century Gothic"/>
            </a:endParaRPr>
          </a:p>
          <a:p>
            <a:pPr marL="0" indent="0" fontAlgn="auto">
              <a:spcAft>
                <a:spcPts val="0"/>
              </a:spcAft>
              <a:buFont typeface="Arial" pitchFamily="34" charset="0"/>
              <a:buNone/>
              <a:defRPr/>
            </a:pPr>
            <a:endParaRPr lang="en-US" sz="1700" b="1" dirty="0" smtClean="0">
              <a:solidFill>
                <a:sysClr val="windowText" lastClr="000000"/>
              </a:solidFill>
              <a:latin typeface="Century Gothic"/>
            </a:endParaRPr>
          </a:p>
          <a:p>
            <a:pPr marL="0" indent="0" fontAlgn="auto">
              <a:spcAft>
                <a:spcPts val="0"/>
              </a:spcAft>
              <a:buFont typeface="Arial" pitchFamily="34" charset="0"/>
              <a:buNone/>
              <a:defRPr/>
            </a:pPr>
            <a:r>
              <a:rPr lang="en-US" b="1" dirty="0" smtClean="0">
                <a:solidFill>
                  <a:sysClr val="windowText" lastClr="000000"/>
                </a:solidFill>
                <a:latin typeface="Century Gothic"/>
              </a:rPr>
              <a:t>(a) </a:t>
            </a:r>
            <a:r>
              <a:rPr lang="en-US" dirty="0" smtClean="0">
                <a:solidFill>
                  <a:sysClr val="windowText" lastClr="000000"/>
                </a:solidFill>
                <a:latin typeface="Century Gothic"/>
              </a:rPr>
              <a:t>Each provider of rail flaw detection shall have a documented training program in place and shall identify the types of rail flaw detection equipment for which each equipment operator it employs has received training and is qualified. A provider of rail flaw detection may be the track owner. </a:t>
            </a:r>
            <a:r>
              <a:rPr lang="en-US" dirty="0" smtClean="0">
                <a:solidFill>
                  <a:sysClr val="windowText" lastClr="000000"/>
                </a:solidFill>
                <a:effectLst>
                  <a:outerShdw blurRad="38100" dist="38100" dir="2700000" algn="tl">
                    <a:srgbClr val="000000">
                      <a:alpha val="43137"/>
                    </a:srgbClr>
                  </a:outerShdw>
                </a:effectLst>
                <a:latin typeface="Century Gothic"/>
              </a:rPr>
              <a:t>A track owner shall not utilize a provider of rail flaw detection that fails to comply with the requirements of this paragraph.</a:t>
            </a:r>
          </a:p>
        </p:txBody>
      </p:sp>
    </p:spTree>
    <p:extLst>
      <p:ext uri="{BB962C8B-B14F-4D97-AF65-F5344CB8AC3E}">
        <p14:creationId xmlns:p14="http://schemas.microsoft.com/office/powerpoint/2010/main" val="22944765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245</a:t>
            </a:fld>
            <a:endParaRPr lang="en-US" sz="800" dirty="0">
              <a:solidFill>
                <a:prstClr val="black"/>
              </a:solidFill>
            </a:endParaRPr>
          </a:p>
        </p:txBody>
      </p:sp>
      <p:sp>
        <p:nvSpPr>
          <p:cNvPr id="10"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213.238 Qualified </a:t>
            </a:r>
          </a:p>
          <a:p>
            <a:pPr marL="0" indent="0" algn="l">
              <a:buClr>
                <a:srgbClr val="F14124">
                  <a:lumMod val="75000"/>
                </a:srgbClr>
              </a:buClr>
              <a:buFont typeface="Georgia" pitchFamily="18" charset="0"/>
              <a:buNone/>
            </a:pPr>
            <a:r>
              <a:rPr lang="en-US" sz="4400" dirty="0" smtClean="0">
                <a:solidFill>
                  <a:srgbClr val="FF0000"/>
                </a:solidFill>
              </a:rPr>
              <a:t>                          Operators</a:t>
            </a:r>
            <a:endParaRPr lang="en-US" sz="4000" dirty="0">
              <a:solidFill>
                <a:srgbClr val="FF0000"/>
              </a:solidFill>
            </a:endParaRPr>
          </a:p>
        </p:txBody>
      </p:sp>
      <p:sp>
        <p:nvSpPr>
          <p:cNvPr id="8" name="Content Placeholder 2"/>
          <p:cNvSpPr txBox="1">
            <a:spLocks/>
          </p:cNvSpPr>
          <p:nvPr/>
        </p:nvSpPr>
        <p:spPr bwMode="auto">
          <a:xfrm>
            <a:off x="457200" y="1628775"/>
            <a:ext cx="82296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fontAlgn="auto">
              <a:spcAft>
                <a:spcPts val="0"/>
              </a:spcAft>
              <a:buFont typeface="Arial" pitchFamily="34" charset="0"/>
              <a:buNone/>
              <a:defRPr/>
            </a:pPr>
            <a:r>
              <a:rPr lang="en-US" sz="2600" b="1" dirty="0" smtClean="0">
                <a:solidFill>
                  <a:sysClr val="windowText" lastClr="000000"/>
                </a:solidFill>
                <a:latin typeface="Century Gothic"/>
              </a:rPr>
              <a:t>§213.238 (b)  </a:t>
            </a:r>
            <a:r>
              <a:rPr lang="en-US" b="1" dirty="0" smtClean="0">
                <a:solidFill>
                  <a:sysClr val="windowText" lastClr="000000"/>
                </a:solidFill>
                <a:latin typeface="Century Gothic"/>
              </a:rPr>
              <a:t>                               </a:t>
            </a:r>
          </a:p>
          <a:p>
            <a:pPr marL="0" indent="0" fontAlgn="auto">
              <a:spcAft>
                <a:spcPts val="0"/>
              </a:spcAft>
              <a:buFont typeface="Arial" pitchFamily="34" charset="0"/>
              <a:buNone/>
              <a:defRPr/>
            </a:pPr>
            <a:endParaRPr lang="en-US" sz="1700" b="1" dirty="0" smtClean="0">
              <a:solidFill>
                <a:sysClr val="windowText" lastClr="000000"/>
              </a:solidFill>
              <a:latin typeface="Century Gothic"/>
            </a:endParaRPr>
          </a:p>
          <a:p>
            <a:pPr marL="0" indent="0" fontAlgn="auto">
              <a:spcAft>
                <a:spcPts val="0"/>
              </a:spcAft>
              <a:buFont typeface="Arial" pitchFamily="34" charset="0"/>
              <a:buNone/>
              <a:defRPr/>
            </a:pPr>
            <a:r>
              <a:rPr lang="en-US" dirty="0" smtClean="0">
                <a:solidFill>
                  <a:sysClr val="windowText" lastClr="000000"/>
                </a:solidFill>
                <a:latin typeface="Century Gothic"/>
              </a:rPr>
              <a:t>(b) A qualified operator shall be trained and shall have written authorization by the employing track owner or railroad (employer) to:</a:t>
            </a:r>
          </a:p>
          <a:p>
            <a:pPr fontAlgn="auto">
              <a:spcAft>
                <a:spcPts val="0"/>
              </a:spcAft>
              <a:buFont typeface="Arial" pitchFamily="34" charset="0"/>
              <a:buAutoNum type="arabicParenBoth"/>
              <a:defRPr/>
            </a:pPr>
            <a:r>
              <a:rPr lang="en-US" sz="1800" b="1" dirty="0" smtClean="0">
                <a:solidFill>
                  <a:sysClr val="windowText" lastClr="000000"/>
                </a:solidFill>
                <a:latin typeface="Century Gothic"/>
              </a:rPr>
              <a:t>Conduct a valid search for internal rail defects utilizing the specific type(s) of equipment for which he or she is authorized and qualified to operate;</a:t>
            </a:r>
          </a:p>
          <a:p>
            <a:pPr fontAlgn="auto">
              <a:spcAft>
                <a:spcPts val="0"/>
              </a:spcAft>
              <a:buFont typeface="Arial" pitchFamily="34" charset="0"/>
              <a:buAutoNum type="arabicParenBoth"/>
              <a:defRPr/>
            </a:pPr>
            <a:r>
              <a:rPr lang="en-US" sz="1800" b="1" dirty="0" smtClean="0">
                <a:solidFill>
                  <a:sysClr val="windowText" lastClr="000000"/>
                </a:solidFill>
                <a:latin typeface="Century Gothic"/>
              </a:rPr>
              <a:t>Determine that such equipment is performing as intended;</a:t>
            </a:r>
          </a:p>
          <a:p>
            <a:pPr fontAlgn="auto">
              <a:spcAft>
                <a:spcPts val="0"/>
              </a:spcAft>
              <a:buFont typeface="Arial" pitchFamily="34" charset="0"/>
              <a:buAutoNum type="arabicParenBoth"/>
              <a:defRPr/>
            </a:pPr>
            <a:r>
              <a:rPr lang="en-US" sz="1800" b="1" dirty="0" smtClean="0">
                <a:solidFill>
                  <a:sysClr val="windowText" lastClr="000000"/>
                </a:solidFill>
                <a:latin typeface="Century Gothic"/>
              </a:rPr>
              <a:t>Interpret equipment responses and institute appropriate action in accordance with the employer’s procedures and instructions; and</a:t>
            </a:r>
          </a:p>
          <a:p>
            <a:pPr fontAlgn="auto">
              <a:spcAft>
                <a:spcPts val="0"/>
              </a:spcAft>
              <a:buFont typeface="Arial" pitchFamily="34" charset="0"/>
              <a:buAutoNum type="arabicParenBoth"/>
              <a:defRPr/>
            </a:pPr>
            <a:r>
              <a:rPr lang="en-US" sz="1800" b="1" dirty="0" smtClean="0">
                <a:solidFill>
                  <a:sysClr val="windowText" lastClr="000000"/>
                </a:solidFill>
                <a:latin typeface="Century Gothic"/>
              </a:rPr>
              <a:t>Determine that each valid search for an internal rail defect is continuous throughout the area inspected and has not been compromised due to environmental contamination, rail conditions, or equipment malfunction.</a:t>
            </a:r>
          </a:p>
          <a:p>
            <a:pPr marL="0" indent="0" fontAlgn="auto">
              <a:spcAft>
                <a:spcPts val="0"/>
              </a:spcAft>
              <a:buFont typeface="Arial" pitchFamily="34" charset="0"/>
              <a:buNone/>
              <a:defRPr/>
            </a:pPr>
            <a:endParaRPr lang="en-US" sz="1700" b="1" dirty="0" smtClean="0">
              <a:solidFill>
                <a:sysClr val="windowText" lastClr="000000"/>
              </a:solidFill>
              <a:latin typeface="Century Gothic"/>
            </a:endParaRPr>
          </a:p>
        </p:txBody>
      </p:sp>
    </p:spTree>
    <p:extLst>
      <p:ext uri="{BB962C8B-B14F-4D97-AF65-F5344CB8AC3E}">
        <p14:creationId xmlns:p14="http://schemas.microsoft.com/office/powerpoint/2010/main" val="8157686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246</a:t>
            </a:fld>
            <a:endParaRPr lang="en-US" sz="800" dirty="0">
              <a:solidFill>
                <a:prstClr val="black"/>
              </a:solidFill>
            </a:endParaRPr>
          </a:p>
        </p:txBody>
      </p:sp>
      <p:sp>
        <p:nvSpPr>
          <p:cNvPr id="10"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213.238 Qualified </a:t>
            </a:r>
          </a:p>
          <a:p>
            <a:pPr marL="0" indent="0" algn="l">
              <a:buClr>
                <a:srgbClr val="F14124">
                  <a:lumMod val="75000"/>
                </a:srgbClr>
              </a:buClr>
              <a:buFont typeface="Georgia" pitchFamily="18" charset="0"/>
              <a:buNone/>
            </a:pPr>
            <a:r>
              <a:rPr lang="en-US" sz="4400" dirty="0" smtClean="0">
                <a:solidFill>
                  <a:srgbClr val="FF0000"/>
                </a:solidFill>
              </a:rPr>
              <a:t>                          Operators</a:t>
            </a:r>
            <a:endParaRPr lang="en-US" sz="4000" dirty="0">
              <a:solidFill>
                <a:srgbClr val="FF0000"/>
              </a:solidFill>
            </a:endParaRPr>
          </a:p>
        </p:txBody>
      </p:sp>
      <p:sp>
        <p:nvSpPr>
          <p:cNvPr id="8" name="Content Placeholder 2"/>
          <p:cNvSpPr txBox="1">
            <a:spLocks/>
          </p:cNvSpPr>
          <p:nvPr/>
        </p:nvSpPr>
        <p:spPr bwMode="auto">
          <a:xfrm>
            <a:off x="457200" y="1552575"/>
            <a:ext cx="84582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fontAlgn="auto">
              <a:spcAft>
                <a:spcPts val="0"/>
              </a:spcAft>
              <a:buFont typeface="Arial" pitchFamily="34" charset="0"/>
              <a:buChar char="•"/>
              <a:defRPr/>
            </a:pPr>
            <a:endParaRPr lang="en-US" dirty="0" smtClean="0">
              <a:solidFill>
                <a:sysClr val="windowText" lastClr="000000"/>
              </a:solidFill>
              <a:latin typeface="Century Gothic"/>
            </a:endParaRPr>
          </a:p>
          <a:p>
            <a:pPr marL="0" indent="0" fontAlgn="auto">
              <a:spcAft>
                <a:spcPts val="0"/>
              </a:spcAft>
              <a:buFont typeface="Arial" pitchFamily="34" charset="0"/>
              <a:buNone/>
              <a:defRPr/>
            </a:pPr>
            <a:r>
              <a:rPr lang="en-US" sz="2600" b="1" dirty="0" smtClean="0">
                <a:solidFill>
                  <a:sysClr val="windowText" lastClr="000000"/>
                </a:solidFill>
                <a:latin typeface="Century Gothic"/>
              </a:rPr>
              <a:t>§213.238 (c)</a:t>
            </a:r>
          </a:p>
          <a:p>
            <a:pPr marL="0" indent="0" fontAlgn="auto">
              <a:spcAft>
                <a:spcPts val="0"/>
              </a:spcAft>
              <a:buFont typeface="Arial" pitchFamily="34" charset="0"/>
              <a:buNone/>
              <a:defRPr/>
            </a:pPr>
            <a:endParaRPr lang="en-US" sz="1700" b="1" dirty="0" smtClean="0">
              <a:solidFill>
                <a:sysClr val="windowText" lastClr="000000"/>
              </a:solidFill>
              <a:latin typeface="Century Gothic"/>
            </a:endParaRPr>
          </a:p>
          <a:p>
            <a:pPr marL="0" indent="0" fontAlgn="auto">
              <a:spcAft>
                <a:spcPts val="0"/>
              </a:spcAft>
              <a:buFont typeface="Arial" pitchFamily="34" charset="0"/>
              <a:buNone/>
              <a:defRPr/>
            </a:pPr>
            <a:r>
              <a:rPr lang="en-US" dirty="0" smtClean="0">
                <a:solidFill>
                  <a:sysClr val="windowText" lastClr="000000"/>
                </a:solidFill>
                <a:latin typeface="Century Gothic"/>
              </a:rPr>
              <a:t>(c) The operator must have received training in accordance with the documented training program and a minimum of 160 hours of rail flaw detection experience under direct supervision of a qualified operator or rail flaw detection equipment manufacturer’s representative. The operator must demonstrate proficiency in the rail defect detection process, including the equipment to be utilized, prior to initial qualification and authorization by the employer for each type of equipment.</a:t>
            </a:r>
          </a:p>
        </p:txBody>
      </p:sp>
    </p:spTree>
    <p:extLst>
      <p:ext uri="{BB962C8B-B14F-4D97-AF65-F5344CB8AC3E}">
        <p14:creationId xmlns:p14="http://schemas.microsoft.com/office/powerpoint/2010/main" val="37868263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247</a:t>
            </a:fld>
            <a:endParaRPr lang="en-US" sz="800" dirty="0">
              <a:solidFill>
                <a:prstClr val="black"/>
              </a:solidFill>
            </a:endParaRPr>
          </a:p>
        </p:txBody>
      </p:sp>
      <p:sp>
        <p:nvSpPr>
          <p:cNvPr id="10"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213.238 Qualified </a:t>
            </a:r>
          </a:p>
          <a:p>
            <a:pPr marL="0" indent="0" algn="l">
              <a:buClr>
                <a:srgbClr val="F14124">
                  <a:lumMod val="75000"/>
                </a:srgbClr>
              </a:buClr>
              <a:buFont typeface="Georgia" pitchFamily="18" charset="0"/>
              <a:buNone/>
            </a:pPr>
            <a:r>
              <a:rPr lang="en-US" sz="4400" dirty="0" smtClean="0">
                <a:solidFill>
                  <a:srgbClr val="FF0000"/>
                </a:solidFill>
              </a:rPr>
              <a:t>                          Operators</a:t>
            </a:r>
            <a:endParaRPr lang="en-US" sz="4000" dirty="0">
              <a:solidFill>
                <a:srgbClr val="FF0000"/>
              </a:solidFill>
            </a:endParaRPr>
          </a:p>
        </p:txBody>
      </p:sp>
      <p:sp>
        <p:nvSpPr>
          <p:cNvPr id="11" name="Content Placeholder 2"/>
          <p:cNvSpPr txBox="1">
            <a:spLocks/>
          </p:cNvSpPr>
          <p:nvPr/>
        </p:nvSpPr>
        <p:spPr bwMode="auto">
          <a:xfrm>
            <a:off x="457200" y="1524000"/>
            <a:ext cx="8355806"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fontAlgn="auto">
              <a:spcAft>
                <a:spcPts val="0"/>
              </a:spcAft>
              <a:buFont typeface="Arial" pitchFamily="34" charset="0"/>
              <a:buChar char="•"/>
              <a:defRPr/>
            </a:pPr>
            <a:endParaRPr lang="en-US" dirty="0" smtClean="0">
              <a:solidFill>
                <a:sysClr val="windowText" lastClr="000000"/>
              </a:solidFill>
              <a:latin typeface="Century Gothic"/>
            </a:endParaRPr>
          </a:p>
          <a:p>
            <a:pPr marL="0" indent="0" fontAlgn="auto">
              <a:spcAft>
                <a:spcPts val="0"/>
              </a:spcAft>
              <a:buFont typeface="Arial" pitchFamily="34" charset="0"/>
              <a:buNone/>
              <a:defRPr/>
            </a:pPr>
            <a:r>
              <a:rPr lang="en-US" sz="2600" b="1" dirty="0" smtClean="0">
                <a:solidFill>
                  <a:sysClr val="windowText" lastClr="000000"/>
                </a:solidFill>
                <a:latin typeface="Century Gothic"/>
              </a:rPr>
              <a:t>§213.238 (d)</a:t>
            </a:r>
          </a:p>
          <a:p>
            <a:pPr marL="0" indent="0" fontAlgn="auto">
              <a:spcAft>
                <a:spcPts val="0"/>
              </a:spcAft>
              <a:buFont typeface="Arial" pitchFamily="34" charset="0"/>
              <a:buNone/>
              <a:defRPr/>
            </a:pPr>
            <a:endParaRPr lang="en-US" sz="1700" b="1" dirty="0" smtClean="0">
              <a:solidFill>
                <a:sysClr val="windowText" lastClr="000000"/>
              </a:solidFill>
              <a:latin typeface="Century Gothic"/>
            </a:endParaRPr>
          </a:p>
          <a:p>
            <a:pPr marL="0" indent="0" fontAlgn="auto">
              <a:spcAft>
                <a:spcPts val="0"/>
              </a:spcAft>
              <a:buFont typeface="Arial" pitchFamily="34" charset="0"/>
              <a:buNone/>
              <a:defRPr/>
            </a:pPr>
            <a:r>
              <a:rPr lang="en-US" dirty="0" smtClean="0">
                <a:solidFill>
                  <a:sysClr val="windowText" lastClr="000000"/>
                </a:solidFill>
                <a:latin typeface="Century Gothic"/>
              </a:rPr>
              <a:t>(d) Each employer shall reevaluate the qualifications of, and administer any necessary recurrent training for, the operator as determined by and in accordance with the employer's documented program. The reevaluation process shall require that the employee successfully complete a recorded examination and demonstrate proficiency to the employer on the specific equipment type(s) to be operated. Proficiency may be determined by a periodic review of test data submitted by the operator.</a:t>
            </a:r>
            <a:endParaRPr lang="en-US" dirty="0">
              <a:solidFill>
                <a:sysClr val="windowText" lastClr="000000"/>
              </a:solidFill>
              <a:latin typeface="Century Gothic"/>
            </a:endParaRPr>
          </a:p>
        </p:txBody>
      </p:sp>
    </p:spTree>
    <p:extLst>
      <p:ext uri="{BB962C8B-B14F-4D97-AF65-F5344CB8AC3E}">
        <p14:creationId xmlns:p14="http://schemas.microsoft.com/office/powerpoint/2010/main" val="13826119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248</a:t>
            </a:fld>
            <a:endParaRPr lang="en-US" sz="800" dirty="0">
              <a:solidFill>
                <a:prstClr val="black"/>
              </a:solidFill>
            </a:endParaRPr>
          </a:p>
        </p:txBody>
      </p:sp>
      <p:sp>
        <p:nvSpPr>
          <p:cNvPr id="10"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213.238 Qualified </a:t>
            </a:r>
          </a:p>
          <a:p>
            <a:pPr marL="0" indent="0" algn="l">
              <a:buClr>
                <a:srgbClr val="F14124">
                  <a:lumMod val="75000"/>
                </a:srgbClr>
              </a:buClr>
              <a:buFont typeface="Georgia" pitchFamily="18" charset="0"/>
              <a:buNone/>
            </a:pPr>
            <a:r>
              <a:rPr lang="en-US" sz="4400" dirty="0" smtClean="0">
                <a:solidFill>
                  <a:srgbClr val="FF0000"/>
                </a:solidFill>
              </a:rPr>
              <a:t>                          Operators</a:t>
            </a:r>
            <a:endParaRPr lang="en-US" sz="4000" dirty="0">
              <a:solidFill>
                <a:srgbClr val="FF0000"/>
              </a:solidFill>
            </a:endParaRPr>
          </a:p>
        </p:txBody>
      </p:sp>
      <p:sp>
        <p:nvSpPr>
          <p:cNvPr id="8" name="Content Placeholder 2"/>
          <p:cNvSpPr txBox="1">
            <a:spLocks/>
          </p:cNvSpPr>
          <p:nvPr/>
        </p:nvSpPr>
        <p:spPr bwMode="auto">
          <a:xfrm>
            <a:off x="457200" y="1524000"/>
            <a:ext cx="82296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fontAlgn="auto">
              <a:spcAft>
                <a:spcPts val="0"/>
              </a:spcAft>
              <a:buFont typeface="Arial" pitchFamily="34" charset="0"/>
              <a:buChar char="•"/>
              <a:defRPr/>
            </a:pPr>
            <a:endParaRPr lang="en-US" dirty="0" smtClean="0">
              <a:solidFill>
                <a:sysClr val="windowText" lastClr="000000"/>
              </a:solidFill>
              <a:latin typeface="Century Gothic"/>
            </a:endParaRPr>
          </a:p>
          <a:p>
            <a:pPr marL="0" indent="0" fontAlgn="auto">
              <a:spcAft>
                <a:spcPts val="0"/>
              </a:spcAft>
              <a:buFont typeface="Arial" pitchFamily="34" charset="0"/>
              <a:buNone/>
              <a:defRPr/>
            </a:pPr>
            <a:r>
              <a:rPr lang="en-US" sz="2600" b="1" dirty="0" smtClean="0">
                <a:solidFill>
                  <a:sysClr val="windowText" lastClr="000000"/>
                </a:solidFill>
                <a:latin typeface="Century Gothic"/>
              </a:rPr>
              <a:t>§213.238 (e)</a:t>
            </a:r>
            <a:endParaRPr lang="en-US" b="1" dirty="0" smtClean="0">
              <a:solidFill>
                <a:sysClr val="windowText" lastClr="000000"/>
              </a:solidFill>
              <a:latin typeface="Century Gothic"/>
            </a:endParaRPr>
          </a:p>
          <a:p>
            <a:pPr marL="0" indent="0" fontAlgn="auto">
              <a:spcAft>
                <a:spcPts val="0"/>
              </a:spcAft>
              <a:buFont typeface="Arial" pitchFamily="34" charset="0"/>
              <a:buNone/>
              <a:defRPr/>
            </a:pPr>
            <a:endParaRPr lang="en-US" sz="1700" b="1" dirty="0" smtClean="0">
              <a:solidFill>
                <a:sysClr val="windowText" lastClr="000000"/>
              </a:solidFill>
              <a:latin typeface="Century Gothic"/>
            </a:endParaRPr>
          </a:p>
          <a:p>
            <a:pPr marL="0" indent="0" fontAlgn="auto">
              <a:spcAft>
                <a:spcPts val="0"/>
              </a:spcAft>
              <a:buFont typeface="Arial" pitchFamily="34" charset="0"/>
              <a:buNone/>
              <a:defRPr/>
            </a:pPr>
            <a:r>
              <a:rPr lang="en-US" dirty="0" smtClean="0">
                <a:solidFill>
                  <a:sysClr val="windowText" lastClr="000000"/>
                </a:solidFill>
                <a:latin typeface="Century Gothic"/>
              </a:rPr>
              <a:t>(e) Each employer of a qualified operator shall maintain written or electronic records of each qualification in effect. Each record shall include the name of the employee, the equipment to which the qualification applies, date of qualification, and date of the most recent reevaluation, if any.</a:t>
            </a:r>
          </a:p>
        </p:txBody>
      </p:sp>
    </p:spTree>
    <p:extLst>
      <p:ext uri="{BB962C8B-B14F-4D97-AF65-F5344CB8AC3E}">
        <p14:creationId xmlns:p14="http://schemas.microsoft.com/office/powerpoint/2010/main" val="1329710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3400" y="6488668"/>
            <a:ext cx="8153400" cy="369332"/>
          </a:xfrm>
          <a:prstGeom prst="rect">
            <a:avLst/>
          </a:prstGeom>
          <a:noFill/>
        </p:spPr>
        <p:txBody>
          <a:bodyPr wrap="square" rtlCol="0">
            <a:spAutoFit/>
          </a:bodyPr>
          <a:lstStyle/>
          <a:p>
            <a:pPr algn="ctr"/>
            <a:r>
              <a:rPr lang="en-US" sz="900" dirty="0" smtClean="0">
                <a:solidFill>
                  <a:prstClr val="black"/>
                </a:solidFill>
              </a:rPr>
              <a:t>FRA Technical Training Material is Intended for Internal Instructional Purposes Only. </a:t>
            </a:r>
          </a:p>
          <a:p>
            <a:pPr algn="ctr"/>
            <a:r>
              <a:rPr lang="en-US" sz="900" dirty="0" smtClean="0">
                <a:solidFill>
                  <a:prstClr val="black"/>
                </a:solidFill>
              </a:rPr>
              <a:t>Do not distribute outside FRA or State Agency pursuant to 49 CFR Part 212  </a:t>
            </a:r>
            <a:endParaRPr lang="en-US" sz="900" dirty="0">
              <a:solidFill>
                <a:prstClr val="black"/>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249</a:t>
            </a:fld>
            <a:endParaRPr lang="en-US" sz="800" dirty="0">
              <a:solidFill>
                <a:prstClr val="black"/>
              </a:solidFill>
            </a:endParaRPr>
          </a:p>
        </p:txBody>
      </p:sp>
      <p:sp>
        <p:nvSpPr>
          <p:cNvPr id="10"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213.238 Qualified </a:t>
            </a:r>
          </a:p>
          <a:p>
            <a:pPr marL="0" indent="0" algn="l">
              <a:buClr>
                <a:srgbClr val="F14124">
                  <a:lumMod val="75000"/>
                </a:srgbClr>
              </a:buClr>
              <a:buFont typeface="Georgia" pitchFamily="18" charset="0"/>
              <a:buNone/>
            </a:pPr>
            <a:r>
              <a:rPr lang="en-US" sz="4400" dirty="0" smtClean="0">
                <a:solidFill>
                  <a:srgbClr val="FF0000"/>
                </a:solidFill>
              </a:rPr>
              <a:t>                          Operators</a:t>
            </a:r>
            <a:endParaRPr lang="en-US" sz="4000"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214138205"/>
              </p:ext>
            </p:extLst>
          </p:nvPr>
        </p:nvGraphicFramePr>
        <p:xfrm>
          <a:off x="1143000" y="1714500"/>
          <a:ext cx="6858000" cy="5143500"/>
        </p:xfrm>
        <a:graphic>
          <a:graphicData uri="http://schemas.openxmlformats.org/presentationml/2006/ole">
            <mc:AlternateContent xmlns:mc="http://schemas.openxmlformats.org/markup-compatibility/2006">
              <mc:Choice xmlns:v="urn:schemas-microsoft-com:vml" Requires="v">
                <p:oleObj spid="_x0000_s210982" name="Acrobat Document" r:id="rId4" imgW="6857923" imgH="5143346" progId="AcroExch.Document.7">
                  <p:embed/>
                </p:oleObj>
              </mc:Choice>
              <mc:Fallback>
                <p:oleObj name="Acrobat Document" r:id="rId4" imgW="6857923" imgH="5143346"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71450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Box 10"/>
          <p:cNvSpPr txBox="1"/>
          <p:nvPr/>
        </p:nvSpPr>
        <p:spPr>
          <a:xfrm>
            <a:off x="1676400" y="2286000"/>
            <a:ext cx="2133600" cy="369332"/>
          </a:xfrm>
          <a:prstGeom prst="rect">
            <a:avLst/>
          </a:prstGeom>
          <a:solidFill>
            <a:srgbClr val="E4E9EF"/>
          </a:solidFill>
        </p:spPr>
        <p:txBody>
          <a:bodyPr wrap="square" rtlCol="0">
            <a:spAutoFit/>
          </a:bodyPr>
          <a:lstStyle/>
          <a:p>
            <a:pPr fontAlgn="base">
              <a:spcBef>
                <a:spcPct val="0"/>
              </a:spcBef>
              <a:spcAft>
                <a:spcPct val="0"/>
              </a:spcAft>
              <a:defRPr/>
            </a:pPr>
            <a:r>
              <a:rPr lang="en-US" kern="0" dirty="0" smtClean="0">
                <a:solidFill>
                  <a:prstClr val="black"/>
                </a:solidFill>
                <a:latin typeface="Palatino Linotype"/>
                <a:cs typeface="Arial" charset="0"/>
              </a:rPr>
              <a:t>Spike Bender</a:t>
            </a:r>
          </a:p>
        </p:txBody>
      </p:sp>
    </p:spTree>
    <p:extLst>
      <p:ext uri="{BB962C8B-B14F-4D97-AF65-F5344CB8AC3E}">
        <p14:creationId xmlns:p14="http://schemas.microsoft.com/office/powerpoint/2010/main" val="21410582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25</a:t>
            </a:fld>
            <a:endParaRPr lang="en-US" sz="800" dirty="0">
              <a:solidFill>
                <a:prstClr val="black"/>
              </a:solidFill>
            </a:endParaRPr>
          </a:p>
        </p:txBody>
      </p:sp>
      <p:sp>
        <p:nvSpPr>
          <p:cNvPr id="9" name="Content Placeholder 7"/>
          <p:cNvSpPr txBox="1">
            <a:spLocks/>
          </p:cNvSpPr>
          <p:nvPr/>
        </p:nvSpPr>
        <p:spPr>
          <a:xfrm>
            <a:off x="457200" y="1981200"/>
            <a:ext cx="4419600" cy="426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Arial" pitchFamily="34" charset="0"/>
              <a:buAutoNum type="arabicPeriod"/>
              <a:defRPr/>
            </a:pPr>
            <a:r>
              <a:rPr lang="en-US" sz="2400" dirty="0" smtClean="0">
                <a:solidFill>
                  <a:sysClr val="windowText" lastClr="000000"/>
                </a:solidFill>
                <a:latin typeface="Calibri"/>
              </a:rPr>
              <a:t>When was the picture taken?    July, 30, 2013  </a:t>
            </a:r>
          </a:p>
          <a:p>
            <a:pPr marL="457200" indent="-457200">
              <a:buFont typeface="Arial" pitchFamily="34" charset="0"/>
              <a:buAutoNum type="arabicPeriod"/>
              <a:defRPr/>
            </a:pPr>
            <a:r>
              <a:rPr lang="en-US" sz="2400" dirty="0" smtClean="0">
                <a:solidFill>
                  <a:sysClr val="windowText" lastClr="000000"/>
                </a:solidFill>
                <a:latin typeface="Calibri"/>
              </a:rPr>
              <a:t>When was the defect marked? October 31, 2012 (8 months)</a:t>
            </a:r>
          </a:p>
          <a:p>
            <a:pPr marL="457200" indent="-457200">
              <a:buFont typeface="Arial" pitchFamily="34" charset="0"/>
              <a:buAutoNum type="arabicPeriod"/>
              <a:defRPr/>
            </a:pPr>
            <a:r>
              <a:rPr lang="en-US" sz="2400" dirty="0" smtClean="0">
                <a:solidFill>
                  <a:sysClr val="windowText" lastClr="000000"/>
                </a:solidFill>
                <a:latin typeface="Calibri"/>
              </a:rPr>
              <a:t>How was the defect fixed? With one bolt – inside</a:t>
            </a:r>
          </a:p>
          <a:p>
            <a:pPr marL="457200" indent="-457200">
              <a:buFont typeface="Arial" pitchFamily="34" charset="0"/>
              <a:buAutoNum type="arabicPeriod"/>
              <a:defRPr/>
            </a:pPr>
            <a:r>
              <a:rPr lang="en-US" sz="2400" dirty="0" smtClean="0">
                <a:solidFill>
                  <a:sysClr val="windowText" lastClr="000000"/>
                </a:solidFill>
                <a:latin typeface="Calibri"/>
              </a:rPr>
              <a:t>How often is it inspected? Let’s say once a month</a:t>
            </a:r>
          </a:p>
          <a:p>
            <a:pPr marL="457200" indent="-457200">
              <a:buFont typeface="Arial" pitchFamily="34" charset="0"/>
              <a:buAutoNum type="arabicPeriod"/>
              <a:defRPr/>
            </a:pPr>
            <a:r>
              <a:rPr lang="en-US" sz="2400" dirty="0" smtClean="0">
                <a:solidFill>
                  <a:sysClr val="windowText" lastClr="000000"/>
                </a:solidFill>
                <a:latin typeface="Calibri"/>
              </a:rPr>
              <a:t>RESULT?    </a:t>
            </a:r>
          </a:p>
        </p:txBody>
      </p:sp>
      <p:sp>
        <p:nvSpPr>
          <p:cNvPr id="2" name="TextBox 1"/>
          <p:cNvSpPr txBox="1"/>
          <p:nvPr/>
        </p:nvSpPr>
        <p:spPr>
          <a:xfrm>
            <a:off x="4876800" y="1524000"/>
            <a:ext cx="3810000" cy="5432256"/>
          </a:xfrm>
          <a:prstGeom prst="rect">
            <a:avLst/>
          </a:prstGeom>
          <a:noFill/>
        </p:spPr>
        <p:txBody>
          <a:bodyPr wrap="square" rtlCol="0">
            <a:spAutoFit/>
          </a:bodyPr>
          <a:lstStyle/>
          <a:p>
            <a:pPr>
              <a:lnSpc>
                <a:spcPct val="150000"/>
              </a:lnSpc>
            </a:pPr>
            <a:r>
              <a:rPr lang="en-US" sz="1600" b="1" dirty="0" smtClean="0">
                <a:solidFill>
                  <a:prstClr val="black"/>
                </a:solidFill>
              </a:rPr>
              <a:t>Could be – </a:t>
            </a:r>
          </a:p>
          <a:p>
            <a:pPr marL="342900" indent="-342900">
              <a:lnSpc>
                <a:spcPct val="150000"/>
              </a:lnSpc>
              <a:buFont typeface="+mj-lt"/>
              <a:buAutoNum type="arabicPeriod"/>
            </a:pPr>
            <a:r>
              <a:rPr lang="en-US" sz="1600" b="1" dirty="0" smtClean="0">
                <a:solidFill>
                  <a:prstClr val="black"/>
                </a:solidFill>
              </a:rPr>
              <a:t>ONE VIOLATION FOR DEFECTIVE RAIL -  IMPROPER REMEDIAL ACTION, WHICH COULD BE WILLFULL BECAUSE IT WAS DONE ON PURPOSE.</a:t>
            </a:r>
          </a:p>
          <a:p>
            <a:pPr marL="342900" indent="-342900">
              <a:lnSpc>
                <a:spcPct val="150000"/>
              </a:lnSpc>
              <a:buFont typeface="+mj-lt"/>
              <a:buAutoNum type="arabicPeriod"/>
            </a:pPr>
            <a:r>
              <a:rPr lang="en-US" sz="1600" b="1" dirty="0" smtClean="0">
                <a:solidFill>
                  <a:prstClr val="black"/>
                </a:solidFill>
              </a:rPr>
              <a:t>ONE VIOLATION FOR RECORDS NOT REFLECTING CONDITIONS IN THE FIELD</a:t>
            </a:r>
          </a:p>
          <a:p>
            <a:pPr marL="342900" indent="-342900">
              <a:lnSpc>
                <a:spcPct val="150000"/>
              </a:lnSpc>
              <a:buFont typeface="+mj-lt"/>
              <a:buAutoNum type="arabicPeriod"/>
            </a:pPr>
            <a:r>
              <a:rPr lang="en-US" sz="1600" b="1" dirty="0" smtClean="0">
                <a:solidFill>
                  <a:prstClr val="black"/>
                </a:solidFill>
              </a:rPr>
              <a:t>ONE VIOLATION FOR EACH MONTH IT WAS INSPECTED WITHOUT DOCUMENTATION, REMEDIALACTION OR REPAIR (8X)</a:t>
            </a:r>
          </a:p>
          <a:p>
            <a:pPr marL="342900" indent="-342900">
              <a:lnSpc>
                <a:spcPct val="150000"/>
              </a:lnSpc>
              <a:buFont typeface="+mj-lt"/>
              <a:buAutoNum type="arabicPeriod"/>
            </a:pPr>
            <a:endParaRPr lang="en-US" sz="1400" dirty="0" smtClean="0">
              <a:solidFill>
                <a:prstClr val="black"/>
              </a:solidFill>
            </a:endParaRPr>
          </a:p>
          <a:p>
            <a:endParaRPr lang="en-US" sz="1400" dirty="0">
              <a:solidFill>
                <a:prstClr val="black"/>
              </a:solidFill>
            </a:endParaRPr>
          </a:p>
        </p:txBody>
      </p:sp>
    </p:spTree>
    <p:extLst>
      <p:ext uri="{BB962C8B-B14F-4D97-AF65-F5344CB8AC3E}">
        <p14:creationId xmlns:p14="http://schemas.microsoft.com/office/powerpoint/2010/main" val="11564052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250</a:t>
            </a:fld>
            <a:endParaRPr lang="en-US" sz="800" dirty="0">
              <a:solidFill>
                <a:prstClr val="black"/>
              </a:solidFill>
            </a:endParaRPr>
          </a:p>
        </p:txBody>
      </p:sp>
      <p:sp>
        <p:nvSpPr>
          <p:cNvPr id="10"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213.238 Qualified </a:t>
            </a:r>
          </a:p>
          <a:p>
            <a:pPr marL="0" indent="0" algn="l">
              <a:buClr>
                <a:srgbClr val="F14124">
                  <a:lumMod val="75000"/>
                </a:srgbClr>
              </a:buClr>
              <a:buFont typeface="Georgia" pitchFamily="18" charset="0"/>
              <a:buNone/>
            </a:pPr>
            <a:r>
              <a:rPr lang="en-US" sz="4400" dirty="0" smtClean="0">
                <a:solidFill>
                  <a:srgbClr val="FF0000"/>
                </a:solidFill>
              </a:rPr>
              <a:t>                          Operators</a:t>
            </a:r>
            <a:endParaRPr lang="en-US" sz="4000" dirty="0">
              <a:solidFill>
                <a:srgbClr val="FF0000"/>
              </a:solidFill>
            </a:endParaRPr>
          </a:p>
        </p:txBody>
      </p:sp>
      <p:sp>
        <p:nvSpPr>
          <p:cNvPr id="12" name="Content Placeholder 2"/>
          <p:cNvSpPr txBox="1">
            <a:spLocks/>
          </p:cNvSpPr>
          <p:nvPr/>
        </p:nvSpPr>
        <p:spPr bwMode="auto">
          <a:xfrm>
            <a:off x="457200" y="1524000"/>
            <a:ext cx="82296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fontAlgn="auto">
              <a:spcAft>
                <a:spcPts val="0"/>
              </a:spcAft>
              <a:buFont typeface="Arial" pitchFamily="34" charset="0"/>
              <a:buChar char="•"/>
              <a:defRPr/>
            </a:pPr>
            <a:endParaRPr lang="en-US" dirty="0" smtClean="0">
              <a:solidFill>
                <a:sysClr val="windowText" lastClr="000000"/>
              </a:solidFill>
              <a:latin typeface="Century Gothic"/>
            </a:endParaRPr>
          </a:p>
          <a:p>
            <a:pPr marL="0" indent="0" fontAlgn="auto">
              <a:spcAft>
                <a:spcPts val="0"/>
              </a:spcAft>
              <a:buFont typeface="Arial" pitchFamily="34" charset="0"/>
              <a:buNone/>
              <a:defRPr/>
            </a:pPr>
            <a:r>
              <a:rPr lang="en-US" sz="2600" b="1" dirty="0" smtClean="0">
                <a:solidFill>
                  <a:sysClr val="windowText" lastClr="000000"/>
                </a:solidFill>
                <a:latin typeface="Century Gothic"/>
              </a:rPr>
              <a:t>§213.238 (f)</a:t>
            </a:r>
            <a:endParaRPr lang="en-US" b="1" dirty="0" smtClean="0">
              <a:solidFill>
                <a:sysClr val="windowText" lastClr="000000"/>
              </a:solidFill>
              <a:latin typeface="Century Gothic"/>
            </a:endParaRPr>
          </a:p>
          <a:p>
            <a:pPr marL="0" indent="0" fontAlgn="auto">
              <a:spcAft>
                <a:spcPts val="0"/>
              </a:spcAft>
              <a:buFont typeface="Arial" pitchFamily="34" charset="0"/>
              <a:buNone/>
              <a:defRPr/>
            </a:pPr>
            <a:endParaRPr lang="en-US" sz="1700" b="1" dirty="0" smtClean="0">
              <a:solidFill>
                <a:sysClr val="windowText" lastClr="000000"/>
              </a:solidFill>
              <a:latin typeface="Century Gothic"/>
            </a:endParaRPr>
          </a:p>
          <a:p>
            <a:pPr marL="0" indent="0" fontAlgn="auto">
              <a:spcAft>
                <a:spcPts val="0"/>
              </a:spcAft>
              <a:buFont typeface="Arial" pitchFamily="34" charset="0"/>
              <a:buNone/>
              <a:defRPr/>
            </a:pPr>
            <a:r>
              <a:rPr lang="en-US" dirty="0" smtClean="0">
                <a:solidFill>
                  <a:sysClr val="windowText" lastClr="000000"/>
                </a:solidFill>
                <a:latin typeface="Century Gothic"/>
              </a:rPr>
              <a:t>(f) Any employee who has demonstrated proficiency in the operation of rail flaw detection equipment prior to January 24, 2014, is deemed a qualified operator, regardless of the previous training program under which the employee was qualified. Such an operator shall be subject to paragraph (d) of this section.</a:t>
            </a:r>
          </a:p>
        </p:txBody>
      </p:sp>
    </p:spTree>
    <p:extLst>
      <p:ext uri="{BB962C8B-B14F-4D97-AF65-F5344CB8AC3E}">
        <p14:creationId xmlns:p14="http://schemas.microsoft.com/office/powerpoint/2010/main" val="31735955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251</a:t>
            </a:fld>
            <a:endParaRPr lang="en-US" sz="800" dirty="0">
              <a:solidFill>
                <a:prstClr val="black"/>
              </a:solidFill>
            </a:endParaRPr>
          </a:p>
        </p:txBody>
      </p:sp>
      <p:sp>
        <p:nvSpPr>
          <p:cNvPr id="10"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213.23 Qualified </a:t>
            </a:r>
          </a:p>
          <a:p>
            <a:pPr marL="0" indent="0" algn="l">
              <a:buClr>
                <a:srgbClr val="F14124">
                  <a:lumMod val="75000"/>
                </a:srgbClr>
              </a:buClr>
              <a:buFont typeface="Georgia" pitchFamily="18" charset="0"/>
              <a:buNone/>
            </a:pPr>
            <a:r>
              <a:rPr lang="en-US" sz="4400" dirty="0" smtClean="0">
                <a:solidFill>
                  <a:srgbClr val="FF0000"/>
                </a:solidFill>
              </a:rPr>
              <a:t>                          Operators</a:t>
            </a:r>
            <a:endParaRPr lang="en-US" sz="4000" dirty="0">
              <a:solidFill>
                <a:srgbClr val="FF0000"/>
              </a:solidFill>
            </a:endParaRPr>
          </a:p>
        </p:txBody>
      </p:sp>
      <p:sp>
        <p:nvSpPr>
          <p:cNvPr id="8" name="Content Placeholder 2"/>
          <p:cNvSpPr txBox="1">
            <a:spLocks/>
          </p:cNvSpPr>
          <p:nvPr/>
        </p:nvSpPr>
        <p:spPr bwMode="auto">
          <a:xfrm>
            <a:off x="457200" y="1524000"/>
            <a:ext cx="82296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fontAlgn="auto">
              <a:spcAft>
                <a:spcPts val="0"/>
              </a:spcAft>
              <a:buFont typeface="Arial" pitchFamily="34" charset="0"/>
              <a:buChar char="•"/>
              <a:defRPr/>
            </a:pPr>
            <a:endParaRPr lang="en-US" dirty="0" smtClean="0">
              <a:solidFill>
                <a:sysClr val="windowText" lastClr="000000"/>
              </a:solidFill>
              <a:latin typeface="Century Gothic"/>
            </a:endParaRPr>
          </a:p>
          <a:p>
            <a:pPr marL="0" indent="0" fontAlgn="auto">
              <a:spcAft>
                <a:spcPts val="0"/>
              </a:spcAft>
              <a:buFont typeface="Arial" pitchFamily="34" charset="0"/>
              <a:buNone/>
              <a:defRPr/>
            </a:pPr>
            <a:r>
              <a:rPr lang="en-US" sz="2600" b="1" dirty="0" smtClean="0">
                <a:solidFill>
                  <a:sysClr val="windowText" lastClr="000000"/>
                </a:solidFill>
                <a:latin typeface="Century Gothic"/>
              </a:rPr>
              <a:t>§213.238 (g)</a:t>
            </a:r>
            <a:endParaRPr lang="en-US" b="1" dirty="0" smtClean="0">
              <a:solidFill>
                <a:sysClr val="windowText" lastClr="000000"/>
              </a:solidFill>
              <a:latin typeface="Century Gothic"/>
            </a:endParaRPr>
          </a:p>
          <a:p>
            <a:pPr marL="0" indent="0" fontAlgn="auto">
              <a:spcAft>
                <a:spcPts val="0"/>
              </a:spcAft>
              <a:buFont typeface="Arial" pitchFamily="34" charset="0"/>
              <a:buNone/>
              <a:defRPr/>
            </a:pPr>
            <a:endParaRPr lang="en-US" sz="1700" b="1" dirty="0" smtClean="0">
              <a:solidFill>
                <a:sysClr val="windowText" lastClr="000000"/>
              </a:solidFill>
              <a:latin typeface="Century Gothic"/>
            </a:endParaRPr>
          </a:p>
          <a:p>
            <a:pPr marL="0" indent="0" fontAlgn="auto">
              <a:spcAft>
                <a:spcPts val="0"/>
              </a:spcAft>
              <a:buFont typeface="Arial" pitchFamily="34" charset="0"/>
              <a:buNone/>
              <a:defRPr/>
            </a:pPr>
            <a:r>
              <a:rPr lang="en-US" dirty="0" smtClean="0">
                <a:solidFill>
                  <a:sysClr val="windowText" lastClr="000000"/>
                </a:solidFill>
                <a:latin typeface="Century Gothic"/>
              </a:rPr>
              <a:t>(g) Records concerning the qualification of operators, including copies of equipment-specific training programs and materials, recorded examinations, demonstrated proficiency records, and authorization records, shall be kept at a location designated by the employer and available for inspection and copying by FRA during regular business hours.</a:t>
            </a:r>
          </a:p>
        </p:txBody>
      </p:sp>
    </p:spTree>
    <p:extLst>
      <p:ext uri="{BB962C8B-B14F-4D97-AF65-F5344CB8AC3E}">
        <p14:creationId xmlns:p14="http://schemas.microsoft.com/office/powerpoint/2010/main" val="14359433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9600" y="5845314"/>
            <a:ext cx="8001000" cy="707886"/>
          </a:xfrm>
          <a:prstGeom prst="rect">
            <a:avLst/>
          </a:prstGeom>
          <a:noFill/>
        </p:spPr>
        <p:txBody>
          <a:bodyPr wrap="square" rtlCol="0">
            <a:spAutoFit/>
          </a:bodyPr>
          <a:lstStyle/>
          <a:p>
            <a:pPr algn="ctr"/>
            <a:r>
              <a:rPr lang="en-US" sz="4000" dirty="0" smtClean="0">
                <a:solidFill>
                  <a:prstClr val="black"/>
                </a:solidFill>
              </a:rPr>
              <a:t>FRA State of the Art Test Vehicle</a:t>
            </a:r>
            <a:endParaRPr lang="en-US" sz="4000" dirty="0">
              <a:solidFill>
                <a:prstClr val="black"/>
              </a:solidFill>
            </a:endParaRPr>
          </a:p>
        </p:txBody>
      </p:sp>
      <p:pic>
        <p:nvPicPr>
          <p:cNvPr id="10" name="Picture 2"/>
          <p:cNvPicPr>
            <a:picLocks noGrp="1" noChangeAspect="1" noChangeArrowheads="1"/>
          </p:cNvPicPr>
          <p:nvPr>
            <p:ph idx="4294967295"/>
          </p:nvPr>
        </p:nvPicPr>
        <p:blipFill>
          <a:blip r:embed="rId3" cstate="print"/>
          <a:stretch>
            <a:fillRect/>
          </a:stretch>
        </p:blipFill>
        <p:spPr bwMode="auto">
          <a:xfrm>
            <a:off x="1779222" y="1066800"/>
            <a:ext cx="5661755" cy="4525963"/>
          </a:xfrm>
          <a:prstGeom prst="rect">
            <a:avLst/>
          </a:prstGeom>
          <a:noFill/>
          <a:ln w="9525">
            <a:noFill/>
            <a:miter lim="800000"/>
            <a:headEnd/>
            <a:tailEnd/>
          </a:ln>
        </p:spPr>
      </p:pic>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252</a:t>
            </a:fld>
            <a:endParaRPr lang="en-US" sz="800" dirty="0">
              <a:solidFill>
                <a:prstClr val="black"/>
              </a:solidFill>
            </a:endParaRPr>
          </a:p>
        </p:txBody>
      </p:sp>
    </p:spTree>
    <p:extLst>
      <p:ext uri="{BB962C8B-B14F-4D97-AF65-F5344CB8AC3E}">
        <p14:creationId xmlns:p14="http://schemas.microsoft.com/office/powerpoint/2010/main" val="14878631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idx="4294967295"/>
          </p:nvPr>
        </p:nvSpPr>
        <p:spPr bwMode="auto">
          <a:xfrm>
            <a:off x="914399" y="1676400"/>
            <a:ext cx="7162801" cy="1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dirty="0"/>
              <a:t>In the event of fire, flood, severe storm, or other occurrence which might have damaged track structure, a special inspection shall be made of the track involved as soon as possible after the occurrence and if possible, before the operation of any train over that track.</a:t>
            </a:r>
          </a:p>
        </p:txBody>
      </p:sp>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 213.239 </a:t>
            </a:r>
            <a:r>
              <a:rPr lang="en-US" sz="3600" dirty="0" smtClean="0">
                <a:gradFill>
                  <a:gsLst>
                    <a:gs pos="0">
                      <a:prstClr val="black"/>
                    </a:gs>
                    <a:gs pos="40000">
                      <a:prstClr val="black">
                        <a:lumMod val="75000"/>
                        <a:lumOff val="25000"/>
                      </a:prstClr>
                    </a:gs>
                    <a:gs pos="100000">
                      <a:srgbClr val="212745">
                        <a:alpha val="65000"/>
                      </a:srgbClr>
                    </a:gs>
                  </a:gsLst>
                  <a:lin ang="5400000" scaled="0"/>
                </a:gradFill>
              </a:rPr>
              <a:t>Special Inspections</a:t>
            </a:r>
            <a:endParaRPr lang="en-US" sz="3600" dirty="0">
              <a:gradFill>
                <a:gsLst>
                  <a:gs pos="0">
                    <a:prstClr val="black"/>
                  </a:gs>
                  <a:gs pos="40000">
                    <a:prstClr val="black">
                      <a:lumMod val="75000"/>
                      <a:lumOff val="25000"/>
                    </a:prstClr>
                  </a:gs>
                  <a:gs pos="100000">
                    <a:srgbClr val="212745">
                      <a:alpha val="65000"/>
                    </a:srgbClr>
                  </a:gs>
                </a:gsLst>
                <a:lin ang="5400000" scaled="0"/>
              </a:gradFill>
            </a:endParaRPr>
          </a:p>
        </p:txBody>
      </p:sp>
      <p:pic>
        <p:nvPicPr>
          <p:cNvPr id="9" name="Picture 7" descr="C:\Documents and Settings\kevin.mcquitty\My Documents\RR SERA-CWR\CWR DEBR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1475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Documents and Settings\kevin.mcquitty\My Documents\RR SERA-CWR\cwr DEBRIS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457200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C:\Documents and Settings\kevin.mcquitty\My Documents\RR SERA-CWR\CWR WASH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365760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C:\Documents and Settings\kevin.mcquitty\My Documents\RR SERA-CWR\cwr TUNNE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449580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253</a:t>
            </a:fld>
            <a:endParaRPr lang="en-US" sz="800" dirty="0">
              <a:solidFill>
                <a:prstClr val="black"/>
              </a:solidFill>
            </a:endParaRPr>
          </a:p>
        </p:txBody>
      </p:sp>
    </p:spTree>
    <p:extLst>
      <p:ext uri="{BB962C8B-B14F-4D97-AF65-F5344CB8AC3E}">
        <p14:creationId xmlns:p14="http://schemas.microsoft.com/office/powerpoint/2010/main" val="253181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idx="4294967295"/>
          </p:nvPr>
        </p:nvSpPr>
        <p:spPr bwMode="auto">
          <a:xfrm>
            <a:off x="914399" y="1676400"/>
            <a:ext cx="7696201" cy="96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1900" dirty="0" smtClean="0"/>
              <a:t>(a)</a:t>
            </a:r>
            <a:r>
              <a:rPr lang="en-US" sz="1900" dirty="0"/>
              <a:t>	Each </a:t>
            </a:r>
            <a:r>
              <a:rPr lang="en-US" sz="1900" dirty="0" smtClean="0"/>
              <a:t>owner of track to which this part applies shall keep a record </a:t>
            </a:r>
            <a:r>
              <a:rPr lang="en-US" sz="1900" dirty="0"/>
              <a:t>of </a:t>
            </a:r>
            <a:r>
              <a:rPr lang="en-US" sz="1900" dirty="0" smtClean="0"/>
              <a:t>each inspection required to be performed on that track under this subpart.    </a:t>
            </a:r>
            <a:endParaRPr lang="en-US" sz="1200" dirty="0"/>
          </a:p>
        </p:txBody>
      </p:sp>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 213.241 </a:t>
            </a:r>
            <a:r>
              <a:rPr lang="en-US" sz="3600" dirty="0" smtClean="0">
                <a:gradFill>
                  <a:gsLst>
                    <a:gs pos="0">
                      <a:prstClr val="black"/>
                    </a:gs>
                    <a:gs pos="40000">
                      <a:prstClr val="black">
                        <a:lumMod val="75000"/>
                        <a:lumOff val="25000"/>
                      </a:prstClr>
                    </a:gs>
                    <a:gs pos="100000">
                      <a:srgbClr val="212745">
                        <a:alpha val="65000"/>
                      </a:srgbClr>
                    </a:gs>
                  </a:gsLst>
                  <a:lin ang="5400000" scaled="0"/>
                </a:gradFill>
              </a:rPr>
              <a:t>Inspection Records</a:t>
            </a:r>
            <a:endParaRPr lang="en-US" sz="3600" dirty="0">
              <a:gradFill>
                <a:gsLst>
                  <a:gs pos="0">
                    <a:prstClr val="black"/>
                  </a:gs>
                  <a:gs pos="40000">
                    <a:prstClr val="black">
                      <a:lumMod val="75000"/>
                      <a:lumOff val="25000"/>
                    </a:prstClr>
                  </a:gs>
                  <a:gs pos="100000">
                    <a:srgbClr val="212745">
                      <a:alpha val="65000"/>
                    </a:srgbClr>
                  </a:gs>
                </a:gsLst>
                <a:lin ang="5400000" scaled="0"/>
              </a:gra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254</a:t>
            </a:fld>
            <a:endParaRPr lang="en-US" sz="800" dirty="0">
              <a:solidFill>
                <a:prstClr val="black"/>
              </a:solidFill>
            </a:endParaRPr>
          </a:p>
        </p:txBody>
      </p:sp>
      <p:pic>
        <p:nvPicPr>
          <p:cNvPr id="104450" name="Picture 2" descr="C:\Users\kevin.mcquitty\Documents\RR BNSF\Pix BNSFa\Pit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752724"/>
            <a:ext cx="4457700" cy="3343275"/>
          </a:xfrm>
          <a:prstGeom prst="rect">
            <a:avLst/>
          </a:prstGeom>
          <a:noFill/>
          <a:extLst>
            <a:ext uri="{909E8E84-426E-40DD-AFC4-6F175D3DCCD1}">
              <a14:hiddenFill xmlns:a14="http://schemas.microsoft.com/office/drawing/2010/main">
                <a:solidFill>
                  <a:srgbClr val="FFFFFF"/>
                </a:solidFill>
              </a14:hiddenFill>
            </a:ext>
          </a:extLst>
        </p:spPr>
      </p:pic>
      <p:pic>
        <p:nvPicPr>
          <p:cNvPr id="104451" name="Picture 3" descr="C:\Users\kevin.mcquitty\Documents\RR BNSF\Pix BNSFa\Pitt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2362200"/>
            <a:ext cx="254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4452" name="Picture 4" descr="C:\Users\kevin.mcquitty\Documents\RR BNSF\Pix BNSFa\P10100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0600" y="4343400"/>
            <a:ext cx="2540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5873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idx="4294967295"/>
          </p:nvPr>
        </p:nvSpPr>
        <p:spPr bwMode="auto">
          <a:xfrm>
            <a:off x="914399" y="1676400"/>
            <a:ext cx="7696201" cy="456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1900" dirty="0"/>
              <a:t>(b)	Each record of an inspection under </a:t>
            </a:r>
            <a:r>
              <a:rPr lang="en-US" sz="1900" b="1" dirty="0"/>
              <a:t>§213.4 [excepted track], §213.119 [continuous welded rail], §213.233 [inspections], and §213.235 [switch &amp; crossing inspections</a:t>
            </a:r>
            <a:r>
              <a:rPr lang="en-US" sz="1900" dirty="0"/>
              <a:t>] shall </a:t>
            </a:r>
            <a:r>
              <a:rPr lang="en-US" sz="1900" dirty="0" smtClean="0"/>
              <a:t>be: </a:t>
            </a:r>
            <a:r>
              <a:rPr lang="en-US" sz="1600" dirty="0" smtClean="0"/>
              <a:t>(paraphrased below) </a:t>
            </a:r>
          </a:p>
          <a:p>
            <a:r>
              <a:rPr lang="en-US" sz="1900" dirty="0" smtClean="0"/>
              <a:t>1. prepared </a:t>
            </a:r>
            <a:r>
              <a:rPr lang="en-US" sz="1900" dirty="0"/>
              <a:t>on the day the inspection is </a:t>
            </a:r>
            <a:r>
              <a:rPr lang="en-US" sz="1900" dirty="0" smtClean="0"/>
              <a:t>made and                         2. signed </a:t>
            </a:r>
            <a:r>
              <a:rPr lang="en-US" sz="1900" dirty="0"/>
              <a:t>by the person making the inspection</a:t>
            </a:r>
            <a:r>
              <a:rPr lang="en-US" sz="1900" dirty="0" smtClean="0"/>
              <a:t>.                            3. Records </a:t>
            </a:r>
            <a:r>
              <a:rPr lang="en-US" sz="1900" dirty="0"/>
              <a:t>shall specify the track inspected</a:t>
            </a:r>
            <a:r>
              <a:rPr lang="en-US" sz="1900" dirty="0" smtClean="0"/>
              <a:t>,                                            4. date </a:t>
            </a:r>
            <a:r>
              <a:rPr lang="en-US" sz="1900" dirty="0"/>
              <a:t>of inspection, </a:t>
            </a:r>
            <a:r>
              <a:rPr lang="en-US" sz="1900" dirty="0" smtClean="0"/>
              <a:t>                                                                                   5. location </a:t>
            </a:r>
            <a:r>
              <a:rPr lang="en-US" sz="1900" dirty="0"/>
              <a:t>and </a:t>
            </a:r>
            <a:r>
              <a:rPr lang="en-US" sz="1900" dirty="0" smtClean="0"/>
              <a:t>                                                                                                      6. nature </a:t>
            </a:r>
            <a:r>
              <a:rPr lang="en-US" sz="1900" dirty="0"/>
              <a:t>of any deviation from the requirements of this part</a:t>
            </a:r>
            <a:r>
              <a:rPr lang="en-US" sz="1900" dirty="0" smtClean="0"/>
              <a:t>, and 7. the </a:t>
            </a:r>
            <a:r>
              <a:rPr lang="en-US" sz="1900" dirty="0"/>
              <a:t>remedial action taken by the person making the inspection. </a:t>
            </a:r>
            <a:endParaRPr lang="en-US" sz="1900" dirty="0" smtClean="0"/>
          </a:p>
          <a:p>
            <a:r>
              <a:rPr lang="en-US" sz="1400" dirty="0" smtClean="0"/>
              <a:t>The </a:t>
            </a:r>
            <a:r>
              <a:rPr lang="en-US" sz="1400" dirty="0"/>
              <a:t>owner shall designate the location(s) where each original record shall be maintained for at least one year after the inspection covered by the record. The owner shall also designate one location, within 100 miles of each state in which they conduct operations, where copies of records which apply to those operations are either maintained or can be viewed following 10 days notice by the Federal Railroad Administration</a:t>
            </a:r>
            <a:r>
              <a:rPr lang="en-US" sz="1200" dirty="0"/>
              <a:t>. </a:t>
            </a:r>
          </a:p>
        </p:txBody>
      </p:sp>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 213.241 </a:t>
            </a:r>
            <a:r>
              <a:rPr lang="en-US" sz="3600" dirty="0" smtClean="0">
                <a:gradFill>
                  <a:gsLst>
                    <a:gs pos="0">
                      <a:prstClr val="black"/>
                    </a:gs>
                    <a:gs pos="40000">
                      <a:prstClr val="black">
                        <a:lumMod val="75000"/>
                        <a:lumOff val="25000"/>
                      </a:prstClr>
                    </a:gs>
                    <a:gs pos="100000">
                      <a:srgbClr val="212745">
                        <a:alpha val="65000"/>
                      </a:srgbClr>
                    </a:gs>
                  </a:gsLst>
                  <a:lin ang="5400000" scaled="0"/>
                </a:gradFill>
              </a:rPr>
              <a:t>Inspection Records</a:t>
            </a:r>
            <a:endParaRPr lang="en-US" sz="3600" dirty="0">
              <a:gradFill>
                <a:gsLst>
                  <a:gs pos="0">
                    <a:prstClr val="black"/>
                  </a:gs>
                  <a:gs pos="40000">
                    <a:prstClr val="black">
                      <a:lumMod val="75000"/>
                      <a:lumOff val="25000"/>
                    </a:prstClr>
                  </a:gs>
                  <a:gs pos="100000">
                    <a:srgbClr val="212745">
                      <a:alpha val="65000"/>
                    </a:srgbClr>
                  </a:gs>
                </a:gsLst>
                <a:lin ang="5400000" scaled="0"/>
              </a:gra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255</a:t>
            </a:fld>
            <a:endParaRPr lang="en-US" sz="800" dirty="0">
              <a:solidFill>
                <a:prstClr val="black"/>
              </a:solidFill>
            </a:endParaRPr>
          </a:p>
        </p:txBody>
      </p:sp>
    </p:spTree>
    <p:extLst>
      <p:ext uri="{BB962C8B-B14F-4D97-AF65-F5344CB8AC3E}">
        <p14:creationId xmlns:p14="http://schemas.microsoft.com/office/powerpoint/2010/main" val="25125134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213.241 </a:t>
            </a:r>
            <a:r>
              <a:rPr lang="en-US" sz="3600" dirty="0" smtClean="0">
                <a:gradFill>
                  <a:gsLst>
                    <a:gs pos="0">
                      <a:prstClr val="black"/>
                    </a:gs>
                    <a:gs pos="40000">
                      <a:prstClr val="black">
                        <a:lumMod val="75000"/>
                        <a:lumOff val="25000"/>
                      </a:prstClr>
                    </a:gs>
                    <a:gs pos="100000">
                      <a:srgbClr val="212745">
                        <a:alpha val="65000"/>
                      </a:srgbClr>
                    </a:gs>
                  </a:gsLst>
                  <a:lin ang="5400000" scaled="0"/>
                </a:gradFill>
              </a:rPr>
              <a:t>Inspection Records</a:t>
            </a:r>
            <a:endParaRPr lang="en-US" sz="3600" dirty="0">
              <a:gradFill>
                <a:gsLst>
                  <a:gs pos="0">
                    <a:prstClr val="black"/>
                  </a:gs>
                  <a:gs pos="40000">
                    <a:prstClr val="black">
                      <a:lumMod val="75000"/>
                      <a:lumOff val="25000"/>
                    </a:prstClr>
                  </a:gs>
                  <a:gs pos="100000">
                    <a:srgbClr val="212745">
                      <a:alpha val="65000"/>
                    </a:srgbClr>
                  </a:gs>
                </a:gsLst>
                <a:lin ang="5400000" scaled="0"/>
              </a:gra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256</a:t>
            </a:fld>
            <a:endParaRPr lang="en-US" sz="800" dirty="0">
              <a:solidFill>
                <a:prstClr val="black"/>
              </a:solidFill>
            </a:endParaRPr>
          </a:p>
        </p:txBody>
      </p:sp>
      <p:sp>
        <p:nvSpPr>
          <p:cNvPr id="10" name="Content Placeholder 2"/>
          <p:cNvSpPr>
            <a:spLocks noGrp="1"/>
          </p:cNvSpPr>
          <p:nvPr>
            <p:ph idx="4294967295"/>
          </p:nvPr>
        </p:nvSpPr>
        <p:spPr>
          <a:xfrm>
            <a:off x="457200" y="1600200"/>
            <a:ext cx="8229600" cy="5000625"/>
          </a:xfrm>
          <a:prstGeom prst="rect">
            <a:avLst/>
          </a:prstGeom>
        </p:spPr>
        <p:txBody>
          <a:bodyPr rtlCol="0">
            <a:normAutofit/>
          </a:bodyPr>
          <a:lstStyle/>
          <a:p>
            <a:pPr marL="0" indent="0" fontAlgn="auto">
              <a:spcAft>
                <a:spcPts val="0"/>
              </a:spcAft>
              <a:buFont typeface="Arial" pitchFamily="34" charset="0"/>
              <a:buNone/>
              <a:defRPr/>
            </a:pPr>
            <a:r>
              <a:rPr lang="en-US" sz="2600" dirty="0" smtClean="0">
                <a:solidFill>
                  <a:schemeClr val="tx1"/>
                </a:solidFill>
              </a:rPr>
              <a:t>§</a:t>
            </a:r>
            <a:r>
              <a:rPr lang="en-US" sz="2600" b="1" dirty="0" smtClean="0">
                <a:solidFill>
                  <a:srgbClr val="FF0000"/>
                </a:solidFill>
              </a:rPr>
              <a:t>213.241(c)  </a:t>
            </a:r>
            <a:r>
              <a:rPr lang="en-US" b="1" dirty="0" smtClean="0">
                <a:solidFill>
                  <a:srgbClr val="FF0000"/>
                </a:solidFill>
              </a:rPr>
              <a:t>      </a:t>
            </a:r>
          </a:p>
          <a:p>
            <a:pPr marL="0" indent="0" fontAlgn="auto">
              <a:spcAft>
                <a:spcPts val="0"/>
              </a:spcAft>
              <a:buFont typeface="Arial" pitchFamily="34" charset="0"/>
              <a:buNone/>
              <a:defRPr/>
            </a:pPr>
            <a:endParaRPr lang="en-US" sz="1700" b="1" dirty="0" smtClean="0">
              <a:solidFill>
                <a:schemeClr val="tx1"/>
              </a:solidFill>
            </a:endParaRPr>
          </a:p>
          <a:p>
            <a:pPr marL="0" indent="0" fontAlgn="auto">
              <a:spcAft>
                <a:spcPts val="0"/>
              </a:spcAft>
              <a:buFont typeface="Arial" pitchFamily="34" charset="0"/>
              <a:buNone/>
              <a:defRPr/>
            </a:pPr>
            <a:r>
              <a:rPr lang="en-US" sz="2000" b="1" dirty="0">
                <a:solidFill>
                  <a:schemeClr val="tx1"/>
                </a:solidFill>
              </a:rPr>
              <a:t>(c) Records of internal rail </a:t>
            </a:r>
            <a:r>
              <a:rPr lang="en-US" sz="2000" b="1" dirty="0" smtClean="0">
                <a:solidFill>
                  <a:schemeClr val="tx1"/>
                </a:solidFill>
              </a:rPr>
              <a:t>inspections required </a:t>
            </a:r>
            <a:r>
              <a:rPr lang="en-US" sz="2000" b="1" dirty="0">
                <a:solidFill>
                  <a:schemeClr val="tx1"/>
                </a:solidFill>
              </a:rPr>
              <a:t>by § 213.237 shall specify the</a:t>
            </a:r>
            <a:r>
              <a:rPr lang="en-US" sz="2000" b="1" dirty="0" smtClean="0">
                <a:solidFill>
                  <a:schemeClr val="tx1"/>
                </a:solidFill>
              </a:rPr>
              <a:t>— </a:t>
            </a:r>
          </a:p>
          <a:p>
            <a:pPr marL="0" indent="0" fontAlgn="auto">
              <a:spcAft>
                <a:spcPts val="0"/>
              </a:spcAft>
              <a:buFont typeface="Arial" pitchFamily="34" charset="0"/>
              <a:buNone/>
              <a:defRPr/>
            </a:pPr>
            <a:endParaRPr lang="en-US" sz="2000" b="1" dirty="0" smtClean="0">
              <a:solidFill>
                <a:schemeClr val="tx1"/>
              </a:solidFill>
            </a:endParaRPr>
          </a:p>
          <a:p>
            <a:pPr fontAlgn="auto">
              <a:spcAft>
                <a:spcPts val="0"/>
              </a:spcAft>
              <a:buFont typeface="+mj-lt"/>
              <a:buAutoNum type="arabicParenR"/>
              <a:defRPr/>
            </a:pPr>
            <a:r>
              <a:rPr lang="en-US" sz="2000" b="1" dirty="0" smtClean="0">
                <a:solidFill>
                  <a:schemeClr val="tx1"/>
                </a:solidFill>
              </a:rPr>
              <a:t>Date </a:t>
            </a:r>
            <a:r>
              <a:rPr lang="en-US" sz="2000" b="1" dirty="0">
                <a:solidFill>
                  <a:schemeClr val="tx1"/>
                </a:solidFill>
              </a:rPr>
              <a:t>of inspection</a:t>
            </a:r>
            <a:r>
              <a:rPr lang="en-US" sz="2000" b="1" dirty="0" smtClean="0">
                <a:solidFill>
                  <a:schemeClr val="tx1"/>
                </a:solidFill>
              </a:rPr>
              <a:t>; </a:t>
            </a:r>
          </a:p>
          <a:p>
            <a:pPr fontAlgn="auto">
              <a:spcAft>
                <a:spcPts val="0"/>
              </a:spcAft>
              <a:buFont typeface="+mj-lt"/>
              <a:buAutoNum type="arabicParenR"/>
              <a:defRPr/>
            </a:pPr>
            <a:r>
              <a:rPr lang="en-US" sz="2000" b="1" dirty="0" smtClean="0">
                <a:solidFill>
                  <a:schemeClr val="tx1"/>
                </a:solidFill>
              </a:rPr>
              <a:t>Track </a:t>
            </a:r>
            <a:r>
              <a:rPr lang="en-US" sz="2000" b="1" dirty="0">
                <a:solidFill>
                  <a:schemeClr val="tx1"/>
                </a:solidFill>
              </a:rPr>
              <a:t>inspected, </a:t>
            </a:r>
            <a:r>
              <a:rPr lang="en-US" sz="2000" b="1" dirty="0" smtClean="0">
                <a:solidFill>
                  <a:schemeClr val="tx1"/>
                </a:solidFill>
              </a:rPr>
              <a:t>including beginning </a:t>
            </a:r>
            <a:r>
              <a:rPr lang="en-US" sz="2000" b="1" dirty="0">
                <a:solidFill>
                  <a:schemeClr val="tx1"/>
                </a:solidFill>
              </a:rPr>
              <a:t>and end points</a:t>
            </a:r>
            <a:r>
              <a:rPr lang="en-US" sz="2000" b="1" dirty="0" smtClean="0">
                <a:solidFill>
                  <a:schemeClr val="tx1"/>
                </a:solidFill>
              </a:rPr>
              <a:t>; </a:t>
            </a:r>
          </a:p>
          <a:p>
            <a:pPr fontAlgn="auto">
              <a:spcAft>
                <a:spcPts val="0"/>
              </a:spcAft>
              <a:buFont typeface="+mj-lt"/>
              <a:buAutoNum type="arabicParenR"/>
              <a:defRPr/>
            </a:pPr>
            <a:r>
              <a:rPr lang="en-US" sz="2000" b="1" dirty="0" smtClean="0">
                <a:solidFill>
                  <a:schemeClr val="tx1"/>
                </a:solidFill>
              </a:rPr>
              <a:t>Location </a:t>
            </a:r>
            <a:r>
              <a:rPr lang="en-US" sz="2000" b="1" dirty="0">
                <a:solidFill>
                  <a:schemeClr val="tx1"/>
                </a:solidFill>
              </a:rPr>
              <a:t>and type of defects </a:t>
            </a:r>
            <a:r>
              <a:rPr lang="en-US" sz="2000" b="1" dirty="0" smtClean="0">
                <a:solidFill>
                  <a:schemeClr val="tx1"/>
                </a:solidFill>
              </a:rPr>
              <a:t>found under </a:t>
            </a:r>
            <a:r>
              <a:rPr lang="en-US" sz="2000" b="1" dirty="0">
                <a:solidFill>
                  <a:schemeClr val="tx1"/>
                </a:solidFill>
              </a:rPr>
              <a:t>§ 213.113</a:t>
            </a:r>
            <a:r>
              <a:rPr lang="en-US" sz="2000" b="1" dirty="0" smtClean="0">
                <a:solidFill>
                  <a:schemeClr val="tx1"/>
                </a:solidFill>
              </a:rPr>
              <a:t>; </a:t>
            </a:r>
          </a:p>
          <a:p>
            <a:pPr fontAlgn="auto">
              <a:spcAft>
                <a:spcPts val="0"/>
              </a:spcAft>
              <a:buFont typeface="+mj-lt"/>
              <a:buAutoNum type="arabicParenR"/>
              <a:defRPr/>
            </a:pPr>
            <a:r>
              <a:rPr lang="en-US" sz="2000" b="1" dirty="0" smtClean="0">
                <a:solidFill>
                  <a:schemeClr val="tx1"/>
                </a:solidFill>
              </a:rPr>
              <a:t>Size </a:t>
            </a:r>
            <a:r>
              <a:rPr lang="en-US" sz="2000" b="1" dirty="0">
                <a:solidFill>
                  <a:schemeClr val="tx1"/>
                </a:solidFill>
              </a:rPr>
              <a:t>of defects found </a:t>
            </a:r>
            <a:r>
              <a:rPr lang="en-US" sz="2000" b="1" dirty="0" smtClean="0">
                <a:solidFill>
                  <a:schemeClr val="tx1"/>
                </a:solidFill>
              </a:rPr>
              <a:t>under § </a:t>
            </a:r>
            <a:r>
              <a:rPr lang="en-US" sz="2000" b="1" dirty="0">
                <a:solidFill>
                  <a:schemeClr val="tx1"/>
                </a:solidFill>
              </a:rPr>
              <a:t>213.113, </a:t>
            </a:r>
            <a:r>
              <a:rPr lang="en-US" sz="2000" b="1" i="1" dirty="0">
                <a:solidFill>
                  <a:srgbClr val="FF0000"/>
                </a:solidFill>
              </a:rPr>
              <a:t>if not removed prior to </a:t>
            </a:r>
            <a:r>
              <a:rPr lang="en-US" sz="2000" b="1" i="1" dirty="0" smtClean="0">
                <a:solidFill>
                  <a:srgbClr val="FF0000"/>
                </a:solidFill>
              </a:rPr>
              <a:t>the next </a:t>
            </a:r>
            <a:r>
              <a:rPr lang="en-US" sz="2000" b="1" i="1" dirty="0">
                <a:solidFill>
                  <a:srgbClr val="FF0000"/>
                </a:solidFill>
              </a:rPr>
              <a:t>train movement</a:t>
            </a:r>
            <a:r>
              <a:rPr lang="en-US" sz="2000" b="1" i="1" dirty="0" smtClean="0">
                <a:solidFill>
                  <a:srgbClr val="FF0000"/>
                </a:solidFill>
              </a:rPr>
              <a:t>; </a:t>
            </a:r>
          </a:p>
          <a:p>
            <a:pPr fontAlgn="auto">
              <a:spcAft>
                <a:spcPts val="0"/>
              </a:spcAft>
              <a:buFont typeface="+mj-lt"/>
              <a:buAutoNum type="arabicParenR"/>
              <a:defRPr/>
            </a:pPr>
            <a:r>
              <a:rPr lang="en-US" sz="2000" b="1" dirty="0" smtClean="0">
                <a:solidFill>
                  <a:schemeClr val="tx1"/>
                </a:solidFill>
              </a:rPr>
              <a:t>Initial </a:t>
            </a:r>
            <a:r>
              <a:rPr lang="en-US" sz="2000" b="1" dirty="0">
                <a:solidFill>
                  <a:schemeClr val="tx1"/>
                </a:solidFill>
              </a:rPr>
              <a:t>remedial action taken </a:t>
            </a:r>
            <a:r>
              <a:rPr lang="en-US" sz="2000" b="1" dirty="0" smtClean="0">
                <a:solidFill>
                  <a:schemeClr val="tx1"/>
                </a:solidFill>
              </a:rPr>
              <a:t>and the </a:t>
            </a:r>
            <a:r>
              <a:rPr lang="en-US" sz="2000" b="1" dirty="0">
                <a:solidFill>
                  <a:schemeClr val="tx1"/>
                </a:solidFill>
              </a:rPr>
              <a:t>date thereof; and </a:t>
            </a:r>
            <a:endParaRPr lang="en-US" sz="2000" b="1" dirty="0" smtClean="0">
              <a:solidFill>
                <a:schemeClr val="tx1"/>
              </a:solidFill>
            </a:endParaRPr>
          </a:p>
          <a:p>
            <a:pPr fontAlgn="auto">
              <a:spcAft>
                <a:spcPts val="0"/>
              </a:spcAft>
              <a:buFont typeface="+mj-lt"/>
              <a:buAutoNum type="arabicParenR"/>
              <a:defRPr/>
            </a:pPr>
            <a:r>
              <a:rPr lang="en-US" sz="2000" b="1" dirty="0" smtClean="0">
                <a:solidFill>
                  <a:schemeClr val="tx1"/>
                </a:solidFill>
              </a:rPr>
              <a:t>Location </a:t>
            </a:r>
            <a:r>
              <a:rPr lang="en-US" sz="2000" b="1" dirty="0">
                <a:solidFill>
                  <a:schemeClr val="tx1"/>
                </a:solidFill>
              </a:rPr>
              <a:t>of any track not </a:t>
            </a:r>
            <a:r>
              <a:rPr lang="en-US" sz="2000" b="1" dirty="0" smtClean="0">
                <a:solidFill>
                  <a:schemeClr val="tx1"/>
                </a:solidFill>
              </a:rPr>
              <a:t>tested pursuant </a:t>
            </a:r>
            <a:r>
              <a:rPr lang="en-US" sz="2000" b="1" dirty="0">
                <a:solidFill>
                  <a:schemeClr val="tx1"/>
                </a:solidFill>
              </a:rPr>
              <a:t>to § 213.237(g).</a:t>
            </a:r>
            <a:endParaRPr lang="en-US" sz="2000" b="1" dirty="0" smtClean="0">
              <a:solidFill>
                <a:schemeClr val="tx1"/>
              </a:solidFill>
            </a:endParaRPr>
          </a:p>
        </p:txBody>
      </p:sp>
    </p:spTree>
    <p:extLst>
      <p:ext uri="{BB962C8B-B14F-4D97-AF65-F5344CB8AC3E}">
        <p14:creationId xmlns:p14="http://schemas.microsoft.com/office/powerpoint/2010/main" val="19800166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xEl>
                                              <p:pRg st="5" end="5"/>
                                            </p:txEl>
                                          </p:spTgt>
                                        </p:tgtEl>
                                        <p:attrNameLst>
                                          <p:attrName>style.visibility</p:attrName>
                                        </p:attrNameLst>
                                      </p:cBhvr>
                                      <p:to>
                                        <p:strVal val="visible"/>
                                      </p:to>
                                    </p:set>
                                    <p:animEffect transition="in" filter="fade">
                                      <p:cBhvr>
                                        <p:cTn id="11" dur="500"/>
                                        <p:tgtEl>
                                          <p:spTgt spid="10">
                                            <p:txEl>
                                              <p:pRg st="5" end="5"/>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xEl>
                                              <p:pRg st="6" end="6"/>
                                            </p:txEl>
                                          </p:spTgt>
                                        </p:tgtEl>
                                        <p:attrNameLst>
                                          <p:attrName>style.visibility</p:attrName>
                                        </p:attrNameLst>
                                      </p:cBhvr>
                                      <p:to>
                                        <p:strVal val="visible"/>
                                      </p:to>
                                    </p:set>
                                    <p:animEffect transition="in" filter="fade">
                                      <p:cBhvr>
                                        <p:cTn id="16" dur="500"/>
                                        <p:tgtEl>
                                          <p:spTgt spid="10">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animEffect transition="in" filter="fade">
                                      <p:cBhvr>
                                        <p:cTn id="21" dur="500"/>
                                        <p:tgtEl>
                                          <p:spTgt spid="10">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xEl>
                                              <p:pRg st="8" end="8"/>
                                            </p:txEl>
                                          </p:spTgt>
                                        </p:tgtEl>
                                        <p:attrNameLst>
                                          <p:attrName>style.visibility</p:attrName>
                                        </p:attrNameLst>
                                      </p:cBhvr>
                                      <p:to>
                                        <p:strVal val="visible"/>
                                      </p:to>
                                    </p:set>
                                    <p:animEffect transition="in" filter="fade">
                                      <p:cBhvr>
                                        <p:cTn id="26" dur="500"/>
                                        <p:tgtEl>
                                          <p:spTgt spid="10">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9" end="9"/>
                                            </p:txEl>
                                          </p:spTgt>
                                        </p:tgtEl>
                                        <p:attrNameLst>
                                          <p:attrName>style.visibility</p:attrName>
                                        </p:attrNameLst>
                                      </p:cBhvr>
                                      <p:to>
                                        <p:strVal val="visible"/>
                                      </p:to>
                                    </p:set>
                                    <p:animEffect transition="in" filter="fade">
                                      <p:cBhvr>
                                        <p:cTn id="31"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213.241 </a:t>
            </a:r>
            <a:r>
              <a:rPr lang="en-US" sz="3600" dirty="0" smtClean="0">
                <a:gradFill>
                  <a:gsLst>
                    <a:gs pos="0">
                      <a:prstClr val="black"/>
                    </a:gs>
                    <a:gs pos="40000">
                      <a:prstClr val="black">
                        <a:lumMod val="75000"/>
                        <a:lumOff val="25000"/>
                      </a:prstClr>
                    </a:gs>
                    <a:gs pos="100000">
                      <a:srgbClr val="212745">
                        <a:alpha val="65000"/>
                      </a:srgbClr>
                    </a:gs>
                  </a:gsLst>
                  <a:lin ang="5400000" scaled="0"/>
                </a:gradFill>
              </a:rPr>
              <a:t>Inspection Records</a:t>
            </a:r>
            <a:endParaRPr lang="en-US" sz="3600" dirty="0">
              <a:gradFill>
                <a:gsLst>
                  <a:gs pos="0">
                    <a:prstClr val="black"/>
                  </a:gs>
                  <a:gs pos="40000">
                    <a:prstClr val="black">
                      <a:lumMod val="75000"/>
                      <a:lumOff val="25000"/>
                    </a:prstClr>
                  </a:gs>
                  <a:gs pos="100000">
                    <a:srgbClr val="212745">
                      <a:alpha val="65000"/>
                    </a:srgbClr>
                  </a:gs>
                </a:gsLst>
                <a:lin ang="5400000" scaled="0"/>
              </a:gra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257</a:t>
            </a:fld>
            <a:endParaRPr lang="en-US" sz="800" dirty="0">
              <a:solidFill>
                <a:prstClr val="black"/>
              </a:solidFill>
            </a:endParaRPr>
          </a:p>
        </p:txBody>
      </p:sp>
      <p:sp>
        <p:nvSpPr>
          <p:cNvPr id="11" name="Content Placeholder 2"/>
          <p:cNvSpPr txBox="1">
            <a:spLocks/>
          </p:cNvSpPr>
          <p:nvPr/>
        </p:nvSpPr>
        <p:spPr bwMode="auto">
          <a:xfrm>
            <a:off x="457200" y="1600200"/>
            <a:ext cx="4572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fontAlgn="auto">
              <a:spcAft>
                <a:spcPts val="0"/>
              </a:spcAft>
              <a:buFont typeface="Arial" pitchFamily="34" charset="0"/>
              <a:buChar char="•"/>
              <a:defRPr/>
            </a:pPr>
            <a:endParaRPr lang="en-US" dirty="0" smtClean="0">
              <a:solidFill>
                <a:sysClr val="windowText" lastClr="000000"/>
              </a:solidFill>
              <a:latin typeface="Century Gothic"/>
            </a:endParaRPr>
          </a:p>
          <a:p>
            <a:pPr marL="0" indent="0" fontAlgn="auto">
              <a:spcAft>
                <a:spcPts val="0"/>
              </a:spcAft>
              <a:buFont typeface="Arial" pitchFamily="34" charset="0"/>
              <a:buNone/>
              <a:defRPr/>
            </a:pPr>
            <a:r>
              <a:rPr lang="en-US" sz="3100" b="1" dirty="0" smtClean="0">
                <a:solidFill>
                  <a:srgbClr val="FF0000"/>
                </a:solidFill>
                <a:latin typeface="Century Gothic"/>
              </a:rPr>
              <a:t>§213.241(d)        </a:t>
            </a:r>
          </a:p>
          <a:p>
            <a:pPr marL="0" indent="0" fontAlgn="auto">
              <a:spcAft>
                <a:spcPts val="0"/>
              </a:spcAft>
              <a:buFont typeface="Arial" pitchFamily="34" charset="0"/>
              <a:buNone/>
              <a:defRPr/>
            </a:pPr>
            <a:endParaRPr lang="en-US" sz="1700" b="1" dirty="0" smtClean="0">
              <a:solidFill>
                <a:sysClr val="windowText" lastClr="000000"/>
              </a:solidFill>
              <a:latin typeface="Century Gothic"/>
            </a:endParaRPr>
          </a:p>
          <a:p>
            <a:pPr marL="0" indent="0" fontAlgn="auto">
              <a:spcAft>
                <a:spcPts val="0"/>
              </a:spcAft>
              <a:buFont typeface="Arial" pitchFamily="34" charset="0"/>
              <a:buNone/>
              <a:defRPr/>
            </a:pPr>
            <a:r>
              <a:rPr lang="en-US" sz="2800" dirty="0" smtClean="0">
                <a:solidFill>
                  <a:sysClr val="windowText" lastClr="000000"/>
                </a:solidFill>
                <a:latin typeface="Century Gothic"/>
              </a:rPr>
              <a:t>(d) The track owner shall retain a rail inspection record under paragraph (c) of this section for at least two years after the inspection and for one year after initial remedial action is taken. </a:t>
            </a:r>
          </a:p>
        </p:txBody>
      </p:sp>
      <p:pic>
        <p:nvPicPr>
          <p:cNvPr id="12" name="Picture 2" descr="C:\Users\kevin.mcquitty\AppData\Local\Microsoft\Windows\Temporary Internet Files\Content.IE5\6T38TY81\MC90015710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743200"/>
            <a:ext cx="3302394" cy="2731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5370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213.241 </a:t>
            </a:r>
            <a:r>
              <a:rPr lang="en-US" sz="3600" dirty="0" smtClean="0">
                <a:gradFill>
                  <a:gsLst>
                    <a:gs pos="0">
                      <a:prstClr val="black"/>
                    </a:gs>
                    <a:gs pos="40000">
                      <a:prstClr val="black">
                        <a:lumMod val="75000"/>
                        <a:lumOff val="25000"/>
                      </a:prstClr>
                    </a:gs>
                    <a:gs pos="100000">
                      <a:srgbClr val="212745">
                        <a:alpha val="65000"/>
                      </a:srgbClr>
                    </a:gs>
                  </a:gsLst>
                  <a:lin ang="5400000" scaled="0"/>
                </a:gradFill>
              </a:rPr>
              <a:t>Inspection Records</a:t>
            </a:r>
            <a:endParaRPr lang="en-US" sz="3600" dirty="0">
              <a:gradFill>
                <a:gsLst>
                  <a:gs pos="0">
                    <a:prstClr val="black"/>
                  </a:gs>
                  <a:gs pos="40000">
                    <a:prstClr val="black">
                      <a:lumMod val="75000"/>
                      <a:lumOff val="25000"/>
                    </a:prstClr>
                  </a:gs>
                  <a:gs pos="100000">
                    <a:srgbClr val="212745">
                      <a:alpha val="65000"/>
                    </a:srgbClr>
                  </a:gs>
                </a:gsLst>
                <a:lin ang="5400000" scaled="0"/>
              </a:gra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258</a:t>
            </a:fld>
            <a:endParaRPr lang="en-US" sz="800" dirty="0">
              <a:solidFill>
                <a:prstClr val="black"/>
              </a:solidFill>
            </a:endParaRPr>
          </a:p>
        </p:txBody>
      </p:sp>
      <p:sp>
        <p:nvSpPr>
          <p:cNvPr id="10" name="Content Placeholder 2"/>
          <p:cNvSpPr txBox="1">
            <a:spLocks/>
          </p:cNvSpPr>
          <p:nvPr/>
        </p:nvSpPr>
        <p:spPr bwMode="auto">
          <a:xfrm>
            <a:off x="457200" y="1600200"/>
            <a:ext cx="82296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10000"/>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fontAlgn="auto">
              <a:spcAft>
                <a:spcPts val="0"/>
              </a:spcAft>
              <a:buFont typeface="Arial" pitchFamily="34" charset="0"/>
              <a:buChar char="•"/>
              <a:defRPr/>
            </a:pPr>
            <a:endParaRPr lang="en-US" dirty="0" smtClean="0">
              <a:solidFill>
                <a:sysClr val="windowText" lastClr="000000"/>
              </a:solidFill>
              <a:latin typeface="Century Gothic"/>
            </a:endParaRPr>
          </a:p>
          <a:p>
            <a:pPr marL="0" indent="0" fontAlgn="auto">
              <a:spcAft>
                <a:spcPts val="0"/>
              </a:spcAft>
              <a:buFont typeface="Arial" pitchFamily="34" charset="0"/>
              <a:buNone/>
              <a:defRPr/>
            </a:pPr>
            <a:r>
              <a:rPr lang="en-US" sz="3600" b="1" dirty="0" smtClean="0">
                <a:solidFill>
                  <a:srgbClr val="FF0000"/>
                </a:solidFill>
                <a:latin typeface="Century Gothic"/>
              </a:rPr>
              <a:t>§213.241(e)</a:t>
            </a:r>
            <a:r>
              <a:rPr lang="en-US" sz="4800" b="1" dirty="0" smtClean="0">
                <a:solidFill>
                  <a:srgbClr val="FF0000"/>
                </a:solidFill>
                <a:latin typeface="Century Gothic"/>
              </a:rPr>
              <a:t>        </a:t>
            </a:r>
          </a:p>
          <a:p>
            <a:pPr marL="0" indent="0" fontAlgn="auto">
              <a:spcAft>
                <a:spcPts val="0"/>
              </a:spcAft>
              <a:buFont typeface="Arial" pitchFamily="34" charset="0"/>
              <a:buNone/>
              <a:defRPr/>
            </a:pPr>
            <a:endParaRPr lang="en-US" sz="1700" b="1" dirty="0" smtClean="0">
              <a:solidFill>
                <a:sysClr val="windowText" lastClr="000000"/>
              </a:solidFill>
              <a:latin typeface="Century Gothic"/>
            </a:endParaRPr>
          </a:p>
          <a:p>
            <a:pPr marL="0" indent="0" fontAlgn="auto">
              <a:lnSpc>
                <a:spcPct val="120000"/>
              </a:lnSpc>
              <a:spcAft>
                <a:spcPts val="0"/>
              </a:spcAft>
              <a:buFont typeface="Arial" pitchFamily="34" charset="0"/>
              <a:buNone/>
              <a:defRPr/>
            </a:pPr>
            <a:r>
              <a:rPr lang="en-US" sz="3500" dirty="0" smtClean="0">
                <a:solidFill>
                  <a:prstClr val="black"/>
                </a:solidFill>
                <a:latin typeface="Century Gothic"/>
              </a:rPr>
              <a:t>(e) The track owner shall maintain records sufficient to demonstrate the means by which it computes the service failure rate on all track segments subject to the requirements of § 213.237(a) for the purpose of determining compliance with the applicable service failure rate target. </a:t>
            </a:r>
          </a:p>
        </p:txBody>
      </p:sp>
    </p:spTree>
    <p:extLst>
      <p:ext uri="{BB962C8B-B14F-4D97-AF65-F5344CB8AC3E}">
        <p14:creationId xmlns:p14="http://schemas.microsoft.com/office/powerpoint/2010/main" val="9747378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213.241 </a:t>
            </a:r>
            <a:r>
              <a:rPr lang="en-US" sz="3600" dirty="0" smtClean="0">
                <a:gradFill>
                  <a:gsLst>
                    <a:gs pos="0">
                      <a:prstClr val="black"/>
                    </a:gs>
                    <a:gs pos="40000">
                      <a:prstClr val="black">
                        <a:lumMod val="75000"/>
                        <a:lumOff val="25000"/>
                      </a:prstClr>
                    </a:gs>
                    <a:gs pos="100000">
                      <a:srgbClr val="212745">
                        <a:alpha val="65000"/>
                      </a:srgbClr>
                    </a:gs>
                  </a:gsLst>
                  <a:lin ang="5400000" scaled="0"/>
                </a:gradFill>
              </a:rPr>
              <a:t>Inspection Records</a:t>
            </a:r>
            <a:endParaRPr lang="en-US" sz="3600" dirty="0">
              <a:gradFill>
                <a:gsLst>
                  <a:gs pos="0">
                    <a:prstClr val="black"/>
                  </a:gs>
                  <a:gs pos="40000">
                    <a:prstClr val="black">
                      <a:lumMod val="75000"/>
                      <a:lumOff val="25000"/>
                    </a:prstClr>
                  </a:gs>
                  <a:gs pos="100000">
                    <a:srgbClr val="212745">
                      <a:alpha val="65000"/>
                    </a:srgbClr>
                  </a:gs>
                </a:gsLst>
                <a:lin ang="5400000" scaled="0"/>
              </a:gra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259</a:t>
            </a:fld>
            <a:endParaRPr lang="en-US" sz="800" dirty="0">
              <a:solidFill>
                <a:prstClr val="black"/>
              </a:solidFill>
            </a:endParaRPr>
          </a:p>
        </p:txBody>
      </p:sp>
      <p:sp>
        <p:nvSpPr>
          <p:cNvPr id="11" name="Content Placeholder 2"/>
          <p:cNvSpPr txBox="1">
            <a:spLocks/>
          </p:cNvSpPr>
          <p:nvPr/>
        </p:nvSpPr>
        <p:spPr bwMode="auto">
          <a:xfrm>
            <a:off x="457200" y="1600200"/>
            <a:ext cx="82296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fontAlgn="auto">
              <a:spcAft>
                <a:spcPts val="0"/>
              </a:spcAft>
              <a:buFont typeface="Arial" pitchFamily="34" charset="0"/>
              <a:buChar char="•"/>
              <a:defRPr/>
            </a:pPr>
            <a:endParaRPr lang="en-US" dirty="0" smtClean="0">
              <a:solidFill>
                <a:sysClr val="windowText" lastClr="000000"/>
              </a:solidFill>
              <a:latin typeface="Century Gothic"/>
            </a:endParaRPr>
          </a:p>
          <a:p>
            <a:pPr marL="0" indent="0" fontAlgn="auto">
              <a:spcAft>
                <a:spcPts val="0"/>
              </a:spcAft>
              <a:buFont typeface="Arial" pitchFamily="34" charset="0"/>
              <a:buNone/>
              <a:defRPr/>
            </a:pPr>
            <a:r>
              <a:rPr lang="en-US" sz="3600" b="1" dirty="0" smtClean="0">
                <a:solidFill>
                  <a:srgbClr val="FF0000"/>
                </a:solidFill>
                <a:latin typeface="Century Gothic"/>
              </a:rPr>
              <a:t>§213.241(e) DRAFT GUIDANCE:</a:t>
            </a:r>
            <a:r>
              <a:rPr lang="en-US" sz="4800" b="1" dirty="0" smtClean="0">
                <a:solidFill>
                  <a:srgbClr val="FF0000"/>
                </a:solidFill>
                <a:latin typeface="Century Gothic"/>
              </a:rPr>
              <a:t>        </a:t>
            </a:r>
          </a:p>
          <a:p>
            <a:pPr marL="0" indent="0" fontAlgn="auto">
              <a:spcAft>
                <a:spcPts val="0"/>
              </a:spcAft>
              <a:buFont typeface="Arial" pitchFamily="34" charset="0"/>
              <a:buNone/>
              <a:defRPr/>
            </a:pPr>
            <a:r>
              <a:rPr lang="en-US" sz="2200" b="1" dirty="0" smtClean="0">
                <a:solidFill>
                  <a:sysClr val="windowText" lastClr="000000"/>
                </a:solidFill>
                <a:latin typeface="Century Gothic"/>
              </a:rPr>
              <a:t>The railroads asked that FRA requests for records of rail inspections demonstrating compliance </a:t>
            </a:r>
            <a:r>
              <a:rPr lang="en-US" sz="2200" b="1" u="sng" dirty="0" smtClean="0">
                <a:solidFill>
                  <a:sysClr val="windowText" lastClr="000000"/>
                </a:solidFill>
                <a:latin typeface="Century Gothic"/>
              </a:rPr>
              <a:t>with required test frequencies</a:t>
            </a:r>
            <a:r>
              <a:rPr lang="en-US" sz="2200" b="1" dirty="0" smtClean="0">
                <a:solidFill>
                  <a:sysClr val="windowText" lastClr="000000"/>
                </a:solidFill>
                <a:latin typeface="Century Gothic"/>
              </a:rPr>
              <a:t> be made by a designated FRA Rail Integrity Specialist; each railroad would then designate a person within its organization whom the Rail Integrity Specialists would contact when requesting records of rail inspections. FRA agrees that this suggested approach would be an efficient way to obtain inspection records and FRA intends to adopt this approach through guidance in FRA’s Track Safety Compliance Manual.</a:t>
            </a:r>
          </a:p>
        </p:txBody>
      </p:sp>
    </p:spTree>
    <p:extLst>
      <p:ext uri="{BB962C8B-B14F-4D97-AF65-F5344CB8AC3E}">
        <p14:creationId xmlns:p14="http://schemas.microsoft.com/office/powerpoint/2010/main" val="12547761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9" name="Rectangle 7"/>
          <p:cNvSpPr>
            <a:spLocks noGrp="1" noChangeArrowheads="1"/>
          </p:cNvSpPr>
          <p:nvPr>
            <p:ph idx="4294967295"/>
          </p:nvPr>
        </p:nvSpPr>
        <p:spPr bwMode="auto">
          <a:xfrm>
            <a:off x="1219200" y="1600200"/>
            <a:ext cx="7315200" cy="428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NOTES:</a:t>
            </a:r>
          </a:p>
          <a:p>
            <a:r>
              <a:rPr lang="en-US" sz="2000" kern="0" dirty="0">
                <a:solidFill>
                  <a:sysClr val="windowText" lastClr="000000"/>
                </a:solidFill>
              </a:rPr>
              <a:t>E. Apply joint bars to defect and bolt in accordance with § 213.121(d) and (e).</a:t>
            </a:r>
          </a:p>
          <a:p>
            <a:endParaRPr lang="en-US" sz="2000" kern="0" dirty="0">
              <a:solidFill>
                <a:sysClr val="windowText" lastClr="000000"/>
              </a:solidFill>
            </a:endParaRPr>
          </a:p>
          <a:p>
            <a:pPr marL="45720" indent="0">
              <a:buNone/>
            </a:pPr>
            <a:r>
              <a:rPr lang="en-US" sz="2000" i="1" kern="0" dirty="0">
                <a:solidFill>
                  <a:sysClr val="windowText" lastClr="000000"/>
                </a:solidFill>
              </a:rPr>
              <a:t>§ 213.121(d) </a:t>
            </a:r>
            <a:r>
              <a:rPr lang="en-US" sz="2000" i="1" kern="0" dirty="0" smtClean="0">
                <a:solidFill>
                  <a:sysClr val="windowText" lastClr="000000"/>
                </a:solidFill>
              </a:rPr>
              <a:t>In </a:t>
            </a:r>
            <a:r>
              <a:rPr lang="en-US" sz="2000" i="1" kern="0" dirty="0">
                <a:solidFill>
                  <a:sysClr val="windowText" lastClr="000000"/>
                </a:solidFill>
              </a:rPr>
              <a:t>the case of conventional jointed track, each rail shall be bolted with at least two bolts at each joint in Classes 2 through 5 track, and with at least one  bolt  in Class 1 track.</a:t>
            </a:r>
          </a:p>
          <a:p>
            <a:pPr marL="45720" indent="0">
              <a:buNone/>
            </a:pPr>
            <a:r>
              <a:rPr lang="en-US" sz="2000" i="1" kern="0" dirty="0">
                <a:solidFill>
                  <a:sysClr val="windowText" lastClr="000000"/>
                </a:solidFill>
              </a:rPr>
              <a:t>§ 213.121(e) In the case of continuous welded rail track, each rail shall be bolted with at least two bolts at each joint.</a:t>
            </a:r>
          </a:p>
          <a:p>
            <a:endParaRPr lang="en-US" sz="2000" kern="0" dirty="0" smtClean="0">
              <a:solidFill>
                <a:sysClr val="windowText" lastClr="000000"/>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26</a:t>
            </a:fld>
            <a:endParaRPr lang="en-US" sz="800" dirty="0">
              <a:solidFill>
                <a:prstClr val="black"/>
              </a:solidFill>
            </a:endParaRPr>
          </a:p>
        </p:txBody>
      </p:sp>
    </p:spTree>
    <p:extLst>
      <p:ext uri="{BB962C8B-B14F-4D97-AF65-F5344CB8AC3E}">
        <p14:creationId xmlns:p14="http://schemas.microsoft.com/office/powerpoint/2010/main" val="12325709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213.241 </a:t>
            </a:r>
            <a:r>
              <a:rPr lang="en-US" sz="3600" dirty="0" smtClean="0">
                <a:gradFill>
                  <a:gsLst>
                    <a:gs pos="0">
                      <a:prstClr val="black"/>
                    </a:gs>
                    <a:gs pos="40000">
                      <a:prstClr val="black">
                        <a:lumMod val="75000"/>
                        <a:lumOff val="25000"/>
                      </a:prstClr>
                    </a:gs>
                    <a:gs pos="100000">
                      <a:srgbClr val="212745">
                        <a:alpha val="65000"/>
                      </a:srgbClr>
                    </a:gs>
                  </a:gsLst>
                  <a:lin ang="5400000" scaled="0"/>
                </a:gradFill>
              </a:rPr>
              <a:t>Inspection Records</a:t>
            </a:r>
            <a:endParaRPr lang="en-US" sz="3600" dirty="0">
              <a:gradFill>
                <a:gsLst>
                  <a:gs pos="0">
                    <a:prstClr val="black"/>
                  </a:gs>
                  <a:gs pos="40000">
                    <a:prstClr val="black">
                      <a:lumMod val="75000"/>
                      <a:lumOff val="25000"/>
                    </a:prstClr>
                  </a:gs>
                  <a:gs pos="100000">
                    <a:srgbClr val="212745">
                      <a:alpha val="65000"/>
                    </a:srgbClr>
                  </a:gs>
                </a:gsLst>
                <a:lin ang="5400000" scaled="0"/>
              </a:gra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260</a:t>
            </a:fld>
            <a:endParaRPr lang="en-US" sz="800" dirty="0">
              <a:solidFill>
                <a:prstClr val="black"/>
              </a:solidFill>
            </a:endParaRPr>
          </a:p>
        </p:txBody>
      </p:sp>
      <p:sp>
        <p:nvSpPr>
          <p:cNvPr id="10" name="Content Placeholder 2"/>
          <p:cNvSpPr txBox="1">
            <a:spLocks/>
          </p:cNvSpPr>
          <p:nvPr/>
        </p:nvSpPr>
        <p:spPr bwMode="auto">
          <a:xfrm>
            <a:off x="457200" y="1600200"/>
            <a:ext cx="44196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fontAlgn="auto">
              <a:spcAft>
                <a:spcPts val="0"/>
              </a:spcAft>
              <a:buFont typeface="Arial" pitchFamily="34" charset="0"/>
              <a:buChar char="•"/>
              <a:defRPr/>
            </a:pPr>
            <a:endParaRPr lang="en-US" dirty="0" smtClean="0">
              <a:solidFill>
                <a:sysClr val="windowText" lastClr="000000"/>
              </a:solidFill>
              <a:latin typeface="Century Gothic"/>
            </a:endParaRPr>
          </a:p>
          <a:p>
            <a:pPr marL="0" indent="0" fontAlgn="auto">
              <a:spcAft>
                <a:spcPts val="0"/>
              </a:spcAft>
              <a:buFont typeface="Arial" pitchFamily="34" charset="0"/>
              <a:buNone/>
              <a:defRPr/>
            </a:pPr>
            <a:r>
              <a:rPr lang="en-US" sz="3100" b="1" dirty="0" smtClean="0">
                <a:solidFill>
                  <a:srgbClr val="FF0000"/>
                </a:solidFill>
                <a:latin typeface="Century Gothic"/>
              </a:rPr>
              <a:t>§213.241(f)        </a:t>
            </a:r>
          </a:p>
          <a:p>
            <a:pPr marL="0" indent="0" fontAlgn="auto">
              <a:spcAft>
                <a:spcPts val="0"/>
              </a:spcAft>
              <a:buFont typeface="Arial" pitchFamily="34" charset="0"/>
              <a:buNone/>
              <a:defRPr/>
            </a:pPr>
            <a:endParaRPr lang="en-US" sz="1700" b="1" dirty="0" smtClean="0">
              <a:solidFill>
                <a:sysClr val="windowText" lastClr="000000"/>
              </a:solidFill>
              <a:latin typeface="Century Gothic"/>
            </a:endParaRPr>
          </a:p>
          <a:p>
            <a:pPr marL="0" indent="0" fontAlgn="auto">
              <a:spcAft>
                <a:spcPts val="0"/>
              </a:spcAft>
              <a:buFont typeface="Arial" pitchFamily="34" charset="0"/>
              <a:buNone/>
              <a:defRPr/>
            </a:pPr>
            <a:r>
              <a:rPr lang="en-US" sz="2800" dirty="0" smtClean="0">
                <a:solidFill>
                  <a:sysClr val="windowText" lastClr="000000"/>
                </a:solidFill>
                <a:latin typeface="Century Gothic"/>
              </a:rPr>
              <a:t>(f) Each track owner required to keep inspection records under this section shall make those records available for inspection and copying by FRA upon request.</a:t>
            </a: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7825" y="2590800"/>
            <a:ext cx="2804917"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8374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213.241 </a:t>
            </a:r>
            <a:r>
              <a:rPr lang="en-US" sz="3600" dirty="0" smtClean="0">
                <a:gradFill>
                  <a:gsLst>
                    <a:gs pos="0">
                      <a:prstClr val="black"/>
                    </a:gs>
                    <a:gs pos="40000">
                      <a:prstClr val="black">
                        <a:lumMod val="75000"/>
                        <a:lumOff val="25000"/>
                      </a:prstClr>
                    </a:gs>
                    <a:gs pos="100000">
                      <a:srgbClr val="212745">
                        <a:alpha val="65000"/>
                      </a:srgbClr>
                    </a:gs>
                  </a:gsLst>
                  <a:lin ang="5400000" scaled="0"/>
                </a:gradFill>
              </a:rPr>
              <a:t>Inspection Records</a:t>
            </a:r>
            <a:endParaRPr lang="en-US" sz="3600" dirty="0">
              <a:gradFill>
                <a:gsLst>
                  <a:gs pos="0">
                    <a:prstClr val="black"/>
                  </a:gs>
                  <a:gs pos="40000">
                    <a:prstClr val="black">
                      <a:lumMod val="75000"/>
                      <a:lumOff val="25000"/>
                    </a:prstClr>
                  </a:gs>
                  <a:gs pos="100000">
                    <a:srgbClr val="212745">
                      <a:alpha val="65000"/>
                    </a:srgbClr>
                  </a:gs>
                </a:gsLst>
                <a:lin ang="5400000" scaled="0"/>
              </a:gra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261</a:t>
            </a:fld>
            <a:endParaRPr lang="en-US" sz="800" dirty="0">
              <a:solidFill>
                <a:prstClr val="black"/>
              </a:solidFill>
            </a:endParaRPr>
          </a:p>
        </p:txBody>
      </p:sp>
      <p:sp>
        <p:nvSpPr>
          <p:cNvPr id="11" name="Content Placeholder 2"/>
          <p:cNvSpPr txBox="1">
            <a:spLocks/>
          </p:cNvSpPr>
          <p:nvPr/>
        </p:nvSpPr>
        <p:spPr bwMode="auto">
          <a:xfrm>
            <a:off x="552514" y="1143000"/>
            <a:ext cx="82296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fontAlgn="auto">
              <a:spcAft>
                <a:spcPts val="0"/>
              </a:spcAft>
              <a:buFont typeface="Arial" pitchFamily="34" charset="0"/>
              <a:buChar char="•"/>
              <a:defRPr/>
            </a:pPr>
            <a:endParaRPr lang="en-US" dirty="0" smtClean="0">
              <a:solidFill>
                <a:sysClr val="windowText" lastClr="000000"/>
              </a:solidFill>
              <a:latin typeface="Century Gothic"/>
            </a:endParaRPr>
          </a:p>
          <a:p>
            <a:pPr marL="0" indent="0" fontAlgn="auto">
              <a:spcAft>
                <a:spcPts val="0"/>
              </a:spcAft>
              <a:buFont typeface="Arial" pitchFamily="34" charset="0"/>
              <a:buNone/>
              <a:defRPr/>
            </a:pPr>
            <a:r>
              <a:rPr lang="en-US" sz="2600" b="1" dirty="0" smtClean="0">
                <a:solidFill>
                  <a:srgbClr val="FF0000"/>
                </a:solidFill>
                <a:latin typeface="Century Gothic"/>
              </a:rPr>
              <a:t>§213.241(g)  </a:t>
            </a:r>
            <a:r>
              <a:rPr lang="en-US" b="1" dirty="0" smtClean="0">
                <a:solidFill>
                  <a:srgbClr val="FF0000"/>
                </a:solidFill>
                <a:latin typeface="Century Gothic"/>
              </a:rPr>
              <a:t>      </a:t>
            </a:r>
          </a:p>
          <a:p>
            <a:pPr marL="0" indent="0" fontAlgn="auto">
              <a:spcAft>
                <a:spcPts val="0"/>
              </a:spcAft>
              <a:buFont typeface="Arial" pitchFamily="34" charset="0"/>
              <a:buNone/>
              <a:defRPr/>
            </a:pPr>
            <a:endParaRPr lang="en-US" sz="1700" b="1" dirty="0" smtClean="0">
              <a:solidFill>
                <a:sysClr val="windowText" lastClr="000000"/>
              </a:solidFill>
              <a:latin typeface="Century Gothic"/>
            </a:endParaRPr>
          </a:p>
          <a:p>
            <a:pPr marL="0" indent="0" fontAlgn="auto">
              <a:spcAft>
                <a:spcPts val="0"/>
              </a:spcAft>
              <a:buFont typeface="Arial" pitchFamily="34" charset="0"/>
              <a:buNone/>
              <a:defRPr/>
            </a:pPr>
            <a:r>
              <a:rPr lang="en-US" sz="1700" b="1" dirty="0" smtClean="0">
                <a:solidFill>
                  <a:sysClr val="windowText" lastClr="000000"/>
                </a:solidFill>
                <a:latin typeface="Century Gothic"/>
              </a:rPr>
              <a:t>(g) For purposes of complying with the requirements of this section, a track owner may maintain and transfer records through electronic transmission, storage, and retrieval provided that—</a:t>
            </a:r>
          </a:p>
          <a:p>
            <a:pPr marL="0" indent="0" fontAlgn="auto">
              <a:spcAft>
                <a:spcPts val="0"/>
              </a:spcAft>
              <a:buFont typeface="Arial" pitchFamily="34" charset="0"/>
              <a:buNone/>
              <a:defRPr/>
            </a:pPr>
            <a:endParaRPr lang="en-US" sz="1100" b="1" dirty="0" smtClean="0">
              <a:solidFill>
                <a:sysClr val="windowText" lastClr="000000"/>
              </a:solidFill>
              <a:latin typeface="Century Gothic"/>
            </a:endParaRPr>
          </a:p>
          <a:p>
            <a:pPr marL="0" indent="0" fontAlgn="auto">
              <a:spcAft>
                <a:spcPts val="0"/>
              </a:spcAft>
              <a:buFont typeface="Arial" pitchFamily="34" charset="0"/>
              <a:buNone/>
              <a:defRPr/>
            </a:pPr>
            <a:r>
              <a:rPr lang="en-US" sz="1200" b="1" dirty="0" smtClean="0">
                <a:solidFill>
                  <a:sysClr val="windowText" lastClr="000000"/>
                </a:solidFill>
                <a:latin typeface="Century Gothic"/>
              </a:rPr>
              <a:t>(1) The electronic system is designed so that the integrity of each record is maintained through appropriate levels of security such as recognition of an electronic signature, or another means, which uniquely identifies the initiating person as the author of that record. No two persons shall have the same electronic identity; </a:t>
            </a:r>
          </a:p>
          <a:p>
            <a:pPr marL="0" indent="0" fontAlgn="auto">
              <a:spcAft>
                <a:spcPts val="0"/>
              </a:spcAft>
              <a:buFont typeface="Arial" pitchFamily="34" charset="0"/>
              <a:buNone/>
              <a:defRPr/>
            </a:pPr>
            <a:r>
              <a:rPr lang="en-US" sz="1200" b="1" dirty="0" smtClean="0">
                <a:solidFill>
                  <a:sysClr val="windowText" lastClr="000000"/>
                </a:solidFill>
                <a:latin typeface="Century Gothic"/>
              </a:rPr>
              <a:t>(2) The electronic storage of each record shall be initiated by the person making the inspection within 24 hours following the completion of that inspection;                                                                                               </a:t>
            </a:r>
          </a:p>
          <a:p>
            <a:pPr marL="0" indent="0" fontAlgn="auto">
              <a:spcAft>
                <a:spcPts val="0"/>
              </a:spcAft>
              <a:buFont typeface="Arial" pitchFamily="34" charset="0"/>
              <a:buNone/>
              <a:defRPr/>
            </a:pPr>
            <a:r>
              <a:rPr lang="en-US" sz="1200" b="1" dirty="0" smtClean="0">
                <a:solidFill>
                  <a:sysClr val="windowText" lastClr="000000"/>
                </a:solidFill>
                <a:latin typeface="Century Gothic"/>
              </a:rPr>
              <a:t>(3) The electronic system shall ensure that each record cannot be modified in any way, or replaced, once the record is transmitted and stored; </a:t>
            </a:r>
          </a:p>
          <a:p>
            <a:pPr marL="0" indent="0" fontAlgn="auto">
              <a:spcAft>
                <a:spcPts val="0"/>
              </a:spcAft>
              <a:buFont typeface="Arial" pitchFamily="34" charset="0"/>
              <a:buNone/>
              <a:defRPr/>
            </a:pPr>
            <a:r>
              <a:rPr lang="en-US" sz="1200" b="1" dirty="0" smtClean="0">
                <a:solidFill>
                  <a:sysClr val="windowText" lastClr="000000"/>
                </a:solidFill>
                <a:latin typeface="Century Gothic"/>
              </a:rPr>
              <a:t>(4) Any amendment to a record shall be electronically stored apart from the record which it amends. Each amendment to a record shall be uniquely identified as to the person making the amendment;                                  </a:t>
            </a:r>
          </a:p>
          <a:p>
            <a:pPr marL="0" indent="0" fontAlgn="auto">
              <a:spcAft>
                <a:spcPts val="0"/>
              </a:spcAft>
              <a:buFont typeface="Arial" pitchFamily="34" charset="0"/>
              <a:buNone/>
              <a:defRPr/>
            </a:pPr>
            <a:r>
              <a:rPr lang="en-US" sz="1200" b="1" dirty="0" smtClean="0">
                <a:solidFill>
                  <a:sysClr val="windowText" lastClr="000000"/>
                </a:solidFill>
                <a:latin typeface="Century Gothic"/>
              </a:rPr>
              <a:t>(5) The electronic system shall provide for the maintenance of inspection records as originally submitted without corruption or loss of data;  </a:t>
            </a:r>
          </a:p>
          <a:p>
            <a:pPr marL="0" indent="0" fontAlgn="auto">
              <a:spcAft>
                <a:spcPts val="0"/>
              </a:spcAft>
              <a:buFont typeface="Arial" pitchFamily="34" charset="0"/>
              <a:buNone/>
              <a:defRPr/>
            </a:pPr>
            <a:r>
              <a:rPr lang="en-US" sz="1200" b="1" dirty="0" smtClean="0">
                <a:solidFill>
                  <a:sysClr val="windowText" lastClr="000000"/>
                </a:solidFill>
                <a:latin typeface="Century Gothic"/>
              </a:rPr>
              <a:t>(6) Paper copies of electronic records and amendments to those records that may be necessary to document compliance with this part shall be made available for inspection and copying by FRA at the locations specified in paragraph (b) of this section; and  </a:t>
            </a:r>
          </a:p>
          <a:p>
            <a:pPr marL="0" indent="0" fontAlgn="auto">
              <a:spcAft>
                <a:spcPts val="0"/>
              </a:spcAft>
              <a:buFont typeface="Arial" pitchFamily="34" charset="0"/>
              <a:buNone/>
              <a:defRPr/>
            </a:pPr>
            <a:r>
              <a:rPr lang="en-US" sz="1200" b="1" dirty="0" smtClean="0">
                <a:solidFill>
                  <a:sysClr val="windowText" lastClr="000000"/>
                </a:solidFill>
                <a:latin typeface="Century Gothic"/>
              </a:rPr>
              <a:t>(7) Track inspection records shall be kept available to persons who performed the inspections and to persons performing subsequent inspections.</a:t>
            </a:r>
          </a:p>
          <a:p>
            <a:pPr marL="0" indent="0" fontAlgn="auto">
              <a:spcAft>
                <a:spcPts val="0"/>
              </a:spcAft>
              <a:buFont typeface="Arial" pitchFamily="34" charset="0"/>
              <a:buNone/>
              <a:defRPr/>
            </a:pPr>
            <a:endParaRPr lang="en-US" sz="1700" b="1" dirty="0" smtClean="0">
              <a:solidFill>
                <a:sysClr val="windowText" lastClr="000000"/>
              </a:solidFill>
              <a:latin typeface="Century Gothic"/>
            </a:endParaRPr>
          </a:p>
        </p:txBody>
      </p:sp>
    </p:spTree>
    <p:extLst>
      <p:ext uri="{BB962C8B-B14F-4D97-AF65-F5344CB8AC3E}">
        <p14:creationId xmlns:p14="http://schemas.microsoft.com/office/powerpoint/2010/main" val="39065747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73152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213.241 </a:t>
            </a:r>
            <a:r>
              <a:rPr lang="en-US" sz="3600" dirty="0" smtClean="0">
                <a:gradFill>
                  <a:gsLst>
                    <a:gs pos="0">
                      <a:prstClr val="black"/>
                    </a:gs>
                    <a:gs pos="40000">
                      <a:prstClr val="black">
                        <a:lumMod val="75000"/>
                        <a:lumOff val="25000"/>
                      </a:prstClr>
                    </a:gs>
                    <a:gs pos="100000">
                      <a:srgbClr val="212745">
                        <a:alpha val="65000"/>
                      </a:srgbClr>
                    </a:gs>
                  </a:gsLst>
                  <a:lin ang="5400000" scaled="0"/>
                </a:gradFill>
              </a:rPr>
              <a:t>Inspection Records</a:t>
            </a:r>
            <a:endParaRPr lang="en-US" sz="3600" dirty="0">
              <a:gradFill>
                <a:gsLst>
                  <a:gs pos="0">
                    <a:prstClr val="black"/>
                  </a:gs>
                  <a:gs pos="40000">
                    <a:prstClr val="black">
                      <a:lumMod val="75000"/>
                      <a:lumOff val="25000"/>
                    </a:prstClr>
                  </a:gs>
                  <a:gs pos="100000">
                    <a:srgbClr val="212745">
                      <a:alpha val="65000"/>
                    </a:srgbClr>
                  </a:gs>
                </a:gsLst>
                <a:lin ang="5400000" scaled="0"/>
              </a:gra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262</a:t>
            </a:fld>
            <a:endParaRPr lang="en-US" sz="800" dirty="0">
              <a:solidFill>
                <a:prstClr val="black"/>
              </a:solidFill>
            </a:endParaRPr>
          </a:p>
        </p:txBody>
      </p:sp>
    </p:spTree>
    <p:extLst>
      <p:ext uri="{BB962C8B-B14F-4D97-AF65-F5344CB8AC3E}">
        <p14:creationId xmlns:p14="http://schemas.microsoft.com/office/powerpoint/2010/main" val="29287231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263</a:t>
            </a:fld>
            <a:endParaRPr lang="en-US" sz="800" dirty="0">
              <a:solidFill>
                <a:prstClr val="black"/>
              </a:solidFill>
            </a:endParaRPr>
          </a:p>
        </p:txBody>
      </p:sp>
      <p:sp>
        <p:nvSpPr>
          <p:cNvPr id="10" name="Content Placeholder 6"/>
          <p:cNvSpPr txBox="1">
            <a:spLocks/>
          </p:cNvSpPr>
          <p:nvPr/>
        </p:nvSpPr>
        <p:spPr bwMode="auto">
          <a:xfrm>
            <a:off x="0" y="5171182"/>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1" fontAlgn="base" hangingPunct="1">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Font typeface="Arial" charset="0"/>
              <a:buNone/>
            </a:pPr>
            <a:r>
              <a:rPr lang="en-US" sz="3200" b="1" dirty="0" smtClean="0">
                <a:solidFill>
                  <a:sysClr val="windowText" lastClr="000000"/>
                </a:solidFill>
                <a:latin typeface="Century Gothic"/>
              </a:rPr>
              <a:t>Code of Federal Regulations are established and posted in the Federal Register   </a:t>
            </a:r>
            <a:endParaRPr lang="en-US" sz="3200" b="1" dirty="0">
              <a:solidFill>
                <a:sysClr val="windowText" lastClr="000000"/>
              </a:solidFill>
              <a:latin typeface="Century Gothic"/>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9050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1905000"/>
            <a:ext cx="502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114800" y="2489537"/>
            <a:ext cx="4800600" cy="1015663"/>
          </a:xfrm>
          <a:prstGeom prst="rect">
            <a:avLst/>
          </a:prstGeom>
          <a:noFill/>
        </p:spPr>
        <p:txBody>
          <a:bodyPr wrap="square" rtlCol="0">
            <a:spAutoFit/>
          </a:bodyPr>
          <a:lstStyle/>
          <a:p>
            <a:r>
              <a:rPr lang="en-US" sz="2000" dirty="0">
                <a:solidFill>
                  <a:prstClr val="black"/>
                </a:solidFill>
              </a:rPr>
              <a:t>49 CFR Part 213</a:t>
            </a:r>
          </a:p>
          <a:p>
            <a:r>
              <a:rPr lang="en-US" sz="2000" dirty="0">
                <a:solidFill>
                  <a:prstClr val="black"/>
                </a:solidFill>
              </a:rPr>
              <a:t>Track Safety Standards; </a:t>
            </a:r>
            <a:r>
              <a:rPr lang="en-US" sz="2000" dirty="0" smtClean="0">
                <a:solidFill>
                  <a:prstClr val="black"/>
                </a:solidFill>
              </a:rPr>
              <a:t>                                    Improving </a:t>
            </a:r>
            <a:r>
              <a:rPr lang="en-US" sz="2000" dirty="0">
                <a:solidFill>
                  <a:prstClr val="black"/>
                </a:solidFill>
              </a:rPr>
              <a:t>Rail Integrity; Final Rule</a:t>
            </a:r>
          </a:p>
        </p:txBody>
      </p:sp>
      <p:sp>
        <p:nvSpPr>
          <p:cNvPr id="17"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solidFill>
                  <a:srgbClr val="FF0000"/>
                </a:solidFill>
              </a:rPr>
              <a:t>§ SUMMARY</a:t>
            </a:r>
            <a:endParaRPr lang="en-US" sz="3600" dirty="0">
              <a:gradFill>
                <a:gsLst>
                  <a:gs pos="0">
                    <a:prstClr val="black"/>
                  </a:gs>
                  <a:gs pos="40000">
                    <a:prstClr val="black">
                      <a:lumMod val="75000"/>
                      <a:lumOff val="25000"/>
                    </a:prstClr>
                  </a:gs>
                  <a:gs pos="100000">
                    <a:srgbClr val="212745">
                      <a:alpha val="65000"/>
                    </a:srgbClr>
                  </a:gs>
                </a:gsLst>
                <a:lin ang="5400000" scaled="0"/>
              </a:gradFill>
            </a:endParaRPr>
          </a:p>
        </p:txBody>
      </p:sp>
    </p:spTree>
    <p:extLst>
      <p:ext uri="{BB962C8B-B14F-4D97-AF65-F5344CB8AC3E}">
        <p14:creationId xmlns:p14="http://schemas.microsoft.com/office/powerpoint/2010/main" val="17927670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Appendix A – Speed Chart</a:t>
            </a:r>
          </a:p>
          <a:p>
            <a:pPr marL="0" indent="0" algn="l">
              <a:buClr>
                <a:srgbClr val="F14124">
                  <a:lumMod val="75000"/>
                </a:srgbClr>
              </a:buClr>
              <a:buFont typeface="Georgia" pitchFamily="18" charset="0"/>
              <a:buNone/>
            </a:pPr>
            <a:r>
              <a:rPr lang="en-US" sz="2400" dirty="0" smtClean="0">
                <a:gradFill>
                  <a:gsLst>
                    <a:gs pos="0">
                      <a:prstClr val="black"/>
                    </a:gs>
                    <a:gs pos="40000">
                      <a:prstClr val="black">
                        <a:lumMod val="75000"/>
                        <a:lumOff val="25000"/>
                      </a:prstClr>
                    </a:gs>
                    <a:gs pos="100000">
                      <a:srgbClr val="212745">
                        <a:alpha val="65000"/>
                      </a:srgbClr>
                    </a:gs>
                  </a:gsLst>
                  <a:lin ang="5400000" scaled="0"/>
                </a:gradFill>
              </a:rPr>
              <a:t>                                         THREE INCH</a:t>
            </a:r>
            <a:endParaRPr lang="en-US" sz="2400" dirty="0">
              <a:gradFill>
                <a:gsLst>
                  <a:gs pos="0">
                    <a:prstClr val="black"/>
                  </a:gs>
                  <a:gs pos="40000">
                    <a:prstClr val="black">
                      <a:lumMod val="75000"/>
                      <a:lumOff val="25000"/>
                    </a:prstClr>
                  </a:gs>
                  <a:gs pos="100000">
                    <a:srgbClr val="212745">
                      <a:alpha val="65000"/>
                    </a:srgbClr>
                  </a:gs>
                </a:gsLst>
                <a:lin ang="5400000" scaled="0"/>
              </a:gradFill>
            </a:endParaRPr>
          </a:p>
        </p:txBody>
      </p:sp>
      <p:graphicFrame>
        <p:nvGraphicFramePr>
          <p:cNvPr id="9" name="Table 8"/>
          <p:cNvGraphicFramePr>
            <a:graphicFrameLocks noGrp="1"/>
          </p:cNvGraphicFramePr>
          <p:nvPr>
            <p:extLst>
              <p:ext uri="{D42A27DB-BD31-4B8C-83A1-F6EECF244321}">
                <p14:modId xmlns:p14="http://schemas.microsoft.com/office/powerpoint/2010/main" val="780845254"/>
              </p:ext>
            </p:extLst>
          </p:nvPr>
        </p:nvGraphicFramePr>
        <p:xfrm>
          <a:off x="1688276" y="1700022"/>
          <a:ext cx="6160324" cy="4472177"/>
        </p:xfrm>
        <a:graphic>
          <a:graphicData uri="http://schemas.openxmlformats.org/drawingml/2006/table">
            <a:tbl>
              <a:tblPr/>
              <a:tblGrid>
                <a:gridCol w="443592"/>
                <a:gridCol w="443592"/>
                <a:gridCol w="443592"/>
                <a:gridCol w="443592"/>
                <a:gridCol w="443122"/>
                <a:gridCol w="445006"/>
                <a:gridCol w="443122"/>
                <a:gridCol w="443592"/>
                <a:gridCol w="443592"/>
                <a:gridCol w="443592"/>
                <a:gridCol w="443592"/>
                <a:gridCol w="443122"/>
                <a:gridCol w="445006"/>
                <a:gridCol w="392210"/>
              </a:tblGrid>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Curve</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CDCFD0"/>
                      </a:solidFill>
                      <a:prstDash val="solid"/>
                      <a:round/>
                      <a:headEnd type="none" w="med" len="med"/>
                      <a:tailEnd type="none" w="med" len="med"/>
                    </a:lnB>
                    <a:solidFill>
                      <a:srgbClr val="CDCFD0"/>
                    </a:solidFill>
                  </a:tcPr>
                </a:tc>
                <a:tc gridSpan="13">
                  <a:txBody>
                    <a:bodyPr/>
                    <a:lstStyle/>
                    <a:p>
                      <a:pPr marL="0" marR="0">
                        <a:lnSpc>
                          <a:spcPct val="115000"/>
                        </a:lnSpc>
                        <a:spcBef>
                          <a:spcPts val="0"/>
                        </a:spcBef>
                        <a:spcAft>
                          <a:spcPts val="1000"/>
                        </a:spcAft>
                      </a:pPr>
                      <a:r>
                        <a:rPr lang="en-US" sz="700" b="1" dirty="0">
                          <a:effectLst/>
                          <a:latin typeface="Calibri"/>
                          <a:ea typeface="Calibri"/>
                          <a:cs typeface="Times New Roman"/>
                        </a:rPr>
                        <a:t>Table A1 – Elevation Inches – Three Inches Unbalance</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Degree</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CDCFD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½</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1½</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2½</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3½</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4½</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5½</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0º30'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107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113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120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125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131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136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141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146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151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156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160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0º40'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103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109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113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118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122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127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131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135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139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0º50'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101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106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110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113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117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121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124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1º00'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104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107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110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113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1º15'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101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1º30'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1º45'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2º00'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2º15'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2º30'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2º45'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3º00'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3º15'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3º30'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3º45'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4º00'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4º30'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5º00'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5º30'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6º00'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6º30'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7º00'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8º00'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9º00'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10º00'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11º00'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4213">
                <a:tc>
                  <a:txBody>
                    <a:bodyPr/>
                    <a:lstStyle/>
                    <a:p>
                      <a:pPr marL="0" marR="0">
                        <a:lnSpc>
                          <a:spcPct val="115000"/>
                        </a:lnSpc>
                        <a:spcBef>
                          <a:spcPts val="0"/>
                        </a:spcBef>
                        <a:spcAft>
                          <a:spcPts val="1000"/>
                        </a:spcAft>
                      </a:pPr>
                      <a:r>
                        <a:rPr lang="en-US" sz="700" b="1" dirty="0">
                          <a:effectLst/>
                          <a:latin typeface="Calibri"/>
                          <a:ea typeface="Calibri"/>
                          <a:cs typeface="Times New Roman"/>
                        </a:rPr>
                        <a:t>12º00'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bl>
          </a:graphicData>
        </a:graphic>
      </p:graphicFrame>
      <p:sp>
        <p:nvSpPr>
          <p:cNvPr id="10" name="TextBox 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264</a:t>
            </a:fld>
            <a:endParaRPr lang="en-US" sz="800" dirty="0">
              <a:solidFill>
                <a:prstClr val="black"/>
              </a:solidFill>
            </a:endParaRPr>
          </a:p>
        </p:txBody>
      </p:sp>
    </p:spTree>
    <p:extLst>
      <p:ext uri="{BB962C8B-B14F-4D97-AF65-F5344CB8AC3E}">
        <p14:creationId xmlns:p14="http://schemas.microsoft.com/office/powerpoint/2010/main" val="38135860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4269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Appendix A – Speed Chart</a:t>
            </a:r>
          </a:p>
          <a:p>
            <a:pPr marL="0" indent="0" algn="l">
              <a:buClr>
                <a:srgbClr val="F14124">
                  <a:lumMod val="75000"/>
                </a:srgbClr>
              </a:buClr>
              <a:buFont typeface="Georgia" pitchFamily="18" charset="0"/>
              <a:buNone/>
            </a:pPr>
            <a:r>
              <a:rPr lang="en-US" sz="2000" dirty="0" smtClean="0">
                <a:gradFill>
                  <a:gsLst>
                    <a:gs pos="0">
                      <a:prstClr val="black"/>
                    </a:gs>
                    <a:gs pos="40000">
                      <a:prstClr val="black">
                        <a:lumMod val="75000"/>
                        <a:lumOff val="25000"/>
                      </a:prstClr>
                    </a:gs>
                    <a:gs pos="100000">
                      <a:srgbClr val="212745">
                        <a:alpha val="65000"/>
                      </a:srgbClr>
                    </a:gs>
                  </a:gsLst>
                  <a:lin ang="5400000" scaled="0"/>
                </a:gradFill>
              </a:rPr>
              <a:t>                                                  </a:t>
            </a:r>
            <a:r>
              <a:rPr lang="en-US" sz="2400" dirty="0" smtClean="0">
                <a:gradFill>
                  <a:gsLst>
                    <a:gs pos="0">
                      <a:prstClr val="black"/>
                    </a:gs>
                    <a:gs pos="40000">
                      <a:prstClr val="black">
                        <a:lumMod val="75000"/>
                        <a:lumOff val="25000"/>
                      </a:prstClr>
                    </a:gs>
                    <a:gs pos="100000">
                      <a:srgbClr val="212745">
                        <a:alpha val="65000"/>
                      </a:srgbClr>
                    </a:gs>
                  </a:gsLst>
                  <a:lin ang="5400000" scaled="0"/>
                </a:gradFill>
              </a:rPr>
              <a:t>FOUR INCH</a:t>
            </a:r>
            <a:endParaRPr lang="en-US" sz="2400" dirty="0">
              <a:gradFill>
                <a:gsLst>
                  <a:gs pos="0">
                    <a:prstClr val="black"/>
                  </a:gs>
                  <a:gs pos="40000">
                    <a:prstClr val="black">
                      <a:lumMod val="75000"/>
                      <a:lumOff val="25000"/>
                    </a:prstClr>
                  </a:gs>
                  <a:gs pos="100000">
                    <a:srgbClr val="212745">
                      <a:alpha val="65000"/>
                    </a:srgbClr>
                  </a:gs>
                </a:gsLst>
                <a:lin ang="5400000" scaled="0"/>
              </a:gradFill>
            </a:endParaRPr>
          </a:p>
        </p:txBody>
      </p:sp>
      <p:graphicFrame>
        <p:nvGraphicFramePr>
          <p:cNvPr id="2" name="Table 1"/>
          <p:cNvGraphicFramePr>
            <a:graphicFrameLocks noGrp="1"/>
          </p:cNvGraphicFramePr>
          <p:nvPr>
            <p:extLst>
              <p:ext uri="{D42A27DB-BD31-4B8C-83A1-F6EECF244321}">
                <p14:modId xmlns:p14="http://schemas.microsoft.com/office/powerpoint/2010/main" val="3260639793"/>
              </p:ext>
            </p:extLst>
          </p:nvPr>
        </p:nvGraphicFramePr>
        <p:xfrm>
          <a:off x="1676400" y="1700022"/>
          <a:ext cx="6248398" cy="4472175"/>
        </p:xfrm>
        <a:graphic>
          <a:graphicData uri="http://schemas.openxmlformats.org/drawingml/2006/table">
            <a:tbl>
              <a:tblPr/>
              <a:tblGrid>
                <a:gridCol w="446246"/>
                <a:gridCol w="446246"/>
                <a:gridCol w="446246"/>
                <a:gridCol w="446246"/>
                <a:gridCol w="445773"/>
                <a:gridCol w="447669"/>
                <a:gridCol w="445773"/>
                <a:gridCol w="446246"/>
                <a:gridCol w="446246"/>
                <a:gridCol w="446246"/>
                <a:gridCol w="446246"/>
                <a:gridCol w="445773"/>
                <a:gridCol w="447669"/>
                <a:gridCol w="445773"/>
              </a:tblGrid>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Curve</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CDCFD0"/>
                      </a:solidFill>
                      <a:prstDash val="solid"/>
                      <a:round/>
                      <a:headEnd type="none" w="med" len="med"/>
                      <a:tailEnd type="none" w="med" len="med"/>
                    </a:lnB>
                    <a:solidFill>
                      <a:srgbClr val="CDCFD0"/>
                    </a:solidFill>
                  </a:tcPr>
                </a:tc>
                <a:tc gridSpan="13">
                  <a:txBody>
                    <a:bodyPr/>
                    <a:lstStyle/>
                    <a:p>
                      <a:pPr marL="0" marR="0">
                        <a:lnSpc>
                          <a:spcPct val="115000"/>
                        </a:lnSpc>
                        <a:spcBef>
                          <a:spcPts val="0"/>
                        </a:spcBef>
                        <a:spcAft>
                          <a:spcPts val="1000"/>
                        </a:spcAft>
                      </a:pPr>
                      <a:r>
                        <a:rPr lang="en-US" sz="700" b="1" dirty="0">
                          <a:effectLst/>
                          <a:latin typeface="Calibri"/>
                          <a:ea typeface="Calibri"/>
                          <a:cs typeface="Times New Roman"/>
                        </a:rPr>
                        <a:t>Table A2 - Elevation Inches – Four Inches Unbalance</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Degree</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CDCFD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½</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1½</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2½</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3½</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4½</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5½</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FDCC99"/>
                    </a:solidFill>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0º30'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107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113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120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125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131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136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141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146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151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156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160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165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169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0º40'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104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109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113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118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122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127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131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135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139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143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146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0º50'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101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106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110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113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117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121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124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128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131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1º00'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104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107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110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113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116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120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1º15'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101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104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107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1º30'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1º45'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90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2º00'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2º15'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80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2º30'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2º45'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72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3º00'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3º15'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3º30'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3º45'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218891">
                <a:tc>
                  <a:txBody>
                    <a:bodyPr/>
                    <a:lstStyle/>
                    <a:p>
                      <a:pPr marL="0" marR="0">
                        <a:lnSpc>
                          <a:spcPct val="115000"/>
                        </a:lnSpc>
                        <a:spcBef>
                          <a:spcPts val="0"/>
                        </a:spcBef>
                        <a:spcAft>
                          <a:spcPts val="1000"/>
                        </a:spcAft>
                      </a:pPr>
                      <a:r>
                        <a:rPr lang="en-US" sz="700" b="1" dirty="0">
                          <a:effectLst/>
                          <a:latin typeface="Calibri"/>
                          <a:ea typeface="Calibri"/>
                          <a:cs typeface="Times New Roman"/>
                        </a:rPr>
                        <a:t>4º00'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60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4º30'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5º00'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5º30'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51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6º00'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6º30'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7º00'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8º00'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9º00'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40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10º00'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11º00'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r h="151903">
                <a:tc>
                  <a:txBody>
                    <a:bodyPr/>
                    <a:lstStyle/>
                    <a:p>
                      <a:pPr marL="0" marR="0">
                        <a:lnSpc>
                          <a:spcPct val="115000"/>
                        </a:lnSpc>
                        <a:spcBef>
                          <a:spcPts val="0"/>
                        </a:spcBef>
                        <a:spcAft>
                          <a:spcPts val="1000"/>
                        </a:spcAft>
                      </a:pPr>
                      <a:r>
                        <a:rPr lang="en-US" sz="700" b="1" dirty="0">
                          <a:effectLst/>
                          <a:latin typeface="Calibri"/>
                          <a:ea typeface="Calibri"/>
                          <a:cs typeface="Times New Roman"/>
                        </a:rPr>
                        <a:t>12º00'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CDCFD0"/>
                    </a:solidFill>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26</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27</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28</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29</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30</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31</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32</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33</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34</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700" b="1" dirty="0">
                          <a:effectLst/>
                          <a:latin typeface="Calibri"/>
                          <a:ea typeface="Calibri"/>
                          <a:cs typeface="Times New Roman"/>
                        </a:rPr>
                        <a:t>35</a:t>
                      </a:r>
                      <a:endParaRPr lang="en-US" sz="700" dirty="0">
                        <a:effectLst/>
                        <a:latin typeface="Calibri"/>
                        <a:ea typeface="Calibri"/>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r>
            </a:tbl>
          </a:graphicData>
        </a:graphic>
      </p:graphicFrame>
      <p:sp>
        <p:nvSpPr>
          <p:cNvPr id="10" name="TextBox 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265</a:t>
            </a:fld>
            <a:endParaRPr lang="en-US" sz="800" dirty="0">
              <a:solidFill>
                <a:prstClr val="black"/>
              </a:solidFill>
            </a:endParaRPr>
          </a:p>
        </p:txBody>
      </p:sp>
    </p:spTree>
    <p:extLst>
      <p:ext uri="{BB962C8B-B14F-4D97-AF65-F5344CB8AC3E}">
        <p14:creationId xmlns:p14="http://schemas.microsoft.com/office/powerpoint/2010/main" val="2121396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5793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Appendix B – Defect Codes</a:t>
            </a:r>
            <a:endParaRPr lang="en-US" sz="2400" dirty="0">
              <a:gradFill>
                <a:gsLst>
                  <a:gs pos="0">
                    <a:prstClr val="black"/>
                  </a:gs>
                  <a:gs pos="40000">
                    <a:prstClr val="black">
                      <a:lumMod val="75000"/>
                      <a:lumOff val="25000"/>
                    </a:prstClr>
                  </a:gs>
                  <a:gs pos="100000">
                    <a:srgbClr val="212745">
                      <a:alpha val="65000"/>
                    </a:srgbClr>
                  </a:gs>
                </a:gsLst>
                <a:lin ang="5400000" scaled="0"/>
              </a:gradFill>
            </a:endParaRPr>
          </a:p>
        </p:txBody>
      </p:sp>
      <p:sp>
        <p:nvSpPr>
          <p:cNvPr id="4" name="Rectangle 3"/>
          <p:cNvSpPr/>
          <p:nvPr/>
        </p:nvSpPr>
        <p:spPr>
          <a:xfrm>
            <a:off x="1295400" y="1676400"/>
            <a:ext cx="6934200" cy="4801314"/>
          </a:xfrm>
          <a:prstGeom prst="rect">
            <a:avLst/>
          </a:prstGeom>
        </p:spPr>
        <p:txBody>
          <a:bodyPr wrap="square">
            <a:spAutoFit/>
          </a:bodyPr>
          <a:lstStyle/>
          <a:p>
            <a:r>
              <a:rPr lang="en-US" sz="2400" dirty="0">
                <a:solidFill>
                  <a:prstClr val="black"/>
                </a:solidFill>
              </a:rPr>
              <a:t>Appendix B – Defect </a:t>
            </a:r>
            <a:r>
              <a:rPr lang="en-US" sz="2400" dirty="0" smtClean="0">
                <a:solidFill>
                  <a:prstClr val="black"/>
                </a:solidFill>
              </a:rPr>
              <a:t>Codes Note:</a:t>
            </a:r>
          </a:p>
          <a:p>
            <a:endParaRPr lang="en-US" sz="2400" dirty="0">
              <a:solidFill>
                <a:prstClr val="black"/>
              </a:solidFill>
            </a:endParaRPr>
          </a:p>
          <a:p>
            <a:pPr marL="342900" indent="-342900">
              <a:buFontTx/>
              <a:buAutoNum type="arabicParenR"/>
            </a:pPr>
            <a:r>
              <a:rPr lang="en-US" sz="2400" dirty="0" smtClean="0">
                <a:solidFill>
                  <a:prstClr val="black"/>
                </a:solidFill>
              </a:rPr>
              <a:t>All </a:t>
            </a:r>
            <a:r>
              <a:rPr lang="en-US" sz="2400" dirty="0">
                <a:solidFill>
                  <a:prstClr val="black"/>
                </a:solidFill>
              </a:rPr>
              <a:t>codes correspond to the rule text. For example, 0004E1 corresponds to 213.4(e)(1) and 0109B1i corresponds </a:t>
            </a:r>
            <a:r>
              <a:rPr lang="en-US" sz="2400" dirty="0" smtClean="0">
                <a:solidFill>
                  <a:prstClr val="black"/>
                </a:solidFill>
              </a:rPr>
              <a:t>to 213.109(b</a:t>
            </a:r>
            <a:r>
              <a:rPr lang="en-US" sz="2400" dirty="0">
                <a:solidFill>
                  <a:prstClr val="black"/>
                </a:solidFill>
              </a:rPr>
              <a:t>)(1)(i</a:t>
            </a:r>
            <a:r>
              <a:rPr lang="en-US" sz="2400" dirty="0" smtClean="0">
                <a:solidFill>
                  <a:prstClr val="black"/>
                </a:solidFill>
              </a:rPr>
              <a:t>).</a:t>
            </a:r>
          </a:p>
          <a:p>
            <a:pPr marL="342900" indent="-342900">
              <a:buFontTx/>
              <a:buAutoNum type="arabicParenR"/>
            </a:pPr>
            <a:endParaRPr lang="en-US" sz="2400" dirty="0" smtClean="0">
              <a:solidFill>
                <a:prstClr val="black"/>
              </a:solidFill>
            </a:endParaRPr>
          </a:p>
          <a:p>
            <a:pPr marL="342900" indent="-342900">
              <a:buFontTx/>
              <a:buAutoNum type="arabicParenR"/>
            </a:pPr>
            <a:r>
              <a:rPr lang="en-US" sz="2400" dirty="0" smtClean="0">
                <a:solidFill>
                  <a:prstClr val="black"/>
                </a:solidFill>
              </a:rPr>
              <a:t>For </a:t>
            </a:r>
            <a:r>
              <a:rPr lang="en-US" sz="2400" dirty="0">
                <a:solidFill>
                  <a:prstClr val="black"/>
                </a:solidFill>
              </a:rPr>
              <a:t>penalty schedule, please refer 49 CFR Part 213</a:t>
            </a:r>
            <a:r>
              <a:rPr lang="en-US" sz="2400" dirty="0" smtClean="0">
                <a:solidFill>
                  <a:prstClr val="black"/>
                </a:solidFill>
              </a:rPr>
              <a:t>. </a:t>
            </a:r>
          </a:p>
          <a:p>
            <a:pPr marL="342900" indent="-342900">
              <a:buFontTx/>
              <a:buAutoNum type="arabicParenR"/>
            </a:pPr>
            <a:endParaRPr lang="en-US" sz="2400" dirty="0" smtClean="0">
              <a:solidFill>
                <a:prstClr val="black"/>
              </a:solidFill>
            </a:endParaRPr>
          </a:p>
          <a:p>
            <a:pPr marL="342900" indent="-342900">
              <a:buFontTx/>
              <a:buAutoNum type="arabicParenR"/>
            </a:pPr>
            <a:r>
              <a:rPr lang="en-US" sz="2400" dirty="0" smtClean="0">
                <a:solidFill>
                  <a:prstClr val="black"/>
                </a:solidFill>
              </a:rPr>
              <a:t>Defect </a:t>
            </a:r>
            <a:r>
              <a:rPr lang="en-US" sz="2400" dirty="0">
                <a:solidFill>
                  <a:prstClr val="black"/>
                </a:solidFill>
              </a:rPr>
              <a:t>code descriptions are not </a:t>
            </a:r>
            <a:r>
              <a:rPr lang="en-US" sz="2400" dirty="0" smtClean="0">
                <a:solidFill>
                  <a:prstClr val="black"/>
                </a:solidFill>
              </a:rPr>
              <a:t>exact regulatory </a:t>
            </a:r>
            <a:r>
              <a:rPr lang="en-US" sz="2400" dirty="0">
                <a:solidFill>
                  <a:prstClr val="black"/>
                </a:solidFill>
              </a:rPr>
              <a:t>language. They are subject to change as needed</a:t>
            </a:r>
            <a:r>
              <a:rPr lang="en-US" sz="2400" dirty="0" smtClean="0">
                <a:solidFill>
                  <a:prstClr val="black"/>
                </a:solidFill>
              </a:rPr>
              <a:t>.</a:t>
            </a:r>
          </a:p>
          <a:p>
            <a:endParaRPr lang="en-US" dirty="0">
              <a:solidFill>
                <a:prstClr val="black"/>
              </a:solidFill>
            </a:endParaRPr>
          </a:p>
        </p:txBody>
      </p:sp>
      <p:sp>
        <p:nvSpPr>
          <p:cNvPr id="10" name="TextBox 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266</a:t>
            </a:fld>
            <a:endParaRPr lang="en-US" sz="800" dirty="0">
              <a:solidFill>
                <a:prstClr val="black"/>
              </a:solidFill>
            </a:endParaRPr>
          </a:p>
        </p:txBody>
      </p:sp>
    </p:spTree>
    <p:extLst>
      <p:ext uri="{BB962C8B-B14F-4D97-AF65-F5344CB8AC3E}">
        <p14:creationId xmlns:p14="http://schemas.microsoft.com/office/powerpoint/2010/main" val="253801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6555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Appendix B – Defect Codes</a:t>
            </a:r>
            <a:endParaRPr lang="en-US" sz="2400" dirty="0">
              <a:gradFill>
                <a:gsLst>
                  <a:gs pos="0">
                    <a:prstClr val="black"/>
                  </a:gs>
                  <a:gs pos="40000">
                    <a:prstClr val="black">
                      <a:lumMod val="75000"/>
                      <a:lumOff val="25000"/>
                    </a:prstClr>
                  </a:gs>
                  <a:gs pos="100000">
                    <a:srgbClr val="212745">
                      <a:alpha val="65000"/>
                    </a:srgbClr>
                  </a:gs>
                </a:gsLst>
                <a:lin ang="5400000" scaled="0"/>
              </a:gradFill>
            </a:endParaRPr>
          </a:p>
        </p:txBody>
      </p:sp>
      <p:graphicFrame>
        <p:nvGraphicFramePr>
          <p:cNvPr id="9" name="Table 8"/>
          <p:cNvGraphicFramePr>
            <a:graphicFrameLocks noGrp="1"/>
          </p:cNvGraphicFramePr>
          <p:nvPr>
            <p:extLst>
              <p:ext uri="{D42A27DB-BD31-4B8C-83A1-F6EECF244321}">
                <p14:modId xmlns:p14="http://schemas.microsoft.com/office/powerpoint/2010/main" val="2570772581"/>
              </p:ext>
            </p:extLst>
          </p:nvPr>
        </p:nvGraphicFramePr>
        <p:xfrm>
          <a:off x="1219200" y="1397000"/>
          <a:ext cx="7086600" cy="4983480"/>
        </p:xfrm>
        <a:graphic>
          <a:graphicData uri="http://schemas.openxmlformats.org/drawingml/2006/table">
            <a:tbl>
              <a:tblPr firstRow="1" bandRow="1">
                <a:tableStyleId>{073A0DAA-6AF3-43AB-8588-CEC1D06C72B9}</a:tableStyleId>
              </a:tblPr>
              <a:tblGrid>
                <a:gridCol w="1066800"/>
                <a:gridCol w="6019800"/>
              </a:tblGrid>
              <a:tr h="370840">
                <a:tc>
                  <a:txBody>
                    <a:bodyPr/>
                    <a:lstStyle/>
                    <a:p>
                      <a:pPr algn="ctr"/>
                      <a:r>
                        <a:rPr lang="en-US" dirty="0" smtClean="0"/>
                        <a:t>Code </a:t>
                      </a:r>
                      <a:endParaRPr lang="en-US" dirty="0"/>
                    </a:p>
                  </a:txBody>
                  <a:tcPr/>
                </a:tc>
                <a:tc>
                  <a:txBody>
                    <a:bodyPr/>
                    <a:lstStyle/>
                    <a:p>
                      <a:pPr algn="ctr"/>
                      <a:r>
                        <a:rPr lang="en-US" dirty="0" smtClean="0"/>
                        <a:t>Description</a:t>
                      </a:r>
                      <a:endParaRPr lang="en-US" dirty="0"/>
                    </a:p>
                  </a:txBody>
                  <a:tcPr/>
                </a:tc>
              </a:tr>
              <a:tr h="370840">
                <a:tc>
                  <a:txBody>
                    <a:bodyPr/>
                    <a:lstStyle/>
                    <a:p>
                      <a:pPr algn="l"/>
                      <a:r>
                        <a:rPr lang="en-US" dirty="0" smtClean="0"/>
                        <a:t>0004A</a:t>
                      </a:r>
                      <a:endParaRPr lang="en-US" dirty="0"/>
                    </a:p>
                  </a:txBody>
                  <a:tcPr/>
                </a:tc>
                <a:tc>
                  <a:txBody>
                    <a:bodyPr/>
                    <a:lstStyle/>
                    <a:p>
                      <a:r>
                        <a:rPr lang="en-US" sz="1200" dirty="0" smtClean="0"/>
                        <a:t>Excepted track segment not identified in appropriate record.</a:t>
                      </a:r>
                      <a:endParaRPr lang="en-US" sz="1200" dirty="0"/>
                    </a:p>
                  </a:txBody>
                  <a:tcPr/>
                </a:tc>
              </a:tr>
              <a:tr h="370840">
                <a:tc>
                  <a:txBody>
                    <a:bodyPr/>
                    <a:lstStyle/>
                    <a:p>
                      <a:pPr algn="l"/>
                      <a:r>
                        <a:rPr lang="en-US" dirty="0" smtClean="0"/>
                        <a:t>0004B</a:t>
                      </a:r>
                      <a:endParaRPr lang="en-US" dirty="0"/>
                    </a:p>
                  </a:txBody>
                  <a:tcPr/>
                </a:tc>
                <a:tc>
                  <a:txBody>
                    <a:bodyPr/>
                    <a:lstStyle/>
                    <a:p>
                      <a:r>
                        <a:rPr lang="en-US" sz="1200" dirty="0" smtClean="0"/>
                        <a:t>Excepted track segment located within 30 feet of an adjacent track subject to simultaneous operation at speeds in excess of 10 mph.</a:t>
                      </a:r>
                      <a:endParaRPr lang="en-US" sz="1200" dirty="0"/>
                    </a:p>
                  </a:txBody>
                  <a:tcPr/>
                </a:tc>
              </a:tr>
              <a:tr h="370840">
                <a:tc>
                  <a:txBody>
                    <a:bodyPr/>
                    <a:lstStyle/>
                    <a:p>
                      <a:pPr algn="l"/>
                      <a:r>
                        <a:rPr lang="en-US" dirty="0" smtClean="0"/>
                        <a:t>0004C</a:t>
                      </a:r>
                      <a:endParaRPr lang="en-US" dirty="0"/>
                    </a:p>
                  </a:txBody>
                  <a:tcPr/>
                </a:tc>
                <a:tc>
                  <a:txBody>
                    <a:bodyPr/>
                    <a:lstStyle/>
                    <a:p>
                      <a:r>
                        <a:rPr lang="en-US" sz="1200" dirty="0" smtClean="0"/>
                        <a:t>Excepted track not inspected in accordance with 213.233(c) and 213.235 as specified for class 1 track.</a:t>
                      </a:r>
                      <a:endParaRPr lang="en-US" sz="1200" dirty="0"/>
                    </a:p>
                  </a:txBody>
                  <a:tcPr/>
                </a:tc>
              </a:tr>
              <a:tr h="370840">
                <a:tc>
                  <a:txBody>
                    <a:bodyPr/>
                    <a:lstStyle/>
                    <a:p>
                      <a:pPr algn="l"/>
                      <a:r>
                        <a:rPr lang="en-US" dirty="0" smtClean="0"/>
                        <a:t>0004D</a:t>
                      </a:r>
                      <a:endParaRPr lang="en-US" dirty="0"/>
                    </a:p>
                  </a:txBody>
                  <a:tcPr/>
                </a:tc>
                <a:tc>
                  <a:txBody>
                    <a:bodyPr/>
                    <a:lstStyle/>
                    <a:p>
                      <a:r>
                        <a:rPr lang="en-US" sz="1200" dirty="0" smtClean="0"/>
                        <a:t>Train speed exceeds 10 mph on excepted track.</a:t>
                      </a:r>
                      <a:endParaRPr lang="en-US" sz="1200" dirty="0"/>
                    </a:p>
                  </a:txBody>
                  <a:tcPr/>
                </a:tc>
              </a:tr>
              <a:tr h="386080">
                <a:tc>
                  <a:txBody>
                    <a:bodyPr/>
                    <a:lstStyle/>
                    <a:p>
                      <a:pPr algn="l"/>
                      <a:r>
                        <a:rPr lang="en-US" dirty="0" smtClean="0"/>
                        <a:t>0004E1</a:t>
                      </a:r>
                      <a:endParaRPr lang="en-US" dirty="0"/>
                    </a:p>
                  </a:txBody>
                  <a:tcPr/>
                </a:tc>
                <a:tc>
                  <a:txBody>
                    <a:bodyPr/>
                    <a:lstStyle/>
                    <a:p>
                      <a:r>
                        <a:rPr lang="en-US" sz="1200" dirty="0" smtClean="0"/>
                        <a:t>Occupied passenger train operated on excepted track.</a:t>
                      </a:r>
                      <a:endParaRPr lang="en-US" sz="1200" dirty="0"/>
                    </a:p>
                  </a:txBody>
                  <a:tcPr/>
                </a:tc>
              </a:tr>
              <a:tr h="370840">
                <a:tc>
                  <a:txBody>
                    <a:bodyPr/>
                    <a:lstStyle/>
                    <a:p>
                      <a:pPr algn="l"/>
                      <a:r>
                        <a:rPr lang="en-US" dirty="0" smtClean="0"/>
                        <a:t>0004E2</a:t>
                      </a:r>
                      <a:endParaRPr lang="en-US" dirty="0"/>
                    </a:p>
                  </a:txBody>
                  <a:tcPr/>
                </a:tc>
                <a:tc>
                  <a:txBody>
                    <a:bodyPr/>
                    <a:lstStyle/>
                    <a:p>
                      <a:r>
                        <a:rPr lang="en-US" sz="1200" dirty="0" smtClean="0"/>
                        <a:t>Freight train operated on excepted track with more than five cars required to be placarded in accordance with 49 cfr part 172.</a:t>
                      </a:r>
                      <a:endParaRPr lang="en-US" sz="1200" dirty="0"/>
                    </a:p>
                  </a:txBody>
                  <a:tcPr/>
                </a:tc>
              </a:tr>
              <a:tr h="426720">
                <a:tc>
                  <a:txBody>
                    <a:bodyPr/>
                    <a:lstStyle/>
                    <a:p>
                      <a:pPr algn="l"/>
                      <a:r>
                        <a:rPr lang="en-US" dirty="0" smtClean="0"/>
                        <a:t>0004E3</a:t>
                      </a:r>
                      <a:endParaRPr lang="en-US" dirty="0"/>
                    </a:p>
                  </a:txBody>
                  <a:tcPr/>
                </a:tc>
                <a:tc>
                  <a:txBody>
                    <a:bodyPr/>
                    <a:lstStyle/>
                    <a:p>
                      <a:r>
                        <a:rPr lang="en-US" sz="1200" dirty="0" smtClean="0"/>
                        <a:t>Train with a car required to be placarded by 49 cfr part 172 operated over excepted track within 100 feet of a bridge or in a public street or highway.</a:t>
                      </a:r>
                      <a:endParaRPr lang="en-US" sz="1200" dirty="0"/>
                    </a:p>
                  </a:txBody>
                  <a:tcPr/>
                </a:tc>
              </a:tr>
              <a:tr h="370840">
                <a:tc>
                  <a:txBody>
                    <a:bodyPr/>
                    <a:lstStyle/>
                    <a:p>
                      <a:pPr algn="l"/>
                      <a:r>
                        <a:rPr lang="en-US" dirty="0" smtClean="0"/>
                        <a:t>0004F</a:t>
                      </a:r>
                      <a:endParaRPr lang="en-US" dirty="0"/>
                    </a:p>
                  </a:txBody>
                  <a:tcPr/>
                </a:tc>
                <a:tc>
                  <a:txBody>
                    <a:bodyPr/>
                    <a:lstStyle/>
                    <a:p>
                      <a:r>
                        <a:rPr lang="en-US" sz="1200" dirty="0" smtClean="0"/>
                        <a:t>Failure to notify fra of removal of trackage from excepted status.</a:t>
                      </a:r>
                      <a:endParaRPr lang="en-US" sz="1200" dirty="0"/>
                    </a:p>
                  </a:txBody>
                  <a:tcPr/>
                </a:tc>
              </a:tr>
              <a:tr h="370840">
                <a:tc>
                  <a:txBody>
                    <a:bodyPr/>
                    <a:lstStyle/>
                    <a:p>
                      <a:pPr algn="l"/>
                      <a:r>
                        <a:rPr lang="en-US" dirty="0" smtClean="0"/>
                        <a:t>0005A</a:t>
                      </a:r>
                      <a:endParaRPr lang="en-US" dirty="0"/>
                    </a:p>
                  </a:txBody>
                  <a:tcPr/>
                </a:tc>
                <a:tc>
                  <a:txBody>
                    <a:bodyPr/>
                    <a:lstStyle/>
                    <a:p>
                      <a:r>
                        <a:rPr lang="en-US" sz="1200" dirty="0" smtClean="0"/>
                        <a:t>Failure of owner to either bring track into compliance, halt operations, or operate subject to the conditions of this part.</a:t>
                      </a:r>
                      <a:endParaRPr lang="en-US" sz="1200" dirty="0"/>
                    </a:p>
                  </a:txBody>
                  <a:tcPr/>
                </a:tc>
              </a:tr>
              <a:tr h="370840">
                <a:tc>
                  <a:txBody>
                    <a:bodyPr/>
                    <a:lstStyle/>
                    <a:p>
                      <a:pPr algn="l"/>
                      <a:r>
                        <a:rPr lang="en-US" dirty="0" smtClean="0"/>
                        <a:t>0007A2</a:t>
                      </a:r>
                      <a:endParaRPr lang="en-US" dirty="0"/>
                    </a:p>
                  </a:txBody>
                  <a:tcPr/>
                </a:tc>
                <a:tc>
                  <a:txBody>
                    <a:bodyPr/>
                    <a:lstStyle/>
                    <a:p>
                      <a:r>
                        <a:rPr lang="en-US" sz="1200" dirty="0" smtClean="0"/>
                        <a:t>Failure of track owner to have persons demonstrate required knowledge, ability to detect deviations and prescribe remedial action, inspection.</a:t>
                      </a:r>
                      <a:endParaRPr lang="en-US" sz="1200" dirty="0"/>
                    </a:p>
                  </a:txBody>
                  <a:tcPr/>
                </a:tc>
              </a:tr>
              <a:tr h="370840">
                <a:tc>
                  <a:txBody>
                    <a:bodyPr/>
                    <a:lstStyle/>
                    <a:p>
                      <a:pPr algn="l"/>
                      <a:r>
                        <a:rPr lang="en-US" dirty="0" smtClean="0"/>
                        <a:t>0007A3</a:t>
                      </a:r>
                      <a:endParaRPr lang="en-US" dirty="0"/>
                    </a:p>
                  </a:txBody>
                  <a:tcPr/>
                </a:tc>
                <a:tc>
                  <a:txBody>
                    <a:bodyPr/>
                    <a:lstStyle/>
                    <a:p>
                      <a:r>
                        <a:rPr lang="en-US" sz="1200" dirty="0" smtClean="0"/>
                        <a:t>Failure of person to have written authorization for restoration and renewal.</a:t>
                      </a:r>
                      <a:endParaRPr lang="en-US" sz="1200" dirty="0"/>
                    </a:p>
                  </a:txBody>
                  <a:tcPr/>
                </a:tc>
              </a:tr>
            </a:tbl>
          </a:graphicData>
        </a:graphic>
      </p:graphicFrame>
      <p:sp>
        <p:nvSpPr>
          <p:cNvPr id="10" name="TextBox 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267</a:t>
            </a:fld>
            <a:endParaRPr lang="en-US" sz="800" dirty="0">
              <a:solidFill>
                <a:prstClr val="black"/>
              </a:solidFill>
            </a:endParaRPr>
          </a:p>
        </p:txBody>
      </p:sp>
    </p:spTree>
    <p:extLst>
      <p:ext uri="{BB962C8B-B14F-4D97-AF65-F5344CB8AC3E}">
        <p14:creationId xmlns:p14="http://schemas.microsoft.com/office/powerpoint/2010/main" val="23347292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6555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Appendix B – Defect Codes</a:t>
            </a:r>
            <a:endParaRPr lang="en-US" sz="2400" dirty="0">
              <a:gradFill>
                <a:gsLst>
                  <a:gs pos="0">
                    <a:prstClr val="black"/>
                  </a:gs>
                  <a:gs pos="40000">
                    <a:prstClr val="black">
                      <a:lumMod val="75000"/>
                      <a:lumOff val="25000"/>
                    </a:prstClr>
                  </a:gs>
                  <a:gs pos="100000">
                    <a:srgbClr val="212745">
                      <a:alpha val="65000"/>
                    </a:srgbClr>
                  </a:gs>
                </a:gsLst>
                <a:lin ang="5400000" scaled="0"/>
              </a:gradFill>
            </a:endParaRPr>
          </a:p>
        </p:txBody>
      </p:sp>
      <p:graphicFrame>
        <p:nvGraphicFramePr>
          <p:cNvPr id="9" name="Table 8"/>
          <p:cNvGraphicFramePr>
            <a:graphicFrameLocks noGrp="1"/>
          </p:cNvGraphicFramePr>
          <p:nvPr>
            <p:extLst>
              <p:ext uri="{D42A27DB-BD31-4B8C-83A1-F6EECF244321}">
                <p14:modId xmlns:p14="http://schemas.microsoft.com/office/powerpoint/2010/main" val="3087119381"/>
              </p:ext>
            </p:extLst>
          </p:nvPr>
        </p:nvGraphicFramePr>
        <p:xfrm>
          <a:off x="1219200" y="1397000"/>
          <a:ext cx="7086600" cy="4953000"/>
        </p:xfrm>
        <a:graphic>
          <a:graphicData uri="http://schemas.openxmlformats.org/drawingml/2006/table">
            <a:tbl>
              <a:tblPr firstRow="1" bandRow="1">
                <a:tableStyleId>{073A0DAA-6AF3-43AB-8588-CEC1D06C72B9}</a:tableStyleId>
              </a:tblPr>
              <a:tblGrid>
                <a:gridCol w="1066800"/>
                <a:gridCol w="6019800"/>
              </a:tblGrid>
              <a:tr h="370840">
                <a:tc>
                  <a:txBody>
                    <a:bodyPr/>
                    <a:lstStyle/>
                    <a:p>
                      <a:pPr algn="ctr"/>
                      <a:r>
                        <a:rPr lang="en-US" dirty="0" smtClean="0"/>
                        <a:t>Code </a:t>
                      </a:r>
                      <a:endParaRPr lang="en-US" dirty="0"/>
                    </a:p>
                  </a:txBody>
                  <a:tcPr/>
                </a:tc>
                <a:tc>
                  <a:txBody>
                    <a:bodyPr/>
                    <a:lstStyle/>
                    <a:p>
                      <a:pPr algn="ctr"/>
                      <a:r>
                        <a:rPr lang="en-US" dirty="0" smtClean="0"/>
                        <a:t>Description</a:t>
                      </a:r>
                      <a:endParaRPr lang="en-US" dirty="0"/>
                    </a:p>
                  </a:txBody>
                  <a:tcPr/>
                </a:tc>
              </a:tr>
              <a:tr h="370840">
                <a:tc>
                  <a:txBody>
                    <a:bodyPr/>
                    <a:lstStyle/>
                    <a:p>
                      <a:pPr algn="l"/>
                      <a:r>
                        <a:rPr lang="en-US" dirty="0" smtClean="0"/>
                        <a:t>0007B</a:t>
                      </a:r>
                      <a:endParaRPr lang="en-US" dirty="0"/>
                    </a:p>
                  </a:txBody>
                  <a:tcPr/>
                </a:tc>
                <a:tc>
                  <a:txBody>
                    <a:bodyPr/>
                    <a:lstStyle/>
                    <a:p>
                      <a:r>
                        <a:rPr lang="en-US" sz="1200" dirty="0" smtClean="0"/>
                        <a:t>Failure of track owner to use qualified persons to inspect track.</a:t>
                      </a:r>
                      <a:endParaRPr lang="en-US" sz="1200" dirty="0"/>
                    </a:p>
                  </a:txBody>
                  <a:tcPr/>
                </a:tc>
              </a:tr>
              <a:tr h="370840">
                <a:tc>
                  <a:txBody>
                    <a:bodyPr/>
                    <a:lstStyle/>
                    <a:p>
                      <a:pPr algn="l"/>
                      <a:r>
                        <a:rPr lang="en-US" dirty="0" smtClean="0"/>
                        <a:t>0007B2</a:t>
                      </a:r>
                      <a:endParaRPr lang="en-US" dirty="0"/>
                    </a:p>
                  </a:txBody>
                  <a:tcPr/>
                </a:tc>
                <a:tc>
                  <a:txBody>
                    <a:bodyPr/>
                    <a:lstStyle/>
                    <a:p>
                      <a:r>
                        <a:rPr lang="en-US" sz="1200" dirty="0" smtClean="0"/>
                        <a:t>Failure of track owner to have persons demonstrate required knowledge, ability to detect deviations and prescribe remedial action, restoration and renewal.</a:t>
                      </a:r>
                      <a:endParaRPr lang="en-US" sz="1200" dirty="0"/>
                    </a:p>
                  </a:txBody>
                  <a:tcPr/>
                </a:tc>
              </a:tr>
              <a:tr h="370840">
                <a:tc>
                  <a:txBody>
                    <a:bodyPr/>
                    <a:lstStyle/>
                    <a:p>
                      <a:pPr algn="l"/>
                      <a:r>
                        <a:rPr lang="en-US" dirty="0" smtClean="0"/>
                        <a:t>0007B3</a:t>
                      </a:r>
                      <a:endParaRPr lang="en-US" dirty="0"/>
                    </a:p>
                  </a:txBody>
                  <a:tcPr/>
                </a:tc>
                <a:tc>
                  <a:txBody>
                    <a:bodyPr/>
                    <a:lstStyle/>
                    <a:p>
                      <a:r>
                        <a:rPr lang="en-US" sz="1200" dirty="0" smtClean="0"/>
                        <a:t>Failure of person to have written authorization for inspection.</a:t>
                      </a:r>
                      <a:endParaRPr lang="en-US" sz="1200" dirty="0"/>
                    </a:p>
                  </a:txBody>
                  <a:tcPr/>
                </a:tc>
              </a:tr>
              <a:tr h="370840">
                <a:tc>
                  <a:txBody>
                    <a:bodyPr/>
                    <a:lstStyle/>
                    <a:p>
                      <a:pPr algn="l"/>
                      <a:r>
                        <a:rPr lang="en-US" dirty="0" smtClean="0"/>
                        <a:t>0007C</a:t>
                      </a:r>
                      <a:endParaRPr lang="en-US" dirty="0"/>
                    </a:p>
                  </a:txBody>
                  <a:tcPr/>
                </a:tc>
                <a:tc>
                  <a:txBody>
                    <a:bodyPr/>
                    <a:lstStyle/>
                    <a:p>
                      <a:r>
                        <a:rPr lang="en-US" sz="1200" dirty="0" smtClean="0"/>
                        <a:t>Failure of track owner to use qualified persons to inspect, restore or renew cwr.</a:t>
                      </a:r>
                      <a:endParaRPr lang="en-US" sz="1200" dirty="0"/>
                    </a:p>
                  </a:txBody>
                  <a:tcPr/>
                </a:tc>
              </a:tr>
              <a:tr h="386080">
                <a:tc>
                  <a:txBody>
                    <a:bodyPr/>
                    <a:lstStyle/>
                    <a:p>
                      <a:pPr algn="l"/>
                      <a:r>
                        <a:rPr lang="en-US" dirty="0" smtClean="0"/>
                        <a:t>0007C2</a:t>
                      </a:r>
                      <a:endParaRPr lang="en-US" dirty="0"/>
                    </a:p>
                  </a:txBody>
                  <a:tcPr/>
                </a:tc>
                <a:tc>
                  <a:txBody>
                    <a:bodyPr/>
                    <a:lstStyle/>
                    <a:p>
                      <a:r>
                        <a:rPr lang="en-US" sz="1200" dirty="0" smtClean="0"/>
                        <a:t>Failure to complete comprehensive cwr training course.</a:t>
                      </a:r>
                      <a:endParaRPr lang="en-US" sz="1200" dirty="0"/>
                    </a:p>
                  </a:txBody>
                  <a:tcPr/>
                </a:tc>
              </a:tr>
              <a:tr h="370840">
                <a:tc>
                  <a:txBody>
                    <a:bodyPr/>
                    <a:lstStyle/>
                    <a:p>
                      <a:pPr algn="l"/>
                      <a:r>
                        <a:rPr lang="en-US" dirty="0" smtClean="0"/>
                        <a:t>0007C3</a:t>
                      </a:r>
                      <a:endParaRPr lang="en-US" dirty="0"/>
                    </a:p>
                  </a:txBody>
                  <a:tcPr/>
                </a:tc>
                <a:tc>
                  <a:txBody>
                    <a:bodyPr/>
                    <a:lstStyle/>
                    <a:p>
                      <a:r>
                        <a:rPr lang="en-US" sz="1200" dirty="0" smtClean="0"/>
                        <a:t>Failure of track owner to have persons demonstrate required knowledge, ability to detect deviations, cwr.</a:t>
                      </a:r>
                      <a:endParaRPr lang="en-US" sz="1200" dirty="0"/>
                    </a:p>
                  </a:txBody>
                  <a:tcPr/>
                </a:tc>
              </a:tr>
              <a:tr h="426720">
                <a:tc>
                  <a:txBody>
                    <a:bodyPr/>
                    <a:lstStyle/>
                    <a:p>
                      <a:pPr algn="l"/>
                      <a:r>
                        <a:rPr lang="en-US" dirty="0" smtClean="0"/>
                        <a:t>0007C4</a:t>
                      </a:r>
                      <a:endParaRPr lang="en-US" dirty="0"/>
                    </a:p>
                  </a:txBody>
                  <a:tcPr/>
                </a:tc>
                <a:tc>
                  <a:txBody>
                    <a:bodyPr/>
                    <a:lstStyle/>
                    <a:p>
                      <a:r>
                        <a:rPr lang="en-US" sz="1200" dirty="0" smtClean="0"/>
                        <a:t>Failure of person to have written authorization to inspect, restore or renew cwr.</a:t>
                      </a:r>
                      <a:endParaRPr lang="en-US" sz="1200" dirty="0"/>
                    </a:p>
                  </a:txBody>
                  <a:tcPr/>
                </a:tc>
              </a:tr>
              <a:tr h="370840">
                <a:tc>
                  <a:txBody>
                    <a:bodyPr/>
                    <a:lstStyle/>
                    <a:p>
                      <a:pPr algn="l"/>
                      <a:r>
                        <a:rPr lang="en-US" dirty="0" smtClean="0"/>
                        <a:t>0007D</a:t>
                      </a:r>
                      <a:endParaRPr lang="en-US" dirty="0"/>
                    </a:p>
                  </a:txBody>
                  <a:tcPr/>
                </a:tc>
                <a:tc>
                  <a:txBody>
                    <a:bodyPr/>
                    <a:lstStyle/>
                    <a:p>
                      <a:r>
                        <a:rPr lang="en-US" sz="1200" dirty="0" smtClean="0"/>
                        <a:t>Failure of track owner to use not fully qualified persons to pass trains over broken rails or pull aparts.</a:t>
                      </a:r>
                      <a:endParaRPr lang="en-US" sz="1200" dirty="0"/>
                    </a:p>
                  </a:txBody>
                  <a:tcPr/>
                </a:tc>
              </a:tr>
              <a:tr h="370840">
                <a:tc>
                  <a:txBody>
                    <a:bodyPr/>
                    <a:lstStyle/>
                    <a:p>
                      <a:pPr algn="l"/>
                      <a:r>
                        <a:rPr lang="en-US" dirty="0" smtClean="0"/>
                        <a:t>0007D2</a:t>
                      </a:r>
                      <a:endParaRPr lang="en-US" dirty="0"/>
                    </a:p>
                  </a:txBody>
                  <a:tcPr/>
                </a:tc>
                <a:tc>
                  <a:txBody>
                    <a:bodyPr/>
                    <a:lstStyle/>
                    <a:p>
                      <a:r>
                        <a:rPr lang="en-US" sz="1200" dirty="0" smtClean="0"/>
                        <a:t>Train speed exceeds 10 mph over broken rails or pull aparts.</a:t>
                      </a:r>
                      <a:endParaRPr lang="en-US" sz="1200" dirty="0"/>
                    </a:p>
                  </a:txBody>
                  <a:tcPr/>
                </a:tc>
              </a:tr>
              <a:tr h="370840">
                <a:tc>
                  <a:txBody>
                    <a:bodyPr/>
                    <a:lstStyle/>
                    <a:p>
                      <a:pPr algn="l"/>
                      <a:r>
                        <a:rPr lang="en-US" dirty="0" smtClean="0"/>
                        <a:t>0007D3</a:t>
                      </a:r>
                      <a:endParaRPr lang="en-US" dirty="0"/>
                    </a:p>
                  </a:txBody>
                  <a:tcPr/>
                </a:tc>
                <a:tc>
                  <a:txBody>
                    <a:bodyPr/>
                    <a:lstStyle/>
                    <a:p>
                      <a:r>
                        <a:rPr lang="en-US" sz="1200" dirty="0" smtClean="0"/>
                        <a:t>0007D3 Person not watching or prepared to stop train movements over broken rails or pull aparts.</a:t>
                      </a:r>
                      <a:endParaRPr lang="en-US" sz="1200" dirty="0"/>
                    </a:p>
                  </a:txBody>
                  <a:tcPr/>
                </a:tc>
              </a:tr>
              <a:tr h="370840">
                <a:tc>
                  <a:txBody>
                    <a:bodyPr/>
                    <a:lstStyle/>
                    <a:p>
                      <a:pPr algn="l"/>
                      <a:r>
                        <a:rPr lang="en-US" dirty="0" smtClean="0"/>
                        <a:t>0007D4</a:t>
                      </a:r>
                      <a:endParaRPr lang="en-US" dirty="0"/>
                    </a:p>
                  </a:txBody>
                  <a:tcPr/>
                </a:tc>
                <a:tc>
                  <a:txBody>
                    <a:bodyPr/>
                    <a:lstStyle/>
                    <a:p>
                      <a:r>
                        <a:rPr lang="en-US" sz="1200" dirty="0" smtClean="0"/>
                        <a:t>Failure to promptly notify and dispatch person(s) fully qualified under 213.7 to the location of the broken rail or pull apart.</a:t>
                      </a:r>
                      <a:endParaRPr lang="en-US" sz="1200" dirty="0"/>
                    </a:p>
                  </a:txBody>
                  <a:tcPr/>
                </a:tc>
              </a:tr>
            </a:tbl>
          </a:graphicData>
        </a:graphic>
      </p:graphicFrame>
      <p:sp>
        <p:nvSpPr>
          <p:cNvPr id="10" name="TextBox 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268</a:t>
            </a:fld>
            <a:endParaRPr lang="en-US" sz="800" dirty="0">
              <a:solidFill>
                <a:prstClr val="black"/>
              </a:solidFill>
            </a:endParaRPr>
          </a:p>
        </p:txBody>
      </p:sp>
    </p:spTree>
    <p:extLst>
      <p:ext uri="{BB962C8B-B14F-4D97-AF65-F5344CB8AC3E}">
        <p14:creationId xmlns:p14="http://schemas.microsoft.com/office/powerpoint/2010/main" val="2001660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6555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Appendix B – Defect Codes</a:t>
            </a:r>
            <a:endParaRPr lang="en-US" sz="2400" dirty="0">
              <a:gradFill>
                <a:gsLst>
                  <a:gs pos="0">
                    <a:prstClr val="black"/>
                  </a:gs>
                  <a:gs pos="40000">
                    <a:prstClr val="black">
                      <a:lumMod val="75000"/>
                      <a:lumOff val="25000"/>
                    </a:prstClr>
                  </a:gs>
                  <a:gs pos="100000">
                    <a:srgbClr val="212745">
                      <a:alpha val="65000"/>
                    </a:srgbClr>
                  </a:gs>
                </a:gsLst>
                <a:lin ang="5400000" scaled="0"/>
              </a:gradFill>
            </a:endParaRPr>
          </a:p>
        </p:txBody>
      </p:sp>
      <p:graphicFrame>
        <p:nvGraphicFramePr>
          <p:cNvPr id="9" name="Table 8"/>
          <p:cNvGraphicFramePr>
            <a:graphicFrameLocks noGrp="1"/>
          </p:cNvGraphicFramePr>
          <p:nvPr>
            <p:extLst>
              <p:ext uri="{D42A27DB-BD31-4B8C-83A1-F6EECF244321}">
                <p14:modId xmlns:p14="http://schemas.microsoft.com/office/powerpoint/2010/main" val="3610983508"/>
              </p:ext>
            </p:extLst>
          </p:nvPr>
        </p:nvGraphicFramePr>
        <p:xfrm>
          <a:off x="1219200" y="1397000"/>
          <a:ext cx="7086600" cy="4678680"/>
        </p:xfrm>
        <a:graphic>
          <a:graphicData uri="http://schemas.openxmlformats.org/drawingml/2006/table">
            <a:tbl>
              <a:tblPr firstRow="1" bandRow="1">
                <a:tableStyleId>{073A0DAA-6AF3-43AB-8588-CEC1D06C72B9}</a:tableStyleId>
              </a:tblPr>
              <a:tblGrid>
                <a:gridCol w="1066800"/>
                <a:gridCol w="6019800"/>
              </a:tblGrid>
              <a:tr h="370840">
                <a:tc>
                  <a:txBody>
                    <a:bodyPr/>
                    <a:lstStyle/>
                    <a:p>
                      <a:pPr algn="ctr"/>
                      <a:r>
                        <a:rPr lang="en-US" dirty="0" smtClean="0"/>
                        <a:t>Code </a:t>
                      </a:r>
                      <a:endParaRPr lang="en-US" dirty="0"/>
                    </a:p>
                  </a:txBody>
                  <a:tcPr/>
                </a:tc>
                <a:tc>
                  <a:txBody>
                    <a:bodyPr/>
                    <a:lstStyle/>
                    <a:p>
                      <a:pPr algn="ctr"/>
                      <a:r>
                        <a:rPr lang="en-US" dirty="0" smtClean="0"/>
                        <a:t>Description</a:t>
                      </a:r>
                      <a:endParaRPr lang="en-US" dirty="0"/>
                    </a:p>
                  </a:txBody>
                  <a:tcPr/>
                </a:tc>
              </a:tr>
              <a:tr h="370840">
                <a:tc>
                  <a:txBody>
                    <a:bodyPr/>
                    <a:lstStyle/>
                    <a:p>
                      <a:pPr algn="l"/>
                      <a:r>
                        <a:rPr lang="en-US" dirty="0" smtClean="0"/>
                        <a:t>0007E</a:t>
                      </a:r>
                      <a:endParaRPr lang="en-US" dirty="0"/>
                    </a:p>
                  </a:txBody>
                  <a:tcPr/>
                </a:tc>
                <a:tc>
                  <a:txBody>
                    <a:bodyPr/>
                    <a:lstStyle/>
                    <a:p>
                      <a:r>
                        <a:rPr lang="en-US" sz="1200" dirty="0" smtClean="0"/>
                        <a:t>Failure of track owner to properly maintain written records of designation and basis for each designation.</a:t>
                      </a:r>
                      <a:endParaRPr lang="en-US" sz="1200" dirty="0"/>
                    </a:p>
                  </a:txBody>
                  <a:tcPr/>
                </a:tc>
              </a:tr>
              <a:tr h="370840">
                <a:tc>
                  <a:txBody>
                    <a:bodyPr/>
                    <a:lstStyle/>
                    <a:p>
                      <a:pPr algn="l"/>
                      <a:r>
                        <a:rPr lang="en-US" dirty="0" smtClean="0"/>
                        <a:t>0009B1</a:t>
                      </a:r>
                      <a:endParaRPr lang="en-US" dirty="0"/>
                    </a:p>
                  </a:txBody>
                  <a:tcPr/>
                </a:tc>
                <a:tc>
                  <a:txBody>
                    <a:bodyPr/>
                    <a:lstStyle/>
                    <a:p>
                      <a:r>
                        <a:rPr lang="en-US" sz="1200" dirty="0" smtClean="0"/>
                        <a:t>Failure to restore other than excepted track to compliance with class 1 stds. Within 30 days after a person designated under 213.7(a) has determined that operations may safely continue over defect(s) not meeting class 1 or excepted track standards.</a:t>
                      </a:r>
                      <a:endParaRPr lang="en-US" sz="1200" dirty="0"/>
                    </a:p>
                  </a:txBody>
                  <a:tcPr/>
                </a:tc>
              </a:tr>
              <a:tr h="370840">
                <a:tc>
                  <a:txBody>
                    <a:bodyPr/>
                    <a:lstStyle/>
                    <a:p>
                      <a:pPr algn="l"/>
                      <a:r>
                        <a:rPr lang="en-US" dirty="0" smtClean="0"/>
                        <a:t>0009B2</a:t>
                      </a:r>
                      <a:endParaRPr lang="en-US" dirty="0"/>
                    </a:p>
                  </a:txBody>
                  <a:tcPr/>
                </a:tc>
                <a:tc>
                  <a:txBody>
                    <a:bodyPr/>
                    <a:lstStyle/>
                    <a:p>
                      <a:r>
                        <a:rPr lang="en-US" sz="1200" dirty="0" smtClean="0"/>
                        <a:t>Failure of track owner to enforce, over class 1 defects, the limiting conditions imposed by person designated under 213.7(a).</a:t>
                      </a:r>
                      <a:endParaRPr lang="en-US" sz="1200" dirty="0"/>
                    </a:p>
                  </a:txBody>
                  <a:tcPr/>
                </a:tc>
              </a:tr>
              <a:tr h="370840">
                <a:tc>
                  <a:txBody>
                    <a:bodyPr/>
                    <a:lstStyle/>
                    <a:p>
                      <a:pPr algn="l"/>
                      <a:r>
                        <a:rPr lang="en-US" dirty="0" smtClean="0"/>
                        <a:t>0011</a:t>
                      </a:r>
                      <a:endParaRPr lang="en-US" dirty="0"/>
                    </a:p>
                  </a:txBody>
                  <a:tcPr/>
                </a:tc>
                <a:tc>
                  <a:txBody>
                    <a:bodyPr/>
                    <a:lstStyle/>
                    <a:p>
                      <a:r>
                        <a:rPr lang="en-US" sz="1200" dirty="0" smtClean="0"/>
                        <a:t>Proper qualified supervision not provided at work site during work hours when track is being restored or renewed under traffic conditions.</a:t>
                      </a:r>
                      <a:endParaRPr lang="en-US" sz="1200" dirty="0"/>
                    </a:p>
                  </a:txBody>
                  <a:tcPr/>
                </a:tc>
              </a:tr>
              <a:tr h="386080">
                <a:tc>
                  <a:txBody>
                    <a:bodyPr/>
                    <a:lstStyle/>
                    <a:p>
                      <a:pPr algn="l"/>
                      <a:r>
                        <a:rPr lang="en-US" dirty="0" smtClean="0"/>
                        <a:t>0013</a:t>
                      </a:r>
                      <a:endParaRPr lang="en-US" dirty="0"/>
                    </a:p>
                  </a:txBody>
                  <a:tcPr/>
                </a:tc>
                <a:tc>
                  <a:txBody>
                    <a:bodyPr/>
                    <a:lstStyle/>
                    <a:p>
                      <a:r>
                        <a:rPr lang="en-US" sz="1200" dirty="0" smtClean="0"/>
                        <a:t>Failure to add dynamic movement to static measurement</a:t>
                      </a:r>
                      <a:endParaRPr lang="en-US" sz="1200" dirty="0"/>
                    </a:p>
                  </a:txBody>
                  <a:tcPr/>
                </a:tc>
              </a:tr>
              <a:tr h="370840">
                <a:tc>
                  <a:txBody>
                    <a:bodyPr/>
                    <a:lstStyle/>
                    <a:p>
                      <a:pPr algn="l"/>
                      <a:r>
                        <a:rPr lang="en-US" dirty="0" smtClean="0"/>
                        <a:t>0033A1</a:t>
                      </a:r>
                      <a:endParaRPr lang="en-US" dirty="0"/>
                    </a:p>
                  </a:txBody>
                  <a:tcPr/>
                </a:tc>
                <a:tc>
                  <a:txBody>
                    <a:bodyPr/>
                    <a:lstStyle/>
                    <a:p>
                      <a:r>
                        <a:rPr lang="en-US" sz="1200" dirty="0" smtClean="0"/>
                        <a:t>Drainage or water-carrying facility not maintained.</a:t>
                      </a:r>
                      <a:endParaRPr lang="en-US" sz="1200" dirty="0"/>
                    </a:p>
                  </a:txBody>
                  <a:tcPr/>
                </a:tc>
              </a:tr>
              <a:tr h="426720">
                <a:tc>
                  <a:txBody>
                    <a:bodyPr/>
                    <a:lstStyle/>
                    <a:p>
                      <a:pPr algn="l"/>
                      <a:r>
                        <a:rPr lang="en-US" dirty="0" smtClean="0"/>
                        <a:t>0033A2</a:t>
                      </a:r>
                      <a:endParaRPr lang="en-US" dirty="0"/>
                    </a:p>
                  </a:txBody>
                  <a:tcPr/>
                </a:tc>
                <a:tc>
                  <a:txBody>
                    <a:bodyPr/>
                    <a:lstStyle/>
                    <a:p>
                      <a:r>
                        <a:rPr lang="en-US" sz="1200" dirty="0" smtClean="0"/>
                        <a:t>Drainage or water-carrying facility obstructed by debris.</a:t>
                      </a:r>
                      <a:endParaRPr lang="en-US" sz="1200" dirty="0"/>
                    </a:p>
                  </a:txBody>
                  <a:tcPr/>
                </a:tc>
              </a:tr>
              <a:tr h="370840">
                <a:tc>
                  <a:txBody>
                    <a:bodyPr/>
                    <a:lstStyle/>
                    <a:p>
                      <a:pPr algn="l"/>
                      <a:r>
                        <a:rPr lang="en-US" dirty="0" smtClean="0"/>
                        <a:t>0033A3</a:t>
                      </a:r>
                      <a:endParaRPr lang="en-US" dirty="0"/>
                    </a:p>
                  </a:txBody>
                  <a:tcPr/>
                </a:tc>
                <a:tc>
                  <a:txBody>
                    <a:bodyPr/>
                    <a:lstStyle/>
                    <a:p>
                      <a:r>
                        <a:rPr lang="en-US" sz="1200" dirty="0" smtClean="0"/>
                        <a:t>Drainage or water-carrying facility collapsed.</a:t>
                      </a:r>
                      <a:endParaRPr lang="en-US" sz="1200" dirty="0"/>
                    </a:p>
                  </a:txBody>
                  <a:tcPr/>
                </a:tc>
              </a:tr>
              <a:tr h="370840">
                <a:tc>
                  <a:txBody>
                    <a:bodyPr/>
                    <a:lstStyle/>
                    <a:p>
                      <a:pPr algn="l"/>
                      <a:r>
                        <a:rPr lang="en-US" dirty="0" smtClean="0"/>
                        <a:t>0033A4</a:t>
                      </a:r>
                      <a:endParaRPr lang="en-US" dirty="0"/>
                    </a:p>
                  </a:txBody>
                  <a:tcPr/>
                </a:tc>
                <a:tc>
                  <a:txBody>
                    <a:bodyPr/>
                    <a:lstStyle/>
                    <a:p>
                      <a:r>
                        <a:rPr lang="en-US" sz="1200" dirty="0" smtClean="0"/>
                        <a:t>Drainage or water-carrying facility obstructed by vegetation.</a:t>
                      </a:r>
                      <a:endParaRPr lang="en-US" sz="1200" dirty="0"/>
                    </a:p>
                  </a:txBody>
                  <a:tcPr/>
                </a:tc>
              </a:tr>
              <a:tr h="370840">
                <a:tc>
                  <a:txBody>
                    <a:bodyPr/>
                    <a:lstStyle/>
                    <a:p>
                      <a:pPr algn="l"/>
                      <a:r>
                        <a:rPr lang="en-US" dirty="0" smtClean="0"/>
                        <a:t>0033A5</a:t>
                      </a:r>
                      <a:endParaRPr lang="en-US" dirty="0"/>
                    </a:p>
                  </a:txBody>
                  <a:tcPr/>
                </a:tc>
                <a:tc>
                  <a:txBody>
                    <a:bodyPr/>
                    <a:lstStyle/>
                    <a:p>
                      <a:r>
                        <a:rPr lang="en-US" sz="1200" dirty="0" smtClean="0"/>
                        <a:t>Drainage or water-carrying facility obstructed by silting.</a:t>
                      </a:r>
                      <a:endParaRPr lang="en-US" sz="1200" dirty="0"/>
                    </a:p>
                  </a:txBody>
                  <a:tcPr/>
                </a:tc>
              </a:tr>
            </a:tbl>
          </a:graphicData>
        </a:graphic>
      </p:graphicFrame>
      <p:sp>
        <p:nvSpPr>
          <p:cNvPr id="10" name="TextBox 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269</a:t>
            </a:fld>
            <a:endParaRPr lang="en-US" sz="800" dirty="0">
              <a:solidFill>
                <a:prstClr val="black"/>
              </a:solidFill>
            </a:endParaRPr>
          </a:p>
        </p:txBody>
      </p:sp>
    </p:spTree>
    <p:extLst>
      <p:ext uri="{BB962C8B-B14F-4D97-AF65-F5344CB8AC3E}">
        <p14:creationId xmlns:p14="http://schemas.microsoft.com/office/powerpoint/2010/main" val="42690234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pic>
        <p:nvPicPr>
          <p:cNvPr id="8" name="Picture 2" descr="C:\Documents and Settings\kevin.mcquitty\My Documents\RIG Rail flaws R7\BNSF 2-16-06 011.jpg"/>
          <p:cNvPicPr>
            <a:picLocks noChangeAspect="1" noChangeArrowheads="1"/>
          </p:cNvPicPr>
          <p:nvPr/>
        </p:nvPicPr>
        <p:blipFill>
          <a:blip r:embed="rId3" cstate="print"/>
          <a:srcRect/>
          <a:stretch>
            <a:fillRect/>
          </a:stretch>
        </p:blipFill>
        <p:spPr bwMode="auto">
          <a:xfrm>
            <a:off x="1792288" y="1371600"/>
            <a:ext cx="5486400" cy="4114800"/>
          </a:xfrm>
          <a:prstGeom prst="rect">
            <a:avLst/>
          </a:prstGeom>
          <a:noFill/>
        </p:spPr>
      </p:pic>
      <p:sp>
        <p:nvSpPr>
          <p:cNvPr id="3" name="TextBox 2"/>
          <p:cNvSpPr txBox="1"/>
          <p:nvPr/>
        </p:nvSpPr>
        <p:spPr>
          <a:xfrm>
            <a:off x="533400" y="5638800"/>
            <a:ext cx="8001000" cy="400110"/>
          </a:xfrm>
          <a:prstGeom prst="rect">
            <a:avLst/>
          </a:prstGeom>
          <a:noFill/>
        </p:spPr>
        <p:txBody>
          <a:bodyPr wrap="square" rtlCol="0">
            <a:spAutoFit/>
          </a:bodyPr>
          <a:lstStyle/>
          <a:p>
            <a:pPr algn="ctr"/>
            <a:r>
              <a:rPr lang="en-US" sz="2000" dirty="0" smtClean="0">
                <a:solidFill>
                  <a:prstClr val="black"/>
                </a:solidFill>
              </a:rPr>
              <a:t>What’s the remedial action for a cracked or broken switch point?</a:t>
            </a:r>
            <a:endParaRPr lang="en-US" sz="2000" dirty="0">
              <a:solidFill>
                <a:prstClr val="black"/>
              </a:solidFill>
            </a:endParaRPr>
          </a:p>
        </p:txBody>
      </p:sp>
      <p:sp>
        <p:nvSpPr>
          <p:cNvPr id="10" name="TextBox 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27</a:t>
            </a:fld>
            <a:endParaRPr lang="en-US" sz="800" dirty="0">
              <a:solidFill>
                <a:prstClr val="black"/>
              </a:solidFill>
            </a:endParaRPr>
          </a:p>
        </p:txBody>
      </p:sp>
      <p:pic>
        <p:nvPicPr>
          <p:cNvPr id="9" name="Picture 6" descr="C:\Users\kevin.mcquitty\AppData\Local\Microsoft\Windows\Temporary Internet Files\Content.IE5\E9Q6Q4U8\brain-cartoo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1" y="13716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9341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6555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Appendix C – </a:t>
            </a:r>
            <a:r>
              <a:rPr lang="en-US" sz="3200" dirty="0" smtClean="0">
                <a:gradFill>
                  <a:gsLst>
                    <a:gs pos="0">
                      <a:prstClr val="black"/>
                    </a:gs>
                    <a:gs pos="40000">
                      <a:prstClr val="black">
                        <a:lumMod val="75000"/>
                        <a:lumOff val="25000"/>
                      </a:prstClr>
                    </a:gs>
                    <a:gs pos="100000">
                      <a:srgbClr val="212745">
                        <a:alpha val="65000"/>
                      </a:srgbClr>
                    </a:gs>
                  </a:gsLst>
                  <a:lin ang="5400000" scaled="0"/>
                </a:gradFill>
              </a:rPr>
              <a:t>Rail Mill Branding</a:t>
            </a:r>
          </a:p>
          <a:p>
            <a:pPr marL="0" indent="0" algn="l">
              <a:buClr>
                <a:srgbClr val="F14124">
                  <a:lumMod val="75000"/>
                </a:srgbClr>
              </a:buClr>
              <a:buFont typeface="Georgia" pitchFamily="18" charset="0"/>
              <a:buNone/>
            </a:pPr>
            <a:r>
              <a:rPr lang="en-US" sz="3200" dirty="0" smtClean="0">
                <a:gradFill>
                  <a:gsLst>
                    <a:gs pos="0">
                      <a:prstClr val="black"/>
                    </a:gs>
                    <a:gs pos="40000">
                      <a:prstClr val="black">
                        <a:lumMod val="75000"/>
                        <a:lumOff val="25000"/>
                      </a:prstClr>
                    </a:gs>
                    <a:gs pos="100000">
                      <a:srgbClr val="212745">
                        <a:alpha val="65000"/>
                      </a:srgbClr>
                    </a:gs>
                  </a:gsLst>
                  <a:lin ang="5400000" scaled="0"/>
                </a:gradFill>
              </a:rPr>
              <a:t>                                   </a:t>
            </a:r>
            <a:r>
              <a:rPr lang="en-US" sz="2400" b="0" dirty="0" smtClean="0">
                <a:gradFill>
                  <a:gsLst>
                    <a:gs pos="0">
                      <a:prstClr val="black"/>
                    </a:gs>
                    <a:gs pos="40000">
                      <a:prstClr val="black">
                        <a:lumMod val="75000"/>
                        <a:lumOff val="25000"/>
                      </a:prstClr>
                    </a:gs>
                    <a:gs pos="100000">
                      <a:srgbClr val="212745">
                        <a:alpha val="65000"/>
                      </a:srgbClr>
                    </a:gs>
                  </a:gsLst>
                  <a:lin ang="5400000" scaled="0"/>
                </a:gradFill>
              </a:rPr>
              <a:t>and </a:t>
            </a:r>
            <a:r>
              <a:rPr lang="en-US" sz="3200" b="0" dirty="0" smtClean="0">
                <a:gradFill>
                  <a:gsLst>
                    <a:gs pos="0">
                      <a:prstClr val="black"/>
                    </a:gs>
                    <a:gs pos="40000">
                      <a:prstClr val="black">
                        <a:lumMod val="75000"/>
                        <a:lumOff val="25000"/>
                      </a:prstClr>
                    </a:gs>
                    <a:gs pos="100000">
                      <a:srgbClr val="212745">
                        <a:alpha val="65000"/>
                      </a:srgbClr>
                    </a:gs>
                  </a:gsLst>
                  <a:lin ang="5400000" scaled="0"/>
                </a:gradFill>
              </a:rPr>
              <a:t>Dimensions</a:t>
            </a:r>
            <a:endParaRPr lang="en-US" sz="2400" b="0" dirty="0" smtClean="0">
              <a:gradFill>
                <a:gsLst>
                  <a:gs pos="0">
                    <a:prstClr val="black"/>
                  </a:gs>
                  <a:gs pos="40000">
                    <a:prstClr val="black">
                      <a:lumMod val="75000"/>
                      <a:lumOff val="25000"/>
                    </a:prstClr>
                  </a:gs>
                  <a:gs pos="100000">
                    <a:srgbClr val="212745">
                      <a:alpha val="65000"/>
                    </a:srgbClr>
                  </a:gs>
                </a:gsLst>
                <a:lin ang="5400000" scaled="0"/>
              </a:gradFill>
            </a:endParaRPr>
          </a:p>
          <a:p>
            <a:pPr marL="0" indent="0" algn="l">
              <a:buClr>
                <a:srgbClr val="F14124">
                  <a:lumMod val="75000"/>
                </a:srgbClr>
              </a:buClr>
              <a:buFont typeface="Georgia" pitchFamily="18" charset="0"/>
              <a:buNone/>
            </a:pPr>
            <a:r>
              <a:rPr lang="en-US" sz="2400" dirty="0" smtClean="0">
                <a:gradFill>
                  <a:gsLst>
                    <a:gs pos="0">
                      <a:prstClr val="black"/>
                    </a:gs>
                    <a:gs pos="40000">
                      <a:prstClr val="black">
                        <a:lumMod val="75000"/>
                        <a:lumOff val="25000"/>
                      </a:prstClr>
                    </a:gs>
                    <a:gs pos="100000">
                      <a:srgbClr val="212745">
                        <a:alpha val="65000"/>
                      </a:srgbClr>
                    </a:gs>
                  </a:gsLst>
                  <a:lin ang="5400000" scaled="0"/>
                </a:gradFill>
              </a:rPr>
              <a:t>                                     </a:t>
            </a:r>
            <a:endParaRPr lang="en-US" sz="2400" dirty="0">
              <a:gradFill>
                <a:gsLst>
                  <a:gs pos="0">
                    <a:prstClr val="black"/>
                  </a:gs>
                  <a:gs pos="40000">
                    <a:prstClr val="black">
                      <a:lumMod val="75000"/>
                      <a:lumOff val="25000"/>
                    </a:prstClr>
                  </a:gs>
                  <a:gs pos="100000">
                    <a:srgbClr val="212745">
                      <a:alpha val="65000"/>
                    </a:srgbClr>
                  </a:gs>
                </a:gsLst>
                <a:lin ang="5400000" scaled="0"/>
              </a:gradFill>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3686162664"/>
              </p:ext>
            </p:extLst>
          </p:nvPr>
        </p:nvGraphicFramePr>
        <p:xfrm>
          <a:off x="914400" y="1600200"/>
          <a:ext cx="7481888" cy="5053619"/>
        </p:xfrm>
        <a:graphic>
          <a:graphicData uri="http://schemas.openxmlformats.org/presentationml/2006/ole">
            <mc:AlternateContent xmlns:mc="http://schemas.openxmlformats.org/markup-compatibility/2006">
              <mc:Choice xmlns:v="urn:schemas-microsoft-com:vml" Requires="v">
                <p:oleObj spid="_x0000_s212006" name="Document" r:id="rId4" imgW="8256491" imgH="5577492" progId="Word.Document.12">
                  <p:embed/>
                </p:oleObj>
              </mc:Choice>
              <mc:Fallback>
                <p:oleObj name="Document" r:id="rId4" imgW="8256491" imgH="5577492"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600200"/>
                        <a:ext cx="7481888" cy="50536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270</a:t>
            </a:fld>
            <a:endParaRPr lang="en-US" sz="800" dirty="0">
              <a:solidFill>
                <a:prstClr val="black"/>
              </a:solidFill>
            </a:endParaRPr>
          </a:p>
        </p:txBody>
      </p:sp>
    </p:spTree>
    <p:extLst>
      <p:ext uri="{BB962C8B-B14F-4D97-AF65-F5344CB8AC3E}">
        <p14:creationId xmlns:p14="http://schemas.microsoft.com/office/powerpoint/2010/main" val="30111941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6555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Appendix C – </a:t>
            </a:r>
            <a:r>
              <a:rPr lang="en-US" sz="3200" b="0" dirty="0" smtClean="0">
                <a:gradFill>
                  <a:gsLst>
                    <a:gs pos="0">
                      <a:prstClr val="black"/>
                    </a:gs>
                    <a:gs pos="40000">
                      <a:prstClr val="black">
                        <a:lumMod val="75000"/>
                        <a:lumOff val="25000"/>
                      </a:prstClr>
                    </a:gs>
                    <a:gs pos="100000">
                      <a:srgbClr val="212745">
                        <a:alpha val="65000"/>
                      </a:srgbClr>
                    </a:gs>
                  </a:gsLst>
                  <a:lin ang="5400000" scaled="0"/>
                </a:gradFill>
              </a:rPr>
              <a:t>Rail Mill Branding</a:t>
            </a:r>
          </a:p>
          <a:p>
            <a:pPr marL="0" indent="0" algn="l">
              <a:buClr>
                <a:srgbClr val="F14124">
                  <a:lumMod val="75000"/>
                </a:srgbClr>
              </a:buClr>
              <a:buFont typeface="Georgia" pitchFamily="18" charset="0"/>
              <a:buNone/>
            </a:pPr>
            <a:r>
              <a:rPr lang="en-US" sz="3200" dirty="0" smtClean="0">
                <a:gradFill>
                  <a:gsLst>
                    <a:gs pos="0">
                      <a:prstClr val="black"/>
                    </a:gs>
                    <a:gs pos="40000">
                      <a:prstClr val="black">
                        <a:lumMod val="75000"/>
                        <a:lumOff val="25000"/>
                      </a:prstClr>
                    </a:gs>
                    <a:gs pos="100000">
                      <a:srgbClr val="212745">
                        <a:alpha val="65000"/>
                      </a:srgbClr>
                    </a:gs>
                  </a:gsLst>
                  <a:lin ang="5400000" scaled="0"/>
                </a:gradFill>
              </a:rPr>
              <a:t>                                   </a:t>
            </a:r>
            <a:r>
              <a:rPr lang="en-US" sz="2400" b="0" dirty="0" smtClean="0">
                <a:gradFill>
                  <a:gsLst>
                    <a:gs pos="0">
                      <a:prstClr val="black"/>
                    </a:gs>
                    <a:gs pos="40000">
                      <a:prstClr val="black">
                        <a:lumMod val="75000"/>
                        <a:lumOff val="25000"/>
                      </a:prstClr>
                    </a:gs>
                    <a:gs pos="100000">
                      <a:srgbClr val="212745">
                        <a:alpha val="65000"/>
                      </a:srgbClr>
                    </a:gs>
                  </a:gsLst>
                  <a:lin ang="5400000" scaled="0"/>
                </a:gradFill>
              </a:rPr>
              <a:t>and </a:t>
            </a:r>
            <a:r>
              <a:rPr lang="en-US" sz="3200" dirty="0" smtClean="0">
                <a:gradFill>
                  <a:gsLst>
                    <a:gs pos="0">
                      <a:prstClr val="black"/>
                    </a:gs>
                    <a:gs pos="40000">
                      <a:prstClr val="black">
                        <a:lumMod val="75000"/>
                        <a:lumOff val="25000"/>
                      </a:prstClr>
                    </a:gs>
                    <a:gs pos="100000">
                      <a:srgbClr val="212745">
                        <a:alpha val="65000"/>
                      </a:srgbClr>
                    </a:gs>
                  </a:gsLst>
                  <a:lin ang="5400000" scaled="0"/>
                </a:gradFill>
              </a:rPr>
              <a:t>Dimensions</a:t>
            </a:r>
            <a:endParaRPr lang="en-US" sz="2400" dirty="0" smtClean="0">
              <a:gradFill>
                <a:gsLst>
                  <a:gs pos="0">
                    <a:prstClr val="black"/>
                  </a:gs>
                  <a:gs pos="40000">
                    <a:prstClr val="black">
                      <a:lumMod val="75000"/>
                      <a:lumOff val="25000"/>
                    </a:prstClr>
                  </a:gs>
                  <a:gs pos="100000">
                    <a:srgbClr val="212745">
                      <a:alpha val="65000"/>
                    </a:srgbClr>
                  </a:gs>
                </a:gsLst>
                <a:lin ang="5400000" scaled="0"/>
              </a:gradFill>
            </a:endParaRPr>
          </a:p>
          <a:p>
            <a:pPr marL="0" indent="0" algn="l">
              <a:buClr>
                <a:srgbClr val="F14124">
                  <a:lumMod val="75000"/>
                </a:srgbClr>
              </a:buClr>
              <a:buFont typeface="Georgia" pitchFamily="18" charset="0"/>
              <a:buNone/>
            </a:pPr>
            <a:r>
              <a:rPr lang="en-US" sz="2400" dirty="0" smtClean="0">
                <a:gradFill>
                  <a:gsLst>
                    <a:gs pos="0">
                      <a:prstClr val="black"/>
                    </a:gs>
                    <a:gs pos="40000">
                      <a:prstClr val="black">
                        <a:lumMod val="75000"/>
                        <a:lumOff val="25000"/>
                      </a:prstClr>
                    </a:gs>
                    <a:gs pos="100000">
                      <a:srgbClr val="212745">
                        <a:alpha val="65000"/>
                      </a:srgbClr>
                    </a:gs>
                  </a:gsLst>
                  <a:lin ang="5400000" scaled="0"/>
                </a:gradFill>
              </a:rPr>
              <a:t>                                     </a:t>
            </a:r>
            <a:endParaRPr lang="en-US" sz="2400" dirty="0">
              <a:gradFill>
                <a:gsLst>
                  <a:gs pos="0">
                    <a:prstClr val="black"/>
                  </a:gs>
                  <a:gs pos="40000">
                    <a:prstClr val="black">
                      <a:lumMod val="75000"/>
                      <a:lumOff val="25000"/>
                    </a:prstClr>
                  </a:gs>
                  <a:gs pos="100000">
                    <a:srgbClr val="212745">
                      <a:alpha val="65000"/>
                    </a:srgbClr>
                  </a:gs>
                </a:gsLst>
                <a:lin ang="5400000" scaled="0"/>
              </a:gra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360279121"/>
              </p:ext>
            </p:extLst>
          </p:nvPr>
        </p:nvGraphicFramePr>
        <p:xfrm>
          <a:off x="938213" y="1600200"/>
          <a:ext cx="7519987" cy="4953000"/>
        </p:xfrm>
        <a:graphic>
          <a:graphicData uri="http://schemas.openxmlformats.org/presentationml/2006/ole">
            <mc:AlternateContent xmlns:mc="http://schemas.openxmlformats.org/markup-compatibility/2006">
              <mc:Choice xmlns:v="urn:schemas-microsoft-com:vml" Requires="v">
                <p:oleObj spid="_x0000_s213030" name="Document" r:id="rId4" imgW="8256491" imgH="5844218" progId="Word.Document.12">
                  <p:embed/>
                </p:oleObj>
              </mc:Choice>
              <mc:Fallback>
                <p:oleObj name="Document" r:id="rId4" imgW="8256491" imgH="5844218"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213" y="1600200"/>
                        <a:ext cx="7519987" cy="495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271</a:t>
            </a:fld>
            <a:endParaRPr lang="en-US" sz="800" dirty="0">
              <a:solidFill>
                <a:prstClr val="black"/>
              </a:solidFill>
            </a:endParaRPr>
          </a:p>
        </p:txBody>
      </p:sp>
    </p:spTree>
    <p:extLst>
      <p:ext uri="{BB962C8B-B14F-4D97-AF65-F5344CB8AC3E}">
        <p14:creationId xmlns:p14="http://schemas.microsoft.com/office/powerpoint/2010/main" val="26957849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6555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Appendix D – PTLF</a:t>
            </a:r>
            <a:r>
              <a:rPr lang="en-US" sz="2400" dirty="0" smtClean="0">
                <a:gradFill>
                  <a:gsLst>
                    <a:gs pos="0">
                      <a:prstClr val="black"/>
                    </a:gs>
                    <a:gs pos="40000">
                      <a:prstClr val="black">
                        <a:lumMod val="75000"/>
                        <a:lumOff val="25000"/>
                      </a:prstClr>
                    </a:gs>
                    <a:gs pos="100000">
                      <a:srgbClr val="212745">
                        <a:alpha val="65000"/>
                      </a:srgbClr>
                    </a:gs>
                  </a:gsLst>
                  <a:lin ang="5400000" scaled="0"/>
                </a:gradFill>
              </a:rPr>
              <a:t>                  </a:t>
            </a:r>
            <a:endParaRPr lang="en-US" sz="2400" dirty="0">
              <a:gradFill>
                <a:gsLst>
                  <a:gs pos="0">
                    <a:prstClr val="black"/>
                  </a:gs>
                  <a:gs pos="40000">
                    <a:prstClr val="black">
                      <a:lumMod val="75000"/>
                      <a:lumOff val="25000"/>
                    </a:prstClr>
                  </a:gs>
                  <a:gs pos="100000">
                    <a:srgbClr val="212745">
                      <a:alpha val="65000"/>
                    </a:srgbClr>
                  </a:gs>
                </a:gsLst>
                <a:lin ang="5400000" scaled="0"/>
              </a:gradFill>
            </a:endParaRPr>
          </a:p>
        </p:txBody>
      </p:sp>
      <p:sp>
        <p:nvSpPr>
          <p:cNvPr id="10" name="TextBox 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272</a:t>
            </a:fld>
            <a:endParaRPr lang="en-US" sz="800" dirty="0">
              <a:solidFill>
                <a:prstClr val="black"/>
              </a:solidFill>
            </a:endParaRPr>
          </a:p>
        </p:txBody>
      </p:sp>
      <p:sp>
        <p:nvSpPr>
          <p:cNvPr id="2" name="Rectangle 1"/>
          <p:cNvSpPr/>
          <p:nvPr/>
        </p:nvSpPr>
        <p:spPr>
          <a:xfrm>
            <a:off x="1295400" y="2413338"/>
            <a:ext cx="6858000" cy="3539430"/>
          </a:xfrm>
          <a:prstGeom prst="rect">
            <a:avLst/>
          </a:prstGeom>
        </p:spPr>
        <p:txBody>
          <a:bodyPr wrap="square">
            <a:spAutoFit/>
          </a:bodyPr>
          <a:lstStyle/>
          <a:p>
            <a:r>
              <a:rPr lang="en-US" sz="2800" b="1" dirty="0">
                <a:solidFill>
                  <a:prstClr val="black"/>
                </a:solidFill>
              </a:rPr>
              <a:t>Appendix D – Use of portable track-loading fixture (PTLF) in non-GRMS </a:t>
            </a:r>
            <a:r>
              <a:rPr lang="en-US" sz="2800" b="1" dirty="0" smtClean="0">
                <a:solidFill>
                  <a:prstClr val="black"/>
                </a:solidFill>
              </a:rPr>
              <a:t>territory.</a:t>
            </a:r>
          </a:p>
          <a:p>
            <a:endParaRPr lang="en-US" sz="2800" b="1" dirty="0">
              <a:solidFill>
                <a:prstClr val="black"/>
              </a:solidFill>
            </a:endParaRPr>
          </a:p>
          <a:p>
            <a:r>
              <a:rPr lang="en-US" sz="2800" dirty="0">
                <a:solidFill>
                  <a:prstClr val="black"/>
                </a:solidFill>
              </a:rPr>
              <a:t>Note – The use of the PTLF for compliance purposes outside GRMS territory has been temporality</a:t>
            </a:r>
          </a:p>
          <a:p>
            <a:r>
              <a:rPr lang="en-US" sz="2800" dirty="0">
                <a:solidFill>
                  <a:prstClr val="black"/>
                </a:solidFill>
              </a:rPr>
              <a:t>suspended.</a:t>
            </a:r>
          </a:p>
        </p:txBody>
      </p:sp>
    </p:spTree>
    <p:extLst>
      <p:ext uri="{BB962C8B-B14F-4D97-AF65-F5344CB8AC3E}">
        <p14:creationId xmlns:p14="http://schemas.microsoft.com/office/powerpoint/2010/main" val="2849446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6555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Appendix E – Joint Bar</a:t>
            </a:r>
          </a:p>
          <a:p>
            <a:pPr marL="0" indent="0" algn="l">
              <a:buClr>
                <a:srgbClr val="F14124">
                  <a:lumMod val="75000"/>
                </a:srgbClr>
              </a:buClr>
              <a:buFont typeface="Georgia" pitchFamily="18" charset="0"/>
              <a:buNone/>
            </a:pPr>
            <a:r>
              <a:rPr lang="en-US" sz="4400" dirty="0">
                <a:gradFill>
                  <a:gsLst>
                    <a:gs pos="0">
                      <a:prstClr val="black"/>
                    </a:gs>
                    <a:gs pos="40000">
                      <a:prstClr val="black">
                        <a:lumMod val="75000"/>
                        <a:lumOff val="25000"/>
                      </a:prstClr>
                    </a:gs>
                    <a:gs pos="100000">
                      <a:srgbClr val="212745">
                        <a:alpha val="65000"/>
                      </a:srgbClr>
                    </a:gs>
                  </a:gsLst>
                  <a:lin ang="5400000" scaled="0"/>
                </a:gradFill>
              </a:rPr>
              <a:t> </a:t>
            </a:r>
            <a:r>
              <a:rPr lang="en-US" sz="4400" dirty="0" smtClean="0">
                <a:gradFill>
                  <a:gsLst>
                    <a:gs pos="0">
                      <a:prstClr val="black"/>
                    </a:gs>
                    <a:gs pos="40000">
                      <a:prstClr val="black">
                        <a:lumMod val="75000"/>
                        <a:lumOff val="25000"/>
                      </a:prstClr>
                    </a:gs>
                    <a:gs pos="100000">
                      <a:srgbClr val="212745">
                        <a:alpha val="65000"/>
                      </a:srgbClr>
                    </a:gs>
                  </a:gsLst>
                  <a:lin ang="5400000" scaled="0"/>
                </a:gradFill>
              </a:rPr>
              <a:t>                      </a:t>
            </a:r>
            <a:r>
              <a:rPr lang="en-US" sz="3200" dirty="0" smtClean="0">
                <a:gradFill>
                  <a:gsLst>
                    <a:gs pos="0">
                      <a:prstClr val="black"/>
                    </a:gs>
                    <a:gs pos="40000">
                      <a:prstClr val="black">
                        <a:lumMod val="75000"/>
                        <a:lumOff val="25000"/>
                      </a:prstClr>
                    </a:gs>
                    <a:gs pos="100000">
                      <a:srgbClr val="212745">
                        <a:alpha val="65000"/>
                      </a:srgbClr>
                    </a:gs>
                  </a:gsLst>
                  <a:lin ang="5400000" scaled="0"/>
                </a:gradFill>
              </a:rPr>
              <a:t>Fracture Reports</a:t>
            </a:r>
            <a:endParaRPr lang="en-US" sz="3200" dirty="0">
              <a:gradFill>
                <a:gsLst>
                  <a:gs pos="0">
                    <a:prstClr val="black"/>
                  </a:gs>
                  <a:gs pos="40000">
                    <a:prstClr val="black">
                      <a:lumMod val="75000"/>
                      <a:lumOff val="25000"/>
                    </a:prstClr>
                  </a:gs>
                  <a:gs pos="100000">
                    <a:srgbClr val="212745">
                      <a:alpha val="65000"/>
                    </a:srgbClr>
                  </a:gs>
                </a:gsLst>
                <a:lin ang="5400000" scaled="0"/>
              </a:gradFill>
            </a:endParaRPr>
          </a:p>
        </p:txBody>
      </p:sp>
      <p:sp>
        <p:nvSpPr>
          <p:cNvPr id="10" name="Rectangle 9"/>
          <p:cNvSpPr/>
          <p:nvPr/>
        </p:nvSpPr>
        <p:spPr>
          <a:xfrm>
            <a:off x="762000" y="2256472"/>
            <a:ext cx="4191000" cy="1477328"/>
          </a:xfrm>
          <a:prstGeom prst="rect">
            <a:avLst/>
          </a:prstGeom>
        </p:spPr>
        <p:txBody>
          <a:bodyPr wrap="square">
            <a:spAutoFit/>
          </a:bodyPr>
          <a:lstStyle/>
          <a:p>
            <a:r>
              <a:rPr lang="en-US" b="1" dirty="0">
                <a:solidFill>
                  <a:prstClr val="black"/>
                </a:solidFill>
              </a:rPr>
              <a:t>(For Reference Purposes Only – </a:t>
            </a:r>
            <a:endParaRPr lang="en-US" b="1" dirty="0" smtClean="0">
              <a:solidFill>
                <a:prstClr val="black"/>
              </a:solidFill>
            </a:endParaRPr>
          </a:p>
          <a:p>
            <a:endParaRPr lang="en-US" b="1" dirty="0">
              <a:solidFill>
                <a:prstClr val="black"/>
              </a:solidFill>
            </a:endParaRPr>
          </a:p>
          <a:p>
            <a:r>
              <a:rPr lang="en-US" b="1" dirty="0" smtClean="0">
                <a:solidFill>
                  <a:prstClr val="black"/>
                </a:solidFill>
              </a:rPr>
              <a:t>Please </a:t>
            </a:r>
            <a:r>
              <a:rPr lang="en-US" b="1" dirty="0">
                <a:solidFill>
                  <a:prstClr val="black"/>
                </a:solidFill>
              </a:rPr>
              <a:t>use the official form available at</a:t>
            </a:r>
            <a:r>
              <a:rPr lang="en-US" b="1" dirty="0" smtClean="0">
                <a:solidFill>
                  <a:prstClr val="black"/>
                </a:solidFill>
              </a:rPr>
              <a:t>:         http</a:t>
            </a:r>
            <a:r>
              <a:rPr lang="en-US" b="1" dirty="0">
                <a:solidFill>
                  <a:prstClr val="black"/>
                </a:solidFill>
              </a:rPr>
              <a:t>://safetydata.fra.dot.gov/CWR</a:t>
            </a:r>
            <a:r>
              <a:rPr lang="en-US" b="1" dirty="0" smtClean="0">
                <a:solidFill>
                  <a:prstClr val="black"/>
                </a:solidFill>
              </a:rPr>
              <a:t>/)</a:t>
            </a:r>
            <a:endParaRPr lang="en-US" dirty="0">
              <a:solidFill>
                <a:prstClr val="black"/>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273</a:t>
            </a:fld>
            <a:endParaRPr lang="en-US" sz="800" dirty="0">
              <a:solidFill>
                <a:prstClr val="black"/>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797021943"/>
              </p:ext>
            </p:extLst>
          </p:nvPr>
        </p:nvGraphicFramePr>
        <p:xfrm>
          <a:off x="4860925" y="1905000"/>
          <a:ext cx="3368675" cy="4359862"/>
        </p:xfrm>
        <a:graphic>
          <a:graphicData uri="http://schemas.openxmlformats.org/presentationml/2006/ole">
            <mc:AlternateContent xmlns:mc="http://schemas.openxmlformats.org/markup-compatibility/2006">
              <mc:Choice xmlns:v="urn:schemas-microsoft-com:vml" Requires="v">
                <p:oleObj spid="_x0000_s214054" name="Acrobat Document" r:id="rId4" imgW="7779960" imgH="10051560" progId="AcroExch.Document.11">
                  <p:embed/>
                </p:oleObj>
              </mc:Choice>
              <mc:Fallback>
                <p:oleObj name="Acrobat Document" r:id="rId4" imgW="7779960" imgH="10051560" progId="AcroExch.Document.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925" y="1905000"/>
                        <a:ext cx="3368675" cy="4359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107672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6555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Appendix E – CWR Joints </a:t>
            </a:r>
            <a:r>
              <a:rPr lang="en-US" sz="2400" dirty="0" smtClean="0">
                <a:gradFill>
                  <a:gsLst>
                    <a:gs pos="0">
                      <a:prstClr val="black"/>
                    </a:gs>
                    <a:gs pos="40000">
                      <a:prstClr val="black">
                        <a:lumMod val="75000"/>
                        <a:lumOff val="25000"/>
                      </a:prstClr>
                    </a:gs>
                    <a:gs pos="100000">
                      <a:srgbClr val="212745">
                        <a:alpha val="65000"/>
                      </a:srgbClr>
                    </a:gs>
                  </a:gsLst>
                  <a:lin ang="5400000" scaled="0"/>
                </a:gradFill>
              </a:rPr>
              <a:t>                            </a:t>
            </a:r>
            <a:endParaRPr lang="en-US" sz="2400" dirty="0">
              <a:gradFill>
                <a:gsLst>
                  <a:gs pos="0">
                    <a:prstClr val="black"/>
                  </a:gs>
                  <a:gs pos="40000">
                    <a:prstClr val="black">
                      <a:lumMod val="75000"/>
                      <a:lumOff val="25000"/>
                    </a:prstClr>
                  </a:gs>
                  <a:gs pos="100000">
                    <a:srgbClr val="212745">
                      <a:alpha val="65000"/>
                    </a:srgbClr>
                  </a:gs>
                </a:gsLst>
                <a:lin ang="5400000" scaled="0"/>
              </a:gradFill>
            </a:endParaRPr>
          </a:p>
        </p:txBody>
      </p:sp>
      <p:sp>
        <p:nvSpPr>
          <p:cNvPr id="10" name="Rectangle 9"/>
          <p:cNvSpPr/>
          <p:nvPr/>
        </p:nvSpPr>
        <p:spPr>
          <a:xfrm>
            <a:off x="1143000" y="1973282"/>
            <a:ext cx="7010400" cy="4001095"/>
          </a:xfrm>
          <a:prstGeom prst="rect">
            <a:avLst/>
          </a:prstGeom>
        </p:spPr>
        <p:txBody>
          <a:bodyPr wrap="square">
            <a:spAutoFit/>
          </a:bodyPr>
          <a:lstStyle/>
          <a:p>
            <a:r>
              <a:rPr lang="en-US" b="1" dirty="0">
                <a:solidFill>
                  <a:prstClr val="black"/>
                </a:solidFill>
              </a:rPr>
              <a:t>GAGE RAMP </a:t>
            </a:r>
            <a:r>
              <a:rPr lang="en-US" dirty="0">
                <a:solidFill>
                  <a:prstClr val="black"/>
                </a:solidFill>
              </a:rPr>
              <a:t>– In curves only, measure and record the gage ramp distance out and length.</a:t>
            </a:r>
          </a:p>
          <a:p>
            <a:r>
              <a:rPr lang="en-US" sz="1400" dirty="0">
                <a:solidFill>
                  <a:prstClr val="black"/>
                </a:solidFill>
              </a:rPr>
              <a:t>See Figure 4 for method of measurement. Two (2) 4.2 numeric, e.g., 1.25</a:t>
            </a:r>
            <a:r>
              <a:rPr lang="en-US" sz="1400" dirty="0" smtClean="0">
                <a:solidFill>
                  <a:prstClr val="black"/>
                </a:solidFill>
              </a:rPr>
              <a:t>.</a:t>
            </a:r>
          </a:p>
          <a:p>
            <a:endParaRPr lang="en-US" sz="1400" dirty="0">
              <a:solidFill>
                <a:prstClr val="black"/>
              </a:solidFill>
            </a:endParaRPr>
          </a:p>
          <a:p>
            <a:r>
              <a:rPr lang="en-US" b="1" dirty="0">
                <a:solidFill>
                  <a:prstClr val="black"/>
                </a:solidFill>
              </a:rPr>
              <a:t>GAGE MISMATCH </a:t>
            </a:r>
            <a:r>
              <a:rPr lang="en-US" dirty="0">
                <a:solidFill>
                  <a:prstClr val="black"/>
                </a:solidFill>
              </a:rPr>
              <a:t>– In curves only, measure and record the gage mismatch. </a:t>
            </a:r>
            <a:r>
              <a:rPr lang="en-US" dirty="0" smtClean="0">
                <a:solidFill>
                  <a:prstClr val="black"/>
                </a:solidFill>
              </a:rPr>
              <a:t>                                                                                </a:t>
            </a:r>
            <a:r>
              <a:rPr lang="en-US" sz="1400" dirty="0" smtClean="0">
                <a:solidFill>
                  <a:prstClr val="black"/>
                </a:solidFill>
              </a:rPr>
              <a:t>See </a:t>
            </a:r>
            <a:r>
              <a:rPr lang="en-US" sz="1400" dirty="0">
                <a:solidFill>
                  <a:prstClr val="black"/>
                </a:solidFill>
              </a:rPr>
              <a:t>Figure 5 </a:t>
            </a:r>
            <a:r>
              <a:rPr lang="en-US" sz="1400" dirty="0" smtClean="0">
                <a:solidFill>
                  <a:prstClr val="black"/>
                </a:solidFill>
              </a:rPr>
              <a:t>for method </a:t>
            </a:r>
            <a:r>
              <a:rPr lang="en-US" sz="1400" dirty="0">
                <a:solidFill>
                  <a:prstClr val="black"/>
                </a:solidFill>
              </a:rPr>
              <a:t>of measurement. 4.2 numeric, e.g., 1.25</a:t>
            </a:r>
            <a:r>
              <a:rPr lang="en-US" sz="1400" dirty="0" smtClean="0">
                <a:solidFill>
                  <a:prstClr val="black"/>
                </a:solidFill>
              </a:rPr>
              <a:t>.</a:t>
            </a:r>
          </a:p>
          <a:p>
            <a:endParaRPr lang="en-US" sz="1400" dirty="0">
              <a:solidFill>
                <a:prstClr val="black"/>
              </a:solidFill>
            </a:endParaRPr>
          </a:p>
          <a:p>
            <a:r>
              <a:rPr lang="en-US" b="1" dirty="0">
                <a:solidFill>
                  <a:prstClr val="black"/>
                </a:solidFill>
              </a:rPr>
              <a:t>JOINT LATERAL MOVEMENT </a:t>
            </a:r>
            <a:r>
              <a:rPr lang="en-US" dirty="0">
                <a:solidFill>
                  <a:prstClr val="black"/>
                </a:solidFill>
              </a:rPr>
              <a:t>– In curves only, record the lateral movement of the rail joint (</a:t>
            </a:r>
            <a:r>
              <a:rPr lang="en-US" dirty="0" smtClean="0">
                <a:solidFill>
                  <a:prstClr val="black"/>
                </a:solidFill>
              </a:rPr>
              <a:t>not gage</a:t>
            </a:r>
            <a:r>
              <a:rPr lang="en-US" dirty="0">
                <a:solidFill>
                  <a:prstClr val="black"/>
                </a:solidFill>
              </a:rPr>
              <a:t>) according to 213.13. 4.2 numeric, e.g., 1.25</a:t>
            </a:r>
            <a:r>
              <a:rPr lang="en-US" dirty="0" smtClean="0">
                <a:solidFill>
                  <a:prstClr val="black"/>
                </a:solidFill>
              </a:rPr>
              <a:t>.</a:t>
            </a:r>
          </a:p>
          <a:p>
            <a:endParaRPr lang="en-US" dirty="0">
              <a:solidFill>
                <a:prstClr val="black"/>
              </a:solidFill>
            </a:endParaRPr>
          </a:p>
          <a:p>
            <a:r>
              <a:rPr lang="en-US" b="1" dirty="0">
                <a:solidFill>
                  <a:prstClr val="black"/>
                </a:solidFill>
              </a:rPr>
              <a:t>OTHER COMMENTS: </a:t>
            </a:r>
            <a:r>
              <a:rPr lang="en-US" dirty="0">
                <a:solidFill>
                  <a:prstClr val="black"/>
                </a:solidFill>
              </a:rPr>
              <a:t>- Other comments, including any other factors or conditions that </a:t>
            </a:r>
            <a:r>
              <a:rPr lang="en-US" dirty="0" smtClean="0">
                <a:solidFill>
                  <a:prstClr val="black"/>
                </a:solidFill>
              </a:rPr>
              <a:t>may have </a:t>
            </a:r>
            <a:r>
              <a:rPr lang="en-US" dirty="0">
                <a:solidFill>
                  <a:prstClr val="black"/>
                </a:solidFill>
              </a:rPr>
              <a:t>contributed to the fracture of the bar(s). 256 character alphanumeric.</a:t>
            </a: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274</a:t>
            </a:fld>
            <a:endParaRPr lang="en-US" sz="800" dirty="0">
              <a:solidFill>
                <a:prstClr val="black"/>
              </a:solidFill>
            </a:endParaRPr>
          </a:p>
        </p:txBody>
      </p:sp>
    </p:spTree>
    <p:extLst>
      <p:ext uri="{BB962C8B-B14F-4D97-AF65-F5344CB8AC3E}">
        <p14:creationId xmlns:p14="http://schemas.microsoft.com/office/powerpoint/2010/main" val="34543568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228600"/>
            <a:ext cx="76555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4400" dirty="0" smtClean="0">
                <a:gradFill>
                  <a:gsLst>
                    <a:gs pos="0">
                      <a:prstClr val="black"/>
                    </a:gs>
                    <a:gs pos="40000">
                      <a:prstClr val="black">
                        <a:lumMod val="75000"/>
                        <a:lumOff val="25000"/>
                      </a:prstClr>
                    </a:gs>
                    <a:gs pos="100000">
                      <a:srgbClr val="212745">
                        <a:alpha val="65000"/>
                      </a:srgbClr>
                    </a:gs>
                  </a:gsLst>
                  <a:lin ang="5400000" scaled="0"/>
                </a:gradFill>
              </a:rPr>
              <a:t>Appendix E – CWR Joints </a:t>
            </a:r>
            <a:r>
              <a:rPr lang="en-US" sz="2400" dirty="0" smtClean="0">
                <a:gradFill>
                  <a:gsLst>
                    <a:gs pos="0">
                      <a:prstClr val="black"/>
                    </a:gs>
                    <a:gs pos="40000">
                      <a:prstClr val="black">
                        <a:lumMod val="75000"/>
                        <a:lumOff val="25000"/>
                      </a:prstClr>
                    </a:gs>
                    <a:gs pos="100000">
                      <a:srgbClr val="212745">
                        <a:alpha val="65000"/>
                      </a:srgbClr>
                    </a:gs>
                  </a:gsLst>
                  <a:lin ang="5400000" scaled="0"/>
                </a:gradFill>
              </a:rPr>
              <a:t>                            </a:t>
            </a:r>
            <a:endParaRPr lang="en-US" sz="2400" dirty="0">
              <a:gradFill>
                <a:gsLst>
                  <a:gs pos="0">
                    <a:prstClr val="black"/>
                  </a:gs>
                  <a:gs pos="40000">
                    <a:prstClr val="black">
                      <a:lumMod val="75000"/>
                      <a:lumOff val="25000"/>
                    </a:prstClr>
                  </a:gs>
                  <a:gs pos="100000">
                    <a:srgbClr val="212745">
                      <a:alpha val="65000"/>
                    </a:srgbClr>
                  </a:gs>
                </a:gsLst>
                <a:lin ang="5400000" scaled="0"/>
              </a:gradFill>
            </a:endParaRPr>
          </a:p>
        </p:txBody>
      </p:sp>
      <p:pic>
        <p:nvPicPr>
          <p:cNvPr id="1003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9588" y="2668588"/>
            <a:ext cx="5584825" cy="15208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275</a:t>
            </a:fld>
            <a:endParaRPr lang="en-US" sz="800" dirty="0">
              <a:solidFill>
                <a:prstClr val="black"/>
              </a:solidFill>
            </a:endParaRPr>
          </a:p>
        </p:txBody>
      </p:sp>
    </p:spTree>
    <p:extLst>
      <p:ext uri="{BB962C8B-B14F-4D97-AF65-F5344CB8AC3E}">
        <p14:creationId xmlns:p14="http://schemas.microsoft.com/office/powerpoint/2010/main" val="13345664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9" name="Rectangle 7"/>
          <p:cNvSpPr>
            <a:spLocks noGrp="1" noChangeArrowheads="1"/>
          </p:cNvSpPr>
          <p:nvPr>
            <p:ph idx="4294967295"/>
          </p:nvPr>
        </p:nvSpPr>
        <p:spPr bwMode="auto">
          <a:xfrm>
            <a:off x="1219200" y="1600200"/>
            <a:ext cx="7696200" cy="469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45720" indent="0">
              <a:buNone/>
            </a:pPr>
            <a:r>
              <a:rPr lang="en-US" sz="2000" kern="0" dirty="0" smtClean="0">
                <a:solidFill>
                  <a:sysClr val="windowText" lastClr="000000"/>
                </a:solidFill>
              </a:rPr>
              <a:t>§</a:t>
            </a:r>
            <a:r>
              <a:rPr lang="en-US" sz="2000" kern="0" dirty="0">
                <a:solidFill>
                  <a:sysClr val="windowText" lastClr="000000"/>
                </a:solidFill>
              </a:rPr>
              <a:t>213.135 Switches. </a:t>
            </a:r>
          </a:p>
          <a:p>
            <a:r>
              <a:rPr lang="en-US" sz="2000" kern="0" dirty="0">
                <a:solidFill>
                  <a:sysClr val="windowText" lastClr="000000"/>
                </a:solidFill>
              </a:rPr>
              <a:t>(b) Each switch point shall fit its stock rail properly, with the switch stand in either of its closed positions to allow wheels to pass the switch point. Lateral and vertical movement of a stock rail in the switch plates or of a switch plate on a tie shall not adversely affect the fit of the switch point to the stock rail</a:t>
            </a:r>
            <a:r>
              <a:rPr lang="en-US" sz="2000" kern="0" dirty="0" smtClean="0">
                <a:solidFill>
                  <a:sysClr val="windowText" lastClr="000000"/>
                </a:solidFill>
              </a:rPr>
              <a:t>. </a:t>
            </a:r>
          </a:p>
          <a:p>
            <a:pPr marL="45720" indent="0">
              <a:buNone/>
            </a:pPr>
            <a:r>
              <a:rPr lang="en-US" sz="2000" b="1" kern="0" dirty="0" smtClean="0">
                <a:solidFill>
                  <a:sysClr val="windowText" lastClr="000000"/>
                </a:solidFill>
              </a:rPr>
              <a:t>Broken </a:t>
            </a:r>
            <a:r>
              <a:rPr lang="en-US" sz="2000" b="1" kern="0" dirty="0">
                <a:solidFill>
                  <a:sysClr val="windowText" lastClr="000000"/>
                </a:solidFill>
              </a:rPr>
              <a:t>or cracked switch point rails </a:t>
            </a:r>
            <a:r>
              <a:rPr lang="en-US" sz="2000" b="1" kern="0" dirty="0" smtClean="0">
                <a:solidFill>
                  <a:sysClr val="windowText" lastClr="000000"/>
                </a:solidFill>
              </a:rPr>
              <a:t>will </a:t>
            </a:r>
            <a:r>
              <a:rPr lang="en-US" sz="2000" b="1" kern="0" dirty="0">
                <a:solidFill>
                  <a:sysClr val="windowText" lastClr="000000"/>
                </a:solidFill>
              </a:rPr>
              <a:t>be subject to the requirements </a:t>
            </a:r>
            <a:r>
              <a:rPr lang="en-US" sz="2000" b="1" kern="0" dirty="0" smtClean="0">
                <a:solidFill>
                  <a:sysClr val="windowText" lastClr="000000"/>
                </a:solidFill>
              </a:rPr>
              <a:t>of </a:t>
            </a:r>
            <a:r>
              <a:rPr lang="en-US" sz="2000" b="1" kern="0" dirty="0">
                <a:solidFill>
                  <a:sysClr val="windowText" lastClr="000000"/>
                </a:solidFill>
              </a:rPr>
              <a:t>§ 213.113, except that where </a:t>
            </a:r>
            <a:r>
              <a:rPr lang="en-US" sz="2000" b="1" kern="0" dirty="0" smtClean="0">
                <a:solidFill>
                  <a:sysClr val="windowText" lastClr="000000"/>
                </a:solidFill>
              </a:rPr>
              <a:t>remedial actions </a:t>
            </a:r>
            <a:r>
              <a:rPr lang="en-US" sz="2000" b="1" kern="0" dirty="0">
                <a:solidFill>
                  <a:sysClr val="windowText" lastClr="000000"/>
                </a:solidFill>
              </a:rPr>
              <a:t>C, D, or E require the use of </a:t>
            </a:r>
            <a:r>
              <a:rPr lang="en-US" sz="2000" b="1" kern="0" dirty="0" smtClean="0">
                <a:solidFill>
                  <a:sysClr val="windowText" lastClr="000000"/>
                </a:solidFill>
              </a:rPr>
              <a:t>joint bars</a:t>
            </a:r>
            <a:r>
              <a:rPr lang="en-US" sz="2000" b="1" kern="0" dirty="0">
                <a:solidFill>
                  <a:sysClr val="windowText" lastClr="000000"/>
                </a:solidFill>
              </a:rPr>
              <a:t>, and joint bars cannot be placed due </a:t>
            </a:r>
            <a:r>
              <a:rPr lang="en-US" sz="2000" b="1" kern="0" dirty="0" smtClean="0">
                <a:solidFill>
                  <a:sysClr val="windowText" lastClr="000000"/>
                </a:solidFill>
              </a:rPr>
              <a:t>to </a:t>
            </a:r>
            <a:r>
              <a:rPr lang="en-US" sz="2000" b="1" kern="0" dirty="0">
                <a:solidFill>
                  <a:sysClr val="windowText" lastClr="000000"/>
                </a:solidFill>
              </a:rPr>
              <a:t>the physical configuration of </a:t>
            </a:r>
            <a:r>
              <a:rPr lang="en-US" sz="2000" b="1" kern="0" dirty="0" smtClean="0">
                <a:solidFill>
                  <a:sysClr val="windowText" lastClr="000000"/>
                </a:solidFill>
              </a:rPr>
              <a:t>the switch</a:t>
            </a:r>
            <a:r>
              <a:rPr lang="en-US" sz="2000" b="1" kern="0" dirty="0">
                <a:solidFill>
                  <a:sysClr val="windowText" lastClr="000000"/>
                </a:solidFill>
              </a:rPr>
              <a:t>, remedial action B will govern, </a:t>
            </a:r>
            <a:r>
              <a:rPr lang="en-US" sz="2000" b="1" kern="0" dirty="0" smtClean="0">
                <a:solidFill>
                  <a:sysClr val="windowText" lastClr="000000"/>
                </a:solidFill>
              </a:rPr>
              <a:t>taking </a:t>
            </a:r>
            <a:r>
              <a:rPr lang="en-US" sz="2000" b="1" kern="0" dirty="0">
                <a:solidFill>
                  <a:sysClr val="windowText" lastClr="000000"/>
                </a:solidFill>
              </a:rPr>
              <a:t>into account any added safety </a:t>
            </a:r>
            <a:r>
              <a:rPr lang="en-US" sz="2000" b="1" kern="0" dirty="0" smtClean="0">
                <a:solidFill>
                  <a:sysClr val="windowText" lastClr="000000"/>
                </a:solidFill>
              </a:rPr>
              <a:t>provided </a:t>
            </a:r>
            <a:r>
              <a:rPr lang="en-US" sz="2000" b="1" kern="0" dirty="0">
                <a:solidFill>
                  <a:sysClr val="windowText" lastClr="000000"/>
                </a:solidFill>
              </a:rPr>
              <a:t>by the presence of reinforcing </a:t>
            </a:r>
            <a:r>
              <a:rPr lang="en-US" sz="2000" b="1" kern="0" dirty="0" smtClean="0">
                <a:solidFill>
                  <a:sysClr val="windowText" lastClr="000000"/>
                </a:solidFill>
              </a:rPr>
              <a:t>bars </a:t>
            </a:r>
            <a:r>
              <a:rPr lang="en-US" sz="2000" b="1" kern="0" dirty="0">
                <a:solidFill>
                  <a:sysClr val="windowText" lastClr="000000"/>
                </a:solidFill>
              </a:rPr>
              <a:t>on the switch points.</a:t>
            </a:r>
          </a:p>
          <a:p>
            <a:endParaRPr lang="en-US" sz="2000" kern="0" dirty="0" smtClean="0">
              <a:solidFill>
                <a:sysClr val="windowText" lastClr="000000"/>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28</a:t>
            </a:fld>
            <a:endParaRPr lang="en-US" sz="800" dirty="0">
              <a:solidFill>
                <a:prstClr val="black"/>
              </a:solidFill>
            </a:endParaRPr>
          </a:p>
        </p:txBody>
      </p:sp>
    </p:spTree>
    <p:extLst>
      <p:ext uri="{BB962C8B-B14F-4D97-AF65-F5344CB8AC3E}">
        <p14:creationId xmlns:p14="http://schemas.microsoft.com/office/powerpoint/2010/main" val="38270705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3" name="TextBox 2"/>
          <p:cNvSpPr txBox="1"/>
          <p:nvPr/>
        </p:nvSpPr>
        <p:spPr>
          <a:xfrm>
            <a:off x="3048000" y="2032337"/>
            <a:ext cx="3047174" cy="1015663"/>
          </a:xfrm>
          <a:prstGeom prst="rect">
            <a:avLst/>
          </a:prstGeom>
          <a:noFill/>
        </p:spPr>
        <p:txBody>
          <a:bodyPr wrap="square" rtlCol="0">
            <a:spAutoFit/>
          </a:bodyPr>
          <a:lstStyle/>
          <a:p>
            <a:pPr algn="ctr"/>
            <a:r>
              <a:rPr lang="en-US" sz="2000" dirty="0" smtClean="0">
                <a:solidFill>
                  <a:prstClr val="black"/>
                </a:solidFill>
              </a:rPr>
              <a:t>What’s the remedial action for this broken wing rail?</a:t>
            </a:r>
            <a:endParaRPr lang="en-US" sz="2000" dirty="0">
              <a:solidFill>
                <a:prstClr val="black"/>
              </a:solidFill>
            </a:endParaRPr>
          </a:p>
        </p:txBody>
      </p:sp>
      <p:sp>
        <p:nvSpPr>
          <p:cNvPr id="10" name="TextBox 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29</a:t>
            </a:fld>
            <a:endParaRPr lang="en-US" sz="800" dirty="0">
              <a:solidFill>
                <a:prstClr val="black"/>
              </a:solidFill>
            </a:endParaRPr>
          </a:p>
        </p:txBody>
      </p:sp>
      <p:pic>
        <p:nvPicPr>
          <p:cNvPr id="1126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85" y="3276600"/>
            <a:ext cx="3880915" cy="291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1426" y="3276600"/>
            <a:ext cx="396132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descr="C:\Users\kevin.mcquitty\AppData\Local\Microsoft\Windows\Temporary Internet Files\Content.IE5\E9Q6Q4U8\brain-cartoon[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1" y="13716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5019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3" name="Rectangle 1"/>
          <p:cNvSpPr>
            <a:spLocks noChangeArrowheads="1"/>
          </p:cNvSpPr>
          <p:nvPr/>
        </p:nvSpPr>
        <p:spPr bwMode="auto">
          <a:xfrm>
            <a:off x="2244725" y="7191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tabLst>
                <a:tab pos="-914400" algn="l"/>
              </a:tabLst>
            </a:pPr>
            <a:endParaRPr lang="en-US" dirty="0" smtClean="0">
              <a:solidFill>
                <a:prstClr val="black"/>
              </a:solidFill>
              <a:latin typeface="Arial" pitchFamily="34" charset="0"/>
              <a:cs typeface="Arial"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3363747110"/>
              </p:ext>
            </p:extLst>
          </p:nvPr>
        </p:nvGraphicFramePr>
        <p:xfrm>
          <a:off x="839788" y="1600200"/>
          <a:ext cx="7466012" cy="4700588"/>
        </p:xfrm>
        <a:graphic>
          <a:graphicData uri="http://schemas.openxmlformats.org/presentationml/2006/ole">
            <mc:AlternateContent xmlns:mc="http://schemas.openxmlformats.org/markup-compatibility/2006">
              <mc:Choice xmlns:v="urn:schemas-microsoft-com:vml" Requires="v">
                <p:oleObj spid="_x0000_s197669" name="Worksheet" r:id="rId4" imgW="5219674" imgH="3286086" progId="Excel.Sheet.12">
                  <p:embed/>
                </p:oleObj>
              </mc:Choice>
              <mc:Fallback>
                <p:oleObj name="Worksheet" r:id="rId4" imgW="5219674" imgH="3286086" progId="Excel.Sheet.12">
                  <p:embed/>
                  <p:pic>
                    <p:nvPicPr>
                      <p:cNvPr id="0" name=""/>
                      <p:cNvPicPr/>
                      <p:nvPr/>
                    </p:nvPicPr>
                    <p:blipFill>
                      <a:blip r:embed="rId5"/>
                      <a:stretch>
                        <a:fillRect/>
                      </a:stretch>
                    </p:blipFill>
                    <p:spPr>
                      <a:xfrm>
                        <a:off x="839788" y="1600200"/>
                        <a:ext cx="7466012" cy="4700588"/>
                      </a:xfrm>
                      <a:prstGeom prst="rect">
                        <a:avLst/>
                      </a:prstGeom>
                    </p:spPr>
                  </p:pic>
                </p:oleObj>
              </mc:Fallback>
            </mc:AlternateContent>
          </a:graphicData>
        </a:graphic>
      </p:graphicFrame>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1192823"/>
            <a:ext cx="2209800" cy="246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19404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752600"/>
            <a:ext cx="9144000" cy="1061829"/>
          </a:xfrm>
          <a:prstGeom prst="rect">
            <a:avLst/>
          </a:prstGeom>
        </p:spPr>
        <p:txBody>
          <a:bodyPr wrap="square">
            <a:spAutoFit/>
          </a:bodyPr>
          <a:lstStyle/>
          <a:p>
            <a:pPr lvl="1">
              <a:spcAft>
                <a:spcPct val="25000"/>
              </a:spcAft>
            </a:pPr>
            <a:endParaRPr lang="en-US" dirty="0" smtClean="0">
              <a:solidFill>
                <a:prstClr val="black"/>
              </a:solidFill>
            </a:endParaRPr>
          </a:p>
          <a:p>
            <a:pPr marL="800100" lvl="1" indent="-342900">
              <a:spcAft>
                <a:spcPct val="25000"/>
              </a:spcAft>
              <a:buFontTx/>
              <a:buAutoNum type="alphaUcPeriod"/>
            </a:pPr>
            <a:endParaRPr lang="en-US" dirty="0" smtClean="0">
              <a:solidFill>
                <a:prstClr val="black"/>
              </a:solidFill>
            </a:endParaRPr>
          </a:p>
          <a:p>
            <a:pPr marL="800100" lvl="1" indent="-342900">
              <a:spcAft>
                <a:spcPct val="25000"/>
              </a:spcAft>
              <a:buFontTx/>
              <a:buAutoNum type="alphaUcPeriod"/>
            </a:pPr>
            <a:endParaRPr lang="en-US" dirty="0" smtClean="0">
              <a:solidFill>
                <a:prstClr val="black"/>
              </a:solidFill>
            </a:endParaRPr>
          </a:p>
        </p:txBody>
      </p:sp>
      <p:sp>
        <p:nvSpPr>
          <p:cNvPr id="8" name="Rectangle 3"/>
          <p:cNvSpPr txBox="1">
            <a:spLocks noChangeArrowheads="1"/>
          </p:cNvSpPr>
          <p:nvPr/>
        </p:nvSpPr>
        <p:spPr>
          <a:xfrm>
            <a:off x="533400" y="2743200"/>
            <a:ext cx="4419600" cy="5105400"/>
          </a:xfrm>
          <a:prstGeom prst="rect">
            <a:avLst/>
          </a:prstGeom>
        </p:spPr>
        <p:txBody>
          <a:bodyPr vert="horz" lIns="91440" tIns="45720" rIns="91440" bIns="45720" rtlCol="0">
            <a:noAutofit/>
          </a:bodyPr>
          <a:lstStyle/>
          <a:p>
            <a:pPr marL="742950" lvl="1" indent="-285750">
              <a:spcBef>
                <a:spcPct val="20000"/>
              </a:spcBef>
              <a:spcAft>
                <a:spcPct val="25000"/>
              </a:spcAft>
              <a:defRPr/>
            </a:pPr>
            <a:r>
              <a:rPr lang="en-US" sz="3600" dirty="0" smtClean="0">
                <a:solidFill>
                  <a:prstClr val="black"/>
                </a:solidFill>
              </a:rPr>
              <a:t>Is this a proper application for remedial action E?</a:t>
            </a:r>
          </a:p>
          <a:p>
            <a:pPr marL="742950" lvl="1" indent="-285750">
              <a:spcBef>
                <a:spcPct val="20000"/>
              </a:spcBef>
              <a:spcAft>
                <a:spcPct val="25000"/>
              </a:spcAft>
              <a:defRPr/>
            </a:pPr>
            <a:endParaRPr lang="en-US" sz="2000" dirty="0" smtClean="0">
              <a:solidFill>
                <a:prstClr val="black"/>
              </a:solidFill>
            </a:endParaRPr>
          </a:p>
          <a:p>
            <a:pPr marL="742950" lvl="1" indent="-285750">
              <a:spcBef>
                <a:spcPct val="20000"/>
              </a:spcBef>
              <a:spcAft>
                <a:spcPct val="25000"/>
              </a:spcAft>
              <a:defRPr/>
            </a:pPr>
            <a:r>
              <a:rPr lang="en-US" sz="2000" dirty="0" smtClean="0">
                <a:solidFill>
                  <a:prstClr val="black"/>
                </a:solidFill>
              </a:rPr>
              <a:t>E. Apply joint bars to defect and bolt in accordance with § 213.121(d) and (e).</a:t>
            </a:r>
          </a:p>
        </p:txBody>
      </p:sp>
      <p:pic>
        <p:nvPicPr>
          <p:cNvPr id="240642" name="Picture 2"/>
          <p:cNvPicPr>
            <a:picLocks noChangeAspect="1" noChangeArrowheads="1"/>
          </p:cNvPicPr>
          <p:nvPr/>
        </p:nvPicPr>
        <p:blipFill>
          <a:blip r:embed="rId3" cstate="print"/>
          <a:srcRect/>
          <a:stretch>
            <a:fillRect/>
          </a:stretch>
        </p:blipFill>
        <p:spPr bwMode="auto">
          <a:xfrm>
            <a:off x="4952999" y="2209800"/>
            <a:ext cx="4023937" cy="3581400"/>
          </a:xfrm>
          <a:prstGeom prst="rect">
            <a:avLst/>
          </a:prstGeom>
          <a:noFill/>
          <a:ln w="9525">
            <a:noFill/>
            <a:miter lim="800000"/>
            <a:headEnd/>
            <a:tailEnd/>
          </a:ln>
          <a:effectLst/>
        </p:spPr>
      </p:pic>
      <p:sp>
        <p:nvSpPr>
          <p:cNvPr id="15"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3" name="Up Arrow 2"/>
          <p:cNvSpPr/>
          <p:nvPr/>
        </p:nvSpPr>
        <p:spPr bwMode="auto">
          <a:xfrm rot="18970757">
            <a:off x="7629920" y="5017486"/>
            <a:ext cx="826599" cy="1681734"/>
          </a:xfrm>
          <a:prstGeom prst="upArrow">
            <a:avLst/>
          </a:prstGeom>
          <a:solidFill>
            <a:srgbClr val="FFFF00"/>
          </a:solidFill>
          <a:ln w="12700">
            <a:solidFill>
              <a:schemeClr val="tx1"/>
            </a:solidFill>
            <a:round/>
            <a:headEnd/>
            <a:tailEnd/>
          </a:ln>
        </p:spPr>
        <p:txBody>
          <a:bodyPr wrap="none" rtlCol="0" anchor="ctr"/>
          <a:lstStyle/>
          <a:p>
            <a:pPr algn="ctr"/>
            <a:endParaRPr lang="en-US" dirty="0">
              <a:solidFill>
                <a:prstClr val="black"/>
              </a:solidFill>
            </a:endParaRPr>
          </a:p>
        </p:txBody>
      </p:sp>
      <p:sp>
        <p:nvSpPr>
          <p:cNvPr id="14" name="TextBox 13"/>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30</a:t>
            </a:fld>
            <a:endParaRPr lang="en-US" sz="800" dirty="0">
              <a:solidFill>
                <a:prstClr val="black"/>
              </a:solidFill>
            </a:endParaRPr>
          </a:p>
        </p:txBody>
      </p:sp>
      <p:pic>
        <p:nvPicPr>
          <p:cNvPr id="16" name="Picture 6" descr="C:\Users\kevin.mcquitty\AppData\Local\Microsoft\Windows\Temporary Internet Files\Content.IE5\E9Q6Q4U8\brain-cartoo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1" y="13716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6537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Grp="1" noChangeAspect="1" noChangeArrowheads="1"/>
          </p:cNvPicPr>
          <p:nvPr>
            <p:ph type="pic" idx="4294967295"/>
          </p:nvPr>
        </p:nvPicPr>
        <p:blipFill>
          <a:blip r:embed="rId3" cstate="print"/>
          <a:srcRect/>
          <a:stretch>
            <a:fillRect/>
          </a:stretch>
        </p:blipFill>
        <p:spPr bwMode="auto">
          <a:xfrm>
            <a:off x="-76200" y="228600"/>
            <a:ext cx="4572000" cy="3810000"/>
          </a:xfrm>
          <a:prstGeom prst="rect">
            <a:avLst/>
          </a:prstGeom>
          <a:noFill/>
          <a:ln w="9525">
            <a:noFill/>
            <a:miter lim="800000"/>
            <a:headEnd/>
            <a:tailEnd/>
          </a:ln>
          <a:effectLst/>
          <a:scene3d>
            <a:camera prst="perspectiveContrastingLeftFacing" fov="0">
              <a:rot lat="0" lon="600000" rev="0"/>
            </a:camera>
            <a:lightRig rig="balanced" dir="t"/>
          </a:scene3d>
          <a:sp3d>
            <a:bevelT w="50800" h="50800"/>
          </a:sp3d>
        </p:spPr>
      </p:pic>
      <p:sp>
        <p:nvSpPr>
          <p:cNvPr id="9" name="Text Placeholder 8"/>
          <p:cNvSpPr>
            <a:spLocks noGrp="1"/>
          </p:cNvSpPr>
          <p:nvPr>
            <p:ph type="body" sz="half" idx="4294967295"/>
          </p:nvPr>
        </p:nvSpPr>
        <p:spPr>
          <a:xfrm>
            <a:off x="304800" y="4648200"/>
            <a:ext cx="8458200" cy="2286000"/>
          </a:xfrm>
        </p:spPr>
        <p:txBody>
          <a:bodyPr>
            <a:normAutofit lnSpcReduction="10000"/>
          </a:bodyPr>
          <a:lstStyle/>
          <a:p>
            <a:r>
              <a:rPr lang="en-US" sz="2000" b="1" dirty="0" smtClean="0">
                <a:solidFill>
                  <a:schemeClr val="tx1"/>
                </a:solidFill>
              </a:rPr>
              <a:t>Guidance - </a:t>
            </a:r>
            <a:r>
              <a:rPr lang="en-US" sz="2000" dirty="0" smtClean="0">
                <a:solidFill>
                  <a:schemeClr val="tx1"/>
                </a:solidFill>
              </a:rPr>
              <a:t>Some railroad’s apply safety “weld straps” to thermite type field welds.  These straps do not provide the same support of a joint bar.  They would provide only limited support if a weld were to break under a train movement and as such, they do not comply with the provisions of corrective actions C, D, or E (installation of joint bars).  </a:t>
            </a:r>
            <a:r>
              <a:rPr lang="en-US" sz="2000" b="1" dirty="0" smtClean="0">
                <a:solidFill>
                  <a:schemeClr val="tx1"/>
                </a:solidFill>
              </a:rPr>
              <a:t>Only a joint bar with full contact with the bottom of the rail head and rail base [see 121.(a)] and with a manufactured relief for the weld material would comply with corrective actions C, D, or E.</a:t>
            </a:r>
          </a:p>
          <a:p>
            <a:endParaRPr lang="en-US" dirty="0"/>
          </a:p>
        </p:txBody>
      </p:sp>
      <p:pic>
        <p:nvPicPr>
          <p:cNvPr id="11" name="Picture 4" descr="Picture014 (2)"/>
          <p:cNvPicPr>
            <a:picLocks noChangeAspect="1" noChangeArrowheads="1"/>
          </p:cNvPicPr>
          <p:nvPr/>
        </p:nvPicPr>
        <p:blipFill>
          <a:blip r:embed="rId4" cstate="print"/>
          <a:srcRect/>
          <a:stretch>
            <a:fillRect/>
          </a:stretch>
        </p:blipFill>
        <p:spPr bwMode="auto">
          <a:xfrm>
            <a:off x="4648200" y="228600"/>
            <a:ext cx="4495800" cy="3810000"/>
          </a:xfrm>
          <a:prstGeom prst="rect">
            <a:avLst/>
          </a:prstGeom>
          <a:noFill/>
          <a:ln w="9525">
            <a:noFill/>
            <a:miter lim="800000"/>
            <a:headEnd/>
            <a:tailEnd/>
          </a:ln>
        </p:spPr>
      </p:pic>
      <p:pic>
        <p:nvPicPr>
          <p:cNvPr id="12" name="Picture 1" descr="C:\Documents and Settings\kevin.mcquitty\Local Settings\Temporary Internet Files\Content.IE5\V10KOKZ6\MC900030187[1].wmf"/>
          <p:cNvPicPr>
            <a:picLocks noChangeAspect="1" noChangeArrowheads="1"/>
          </p:cNvPicPr>
          <p:nvPr/>
        </p:nvPicPr>
        <p:blipFill>
          <a:blip r:embed="rId5" cstate="print"/>
          <a:srcRect/>
          <a:stretch>
            <a:fillRect/>
          </a:stretch>
        </p:blipFill>
        <p:spPr bwMode="auto">
          <a:xfrm rot="5791528">
            <a:off x="1240354" y="764246"/>
            <a:ext cx="1630375" cy="1650492"/>
          </a:xfrm>
          <a:prstGeom prst="rect">
            <a:avLst/>
          </a:prstGeom>
          <a:noFill/>
        </p:spPr>
      </p:pic>
      <p:sp>
        <p:nvSpPr>
          <p:cNvPr id="3" name="TextBox 2"/>
          <p:cNvSpPr txBox="1"/>
          <p:nvPr/>
        </p:nvSpPr>
        <p:spPr>
          <a:xfrm>
            <a:off x="0" y="4038600"/>
            <a:ext cx="9144000" cy="523220"/>
          </a:xfrm>
          <a:prstGeom prst="rect">
            <a:avLst/>
          </a:prstGeom>
          <a:noFill/>
        </p:spPr>
        <p:txBody>
          <a:bodyPr wrap="square" rtlCol="0">
            <a:spAutoFit/>
          </a:bodyPr>
          <a:lstStyle/>
          <a:p>
            <a:pPr algn="ctr"/>
            <a:r>
              <a:rPr lang="en-US" sz="2800" b="1" dirty="0" smtClean="0">
                <a:solidFill>
                  <a:prstClr val="black"/>
                </a:solidFill>
              </a:rPr>
              <a:t>Strap</a:t>
            </a:r>
            <a:r>
              <a:rPr lang="en-US" sz="2800" dirty="0" smtClean="0">
                <a:solidFill>
                  <a:prstClr val="black"/>
                </a:solidFill>
              </a:rPr>
              <a:t>                                     </a:t>
            </a:r>
            <a:r>
              <a:rPr lang="en-US" sz="2800" b="1" dirty="0" smtClean="0">
                <a:solidFill>
                  <a:prstClr val="black"/>
                </a:solidFill>
              </a:rPr>
              <a:t>Bar</a:t>
            </a:r>
            <a:endParaRPr lang="en-US" sz="2800" b="1" dirty="0">
              <a:solidFill>
                <a:prstClr val="black"/>
              </a:solidFill>
            </a:endParaRPr>
          </a:p>
        </p:txBody>
      </p:sp>
      <p:sp>
        <p:nvSpPr>
          <p:cNvPr id="13" name="TextBox 12"/>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31</a:t>
            </a:fld>
            <a:endParaRPr lang="en-US" sz="800" dirty="0">
              <a:solidFill>
                <a:prstClr val="black"/>
              </a:solidFill>
            </a:endParaRPr>
          </a:p>
        </p:txBody>
      </p:sp>
    </p:spTree>
    <p:extLst>
      <p:ext uri="{BB962C8B-B14F-4D97-AF65-F5344CB8AC3E}">
        <p14:creationId xmlns:p14="http://schemas.microsoft.com/office/powerpoint/2010/main" val="1801340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9" name="Rectangle 7"/>
          <p:cNvSpPr>
            <a:spLocks noGrp="1" noChangeArrowheads="1"/>
          </p:cNvSpPr>
          <p:nvPr>
            <p:ph idx="4294967295"/>
          </p:nvPr>
        </p:nvSpPr>
        <p:spPr bwMode="auto">
          <a:xfrm>
            <a:off x="1219200" y="1600200"/>
            <a:ext cx="7315200" cy="265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NOTES:</a:t>
            </a:r>
          </a:p>
          <a:p>
            <a:r>
              <a:rPr lang="en-US" sz="2000" kern="0" dirty="0">
                <a:solidFill>
                  <a:sysClr val="windowText" lastClr="000000"/>
                </a:solidFill>
              </a:rPr>
              <a:t>F. Inspect the rail within 90 days after it is determined to continue the track in use.  If the rail remains in the track and is not replaced or repaired, the reinspection cycle starts over with each successive reinspection unless the reinspection reveals the rail defect to have increased in size and therefore become subject to a more restrictive remedial </a:t>
            </a:r>
            <a:r>
              <a:rPr lang="en-US" sz="2000" kern="0" dirty="0" smtClean="0">
                <a:solidFill>
                  <a:sysClr val="windowText" lastClr="000000"/>
                </a:solidFill>
              </a:rPr>
              <a:t>action…</a:t>
            </a: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32</a:t>
            </a:fld>
            <a:endParaRPr lang="en-US" sz="800" dirty="0">
              <a:solidFill>
                <a:prstClr val="black"/>
              </a:solidFill>
            </a:endParaRPr>
          </a:p>
        </p:txBody>
      </p:sp>
    </p:spTree>
    <p:extLst>
      <p:ext uri="{BB962C8B-B14F-4D97-AF65-F5344CB8AC3E}">
        <p14:creationId xmlns:p14="http://schemas.microsoft.com/office/powerpoint/2010/main" val="15439013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9" name="Rectangle 7"/>
          <p:cNvSpPr>
            <a:spLocks noGrp="1" noChangeArrowheads="1"/>
          </p:cNvSpPr>
          <p:nvPr>
            <p:ph idx="4294967295"/>
          </p:nvPr>
        </p:nvSpPr>
        <p:spPr bwMode="auto">
          <a:xfrm>
            <a:off x="1219200" y="1600200"/>
            <a:ext cx="7315200" cy="2344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NOTES:</a:t>
            </a:r>
          </a:p>
          <a:p>
            <a:r>
              <a:rPr lang="en-US" sz="2000" kern="0" dirty="0">
                <a:solidFill>
                  <a:sysClr val="windowText" lastClr="000000"/>
                </a:solidFill>
              </a:rPr>
              <a:t>F. </a:t>
            </a:r>
            <a:r>
              <a:rPr lang="en-US" sz="2000" kern="0" dirty="0" smtClean="0">
                <a:solidFill>
                  <a:sysClr val="windowText" lastClr="000000"/>
                </a:solidFill>
              </a:rPr>
              <a:t>…This </a:t>
            </a:r>
            <a:r>
              <a:rPr lang="en-US" sz="2000" kern="0" dirty="0">
                <a:solidFill>
                  <a:sysClr val="windowText" lastClr="000000"/>
                </a:solidFill>
              </a:rPr>
              <a:t>process continues indefinitely until the rail is removed from the track or repaired.  </a:t>
            </a:r>
            <a:r>
              <a:rPr lang="en-US" sz="2000" b="1" kern="0" dirty="0">
                <a:solidFill>
                  <a:srgbClr val="FF0000"/>
                </a:solidFill>
              </a:rPr>
              <a:t>If not inspected within 90 days, limit speed to that for </a:t>
            </a:r>
            <a:r>
              <a:rPr lang="en-US" sz="2000" b="1" kern="0" dirty="0">
                <a:solidFill>
                  <a:schemeClr val="tx1"/>
                </a:solidFill>
              </a:rPr>
              <a:t>Class 2 track</a:t>
            </a:r>
            <a:r>
              <a:rPr lang="en-US" sz="2000" b="1" kern="0" dirty="0">
                <a:solidFill>
                  <a:srgbClr val="FF0000"/>
                </a:solidFill>
              </a:rPr>
              <a:t> or the maximum allowable speed under § 213.9 for the class of track concerned, whichever is lower, until it is inspected. </a:t>
            </a:r>
            <a:endParaRPr lang="en-US" sz="2000" b="1" kern="0" dirty="0" smtClean="0">
              <a:solidFill>
                <a:srgbClr val="FF0000"/>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33</a:t>
            </a:fld>
            <a:endParaRPr lang="en-US" sz="800" dirty="0">
              <a:solidFill>
                <a:prstClr val="black"/>
              </a:solidFill>
            </a:endParaRPr>
          </a:p>
        </p:txBody>
      </p:sp>
    </p:spTree>
    <p:extLst>
      <p:ext uri="{BB962C8B-B14F-4D97-AF65-F5344CB8AC3E}">
        <p14:creationId xmlns:p14="http://schemas.microsoft.com/office/powerpoint/2010/main" val="14066921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9" name="Rectangle 7"/>
          <p:cNvSpPr>
            <a:spLocks noGrp="1" noChangeArrowheads="1"/>
          </p:cNvSpPr>
          <p:nvPr>
            <p:ph idx="4294967295"/>
          </p:nvPr>
        </p:nvSpPr>
        <p:spPr bwMode="auto">
          <a:xfrm>
            <a:off x="1219200" y="1600200"/>
            <a:ext cx="7315200" cy="265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NOTES:</a:t>
            </a:r>
          </a:p>
          <a:p>
            <a:r>
              <a:rPr lang="en-US" sz="2000" kern="0" dirty="0">
                <a:solidFill>
                  <a:sysClr val="windowText" lastClr="000000"/>
                </a:solidFill>
              </a:rPr>
              <a:t>G. Inspect rail within 30 days after it is determined to continue the track in use.   If the rail remains in the track and is not replaced or repaired, the reinspection cycle starts over with each successive reinspection unless the reinspection reveals the rail defect to have increased in size and therefore become subject to a more restrictive remedial </a:t>
            </a:r>
            <a:r>
              <a:rPr lang="en-US" sz="2000" kern="0" dirty="0" smtClean="0">
                <a:solidFill>
                  <a:sysClr val="windowText" lastClr="000000"/>
                </a:solidFill>
              </a:rPr>
              <a:t>action</a:t>
            </a: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34</a:t>
            </a:fld>
            <a:endParaRPr lang="en-US" sz="800" dirty="0">
              <a:solidFill>
                <a:prstClr val="black"/>
              </a:solidFill>
            </a:endParaRPr>
          </a:p>
        </p:txBody>
      </p:sp>
    </p:spTree>
    <p:extLst>
      <p:ext uri="{BB962C8B-B14F-4D97-AF65-F5344CB8AC3E}">
        <p14:creationId xmlns:p14="http://schemas.microsoft.com/office/powerpoint/2010/main" val="3465866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9" name="Rectangle 7"/>
          <p:cNvSpPr>
            <a:spLocks noGrp="1" noChangeArrowheads="1"/>
          </p:cNvSpPr>
          <p:nvPr>
            <p:ph idx="4294967295"/>
          </p:nvPr>
        </p:nvSpPr>
        <p:spPr bwMode="auto">
          <a:xfrm>
            <a:off x="1219200" y="1600200"/>
            <a:ext cx="7315200" cy="2344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NOTES:</a:t>
            </a:r>
          </a:p>
          <a:p>
            <a:r>
              <a:rPr lang="en-US" sz="2000" kern="0" dirty="0">
                <a:solidFill>
                  <a:sysClr val="windowText" lastClr="000000"/>
                </a:solidFill>
              </a:rPr>
              <a:t>G. This process continues indefinitely until the rail is removed from the track or repaired.  </a:t>
            </a:r>
            <a:r>
              <a:rPr lang="en-US" sz="2000" b="1" kern="0" dirty="0">
                <a:solidFill>
                  <a:srgbClr val="FF0000"/>
                </a:solidFill>
              </a:rPr>
              <a:t>If not inspected within 30 days, limit speed to that for </a:t>
            </a:r>
            <a:r>
              <a:rPr lang="en-US" sz="2000" b="1" kern="0" dirty="0">
                <a:solidFill>
                  <a:schemeClr val="tx1"/>
                </a:solidFill>
              </a:rPr>
              <a:t>Class 2 track </a:t>
            </a:r>
            <a:r>
              <a:rPr lang="en-US" sz="2000" b="1" kern="0" dirty="0">
                <a:solidFill>
                  <a:srgbClr val="FF0000"/>
                </a:solidFill>
              </a:rPr>
              <a:t>or the maximum allowable speed under § 213.9 for the class of track concerned, whichever is lower, until it is inspected. </a:t>
            </a:r>
            <a:endParaRPr lang="en-US" sz="2000" b="1" kern="0" dirty="0" smtClean="0">
              <a:solidFill>
                <a:srgbClr val="FF0000"/>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35</a:t>
            </a:fld>
            <a:endParaRPr lang="en-US" sz="800" dirty="0">
              <a:solidFill>
                <a:prstClr val="black"/>
              </a:solidFill>
            </a:endParaRPr>
          </a:p>
        </p:txBody>
      </p:sp>
    </p:spTree>
    <p:extLst>
      <p:ext uri="{BB962C8B-B14F-4D97-AF65-F5344CB8AC3E}">
        <p14:creationId xmlns:p14="http://schemas.microsoft.com/office/powerpoint/2010/main" val="2083568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t>§ 213.113 Defective Rails</a:t>
            </a:r>
            <a:endParaRPr lang="en-US" sz="3200" dirty="0"/>
          </a:p>
        </p:txBody>
      </p:sp>
      <p:sp>
        <p:nvSpPr>
          <p:cNvPr id="9" name="Rectangle 7"/>
          <p:cNvSpPr>
            <a:spLocks noGrp="1" noChangeArrowheads="1"/>
          </p:cNvSpPr>
          <p:nvPr>
            <p:ph idx="4294967295"/>
          </p:nvPr>
        </p:nvSpPr>
        <p:spPr bwMode="auto">
          <a:xfrm>
            <a:off x="1219200" y="1600200"/>
            <a:ext cx="7315200" cy="333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NOTES:</a:t>
            </a:r>
          </a:p>
          <a:p>
            <a:r>
              <a:rPr lang="en-US" sz="2000" kern="0" dirty="0">
                <a:solidFill>
                  <a:sysClr val="windowText" lastClr="000000"/>
                </a:solidFill>
              </a:rPr>
              <a:t>H. Limit operating speed over defective rail </a:t>
            </a:r>
            <a:r>
              <a:rPr lang="en-US" sz="2000" kern="0" dirty="0">
                <a:solidFill>
                  <a:schemeClr val="tx1"/>
                </a:solidFill>
              </a:rPr>
              <a:t>to </a:t>
            </a:r>
            <a:r>
              <a:rPr lang="en-US" sz="2000" b="1" kern="0" dirty="0">
                <a:solidFill>
                  <a:schemeClr val="tx1"/>
                </a:solidFill>
              </a:rPr>
              <a:t>50 m.p.h</a:t>
            </a:r>
            <a:r>
              <a:rPr lang="en-US" sz="2000" kern="0" dirty="0">
                <a:solidFill>
                  <a:schemeClr val="tx1"/>
                </a:solidFill>
              </a:rPr>
              <a:t>. </a:t>
            </a:r>
            <a:r>
              <a:rPr lang="en-US" sz="2000" kern="0" dirty="0">
                <a:solidFill>
                  <a:sysClr val="windowText" lastClr="000000"/>
                </a:solidFill>
              </a:rPr>
              <a:t>or the maximum allowable speed under § 213.9 for the class of track concerned, whichever is lower.</a:t>
            </a:r>
          </a:p>
          <a:p>
            <a:endParaRPr lang="en-US" sz="2000" kern="0" dirty="0">
              <a:solidFill>
                <a:sysClr val="windowText" lastClr="000000"/>
              </a:solidFill>
            </a:endParaRPr>
          </a:p>
          <a:p>
            <a:r>
              <a:rPr lang="en-US" sz="2000" kern="0" dirty="0">
                <a:solidFill>
                  <a:sysClr val="windowText" lastClr="000000"/>
                </a:solidFill>
              </a:rPr>
              <a:t>I. Limit operating speed over defective rail to </a:t>
            </a:r>
            <a:r>
              <a:rPr lang="en-US" sz="2000" b="1" kern="0" dirty="0">
                <a:solidFill>
                  <a:srgbClr val="FF0000"/>
                </a:solidFill>
              </a:rPr>
              <a:t>30 m.p.h</a:t>
            </a:r>
            <a:r>
              <a:rPr lang="en-US" sz="2000" kern="0" dirty="0">
                <a:solidFill>
                  <a:sysClr val="windowText" lastClr="000000"/>
                </a:solidFill>
              </a:rPr>
              <a:t>. or the maximum allowable speed under § 213.9 for the class of track concerned, whichever is lower.</a:t>
            </a:r>
          </a:p>
          <a:p>
            <a:endParaRPr lang="en-US" sz="2000" kern="0" dirty="0" smtClean="0">
              <a:solidFill>
                <a:sysClr val="windowText" lastClr="000000"/>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36</a:t>
            </a:fld>
            <a:endParaRPr lang="en-US" sz="800" dirty="0">
              <a:solidFill>
                <a:prstClr val="black"/>
              </a:solidFill>
            </a:endParaRPr>
          </a:p>
        </p:txBody>
      </p:sp>
    </p:spTree>
    <p:extLst>
      <p:ext uri="{BB962C8B-B14F-4D97-AF65-F5344CB8AC3E}">
        <p14:creationId xmlns:p14="http://schemas.microsoft.com/office/powerpoint/2010/main" val="31073121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9" name="Rectangle 7"/>
          <p:cNvSpPr>
            <a:spLocks noGrp="1" noChangeArrowheads="1"/>
          </p:cNvSpPr>
          <p:nvPr>
            <p:ph idx="4294967295"/>
          </p:nvPr>
        </p:nvSpPr>
        <p:spPr bwMode="auto">
          <a:xfrm>
            <a:off x="1219200" y="1695973"/>
            <a:ext cx="6934200" cy="343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1800" b="1" kern="0" dirty="0">
                <a:solidFill>
                  <a:srgbClr val="FF0000"/>
                </a:solidFill>
              </a:rPr>
              <a:t>(d) As used in this section </a:t>
            </a:r>
            <a:r>
              <a:rPr lang="en-US" sz="1800" b="1" kern="0" dirty="0" smtClean="0">
                <a:solidFill>
                  <a:srgbClr val="FF0000"/>
                </a:solidFill>
              </a:rPr>
              <a:t>– </a:t>
            </a:r>
          </a:p>
          <a:p>
            <a:endParaRPr lang="en-US" sz="1800" b="1" kern="0" dirty="0">
              <a:solidFill>
                <a:srgbClr val="FF0000"/>
              </a:solidFill>
            </a:endParaRPr>
          </a:p>
          <a:p>
            <a:pPr marL="45720" indent="0">
              <a:buNone/>
            </a:pPr>
            <a:r>
              <a:rPr lang="en-US" sz="5400" b="1" kern="0" dirty="0" smtClean="0">
                <a:solidFill>
                  <a:schemeClr val="tx1"/>
                </a:solidFill>
              </a:rPr>
              <a:t>Alphabetized Definitions and Descriptions</a:t>
            </a:r>
            <a:endParaRPr lang="en-US" sz="5400" b="1" kern="0" dirty="0">
              <a:solidFill>
                <a:schemeClr val="tx1"/>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37</a:t>
            </a:fld>
            <a:endParaRPr lang="en-US" sz="800" dirty="0">
              <a:solidFill>
                <a:prstClr val="black"/>
              </a:solidFill>
            </a:endParaRPr>
          </a:p>
        </p:txBody>
      </p:sp>
    </p:spTree>
    <p:extLst>
      <p:ext uri="{BB962C8B-B14F-4D97-AF65-F5344CB8AC3E}">
        <p14:creationId xmlns:p14="http://schemas.microsoft.com/office/powerpoint/2010/main" val="41166365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10" name="Content Placeholder 2"/>
          <p:cNvSpPr>
            <a:spLocks noGrp="1"/>
          </p:cNvSpPr>
          <p:nvPr>
            <p:ph idx="4294967295"/>
          </p:nvPr>
        </p:nvSpPr>
        <p:spPr>
          <a:xfrm>
            <a:off x="457200" y="1600200"/>
            <a:ext cx="8229600" cy="5000625"/>
          </a:xfrm>
          <a:prstGeom prst="rect">
            <a:avLst/>
          </a:prstGeom>
        </p:spPr>
        <p:txBody>
          <a:bodyPr rtlCol="0">
            <a:normAutofit/>
          </a:bodyPr>
          <a:lstStyle/>
          <a:p>
            <a:pPr fontAlgn="auto">
              <a:spcAft>
                <a:spcPts val="0"/>
              </a:spcAft>
              <a:buFont typeface="Arial" pitchFamily="34" charset="0"/>
              <a:buChar char="•"/>
              <a:defRPr/>
            </a:pPr>
            <a:endParaRPr lang="en-US" dirty="0" smtClean="0">
              <a:solidFill>
                <a:schemeClr val="tx1"/>
              </a:solidFill>
            </a:endParaRPr>
          </a:p>
          <a:p>
            <a:pPr marL="0" indent="0" fontAlgn="auto">
              <a:spcAft>
                <a:spcPts val="0"/>
              </a:spcAft>
              <a:buFont typeface="Arial" pitchFamily="34" charset="0"/>
              <a:buNone/>
              <a:defRPr/>
            </a:pPr>
            <a:r>
              <a:rPr lang="en-US" dirty="0" smtClean="0">
                <a:solidFill>
                  <a:schemeClr val="tx1"/>
                </a:solidFill>
              </a:rPr>
              <a:t>(d) As used in this sections – (DEFINITIONS):</a:t>
            </a:r>
          </a:p>
          <a:p>
            <a:pPr marL="0" indent="0" fontAlgn="auto">
              <a:spcAft>
                <a:spcPts val="0"/>
              </a:spcAft>
              <a:buFont typeface="Arial" pitchFamily="34" charset="0"/>
              <a:buNone/>
              <a:defRPr/>
            </a:pPr>
            <a:endParaRPr lang="en-US" sz="2600" dirty="0" smtClean="0">
              <a:solidFill>
                <a:schemeClr val="tx1"/>
              </a:solidFill>
            </a:endParaRPr>
          </a:p>
          <a:p>
            <a:pPr marL="0" indent="0" fontAlgn="auto">
              <a:spcAft>
                <a:spcPts val="0"/>
              </a:spcAft>
              <a:buFont typeface="Arial" pitchFamily="34" charset="0"/>
              <a:buNone/>
              <a:defRPr/>
            </a:pPr>
            <a:r>
              <a:rPr lang="en-US" sz="2600" dirty="0" smtClean="0">
                <a:solidFill>
                  <a:schemeClr val="tx1"/>
                </a:solidFill>
              </a:rPr>
              <a:t>There are now 16 </a:t>
            </a:r>
            <a:r>
              <a:rPr lang="en-US" sz="2600" b="1" dirty="0" smtClean="0">
                <a:solidFill>
                  <a:schemeClr val="tx1"/>
                </a:solidFill>
              </a:rPr>
              <a:t>alphabetized</a:t>
            </a:r>
            <a:r>
              <a:rPr lang="en-US" sz="2600" dirty="0" smtClean="0">
                <a:solidFill>
                  <a:schemeClr val="tx1"/>
                </a:solidFill>
              </a:rPr>
              <a:t> terms defined in this section.</a:t>
            </a:r>
          </a:p>
          <a:p>
            <a:pPr fontAlgn="auto">
              <a:spcAft>
                <a:spcPts val="0"/>
              </a:spcAft>
              <a:buFont typeface="Arial" pitchFamily="34" charset="0"/>
              <a:buChar char="•"/>
              <a:defRPr/>
            </a:pPr>
            <a:r>
              <a:rPr lang="en-US" sz="2600" dirty="0" smtClean="0">
                <a:solidFill>
                  <a:schemeClr val="tx1"/>
                </a:solidFill>
              </a:rPr>
              <a:t>3 were modified definitions, and, </a:t>
            </a:r>
          </a:p>
          <a:p>
            <a:pPr fontAlgn="auto">
              <a:spcAft>
                <a:spcPts val="0"/>
              </a:spcAft>
              <a:buFont typeface="Arial" pitchFamily="34" charset="0"/>
              <a:buChar char="•"/>
              <a:defRPr/>
            </a:pPr>
            <a:r>
              <a:rPr lang="en-US" sz="2600" dirty="0" smtClean="0">
                <a:solidFill>
                  <a:schemeClr val="tx1"/>
                </a:solidFill>
              </a:rPr>
              <a:t>1 addition </a:t>
            </a:r>
          </a:p>
          <a:p>
            <a:pPr marL="0" indent="0" fontAlgn="auto">
              <a:spcAft>
                <a:spcPts val="0"/>
              </a:spcAft>
              <a:buFont typeface="Arial" pitchFamily="34" charset="0"/>
              <a:buNone/>
              <a:defRPr/>
            </a:pPr>
            <a:endParaRPr lang="en-US" sz="1600" dirty="0" smtClean="0">
              <a:solidFill>
                <a:schemeClr val="tx1"/>
              </a:solidFill>
            </a:endParaRPr>
          </a:p>
          <a:p>
            <a:pPr marL="0" indent="0" fontAlgn="auto">
              <a:spcAft>
                <a:spcPts val="0"/>
              </a:spcAft>
              <a:buFont typeface="Arial" pitchFamily="34" charset="0"/>
              <a:buNone/>
              <a:defRPr/>
            </a:pPr>
            <a:endParaRPr lang="en-US" sz="2600" dirty="0" smtClean="0">
              <a:solidFill>
                <a:schemeClr val="tx1"/>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38</a:t>
            </a:fld>
            <a:endParaRPr lang="en-US" sz="800" dirty="0">
              <a:solidFill>
                <a:prstClr val="black"/>
              </a:solidFill>
            </a:endParaRPr>
          </a:p>
        </p:txBody>
      </p:sp>
    </p:spTree>
    <p:extLst>
      <p:ext uri="{BB962C8B-B14F-4D97-AF65-F5344CB8AC3E}">
        <p14:creationId xmlns:p14="http://schemas.microsoft.com/office/powerpoint/2010/main" val="13168192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9" name="Content Placeholder 2"/>
          <p:cNvSpPr>
            <a:spLocks noGrp="1"/>
          </p:cNvSpPr>
          <p:nvPr>
            <p:ph idx="4294967295"/>
          </p:nvPr>
        </p:nvSpPr>
        <p:spPr>
          <a:xfrm>
            <a:off x="457200" y="1600201"/>
            <a:ext cx="8229600" cy="4736068"/>
          </a:xfrm>
          <a:prstGeom prst="rect">
            <a:avLst/>
          </a:prstGeom>
        </p:spPr>
        <p:txBody>
          <a:bodyPr rtlCol="0">
            <a:normAutofit lnSpcReduction="10000"/>
          </a:bodyPr>
          <a:lstStyle/>
          <a:p>
            <a:pPr marL="0" indent="0" fontAlgn="auto">
              <a:spcAft>
                <a:spcPts val="0"/>
              </a:spcAft>
              <a:buFont typeface="Arial" pitchFamily="34" charset="0"/>
              <a:buNone/>
              <a:defRPr/>
            </a:pPr>
            <a:r>
              <a:rPr lang="en-US" dirty="0" smtClean="0">
                <a:solidFill>
                  <a:schemeClr val="tx1"/>
                </a:solidFill>
              </a:rPr>
              <a:t>213.113(d) As used in this sections – (DEFINITIONS):</a:t>
            </a:r>
          </a:p>
          <a:p>
            <a:pPr marL="457200" indent="-457200" fontAlgn="auto">
              <a:spcAft>
                <a:spcPts val="0"/>
              </a:spcAft>
              <a:buAutoNum type="arabicParenBoth"/>
              <a:defRPr/>
            </a:pPr>
            <a:r>
              <a:rPr lang="en-US" sz="1900" dirty="0" smtClean="0">
                <a:solidFill>
                  <a:schemeClr val="tx1"/>
                </a:solidFill>
              </a:rPr>
              <a:t>Bolt </a:t>
            </a:r>
            <a:r>
              <a:rPr lang="en-US" sz="1900" dirty="0">
                <a:solidFill>
                  <a:schemeClr val="tx1"/>
                </a:solidFill>
              </a:rPr>
              <a:t>hole </a:t>
            </a:r>
            <a:r>
              <a:rPr lang="en-US" sz="1900" dirty="0" smtClean="0">
                <a:solidFill>
                  <a:schemeClr val="tx1"/>
                </a:solidFill>
              </a:rPr>
              <a:t>crack</a:t>
            </a:r>
          </a:p>
          <a:p>
            <a:pPr marL="457200" indent="-457200" fontAlgn="auto">
              <a:spcAft>
                <a:spcPts val="0"/>
              </a:spcAft>
              <a:buAutoNum type="arabicParenBoth"/>
              <a:defRPr/>
            </a:pPr>
            <a:r>
              <a:rPr lang="en-US" sz="1900" dirty="0">
                <a:solidFill>
                  <a:schemeClr val="tx1"/>
                </a:solidFill>
              </a:rPr>
              <a:t>Broken </a:t>
            </a:r>
            <a:r>
              <a:rPr lang="en-US" sz="1900" dirty="0" smtClean="0">
                <a:solidFill>
                  <a:schemeClr val="tx1"/>
                </a:solidFill>
              </a:rPr>
              <a:t>base</a:t>
            </a:r>
          </a:p>
          <a:p>
            <a:pPr marL="457200" indent="-457200" fontAlgn="auto">
              <a:spcAft>
                <a:spcPts val="0"/>
              </a:spcAft>
              <a:buAutoNum type="arabicParenBoth"/>
              <a:defRPr/>
            </a:pPr>
            <a:r>
              <a:rPr lang="en-US" sz="1900" b="1" dirty="0">
                <a:solidFill>
                  <a:srgbClr val="FF0000"/>
                </a:solidFill>
              </a:rPr>
              <a:t>Compound fissure </a:t>
            </a:r>
            <a:r>
              <a:rPr lang="en-US" sz="1900" dirty="0">
                <a:solidFill>
                  <a:schemeClr val="tx1"/>
                </a:solidFill>
              </a:rPr>
              <a:t>means </a:t>
            </a:r>
            <a:r>
              <a:rPr lang="en-US" sz="1900" dirty="0" smtClean="0">
                <a:solidFill>
                  <a:schemeClr val="tx1"/>
                </a:solidFill>
              </a:rPr>
              <a:t>a progressive </a:t>
            </a:r>
            <a:r>
              <a:rPr lang="en-US" sz="1900" dirty="0">
                <a:solidFill>
                  <a:schemeClr val="tx1"/>
                </a:solidFill>
              </a:rPr>
              <a:t>fracture originating from </a:t>
            </a:r>
            <a:r>
              <a:rPr lang="en-US" sz="1900" dirty="0" smtClean="0">
                <a:solidFill>
                  <a:schemeClr val="tx1"/>
                </a:solidFill>
              </a:rPr>
              <a:t>a horizontal </a:t>
            </a:r>
            <a:r>
              <a:rPr lang="en-US" sz="1900" dirty="0">
                <a:solidFill>
                  <a:schemeClr val="tx1"/>
                </a:solidFill>
              </a:rPr>
              <a:t>split head that turns up </a:t>
            </a:r>
            <a:r>
              <a:rPr lang="en-US" sz="1900" dirty="0" smtClean="0">
                <a:solidFill>
                  <a:schemeClr val="tx1"/>
                </a:solidFill>
              </a:rPr>
              <a:t>or down</a:t>
            </a:r>
            <a:r>
              <a:rPr lang="en-US" sz="1900" dirty="0">
                <a:solidFill>
                  <a:schemeClr val="tx1"/>
                </a:solidFill>
              </a:rPr>
              <a:t>, or in both directions, in the </a:t>
            </a:r>
            <a:r>
              <a:rPr lang="en-US" sz="1900" dirty="0" smtClean="0">
                <a:solidFill>
                  <a:schemeClr val="tx1"/>
                </a:solidFill>
              </a:rPr>
              <a:t>head of </a:t>
            </a:r>
            <a:r>
              <a:rPr lang="en-US" sz="1900" dirty="0">
                <a:solidFill>
                  <a:schemeClr val="tx1"/>
                </a:solidFill>
              </a:rPr>
              <a:t>the rail. Transverse </a:t>
            </a:r>
            <a:r>
              <a:rPr lang="en-US" sz="1900" dirty="0" smtClean="0">
                <a:solidFill>
                  <a:schemeClr val="tx1"/>
                </a:solidFill>
              </a:rPr>
              <a:t>development normally </a:t>
            </a:r>
            <a:r>
              <a:rPr lang="en-US" sz="1900" dirty="0">
                <a:solidFill>
                  <a:schemeClr val="tx1"/>
                </a:solidFill>
              </a:rPr>
              <a:t>progresses substantially at </a:t>
            </a:r>
            <a:r>
              <a:rPr lang="en-US" sz="1900" dirty="0" smtClean="0">
                <a:solidFill>
                  <a:schemeClr val="tx1"/>
                </a:solidFill>
              </a:rPr>
              <a:t>a right </a:t>
            </a:r>
            <a:r>
              <a:rPr lang="en-US" sz="1900" dirty="0">
                <a:solidFill>
                  <a:schemeClr val="tx1"/>
                </a:solidFill>
              </a:rPr>
              <a:t>angle to the length of the rail</a:t>
            </a:r>
            <a:r>
              <a:rPr lang="en-US" sz="1900" dirty="0" smtClean="0">
                <a:solidFill>
                  <a:schemeClr val="tx1"/>
                </a:solidFill>
              </a:rPr>
              <a:t>.</a:t>
            </a:r>
          </a:p>
          <a:p>
            <a:pPr marL="457200" indent="-457200" fontAlgn="auto">
              <a:spcAft>
                <a:spcPts val="0"/>
              </a:spcAft>
              <a:buAutoNum type="arabicParenBoth"/>
              <a:defRPr/>
            </a:pPr>
            <a:r>
              <a:rPr lang="en-US" sz="1900" b="1" dirty="0">
                <a:solidFill>
                  <a:srgbClr val="FF0000"/>
                </a:solidFill>
              </a:rPr>
              <a:t>Crushed head </a:t>
            </a:r>
            <a:r>
              <a:rPr lang="en-US" sz="1900" dirty="0">
                <a:solidFill>
                  <a:schemeClr val="tx1"/>
                </a:solidFill>
              </a:rPr>
              <a:t>means a short </a:t>
            </a:r>
            <a:r>
              <a:rPr lang="en-US" sz="1900" dirty="0" smtClean="0">
                <a:solidFill>
                  <a:schemeClr val="tx1"/>
                </a:solidFill>
              </a:rPr>
              <a:t>length of </a:t>
            </a:r>
            <a:r>
              <a:rPr lang="en-US" sz="1900" dirty="0">
                <a:solidFill>
                  <a:schemeClr val="tx1"/>
                </a:solidFill>
              </a:rPr>
              <a:t>rail, not at a joint, which has </a:t>
            </a:r>
            <a:r>
              <a:rPr lang="en-US" sz="1900" dirty="0" smtClean="0">
                <a:solidFill>
                  <a:schemeClr val="tx1"/>
                </a:solidFill>
              </a:rPr>
              <a:t>drooped or </a:t>
            </a:r>
            <a:r>
              <a:rPr lang="en-US" sz="1900" dirty="0">
                <a:solidFill>
                  <a:schemeClr val="tx1"/>
                </a:solidFill>
              </a:rPr>
              <a:t>sagged across the width of the </a:t>
            </a:r>
            <a:r>
              <a:rPr lang="en-US" sz="1900" dirty="0" smtClean="0">
                <a:solidFill>
                  <a:schemeClr val="tx1"/>
                </a:solidFill>
              </a:rPr>
              <a:t>rail head </a:t>
            </a:r>
            <a:r>
              <a:rPr lang="en-US" sz="1900" dirty="0">
                <a:solidFill>
                  <a:schemeClr val="tx1"/>
                </a:solidFill>
              </a:rPr>
              <a:t>to a depth of 3⁄8 inch or </a:t>
            </a:r>
            <a:r>
              <a:rPr lang="en-US" sz="1900" dirty="0" smtClean="0">
                <a:solidFill>
                  <a:schemeClr val="tx1"/>
                </a:solidFill>
              </a:rPr>
              <a:t>more below </a:t>
            </a:r>
            <a:r>
              <a:rPr lang="en-US" sz="1900" dirty="0">
                <a:solidFill>
                  <a:schemeClr val="tx1"/>
                </a:solidFill>
              </a:rPr>
              <a:t>the rest of the rail head and </a:t>
            </a:r>
            <a:r>
              <a:rPr lang="en-US" sz="1900" dirty="0" smtClean="0">
                <a:solidFill>
                  <a:schemeClr val="tx1"/>
                </a:solidFill>
              </a:rPr>
              <a:t>8 inches </a:t>
            </a:r>
            <a:r>
              <a:rPr lang="en-US" sz="1900" dirty="0">
                <a:solidFill>
                  <a:schemeClr val="tx1"/>
                </a:solidFill>
              </a:rPr>
              <a:t>or more in length. </a:t>
            </a:r>
            <a:r>
              <a:rPr lang="en-US" sz="1900" dirty="0" smtClean="0">
                <a:solidFill>
                  <a:schemeClr val="tx1"/>
                </a:solidFill>
              </a:rPr>
              <a:t>Unlike flattened </a:t>
            </a:r>
            <a:r>
              <a:rPr lang="en-US" sz="1900" dirty="0">
                <a:solidFill>
                  <a:schemeClr val="tx1"/>
                </a:solidFill>
              </a:rPr>
              <a:t>rail where </a:t>
            </a:r>
            <a:r>
              <a:rPr lang="en-US" sz="1900" dirty="0" smtClean="0">
                <a:solidFill>
                  <a:schemeClr val="tx1"/>
                </a:solidFill>
              </a:rPr>
              <a:t>the depression is visible </a:t>
            </a:r>
            <a:r>
              <a:rPr lang="en-US" sz="1900" dirty="0">
                <a:solidFill>
                  <a:schemeClr val="tx1"/>
                </a:solidFill>
              </a:rPr>
              <a:t>on the rail head only, the </a:t>
            </a:r>
            <a:r>
              <a:rPr lang="en-US" sz="1900" dirty="0" smtClean="0">
                <a:solidFill>
                  <a:schemeClr val="tx1"/>
                </a:solidFill>
              </a:rPr>
              <a:t>sagging or </a:t>
            </a:r>
            <a:r>
              <a:rPr lang="en-US" sz="1900" dirty="0">
                <a:solidFill>
                  <a:schemeClr val="tx1"/>
                </a:solidFill>
              </a:rPr>
              <a:t>drooping is also visible in the </a:t>
            </a:r>
            <a:r>
              <a:rPr lang="en-US" sz="1900" dirty="0" smtClean="0">
                <a:solidFill>
                  <a:schemeClr val="tx1"/>
                </a:solidFill>
              </a:rPr>
              <a:t>head/web </a:t>
            </a:r>
            <a:r>
              <a:rPr lang="en-US" sz="1900" dirty="0">
                <a:solidFill>
                  <a:schemeClr val="tx1"/>
                </a:solidFill>
              </a:rPr>
              <a:t>fillet area</a:t>
            </a:r>
            <a:r>
              <a:rPr lang="en-US" sz="1900" dirty="0" smtClean="0">
                <a:solidFill>
                  <a:schemeClr val="tx1"/>
                </a:solidFill>
              </a:rPr>
              <a:t>.</a:t>
            </a:r>
          </a:p>
          <a:p>
            <a:pPr marL="457200" indent="-457200" fontAlgn="auto">
              <a:spcAft>
                <a:spcPts val="0"/>
              </a:spcAft>
              <a:buAutoNum type="arabicParenBoth"/>
              <a:defRPr/>
            </a:pPr>
            <a:r>
              <a:rPr lang="en-US" sz="1900" dirty="0">
                <a:solidFill>
                  <a:schemeClr val="tx1"/>
                </a:solidFill>
              </a:rPr>
              <a:t>Damaged rail</a:t>
            </a:r>
          </a:p>
          <a:p>
            <a:pPr marL="457200" indent="-457200" fontAlgn="auto">
              <a:spcAft>
                <a:spcPts val="0"/>
              </a:spcAft>
              <a:buAutoNum type="arabicParenBoth"/>
              <a:defRPr/>
            </a:pPr>
            <a:endParaRPr lang="en-US" sz="1900" dirty="0" smtClean="0">
              <a:solidFill>
                <a:schemeClr val="tx1"/>
              </a:solidFill>
            </a:endParaRPr>
          </a:p>
          <a:p>
            <a:pPr marL="457200" indent="-457200" fontAlgn="auto">
              <a:spcAft>
                <a:spcPts val="0"/>
              </a:spcAft>
              <a:buAutoNum type="arabicParenBoth"/>
              <a:defRPr/>
            </a:pPr>
            <a:endParaRPr lang="en-US" sz="1900" dirty="0" smtClean="0">
              <a:solidFill>
                <a:schemeClr val="tx1"/>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39</a:t>
            </a:fld>
            <a:endParaRPr lang="en-US" sz="800" dirty="0">
              <a:solidFill>
                <a:prstClr val="black"/>
              </a:solidFill>
            </a:endParaRPr>
          </a:p>
        </p:txBody>
      </p:sp>
    </p:spTree>
    <p:extLst>
      <p:ext uri="{BB962C8B-B14F-4D97-AF65-F5344CB8AC3E}">
        <p14:creationId xmlns:p14="http://schemas.microsoft.com/office/powerpoint/2010/main" val="10263849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350711" cy="1143000"/>
          </a:xfrm>
        </p:spPr>
        <p:txBody>
          <a:bodyPr/>
          <a:lstStyle/>
          <a:p>
            <a:pPr algn="l"/>
            <a:r>
              <a:rPr lang="en-US" sz="4400" dirty="0" smtClean="0"/>
              <a:t> Railhead </a:t>
            </a:r>
            <a:r>
              <a:rPr lang="en-US" sz="4400" dirty="0" smtClean="0">
                <a:solidFill>
                  <a:srgbClr val="FF0000"/>
                </a:solidFill>
              </a:rPr>
              <a:t>Repair</a:t>
            </a:r>
            <a:r>
              <a:rPr lang="en-US" sz="4400" dirty="0" smtClean="0"/>
              <a:t> Welds</a:t>
            </a:r>
            <a:endParaRPr lang="en-US" sz="3200" dirty="0"/>
          </a:p>
        </p:txBody>
      </p:sp>
      <p:sp>
        <p:nvSpPr>
          <p:cNvPr id="10" name="Text Placeholder 11"/>
          <p:cNvSpPr txBox="1">
            <a:spLocks/>
          </p:cNvSpPr>
          <p:nvPr/>
        </p:nvSpPr>
        <p:spPr>
          <a:xfrm>
            <a:off x="381000" y="5029200"/>
            <a:ext cx="25146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Clr>
                <a:srgbClr val="F14124">
                  <a:lumMod val="75000"/>
                </a:srgbClr>
              </a:buClr>
              <a:buFont typeface="Georgia" pitchFamily="18" charset="0"/>
              <a:buNone/>
            </a:pPr>
            <a:r>
              <a:rPr lang="en-US" sz="1400" dirty="0">
                <a:solidFill>
                  <a:prstClr val="black">
                    <a:lumMod val="75000"/>
                    <a:lumOff val="25000"/>
                  </a:prstClr>
                </a:solidFill>
              </a:rPr>
              <a:t>Railtech Boutet – Head Wash Repair (HWR</a:t>
            </a:r>
            <a:r>
              <a:rPr lang="en-US" sz="1400" dirty="0" smtClean="0">
                <a:solidFill>
                  <a:prstClr val="black">
                    <a:lumMod val="75000"/>
                    <a:lumOff val="25000"/>
                  </a:prstClr>
                </a:solidFill>
              </a:rPr>
              <a:t>)</a:t>
            </a:r>
          </a:p>
          <a:p>
            <a:pPr marL="45720" indent="0" algn="ctr">
              <a:buClr>
                <a:srgbClr val="F14124">
                  <a:lumMod val="75000"/>
                </a:srgbClr>
              </a:buClr>
              <a:buFont typeface="Georgia" pitchFamily="18" charset="0"/>
              <a:buNone/>
            </a:pPr>
            <a:r>
              <a:rPr lang="en-US" sz="1400" dirty="0" smtClean="0">
                <a:solidFill>
                  <a:prstClr val="black">
                    <a:lumMod val="75000"/>
                    <a:lumOff val="25000"/>
                  </a:prstClr>
                </a:solidFill>
              </a:rPr>
              <a:t>Thermite</a:t>
            </a:r>
            <a:endParaRPr lang="en-US" sz="1400" dirty="0">
              <a:solidFill>
                <a:prstClr val="black">
                  <a:lumMod val="75000"/>
                  <a:lumOff val="25000"/>
                </a:prstClr>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4</a:t>
            </a:fld>
            <a:endParaRPr lang="en-US" sz="800" dirty="0">
              <a:solidFill>
                <a:prstClr val="black"/>
              </a:solidFill>
            </a:endParaRPr>
          </a:p>
        </p:txBody>
      </p:sp>
      <p:pic>
        <p:nvPicPr>
          <p:cNvPr id="1044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413000"/>
            <a:ext cx="1752600" cy="2404208"/>
          </a:xfrm>
          <a:prstGeom prst="rect">
            <a:avLst/>
          </a:prstGeom>
          <a:noFill/>
          <a:extLst>
            <a:ext uri="{909E8E84-426E-40DD-AFC4-6F175D3DCCD1}">
              <a14:hiddenFill xmlns:a14="http://schemas.microsoft.com/office/drawing/2010/main">
                <a:solidFill>
                  <a:srgbClr val="FFFFFF"/>
                </a:solidFill>
              </a14:hiddenFill>
            </a:ext>
          </a:extLst>
        </p:spPr>
      </p:pic>
      <p:pic>
        <p:nvPicPr>
          <p:cNvPr id="1044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2661" y="2413000"/>
            <a:ext cx="1797539" cy="2404208"/>
          </a:xfrm>
          <a:prstGeom prst="rect">
            <a:avLst/>
          </a:prstGeom>
          <a:noFill/>
          <a:extLst>
            <a:ext uri="{909E8E84-426E-40DD-AFC4-6F175D3DCCD1}">
              <a14:hiddenFill xmlns:a14="http://schemas.microsoft.com/office/drawing/2010/main">
                <a:solidFill>
                  <a:srgbClr val="FFFFFF"/>
                </a:solidFill>
              </a14:hiddenFill>
            </a:ext>
          </a:extLst>
        </p:spPr>
      </p:pic>
      <p:pic>
        <p:nvPicPr>
          <p:cNvPr id="1044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1288" y="2418084"/>
            <a:ext cx="1890712" cy="2382516"/>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1"/>
          <p:cNvSpPr txBox="1">
            <a:spLocks/>
          </p:cNvSpPr>
          <p:nvPr/>
        </p:nvSpPr>
        <p:spPr>
          <a:xfrm>
            <a:off x="3048000" y="5029200"/>
            <a:ext cx="2971800" cy="892730"/>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Clr>
                <a:srgbClr val="F14124">
                  <a:lumMod val="75000"/>
                </a:srgbClr>
              </a:buClr>
              <a:buFont typeface="Georgia" pitchFamily="18" charset="0"/>
              <a:buNone/>
            </a:pPr>
            <a:r>
              <a:rPr lang="en-US" sz="1400" dirty="0">
                <a:solidFill>
                  <a:prstClr val="black">
                    <a:lumMod val="75000"/>
                    <a:lumOff val="25000"/>
                  </a:prstClr>
                </a:solidFill>
              </a:rPr>
              <a:t>Orgo-Thermite – Head Repair Weld (HRW</a:t>
            </a:r>
            <a:r>
              <a:rPr lang="en-US" sz="1400" dirty="0" smtClean="0">
                <a:solidFill>
                  <a:prstClr val="black">
                    <a:lumMod val="75000"/>
                    <a:lumOff val="25000"/>
                  </a:prstClr>
                </a:solidFill>
              </a:rPr>
              <a:t>)</a:t>
            </a:r>
          </a:p>
          <a:p>
            <a:pPr marL="45720" indent="0" algn="ctr">
              <a:buClr>
                <a:srgbClr val="F14124">
                  <a:lumMod val="75000"/>
                </a:srgbClr>
              </a:buClr>
              <a:buFont typeface="Georgia" pitchFamily="18" charset="0"/>
              <a:buNone/>
            </a:pPr>
            <a:r>
              <a:rPr lang="en-US" sz="1400" dirty="0" smtClean="0">
                <a:solidFill>
                  <a:prstClr val="black">
                    <a:lumMod val="75000"/>
                    <a:lumOff val="25000"/>
                  </a:prstClr>
                </a:solidFill>
              </a:rPr>
              <a:t>Thermite</a:t>
            </a:r>
            <a:endParaRPr lang="en-US" sz="1400" dirty="0">
              <a:solidFill>
                <a:prstClr val="black">
                  <a:lumMod val="75000"/>
                  <a:lumOff val="25000"/>
                </a:prstClr>
              </a:solidFill>
            </a:endParaRPr>
          </a:p>
        </p:txBody>
      </p:sp>
      <p:sp>
        <p:nvSpPr>
          <p:cNvPr id="19" name="Text Placeholder 11"/>
          <p:cNvSpPr txBox="1">
            <a:spLocks/>
          </p:cNvSpPr>
          <p:nvPr/>
        </p:nvSpPr>
        <p:spPr>
          <a:xfrm>
            <a:off x="6248400" y="5029200"/>
            <a:ext cx="26670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Clr>
                <a:srgbClr val="F14124">
                  <a:lumMod val="75000"/>
                </a:srgbClr>
              </a:buClr>
              <a:buFont typeface="Georgia" pitchFamily="18" charset="0"/>
              <a:buNone/>
            </a:pPr>
            <a:r>
              <a:rPr lang="en-US" sz="1400" dirty="0">
                <a:solidFill>
                  <a:prstClr val="black">
                    <a:lumMod val="75000"/>
                    <a:lumOff val="25000"/>
                  </a:prstClr>
                </a:solidFill>
              </a:rPr>
              <a:t>Holland/EWI – Head Defect Repair (HDR</a:t>
            </a:r>
            <a:r>
              <a:rPr lang="en-US" sz="1400" dirty="0" smtClean="0">
                <a:solidFill>
                  <a:prstClr val="black">
                    <a:lumMod val="75000"/>
                    <a:lumOff val="25000"/>
                  </a:prstClr>
                </a:solidFill>
              </a:rPr>
              <a:t>)</a:t>
            </a:r>
          </a:p>
          <a:p>
            <a:pPr marL="45720" indent="0" algn="ctr">
              <a:buClr>
                <a:srgbClr val="F14124">
                  <a:lumMod val="75000"/>
                </a:srgbClr>
              </a:buClr>
              <a:buFont typeface="Georgia" pitchFamily="18" charset="0"/>
              <a:buNone/>
            </a:pPr>
            <a:r>
              <a:rPr lang="en-US" sz="1400" dirty="0" smtClean="0">
                <a:solidFill>
                  <a:prstClr val="black">
                    <a:lumMod val="75000"/>
                    <a:lumOff val="25000"/>
                  </a:prstClr>
                </a:solidFill>
              </a:rPr>
              <a:t>Electric-Flash</a:t>
            </a:r>
            <a:endParaRPr lang="en-US" sz="1400" dirty="0">
              <a:solidFill>
                <a:prstClr val="black">
                  <a:lumMod val="75000"/>
                  <a:lumOff val="25000"/>
                </a:prstClr>
              </a:solidFill>
            </a:endParaRPr>
          </a:p>
        </p:txBody>
      </p:sp>
      <p:sp>
        <p:nvSpPr>
          <p:cNvPr id="2" name="TextBox 1"/>
          <p:cNvSpPr txBox="1"/>
          <p:nvPr/>
        </p:nvSpPr>
        <p:spPr>
          <a:xfrm>
            <a:off x="659606" y="1765300"/>
            <a:ext cx="8103394" cy="369332"/>
          </a:xfrm>
          <a:prstGeom prst="rect">
            <a:avLst/>
          </a:prstGeom>
          <a:noFill/>
        </p:spPr>
        <p:txBody>
          <a:bodyPr wrap="square" rtlCol="0">
            <a:spAutoFit/>
          </a:bodyPr>
          <a:lstStyle/>
          <a:p>
            <a:r>
              <a:rPr lang="en-US" dirty="0">
                <a:solidFill>
                  <a:prstClr val="black"/>
                </a:solidFill>
              </a:rPr>
              <a:t>Repair of railhead defects without altering rail neutral stress temperature</a:t>
            </a:r>
          </a:p>
        </p:txBody>
      </p:sp>
    </p:spTree>
    <p:extLst>
      <p:ext uri="{BB962C8B-B14F-4D97-AF65-F5344CB8AC3E}">
        <p14:creationId xmlns:p14="http://schemas.microsoft.com/office/powerpoint/2010/main" val="13731896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9" name="Content Placeholder 2"/>
          <p:cNvSpPr>
            <a:spLocks noGrp="1"/>
          </p:cNvSpPr>
          <p:nvPr>
            <p:ph idx="4294967295"/>
          </p:nvPr>
        </p:nvSpPr>
        <p:spPr>
          <a:xfrm>
            <a:off x="457200" y="1628775"/>
            <a:ext cx="8229600" cy="4707493"/>
          </a:xfrm>
          <a:prstGeom prst="rect">
            <a:avLst/>
          </a:prstGeom>
        </p:spPr>
        <p:txBody>
          <a:bodyPr rtlCol="0">
            <a:normAutofit fontScale="92500"/>
          </a:bodyPr>
          <a:lstStyle/>
          <a:p>
            <a:pPr marL="0" indent="0" fontAlgn="auto">
              <a:spcAft>
                <a:spcPts val="0"/>
              </a:spcAft>
              <a:buFont typeface="Arial" pitchFamily="34" charset="0"/>
              <a:buNone/>
              <a:defRPr/>
            </a:pPr>
            <a:r>
              <a:rPr lang="en-US" dirty="0" smtClean="0">
                <a:solidFill>
                  <a:schemeClr val="tx1"/>
                </a:solidFill>
              </a:rPr>
              <a:t>213.113(d) As used in this sections – (DEFINITIONS):</a:t>
            </a:r>
          </a:p>
          <a:p>
            <a:pPr marL="0" indent="0" fontAlgn="auto">
              <a:spcAft>
                <a:spcPts val="0"/>
              </a:spcAft>
              <a:buNone/>
              <a:defRPr/>
            </a:pPr>
            <a:endParaRPr lang="en-US" sz="1900" dirty="0" smtClean="0">
              <a:solidFill>
                <a:schemeClr val="tx1"/>
              </a:solidFill>
            </a:endParaRPr>
          </a:p>
          <a:p>
            <a:pPr marL="365760" indent="-914400" fontAlgn="auto">
              <a:spcAft>
                <a:spcPts val="0"/>
              </a:spcAft>
              <a:buNone/>
              <a:defRPr/>
            </a:pPr>
            <a:r>
              <a:rPr lang="en-US" sz="1900" dirty="0" smtClean="0">
                <a:solidFill>
                  <a:schemeClr val="tx1"/>
                </a:solidFill>
              </a:rPr>
              <a:t>(6) </a:t>
            </a:r>
            <a:r>
              <a:rPr lang="en-US" sz="1900" b="1" dirty="0" smtClean="0">
                <a:solidFill>
                  <a:srgbClr val="FF0000"/>
                </a:solidFill>
              </a:rPr>
              <a:t>Defective Weld </a:t>
            </a:r>
            <a:r>
              <a:rPr lang="en-US" sz="1900" dirty="0">
                <a:solidFill>
                  <a:schemeClr val="tx1"/>
                </a:solidFill>
              </a:rPr>
              <a:t>means a field or plant weld containing </a:t>
            </a:r>
            <a:r>
              <a:rPr lang="en-US" sz="1900" dirty="0" smtClean="0">
                <a:solidFill>
                  <a:schemeClr val="tx1"/>
                </a:solidFill>
              </a:rPr>
              <a:t>any      discontinuities </a:t>
            </a:r>
            <a:r>
              <a:rPr lang="en-US" sz="1900" dirty="0">
                <a:solidFill>
                  <a:schemeClr val="tx1"/>
                </a:solidFill>
              </a:rPr>
              <a:t>or pockets, exceeding 5 percent of the rail head area individually or 10 percent in the aggregate, oriented in or near the transverse plane, due to incomplete penetration of the weld metal between the rail ends, lack of fusion between weld and rail end metal, entrainment of slag or sand, under-bead or shrinkage cracking, or fatigue cracking. Weld defects may originate in the rail head, web, or base, and in some cases, cracks may progress from the defect into either or both adjoining rail ends</a:t>
            </a:r>
            <a:r>
              <a:rPr lang="en-US" sz="1900" b="1" dirty="0">
                <a:solidFill>
                  <a:schemeClr val="tx1"/>
                </a:solidFill>
              </a:rPr>
              <a:t>. If the weld defect progresses longitudinally through the weld section, the defect is considered a split web for purposes of remedial action required by this section. </a:t>
            </a:r>
            <a:endParaRPr lang="en-US" sz="1900" b="1" dirty="0" smtClean="0">
              <a:solidFill>
                <a:schemeClr val="tx1"/>
              </a:solidFill>
            </a:endParaRPr>
          </a:p>
          <a:p>
            <a:pPr marL="0" indent="0" fontAlgn="auto">
              <a:spcAft>
                <a:spcPts val="0"/>
              </a:spcAft>
              <a:buNone/>
              <a:defRPr/>
            </a:pPr>
            <a:r>
              <a:rPr lang="en-US" sz="1900" dirty="0" smtClean="0">
                <a:solidFill>
                  <a:schemeClr val="tx1"/>
                </a:solidFill>
              </a:rPr>
              <a:t>(</a:t>
            </a:r>
            <a:r>
              <a:rPr lang="en-US" sz="1900" dirty="0">
                <a:solidFill>
                  <a:schemeClr val="tx1"/>
                </a:solidFill>
              </a:rPr>
              <a:t>7) Detail </a:t>
            </a:r>
            <a:r>
              <a:rPr lang="en-US" sz="1900" dirty="0" smtClean="0">
                <a:solidFill>
                  <a:schemeClr val="tx1"/>
                </a:solidFill>
              </a:rPr>
              <a:t>fracture</a:t>
            </a:r>
          </a:p>
          <a:p>
            <a:pPr marL="0" indent="0" fontAlgn="auto">
              <a:spcAft>
                <a:spcPts val="0"/>
              </a:spcAft>
              <a:buNone/>
              <a:defRPr/>
            </a:pPr>
            <a:r>
              <a:rPr lang="en-US" sz="1900" dirty="0" smtClean="0">
                <a:solidFill>
                  <a:schemeClr val="tx1"/>
                </a:solidFill>
              </a:rPr>
              <a:t>(8</a:t>
            </a:r>
            <a:r>
              <a:rPr lang="en-US" sz="1900" dirty="0">
                <a:solidFill>
                  <a:schemeClr val="tx1"/>
                </a:solidFill>
              </a:rPr>
              <a:t>) Engine burn fracture </a:t>
            </a:r>
            <a:endParaRPr lang="en-US" sz="1900" dirty="0" smtClean="0">
              <a:solidFill>
                <a:schemeClr val="tx1"/>
              </a:solidFill>
            </a:endParaRPr>
          </a:p>
          <a:p>
            <a:pPr marL="0" indent="0" fontAlgn="auto">
              <a:spcAft>
                <a:spcPts val="0"/>
              </a:spcAft>
              <a:buNone/>
              <a:defRPr/>
            </a:pPr>
            <a:r>
              <a:rPr lang="en-US" sz="2000" dirty="0" smtClean="0">
                <a:solidFill>
                  <a:schemeClr val="tx1"/>
                </a:solidFill>
              </a:rPr>
              <a:t> </a:t>
            </a:r>
            <a:endParaRPr lang="en-US" sz="2000" dirty="0">
              <a:solidFill>
                <a:schemeClr val="tx1"/>
              </a:solidFill>
            </a:endParaRPr>
          </a:p>
          <a:p>
            <a:pPr marL="457200" indent="-457200" fontAlgn="auto">
              <a:spcAft>
                <a:spcPts val="0"/>
              </a:spcAft>
              <a:buAutoNum type="arabicParenBoth" startAt="6"/>
              <a:defRPr/>
            </a:pPr>
            <a:endParaRPr lang="en-US" sz="2000" dirty="0" smtClean="0">
              <a:solidFill>
                <a:schemeClr val="tx1"/>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40</a:t>
            </a:fld>
            <a:endParaRPr lang="en-US" sz="800" dirty="0">
              <a:solidFill>
                <a:prstClr val="black"/>
              </a:solidFill>
            </a:endParaRPr>
          </a:p>
        </p:txBody>
      </p:sp>
    </p:spTree>
    <p:extLst>
      <p:ext uri="{BB962C8B-B14F-4D97-AF65-F5344CB8AC3E}">
        <p14:creationId xmlns:p14="http://schemas.microsoft.com/office/powerpoint/2010/main" val="37592960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10" name="Content Placeholder 2"/>
          <p:cNvSpPr>
            <a:spLocks noGrp="1"/>
          </p:cNvSpPr>
          <p:nvPr>
            <p:ph idx="4294967295"/>
          </p:nvPr>
        </p:nvSpPr>
        <p:spPr>
          <a:xfrm>
            <a:off x="457200" y="1600201"/>
            <a:ext cx="8229600" cy="4495799"/>
          </a:xfrm>
          <a:prstGeom prst="rect">
            <a:avLst/>
          </a:prstGeom>
        </p:spPr>
        <p:txBody>
          <a:bodyPr rtlCol="0">
            <a:normAutofit fontScale="92500" lnSpcReduction="10000"/>
          </a:bodyPr>
          <a:lstStyle/>
          <a:p>
            <a:pPr marL="0" indent="0" fontAlgn="auto">
              <a:spcAft>
                <a:spcPts val="0"/>
              </a:spcAft>
              <a:buFont typeface="Arial" pitchFamily="34" charset="0"/>
              <a:buNone/>
              <a:defRPr/>
            </a:pPr>
            <a:r>
              <a:rPr lang="en-US" dirty="0" smtClean="0">
                <a:solidFill>
                  <a:schemeClr val="tx1"/>
                </a:solidFill>
              </a:rPr>
              <a:t>213.113(d) As used in this sections – (DEFINITIONS):</a:t>
            </a:r>
          </a:p>
          <a:p>
            <a:pPr marL="0" indent="0" fontAlgn="auto">
              <a:spcAft>
                <a:spcPts val="0"/>
              </a:spcAft>
              <a:buNone/>
              <a:defRPr/>
            </a:pPr>
            <a:endParaRPr lang="en-US" sz="2000" dirty="0" smtClean="0">
              <a:solidFill>
                <a:schemeClr val="tx1"/>
              </a:solidFill>
            </a:endParaRPr>
          </a:p>
          <a:p>
            <a:pPr marL="365760" indent="-457200" fontAlgn="auto">
              <a:spcAft>
                <a:spcPts val="0"/>
              </a:spcAft>
              <a:buNone/>
              <a:defRPr/>
            </a:pPr>
            <a:r>
              <a:rPr lang="en-US" sz="2000" dirty="0" smtClean="0">
                <a:solidFill>
                  <a:schemeClr val="tx1"/>
                </a:solidFill>
              </a:rPr>
              <a:t>(9) </a:t>
            </a:r>
            <a:r>
              <a:rPr lang="en-US" sz="2000" b="1" dirty="0" smtClean="0">
                <a:solidFill>
                  <a:srgbClr val="FF0000"/>
                </a:solidFill>
              </a:rPr>
              <a:t>Flattened rail </a:t>
            </a:r>
            <a:r>
              <a:rPr lang="en-US" sz="2000" dirty="0" smtClean="0">
                <a:solidFill>
                  <a:schemeClr val="tx1"/>
                </a:solidFill>
              </a:rPr>
              <a:t>means a short length of rail, not at a joint, which has flattened out across the width of the rail head to </a:t>
            </a:r>
            <a:r>
              <a:rPr lang="en-US" sz="2000" b="1" dirty="0" smtClean="0">
                <a:solidFill>
                  <a:schemeClr val="tx1"/>
                </a:solidFill>
              </a:rPr>
              <a:t>a depth of 3⁄8 inch or more below the rest of the rail and 8 inches or more in length</a:t>
            </a:r>
            <a:r>
              <a:rPr lang="en-US" sz="2000" dirty="0" smtClean="0">
                <a:solidFill>
                  <a:schemeClr val="tx1"/>
                </a:solidFill>
              </a:rPr>
              <a:t>. Flattened rail occurrences have no repetitive regularity and thus do not include corrugations, and have no apparent localized cause such as a weld</a:t>
            </a:r>
          </a:p>
          <a:p>
            <a:pPr marL="0" indent="0" fontAlgn="auto">
              <a:spcAft>
                <a:spcPts val="0"/>
              </a:spcAft>
              <a:buNone/>
              <a:defRPr/>
            </a:pPr>
            <a:r>
              <a:rPr lang="en-US" sz="2000" dirty="0" smtClean="0">
                <a:solidFill>
                  <a:schemeClr val="tx1"/>
                </a:solidFill>
              </a:rPr>
              <a:t>(10) Head </a:t>
            </a:r>
            <a:r>
              <a:rPr lang="en-US" sz="2000" dirty="0">
                <a:solidFill>
                  <a:schemeClr val="tx1"/>
                </a:solidFill>
              </a:rPr>
              <a:t>and web </a:t>
            </a:r>
            <a:r>
              <a:rPr lang="en-US" sz="2000" dirty="0" smtClean="0">
                <a:solidFill>
                  <a:schemeClr val="tx1"/>
                </a:solidFill>
              </a:rPr>
              <a:t>separation</a:t>
            </a:r>
          </a:p>
          <a:p>
            <a:pPr marL="0" indent="0" fontAlgn="auto">
              <a:spcAft>
                <a:spcPts val="0"/>
              </a:spcAft>
              <a:buNone/>
              <a:defRPr/>
            </a:pPr>
            <a:r>
              <a:rPr lang="en-US" sz="2000" dirty="0" smtClean="0">
                <a:solidFill>
                  <a:schemeClr val="tx1"/>
                </a:solidFill>
              </a:rPr>
              <a:t>(11) Horizontal </a:t>
            </a:r>
            <a:r>
              <a:rPr lang="en-US" sz="2000" dirty="0">
                <a:solidFill>
                  <a:schemeClr val="tx1"/>
                </a:solidFill>
              </a:rPr>
              <a:t>split </a:t>
            </a:r>
            <a:r>
              <a:rPr lang="en-US" sz="2000" dirty="0" smtClean="0">
                <a:solidFill>
                  <a:schemeClr val="tx1"/>
                </a:solidFill>
              </a:rPr>
              <a:t>head</a:t>
            </a:r>
          </a:p>
          <a:p>
            <a:pPr marL="0" indent="0" fontAlgn="auto">
              <a:spcAft>
                <a:spcPts val="0"/>
              </a:spcAft>
              <a:buNone/>
              <a:defRPr/>
            </a:pPr>
            <a:r>
              <a:rPr lang="en-US" sz="2000" dirty="0" smtClean="0">
                <a:solidFill>
                  <a:schemeClr val="tx1"/>
                </a:solidFill>
              </a:rPr>
              <a:t>(12) Ordinary break</a:t>
            </a:r>
          </a:p>
          <a:p>
            <a:pPr marL="0" indent="0" fontAlgn="auto">
              <a:spcAft>
                <a:spcPts val="0"/>
              </a:spcAft>
              <a:buNone/>
              <a:defRPr/>
            </a:pPr>
            <a:r>
              <a:rPr lang="en-US" sz="2000" dirty="0">
                <a:solidFill>
                  <a:schemeClr val="tx1"/>
                </a:solidFill>
              </a:rPr>
              <a:t>(13) Piped rail</a:t>
            </a:r>
          </a:p>
          <a:p>
            <a:pPr marL="0" indent="0" fontAlgn="auto">
              <a:spcAft>
                <a:spcPts val="0"/>
              </a:spcAft>
              <a:buNone/>
              <a:defRPr/>
            </a:pPr>
            <a:r>
              <a:rPr lang="en-US" sz="2000" dirty="0">
                <a:solidFill>
                  <a:schemeClr val="tx1"/>
                </a:solidFill>
              </a:rPr>
              <a:t>(14) Split web</a:t>
            </a:r>
          </a:p>
          <a:p>
            <a:pPr marL="0" indent="0" fontAlgn="auto">
              <a:spcAft>
                <a:spcPts val="0"/>
              </a:spcAft>
              <a:buNone/>
              <a:defRPr/>
            </a:pPr>
            <a:r>
              <a:rPr lang="en-US" sz="2000" dirty="0">
                <a:solidFill>
                  <a:schemeClr val="tx1"/>
                </a:solidFill>
              </a:rPr>
              <a:t>(15) Transverse fissure</a:t>
            </a:r>
          </a:p>
          <a:p>
            <a:pPr marL="0" indent="0" fontAlgn="auto">
              <a:spcAft>
                <a:spcPts val="0"/>
              </a:spcAft>
              <a:buNone/>
              <a:defRPr/>
            </a:pPr>
            <a:r>
              <a:rPr lang="en-US" sz="2000" dirty="0">
                <a:solidFill>
                  <a:schemeClr val="tx1"/>
                </a:solidFill>
              </a:rPr>
              <a:t>(16) Vertical split head</a:t>
            </a:r>
          </a:p>
          <a:p>
            <a:pPr marL="0" indent="0" fontAlgn="auto">
              <a:spcAft>
                <a:spcPts val="0"/>
              </a:spcAft>
              <a:buNone/>
              <a:defRPr/>
            </a:pPr>
            <a:endParaRPr lang="en-US" sz="2000" dirty="0" smtClean="0">
              <a:solidFill>
                <a:schemeClr val="tx1"/>
              </a:solidFill>
            </a:endParaRPr>
          </a:p>
          <a:p>
            <a:pPr marL="457200" indent="-457200" fontAlgn="auto">
              <a:spcAft>
                <a:spcPts val="0"/>
              </a:spcAft>
              <a:buAutoNum type="arabicParenBoth" startAt="6"/>
              <a:defRPr/>
            </a:pPr>
            <a:endParaRPr lang="en-US" sz="2000" dirty="0" smtClean="0">
              <a:solidFill>
                <a:schemeClr val="tx1"/>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41</a:t>
            </a:fld>
            <a:endParaRPr lang="en-US" sz="800" dirty="0">
              <a:solidFill>
                <a:prstClr val="black"/>
              </a:solidFill>
            </a:endParaRPr>
          </a:p>
        </p:txBody>
      </p:sp>
    </p:spTree>
    <p:extLst>
      <p:ext uri="{BB962C8B-B14F-4D97-AF65-F5344CB8AC3E}">
        <p14:creationId xmlns:p14="http://schemas.microsoft.com/office/powerpoint/2010/main" val="16978700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hidden="1"/>
          <p:cNvSpPr txBox="1"/>
          <p:nvPr/>
        </p:nvSpPr>
        <p:spPr>
          <a:xfrm>
            <a:off x="533400" y="6336268"/>
            <a:ext cx="8153400" cy="369332"/>
          </a:xfrm>
          <a:prstGeom prst="rect">
            <a:avLst/>
          </a:prstGeom>
          <a:noFill/>
        </p:spPr>
        <p:txBody>
          <a:bodyPr wrap="square" rtlCol="0">
            <a:spAutoFit/>
          </a:bodyPr>
          <a:lstStyle/>
          <a:p>
            <a:pPr algn="ctr"/>
            <a:r>
              <a:rPr lang="en-US" sz="900" dirty="0" smtClean="0">
                <a:solidFill>
                  <a:prstClr val="black"/>
                </a:solidFill>
              </a:rPr>
              <a:t>FRA Technical Training Material is Intended for Internal Instructional Purposes Only. </a:t>
            </a:r>
          </a:p>
          <a:p>
            <a:pPr algn="ctr"/>
            <a:r>
              <a:rPr lang="en-US" sz="900" dirty="0" smtClean="0">
                <a:solidFill>
                  <a:prstClr val="black"/>
                </a:solidFill>
              </a:rPr>
              <a:t>Do not distribute outside FRA or State Agency pursuant to 49 CFR Part 212  </a:t>
            </a:r>
            <a:endParaRPr lang="en-US" sz="900" dirty="0">
              <a:solidFill>
                <a:prstClr val="black"/>
              </a:solidFill>
            </a:endParaRPr>
          </a:p>
        </p:txBody>
      </p:sp>
      <p:sp>
        <p:nvSpPr>
          <p:cNvPr id="12" name="Title 1"/>
          <p:cNvSpPr>
            <a:spLocks noGrp="1"/>
          </p:cNvSpPr>
          <p:nvPr>
            <p:ph type="title" idx="4294967295"/>
          </p:nvPr>
        </p:nvSpPr>
        <p:spPr>
          <a:xfrm>
            <a:off x="1793289" y="228600"/>
            <a:ext cx="7350711" cy="1143000"/>
          </a:xfrm>
        </p:spPr>
        <p:txBody>
          <a:bodyPr/>
          <a:lstStyle/>
          <a:p>
            <a:pPr algn="l"/>
            <a:r>
              <a:rPr lang="en-US" sz="4400" dirty="0" smtClean="0"/>
              <a:t> Bond Pin</a:t>
            </a:r>
            <a:endParaRPr lang="en-US" sz="3200" dirty="0"/>
          </a:p>
        </p:txBody>
      </p:sp>
      <p:sp>
        <p:nvSpPr>
          <p:cNvPr id="10" name="Text Placeholder 11"/>
          <p:cNvSpPr txBox="1">
            <a:spLocks/>
          </p:cNvSpPr>
          <p:nvPr/>
        </p:nvSpPr>
        <p:spPr>
          <a:xfrm>
            <a:off x="228600" y="5443538"/>
            <a:ext cx="86106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Clr>
                <a:srgbClr val="F14124">
                  <a:lumMod val="75000"/>
                </a:srgbClr>
              </a:buClr>
              <a:buFont typeface="Georgia" pitchFamily="18" charset="0"/>
              <a:buNone/>
            </a:pPr>
            <a:endParaRPr lang="en-US" sz="1400" dirty="0">
              <a:solidFill>
                <a:prstClr val="black">
                  <a:lumMod val="75000"/>
                  <a:lumOff val="25000"/>
                </a:prstClr>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42</a:t>
            </a:fld>
            <a:endParaRPr lang="en-US" sz="800" dirty="0">
              <a:solidFill>
                <a:prstClr val="black"/>
              </a:solidFill>
            </a:endParaRPr>
          </a:p>
        </p:txBody>
      </p:sp>
      <p:pic>
        <p:nvPicPr>
          <p:cNvPr id="152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24000"/>
            <a:ext cx="5295396" cy="3729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1219200"/>
            <a:ext cx="8609013"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Placeholder 11"/>
          <p:cNvSpPr txBox="1">
            <a:spLocks/>
          </p:cNvSpPr>
          <p:nvPr/>
        </p:nvSpPr>
        <p:spPr>
          <a:xfrm>
            <a:off x="381000" y="5410200"/>
            <a:ext cx="8610600" cy="838200"/>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smtClean="0">
                <a:solidFill>
                  <a:prstClr val="black">
                    <a:lumMod val="75000"/>
                    <a:lumOff val="25000"/>
                  </a:prstClr>
                </a:solidFill>
              </a:rPr>
              <a:t>A </a:t>
            </a:r>
            <a:r>
              <a:rPr lang="en-US" sz="1400" dirty="0">
                <a:solidFill>
                  <a:prstClr val="black">
                    <a:lumMod val="75000"/>
                    <a:lumOff val="25000"/>
                  </a:prstClr>
                </a:solidFill>
              </a:rPr>
              <a:t>welded bond wire connection can be the origin of a transverse defect that develops and expands from the point on the rail head where a head bond is attached by welding</a:t>
            </a:r>
            <a:r>
              <a:rPr lang="en-US" sz="1400" dirty="0" smtClean="0">
                <a:solidFill>
                  <a:prstClr val="black">
                    <a:lumMod val="75000"/>
                    <a:lumOff val="25000"/>
                  </a:prstClr>
                </a:solidFill>
              </a:rPr>
              <a:t>.</a:t>
            </a:r>
          </a:p>
          <a:p>
            <a:pPr algn="ctr">
              <a:buClr>
                <a:srgbClr val="F14124">
                  <a:lumMod val="75000"/>
                </a:srgbClr>
              </a:buClr>
            </a:pPr>
            <a:r>
              <a:rPr lang="en-US" sz="1400" dirty="0">
                <a:solidFill>
                  <a:prstClr val="black">
                    <a:lumMod val="75000"/>
                    <a:lumOff val="25000"/>
                  </a:prstClr>
                </a:solidFill>
              </a:rPr>
              <a:t>When an FRA inspector finds a rail defect that appears to originate from fatigue at a bond wire attachment weld, the inspector should cite the railroad for 213 defect </a:t>
            </a:r>
            <a:r>
              <a:rPr lang="en-US" sz="1400" b="1" dirty="0">
                <a:solidFill>
                  <a:prstClr val="black">
                    <a:lumMod val="75000"/>
                    <a:lumOff val="25000"/>
                  </a:prstClr>
                </a:solidFill>
              </a:rPr>
              <a:t>code 0113D</a:t>
            </a:r>
            <a:r>
              <a:rPr lang="en-US" sz="1400" dirty="0">
                <a:solidFill>
                  <a:prstClr val="black">
                    <a:lumMod val="75000"/>
                    <a:lumOff val="25000"/>
                  </a:prstClr>
                </a:solidFill>
              </a:rPr>
              <a:t>. </a:t>
            </a:r>
          </a:p>
          <a:p>
            <a:pPr algn="ctr">
              <a:buClr>
                <a:srgbClr val="F14124">
                  <a:lumMod val="75000"/>
                </a:srgbClr>
              </a:buClr>
            </a:pPr>
            <a:endParaRPr lang="en-US" sz="1400" dirty="0">
              <a:solidFill>
                <a:prstClr val="black">
                  <a:lumMod val="75000"/>
                  <a:lumOff val="25000"/>
                </a:prstClr>
              </a:solidFill>
            </a:endParaRPr>
          </a:p>
          <a:p>
            <a:pPr algn="ctr">
              <a:buClr>
                <a:srgbClr val="F14124">
                  <a:lumMod val="75000"/>
                </a:srgbClr>
              </a:buClr>
            </a:pPr>
            <a:r>
              <a:rPr lang="en-US" sz="1400" dirty="0" smtClean="0">
                <a:solidFill>
                  <a:prstClr val="black">
                    <a:lumMod val="75000"/>
                    <a:lumOff val="25000"/>
                  </a:prstClr>
                </a:solidFill>
              </a:rPr>
              <a:t> </a:t>
            </a:r>
            <a:endParaRPr lang="en-US" sz="1400" dirty="0">
              <a:solidFill>
                <a:prstClr val="black">
                  <a:lumMod val="75000"/>
                  <a:lumOff val="25000"/>
                </a:prstClr>
              </a:solidFill>
            </a:endParaRPr>
          </a:p>
        </p:txBody>
      </p:sp>
    </p:spTree>
    <p:extLst>
      <p:ext uri="{BB962C8B-B14F-4D97-AF65-F5344CB8AC3E}">
        <p14:creationId xmlns:p14="http://schemas.microsoft.com/office/powerpoint/2010/main" val="27513800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350711" cy="1143000"/>
          </a:xfrm>
        </p:spPr>
        <p:txBody>
          <a:bodyPr/>
          <a:lstStyle/>
          <a:p>
            <a:pPr algn="l"/>
            <a:r>
              <a:rPr lang="en-US" sz="4400" dirty="0" smtClean="0"/>
              <a:t> Bolt Hole Crack</a:t>
            </a:r>
            <a:endParaRPr lang="en-US" sz="3200" dirty="0"/>
          </a:p>
        </p:txBody>
      </p:sp>
      <p:sp>
        <p:nvSpPr>
          <p:cNvPr id="10" name="Text Placeholder 11"/>
          <p:cNvSpPr txBox="1">
            <a:spLocks/>
          </p:cNvSpPr>
          <p:nvPr/>
        </p:nvSpPr>
        <p:spPr>
          <a:xfrm>
            <a:off x="228600" y="5443538"/>
            <a:ext cx="86106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Bolt hole crack means a crack across the web, originating from a bolt hole, and progressing on a path either inclined upward toward the rail head or inclined downward toward the base. </a:t>
            </a:r>
          </a:p>
          <a:p>
            <a:pPr algn="ctr">
              <a:buClr>
                <a:srgbClr val="F14124">
                  <a:lumMod val="75000"/>
                </a:srgbClr>
              </a:buClr>
            </a:pPr>
            <a:endParaRPr lang="en-US" sz="1400" dirty="0">
              <a:solidFill>
                <a:prstClr val="black">
                  <a:lumMod val="75000"/>
                  <a:lumOff val="25000"/>
                </a:prstClr>
              </a:solidFill>
            </a:endParaRPr>
          </a:p>
        </p:txBody>
      </p:sp>
      <p:pic>
        <p:nvPicPr>
          <p:cNvPr id="614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524000"/>
            <a:ext cx="5334000" cy="3729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43</a:t>
            </a:fld>
            <a:endParaRPr lang="en-US" sz="800" dirty="0">
              <a:solidFill>
                <a:prstClr val="black"/>
              </a:solidFill>
            </a:endParaRPr>
          </a:p>
        </p:txBody>
      </p:sp>
    </p:spTree>
    <p:extLst>
      <p:ext uri="{BB962C8B-B14F-4D97-AF65-F5344CB8AC3E}">
        <p14:creationId xmlns:p14="http://schemas.microsoft.com/office/powerpoint/2010/main" val="11635028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350711" cy="1143000"/>
          </a:xfrm>
        </p:spPr>
        <p:txBody>
          <a:bodyPr/>
          <a:lstStyle/>
          <a:p>
            <a:pPr algn="l"/>
            <a:r>
              <a:rPr lang="en-US" sz="4400" dirty="0" smtClean="0"/>
              <a:t> Broken Base</a:t>
            </a:r>
            <a:endParaRPr lang="en-US" sz="3200" dirty="0"/>
          </a:p>
        </p:txBody>
      </p:sp>
      <p:sp>
        <p:nvSpPr>
          <p:cNvPr id="10" name="Text Placeholder 11"/>
          <p:cNvSpPr txBox="1">
            <a:spLocks/>
          </p:cNvSpPr>
          <p:nvPr/>
        </p:nvSpPr>
        <p:spPr>
          <a:xfrm>
            <a:off x="228600" y="5443538"/>
            <a:ext cx="86106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A broken base is normally confined within the flange area of the rail base and is normally an oval shaped break referred to as a “half moon” break. This type of base break is commonly caused by a seam, segregation, or improper bearing on the </a:t>
            </a:r>
            <a:r>
              <a:rPr lang="en-US" sz="1400" dirty="0" smtClean="0">
                <a:solidFill>
                  <a:prstClr val="black">
                    <a:lumMod val="75000"/>
                    <a:lumOff val="25000"/>
                  </a:prstClr>
                </a:solidFill>
              </a:rPr>
              <a:t>tie. </a:t>
            </a:r>
            <a:endParaRPr lang="en-US" sz="1400" dirty="0">
              <a:solidFill>
                <a:prstClr val="black">
                  <a:lumMod val="75000"/>
                  <a:lumOff val="25000"/>
                </a:prstClr>
              </a:solidFill>
            </a:endParaRPr>
          </a:p>
        </p:txBody>
      </p:sp>
      <p:pic>
        <p:nvPicPr>
          <p:cNvPr id="9" name="Picture 2" descr="Broken Base"/>
          <p:cNvPicPr>
            <a:picLocks noChangeAspect="1" noChangeArrowheads="1"/>
          </p:cNvPicPr>
          <p:nvPr/>
        </p:nvPicPr>
        <p:blipFill>
          <a:blip r:embed="rId3" cstate="print"/>
          <a:srcRect t="2336" b="2336"/>
          <a:stretch>
            <a:fillRect/>
          </a:stretch>
        </p:blipFill>
        <p:spPr bwMode="auto">
          <a:xfrm>
            <a:off x="1792288" y="1295400"/>
            <a:ext cx="5486400" cy="4114800"/>
          </a:xfrm>
          <a:prstGeom prst="rect">
            <a:avLst/>
          </a:prstGeom>
          <a:noFill/>
          <a:ln w="9525">
            <a:noFill/>
            <a:miter lim="800000"/>
            <a:headEnd/>
            <a:tailEnd/>
          </a:ln>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44</a:t>
            </a:fld>
            <a:endParaRPr lang="en-US" sz="800" dirty="0">
              <a:solidFill>
                <a:prstClr val="black"/>
              </a:solidFill>
            </a:endParaRPr>
          </a:p>
        </p:txBody>
      </p:sp>
    </p:spTree>
    <p:extLst>
      <p:ext uri="{BB962C8B-B14F-4D97-AF65-F5344CB8AC3E}">
        <p14:creationId xmlns:p14="http://schemas.microsoft.com/office/powerpoint/2010/main" val="31693665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4" descr="Rodgers yard broken base"/>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310110"/>
      </p:ext>
    </p:extLst>
  </p:cSld>
  <p:clrMapOvr>
    <a:masterClrMapping/>
  </p:clrMapOvr>
  <p:transition spd="slow">
    <p:circl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t> Compound Fissure</a:t>
            </a:r>
            <a:endParaRPr lang="en-US" sz="3200" dirty="0"/>
          </a:p>
        </p:txBody>
      </p:sp>
      <p:sp>
        <p:nvSpPr>
          <p:cNvPr id="10" name="Text Placeholder 11"/>
          <p:cNvSpPr txBox="1">
            <a:spLocks/>
          </p:cNvSpPr>
          <p:nvPr/>
        </p:nvSpPr>
        <p:spPr>
          <a:xfrm>
            <a:off x="583406" y="5562600"/>
            <a:ext cx="7722394"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Compound Fissure means a progressive fracture originating in a horizontal split head which turns up or down in the head of the rail as a smooth, bright, or dark surface progressing until substantially at a right angle to the length of the rail.</a:t>
            </a:r>
          </a:p>
          <a:p>
            <a:pPr algn="ctr">
              <a:buClr>
                <a:srgbClr val="F14124">
                  <a:lumMod val="75000"/>
                </a:srgbClr>
              </a:buClr>
            </a:pPr>
            <a:endParaRPr lang="en-US" sz="1400" dirty="0">
              <a:solidFill>
                <a:prstClr val="black">
                  <a:lumMod val="75000"/>
                  <a:lumOff val="25000"/>
                </a:prstClr>
              </a:solidFill>
            </a:endParaRPr>
          </a:p>
        </p:txBody>
      </p:sp>
      <p:pic>
        <p:nvPicPr>
          <p:cNvPr id="9" name="Picture 2" descr="TDC DSC00946"/>
          <p:cNvPicPr>
            <a:picLocks noChangeAspect="1" noChangeArrowheads="1"/>
          </p:cNvPicPr>
          <p:nvPr/>
        </p:nvPicPr>
        <p:blipFill>
          <a:blip r:embed="rId3" cstate="print"/>
          <a:srcRect/>
          <a:stretch>
            <a:fillRect/>
          </a:stretch>
        </p:blipFill>
        <p:spPr bwMode="auto">
          <a:xfrm>
            <a:off x="1792288" y="1295400"/>
            <a:ext cx="5486400" cy="4114800"/>
          </a:xfrm>
          <a:prstGeom prst="rect">
            <a:avLst/>
          </a:prstGeom>
          <a:noFill/>
          <a:ln w="9525">
            <a:noFill/>
            <a:miter lim="800000"/>
            <a:headEnd/>
            <a:tailEnd/>
          </a:ln>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46</a:t>
            </a:fld>
            <a:endParaRPr lang="en-US" sz="800" dirty="0">
              <a:solidFill>
                <a:prstClr val="black"/>
              </a:solidFill>
            </a:endParaRPr>
          </a:p>
        </p:txBody>
      </p:sp>
    </p:spTree>
    <p:extLst>
      <p:ext uri="{BB962C8B-B14F-4D97-AF65-F5344CB8AC3E}">
        <p14:creationId xmlns:p14="http://schemas.microsoft.com/office/powerpoint/2010/main" val="36733938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t> Compound Fissure</a:t>
            </a:r>
            <a:endParaRPr lang="en-US" sz="3200" dirty="0"/>
          </a:p>
        </p:txBody>
      </p:sp>
      <p:sp>
        <p:nvSpPr>
          <p:cNvPr id="10" name="Text Placeholder 11"/>
          <p:cNvSpPr txBox="1">
            <a:spLocks/>
          </p:cNvSpPr>
          <p:nvPr/>
        </p:nvSpPr>
        <p:spPr>
          <a:xfrm>
            <a:off x="583406" y="5562600"/>
            <a:ext cx="7722394"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Compound Fissure means a progressive fracture originating in a horizontal split head which turns up or down in the head of the rail as a smooth, bright, or dark surface progressing until substantially at a right angle to the length of the rail.</a:t>
            </a:r>
          </a:p>
          <a:p>
            <a:pPr algn="ctr">
              <a:buClr>
                <a:srgbClr val="F14124">
                  <a:lumMod val="75000"/>
                </a:srgbClr>
              </a:buClr>
            </a:pPr>
            <a:endParaRPr lang="en-US" sz="1400" dirty="0">
              <a:solidFill>
                <a:prstClr val="black">
                  <a:lumMod val="75000"/>
                  <a:lumOff val="25000"/>
                </a:prstClr>
              </a:solidFill>
            </a:endParaRPr>
          </a:p>
        </p:txBody>
      </p:sp>
      <p:pic>
        <p:nvPicPr>
          <p:cNvPr id="552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7994" y="1600199"/>
            <a:ext cx="4145206" cy="3506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47</a:t>
            </a:fld>
            <a:endParaRPr lang="en-US" sz="800" dirty="0">
              <a:solidFill>
                <a:prstClr val="black"/>
              </a:solidFill>
            </a:endParaRPr>
          </a:p>
        </p:txBody>
      </p:sp>
    </p:spTree>
    <p:extLst>
      <p:ext uri="{BB962C8B-B14F-4D97-AF65-F5344CB8AC3E}">
        <p14:creationId xmlns:p14="http://schemas.microsoft.com/office/powerpoint/2010/main" val="286816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48</a:t>
            </a:fld>
            <a:endParaRPr lang="en-US" sz="800" dirty="0">
              <a:solidFill>
                <a:prstClr val="black"/>
              </a:solidFill>
            </a:endParaRPr>
          </a:p>
        </p:txBody>
      </p:sp>
      <p:sp>
        <p:nvSpPr>
          <p:cNvPr id="10" name="Title 1"/>
          <p:cNvSpPr>
            <a:spLocks noGrp="1"/>
          </p:cNvSpPr>
          <p:nvPr>
            <p:ph type="title" idx="4294967295"/>
          </p:nvPr>
        </p:nvSpPr>
        <p:spPr>
          <a:xfrm>
            <a:off x="1793289" y="228600"/>
            <a:ext cx="7426911" cy="1143000"/>
          </a:xfrm>
        </p:spPr>
        <p:txBody>
          <a:bodyPr/>
          <a:lstStyle/>
          <a:p>
            <a:pPr algn="l"/>
            <a:r>
              <a:rPr lang="en-US" sz="4400" dirty="0" smtClean="0"/>
              <a:t> </a:t>
            </a:r>
            <a:r>
              <a:rPr lang="en-US" sz="4400" dirty="0" smtClean="0">
                <a:solidFill>
                  <a:srgbClr val="FF0000"/>
                </a:solidFill>
              </a:rPr>
              <a:t>Crushed Head</a:t>
            </a:r>
            <a:endParaRPr lang="en-US" sz="3200" dirty="0">
              <a:solidFill>
                <a:srgbClr val="FF0000"/>
              </a:solidFill>
            </a:endParaRPr>
          </a:p>
        </p:txBody>
      </p:sp>
      <p:pic>
        <p:nvPicPr>
          <p:cNvPr id="154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387" y="1704975"/>
            <a:ext cx="5305425"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Placeholder 11"/>
          <p:cNvSpPr txBox="1">
            <a:spLocks/>
          </p:cNvSpPr>
          <p:nvPr/>
        </p:nvSpPr>
        <p:spPr>
          <a:xfrm>
            <a:off x="228600" y="5443538"/>
            <a:ext cx="86106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Crushed head means a short length of rail, not at a joint, which has drooped or sagged across the width of the rail head to a depth of ⅜ inch or more below the rest of the rail head and 8 inches or more in length.  Unlike flattened rail where the depression is visible on the rail head only, the sagging or drooping is also visible in the head/web fillet area.</a:t>
            </a:r>
          </a:p>
          <a:p>
            <a:pPr algn="ctr">
              <a:buClr>
                <a:srgbClr val="F14124">
                  <a:lumMod val="75000"/>
                </a:srgbClr>
              </a:buClr>
            </a:pPr>
            <a:endParaRPr lang="en-US" sz="1400" dirty="0">
              <a:solidFill>
                <a:prstClr val="black">
                  <a:lumMod val="75000"/>
                  <a:lumOff val="25000"/>
                </a:prstClr>
              </a:solidFill>
            </a:endParaRPr>
          </a:p>
        </p:txBody>
      </p:sp>
    </p:spTree>
    <p:extLst>
      <p:ext uri="{BB962C8B-B14F-4D97-AF65-F5344CB8AC3E}">
        <p14:creationId xmlns:p14="http://schemas.microsoft.com/office/powerpoint/2010/main" val="3414626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350711" cy="1143000"/>
          </a:xfrm>
        </p:spPr>
        <p:txBody>
          <a:bodyPr/>
          <a:lstStyle/>
          <a:p>
            <a:pPr algn="l"/>
            <a:r>
              <a:rPr lang="en-US" sz="4400" dirty="0" smtClean="0"/>
              <a:t> Damaged Rail</a:t>
            </a:r>
            <a:endParaRPr lang="en-US" sz="3200" dirty="0"/>
          </a:p>
        </p:txBody>
      </p:sp>
      <p:sp>
        <p:nvSpPr>
          <p:cNvPr id="10" name="Text Placeholder 11"/>
          <p:cNvSpPr txBox="1">
            <a:spLocks/>
          </p:cNvSpPr>
          <p:nvPr/>
        </p:nvSpPr>
        <p:spPr>
          <a:xfrm>
            <a:off x="228600" y="5443538"/>
            <a:ext cx="86106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Damaged rail means any rail broken or injured by wrecks, broken, flat, or unbalanced wheels, slipping, or similar causes.</a:t>
            </a:r>
          </a:p>
          <a:p>
            <a:pPr algn="ctr">
              <a:buClr>
                <a:srgbClr val="F14124">
                  <a:lumMod val="75000"/>
                </a:srgbClr>
              </a:buClr>
            </a:pPr>
            <a:endParaRPr lang="en-US" sz="1400" dirty="0">
              <a:solidFill>
                <a:prstClr val="black">
                  <a:lumMod val="75000"/>
                  <a:lumOff val="25000"/>
                </a:prstClr>
              </a:solidFill>
            </a:endParaRPr>
          </a:p>
        </p:txBody>
      </p:sp>
      <p:pic>
        <p:nvPicPr>
          <p:cNvPr id="8" name="Picture 1"/>
          <p:cNvPicPr>
            <a:picLocks noChangeAspect="1" noChangeArrowheads="1"/>
          </p:cNvPicPr>
          <p:nvPr/>
        </p:nvPicPr>
        <p:blipFill>
          <a:blip r:embed="rId3" cstate="print"/>
          <a:srcRect/>
          <a:stretch>
            <a:fillRect/>
          </a:stretch>
        </p:blipFill>
        <p:spPr bwMode="auto">
          <a:xfrm>
            <a:off x="1792288" y="1295400"/>
            <a:ext cx="5486400" cy="4114800"/>
          </a:xfrm>
          <a:prstGeom prst="rect">
            <a:avLst/>
          </a:prstGeom>
          <a:noFill/>
          <a:ln w="9525">
            <a:noFill/>
            <a:miter lim="800000"/>
            <a:headEnd/>
            <a:tailEnd/>
          </a:ln>
          <a:effectLst/>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49</a:t>
            </a:fld>
            <a:endParaRPr lang="en-US" sz="800" dirty="0">
              <a:solidFill>
                <a:prstClr val="black"/>
              </a:solidFill>
            </a:endParaRPr>
          </a:p>
        </p:txBody>
      </p:sp>
    </p:spTree>
    <p:extLst>
      <p:ext uri="{BB962C8B-B14F-4D97-AF65-F5344CB8AC3E}">
        <p14:creationId xmlns:p14="http://schemas.microsoft.com/office/powerpoint/2010/main" val="5036767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5</a:t>
            </a:fld>
            <a:endParaRPr lang="en-US" sz="800" dirty="0">
              <a:solidFill>
                <a:prstClr val="black"/>
              </a:solidFill>
            </a:endParaRPr>
          </a:p>
        </p:txBody>
      </p:sp>
      <p:sp>
        <p:nvSpPr>
          <p:cNvPr id="3" name="Rectangle 1"/>
          <p:cNvSpPr>
            <a:spLocks noChangeArrowheads="1"/>
          </p:cNvSpPr>
          <p:nvPr/>
        </p:nvSpPr>
        <p:spPr bwMode="auto">
          <a:xfrm>
            <a:off x="2244725" y="7191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tabLst>
                <a:tab pos="-914400" algn="l"/>
              </a:tabLst>
            </a:pPr>
            <a:endParaRPr lang="en-US" dirty="0" smtClean="0">
              <a:solidFill>
                <a:prstClr val="black"/>
              </a:solidFill>
              <a:latin typeface="Arial" pitchFamily="34" charset="0"/>
              <a:cs typeface="Arial"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3349390319"/>
              </p:ext>
            </p:extLst>
          </p:nvPr>
        </p:nvGraphicFramePr>
        <p:xfrm>
          <a:off x="839788" y="1600200"/>
          <a:ext cx="7466012" cy="4700588"/>
        </p:xfrm>
        <a:graphic>
          <a:graphicData uri="http://schemas.openxmlformats.org/presentationml/2006/ole">
            <mc:AlternateContent xmlns:mc="http://schemas.openxmlformats.org/markup-compatibility/2006">
              <mc:Choice xmlns:v="urn:schemas-microsoft-com:vml" Requires="v">
                <p:oleObj spid="_x0000_s198693" name="Worksheet" r:id="rId4" imgW="5219674" imgH="3286086" progId="Excel.Sheet.12">
                  <p:embed/>
                </p:oleObj>
              </mc:Choice>
              <mc:Fallback>
                <p:oleObj name="Worksheet" r:id="rId4" imgW="5219674" imgH="3286086" progId="Excel.Sheet.12">
                  <p:embed/>
                  <p:pic>
                    <p:nvPicPr>
                      <p:cNvPr id="0" name=""/>
                      <p:cNvPicPr/>
                      <p:nvPr/>
                    </p:nvPicPr>
                    <p:blipFill>
                      <a:blip r:embed="rId5"/>
                      <a:stretch>
                        <a:fillRect/>
                      </a:stretch>
                    </p:blipFill>
                    <p:spPr>
                      <a:xfrm>
                        <a:off x="839788" y="1600200"/>
                        <a:ext cx="7466012" cy="4700588"/>
                      </a:xfrm>
                      <a:prstGeom prst="rect">
                        <a:avLst/>
                      </a:prstGeom>
                    </p:spPr>
                  </p:pic>
                </p:oleObj>
              </mc:Fallback>
            </mc:AlternateContent>
          </a:graphicData>
        </a:graphic>
      </p:graphicFrame>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2564423"/>
            <a:ext cx="2209800" cy="246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67367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350711" cy="1143000"/>
          </a:xfrm>
        </p:spPr>
        <p:txBody>
          <a:bodyPr/>
          <a:lstStyle/>
          <a:p>
            <a:pPr algn="l"/>
            <a:r>
              <a:rPr lang="en-US" sz="4400" dirty="0" smtClean="0"/>
              <a:t> Defective Weld</a:t>
            </a:r>
            <a:endParaRPr lang="en-US" sz="3200" dirty="0"/>
          </a:p>
        </p:txBody>
      </p:sp>
      <p:sp>
        <p:nvSpPr>
          <p:cNvPr id="10" name="Text Placeholder 11"/>
          <p:cNvSpPr txBox="1">
            <a:spLocks/>
          </p:cNvSpPr>
          <p:nvPr/>
        </p:nvSpPr>
        <p:spPr>
          <a:xfrm>
            <a:off x="228600" y="5486400"/>
            <a:ext cx="84582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Defective weld means a field or plant weld containing any discontinuities or pockets, exceeding 5 percent of the rail head area individually or 10 percent in the aggregate, oriented in or near the transverse plane, </a:t>
            </a:r>
          </a:p>
        </p:txBody>
      </p:sp>
      <p:pic>
        <p:nvPicPr>
          <p:cNvPr id="583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1" y="2339975"/>
            <a:ext cx="4000500" cy="2538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8700" y="1392238"/>
            <a:ext cx="3695700" cy="407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50</a:t>
            </a:fld>
            <a:endParaRPr lang="en-US" sz="800" dirty="0">
              <a:solidFill>
                <a:prstClr val="black"/>
              </a:solidFill>
            </a:endParaRPr>
          </a:p>
        </p:txBody>
      </p:sp>
    </p:spTree>
    <p:extLst>
      <p:ext uri="{BB962C8B-B14F-4D97-AF65-F5344CB8AC3E}">
        <p14:creationId xmlns:p14="http://schemas.microsoft.com/office/powerpoint/2010/main" val="25621666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350711" cy="1143000"/>
          </a:xfrm>
        </p:spPr>
        <p:txBody>
          <a:bodyPr/>
          <a:lstStyle/>
          <a:p>
            <a:pPr algn="l"/>
            <a:r>
              <a:rPr lang="en-US" sz="4400" dirty="0" smtClean="0"/>
              <a:t> Defective Weld </a:t>
            </a:r>
            <a:r>
              <a:rPr lang="en-US" sz="2400" dirty="0" smtClean="0"/>
              <a:t>Longitudinal</a:t>
            </a:r>
            <a:endParaRPr lang="en-US" sz="2400" dirty="0"/>
          </a:p>
        </p:txBody>
      </p:sp>
      <p:sp>
        <p:nvSpPr>
          <p:cNvPr id="10" name="Text Placeholder 11"/>
          <p:cNvSpPr txBox="1">
            <a:spLocks/>
          </p:cNvSpPr>
          <p:nvPr/>
        </p:nvSpPr>
        <p:spPr>
          <a:xfrm>
            <a:off x="228600" y="5486400"/>
            <a:ext cx="84582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Defective weld means a field or plant weld containing any discontinuities or pockets, exceeding 5 percent of the rail head area individually or 10 percent in the aggregate, oriented in or near the transverse plane, </a:t>
            </a:r>
          </a:p>
        </p:txBody>
      </p:sp>
      <p:pic>
        <p:nvPicPr>
          <p:cNvPr id="8" name="Picture 2" descr="E:\IMAG0049.JPG"/>
          <p:cNvPicPr>
            <a:picLocks noChangeAspect="1" noChangeArrowheads="1"/>
          </p:cNvPicPr>
          <p:nvPr/>
        </p:nvPicPr>
        <p:blipFill>
          <a:blip r:embed="rId3" cstate="print"/>
          <a:srcRect/>
          <a:stretch>
            <a:fillRect/>
          </a:stretch>
        </p:blipFill>
        <p:spPr bwMode="auto">
          <a:xfrm>
            <a:off x="1792288" y="1295400"/>
            <a:ext cx="5486400" cy="4114800"/>
          </a:xfrm>
          <a:prstGeom prst="rect">
            <a:avLst/>
          </a:prstGeom>
          <a:noFill/>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51</a:t>
            </a:fld>
            <a:endParaRPr lang="en-US" sz="800" dirty="0">
              <a:solidFill>
                <a:prstClr val="black"/>
              </a:solidFill>
            </a:endParaRPr>
          </a:p>
        </p:txBody>
      </p:sp>
    </p:spTree>
    <p:extLst>
      <p:ext uri="{BB962C8B-B14F-4D97-AF65-F5344CB8AC3E}">
        <p14:creationId xmlns:p14="http://schemas.microsoft.com/office/powerpoint/2010/main" val="13286316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t> Detail Fracture</a:t>
            </a:r>
            <a:endParaRPr lang="en-US" sz="3200" dirty="0"/>
          </a:p>
        </p:txBody>
      </p:sp>
      <p:sp>
        <p:nvSpPr>
          <p:cNvPr id="10" name="Text Placeholder 11"/>
          <p:cNvSpPr txBox="1">
            <a:spLocks/>
          </p:cNvSpPr>
          <p:nvPr/>
        </p:nvSpPr>
        <p:spPr>
          <a:xfrm>
            <a:off x="228600" y="5486400"/>
            <a:ext cx="84582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Detail Fracture means a progressive fracture originating at or near the surface of the rail head.  These fractures should not be confused with transverse fissures, compound fissures, or other defects which have internal origins.. Detail fractures may originate from shelly spots, head checks, or flaking</a:t>
            </a:r>
          </a:p>
        </p:txBody>
      </p:sp>
      <p:pic>
        <p:nvPicPr>
          <p:cNvPr id="8" name="Picture 2" descr="DF under shell"/>
          <p:cNvPicPr>
            <a:picLocks noChangeAspect="1" noChangeArrowheads="1"/>
          </p:cNvPicPr>
          <p:nvPr/>
        </p:nvPicPr>
        <p:blipFill>
          <a:blip r:embed="rId3" cstate="print"/>
          <a:srcRect t="3125" b="3125"/>
          <a:stretch>
            <a:fillRect/>
          </a:stretch>
        </p:blipFill>
        <p:spPr bwMode="auto">
          <a:xfrm>
            <a:off x="1792288" y="1295400"/>
            <a:ext cx="5486400" cy="4114800"/>
          </a:xfrm>
          <a:prstGeom prst="rect">
            <a:avLst/>
          </a:prstGeom>
          <a:noFill/>
          <a:ln w="9525">
            <a:noFill/>
            <a:miter lim="800000"/>
            <a:headEnd/>
            <a:tailEnd/>
          </a:ln>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52</a:t>
            </a:fld>
            <a:endParaRPr lang="en-US" sz="800" dirty="0">
              <a:solidFill>
                <a:prstClr val="black"/>
              </a:solidFill>
            </a:endParaRPr>
          </a:p>
        </p:txBody>
      </p:sp>
    </p:spTree>
    <p:extLst>
      <p:ext uri="{BB962C8B-B14F-4D97-AF65-F5344CB8AC3E}">
        <p14:creationId xmlns:p14="http://schemas.microsoft.com/office/powerpoint/2010/main" val="729370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t> Detail Fracture</a:t>
            </a:r>
            <a:endParaRPr lang="en-US" sz="3200" dirty="0"/>
          </a:p>
        </p:txBody>
      </p:sp>
      <p:sp>
        <p:nvSpPr>
          <p:cNvPr id="10" name="Text Placeholder 11"/>
          <p:cNvSpPr txBox="1">
            <a:spLocks/>
          </p:cNvSpPr>
          <p:nvPr/>
        </p:nvSpPr>
        <p:spPr>
          <a:xfrm>
            <a:off x="228600" y="5486400"/>
            <a:ext cx="84582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Detail Fracture means a progressive fracture originating at or near the surface of the rail head.  These fractures should not be confused with transverse fissures, compound fissures, or other defects which have internal origins.. Detail fractures may originate from shelly spots, head checks, or flaking</a:t>
            </a:r>
          </a:p>
        </p:txBody>
      </p:sp>
      <p:pic>
        <p:nvPicPr>
          <p:cNvPr id="563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4220" y="1463675"/>
            <a:ext cx="5264780" cy="394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53</a:t>
            </a:fld>
            <a:endParaRPr lang="en-US" sz="800" dirty="0">
              <a:solidFill>
                <a:prstClr val="black"/>
              </a:solidFill>
            </a:endParaRPr>
          </a:p>
        </p:txBody>
      </p:sp>
    </p:spTree>
    <p:extLst>
      <p:ext uri="{BB962C8B-B14F-4D97-AF65-F5344CB8AC3E}">
        <p14:creationId xmlns:p14="http://schemas.microsoft.com/office/powerpoint/2010/main" val="42324329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350711" cy="1143000"/>
          </a:xfrm>
        </p:spPr>
        <p:txBody>
          <a:bodyPr/>
          <a:lstStyle/>
          <a:p>
            <a:pPr algn="l"/>
            <a:r>
              <a:rPr lang="en-US" sz="4400" dirty="0" smtClean="0"/>
              <a:t> Engine Burn Fracture</a:t>
            </a:r>
            <a:endParaRPr lang="en-US" sz="3200" dirty="0"/>
          </a:p>
        </p:txBody>
      </p:sp>
      <p:sp>
        <p:nvSpPr>
          <p:cNvPr id="10" name="Text Placeholder 11"/>
          <p:cNvSpPr txBox="1">
            <a:spLocks/>
          </p:cNvSpPr>
          <p:nvPr/>
        </p:nvSpPr>
        <p:spPr>
          <a:xfrm>
            <a:off x="228600" y="5486400"/>
            <a:ext cx="84582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Engine burn fracture means a progressive fracture originating in spots where driving wheels have slipped on top of the rail head.  In developing downward they frequently resemble the compound or even transverse fissures with which they should not be confused or classified</a:t>
            </a:r>
          </a:p>
        </p:txBody>
      </p:sp>
      <p:pic>
        <p:nvPicPr>
          <p:cNvPr id="9" name="Picture 2"/>
          <p:cNvPicPr>
            <a:picLocks noChangeAspect="1" noChangeArrowheads="1"/>
          </p:cNvPicPr>
          <p:nvPr/>
        </p:nvPicPr>
        <p:blipFill>
          <a:blip r:embed="rId3" cstate="print"/>
          <a:srcRect t="26" b="26"/>
          <a:stretch>
            <a:fillRect/>
          </a:stretch>
        </p:blipFill>
        <p:spPr bwMode="auto">
          <a:xfrm>
            <a:off x="1792288" y="1295400"/>
            <a:ext cx="5486400" cy="4114800"/>
          </a:xfrm>
          <a:prstGeom prst="rect">
            <a:avLst/>
          </a:prstGeom>
          <a:noFill/>
          <a:ln w="9525">
            <a:noFill/>
            <a:miter lim="800000"/>
            <a:headEnd/>
            <a:tailEnd/>
          </a:ln>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54</a:t>
            </a:fld>
            <a:endParaRPr lang="en-US" sz="800" dirty="0">
              <a:solidFill>
                <a:prstClr val="black"/>
              </a:solidFill>
            </a:endParaRPr>
          </a:p>
        </p:txBody>
      </p:sp>
    </p:spTree>
    <p:extLst>
      <p:ext uri="{BB962C8B-B14F-4D97-AF65-F5344CB8AC3E}">
        <p14:creationId xmlns:p14="http://schemas.microsoft.com/office/powerpoint/2010/main" val="33884996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350711" cy="1143000"/>
          </a:xfrm>
        </p:spPr>
        <p:txBody>
          <a:bodyPr/>
          <a:lstStyle/>
          <a:p>
            <a:pPr algn="l"/>
            <a:r>
              <a:rPr lang="en-US" sz="4400" dirty="0" smtClean="0"/>
              <a:t> Engine Burn Fracture</a:t>
            </a:r>
            <a:endParaRPr lang="en-US" sz="3200" dirty="0"/>
          </a:p>
        </p:txBody>
      </p:sp>
      <p:sp>
        <p:nvSpPr>
          <p:cNvPr id="10" name="Text Placeholder 11"/>
          <p:cNvSpPr txBox="1">
            <a:spLocks/>
          </p:cNvSpPr>
          <p:nvPr/>
        </p:nvSpPr>
        <p:spPr>
          <a:xfrm>
            <a:off x="228600" y="5486400"/>
            <a:ext cx="84582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Engine burn fracture means a progressive fracture originating in spots where driving wheels have slipped on top of the rail head.  In developing downward they frequently resemble the compound or even transverse fissures with which they should not be confused or classified</a:t>
            </a:r>
          </a:p>
        </p:txBody>
      </p:sp>
      <p:pic>
        <p:nvPicPr>
          <p:cNvPr id="573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412" y="2366963"/>
            <a:ext cx="3389588" cy="220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6476" y="2366962"/>
            <a:ext cx="3393124" cy="220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55</a:t>
            </a:fld>
            <a:endParaRPr lang="en-US" sz="800" dirty="0">
              <a:solidFill>
                <a:prstClr val="black"/>
              </a:solidFill>
            </a:endParaRPr>
          </a:p>
        </p:txBody>
      </p:sp>
    </p:spTree>
    <p:extLst>
      <p:ext uri="{BB962C8B-B14F-4D97-AF65-F5344CB8AC3E}">
        <p14:creationId xmlns:p14="http://schemas.microsoft.com/office/powerpoint/2010/main" val="36077823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350711" cy="1143000"/>
          </a:xfrm>
        </p:spPr>
        <p:txBody>
          <a:bodyPr/>
          <a:lstStyle/>
          <a:p>
            <a:pPr algn="l"/>
            <a:r>
              <a:rPr lang="en-US" sz="4400" dirty="0" smtClean="0"/>
              <a:t> Flattened Rail</a:t>
            </a:r>
            <a:endParaRPr lang="en-US" sz="3200" dirty="0"/>
          </a:p>
        </p:txBody>
      </p:sp>
      <p:sp>
        <p:nvSpPr>
          <p:cNvPr id="10" name="Text Placeholder 11"/>
          <p:cNvSpPr txBox="1">
            <a:spLocks/>
          </p:cNvSpPr>
          <p:nvPr/>
        </p:nvSpPr>
        <p:spPr>
          <a:xfrm>
            <a:off x="228600" y="5443538"/>
            <a:ext cx="86106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Flattened rail means a short length of rail, not at a joint, which has flattened out across the width of the rail head to a depth of ⅜ inch or more below the rest of the rail. </a:t>
            </a:r>
          </a:p>
          <a:p>
            <a:pPr algn="ctr">
              <a:buClr>
                <a:srgbClr val="F14124">
                  <a:lumMod val="75000"/>
                </a:srgbClr>
              </a:buClr>
            </a:pPr>
            <a:endParaRPr lang="en-US" sz="1400" dirty="0">
              <a:solidFill>
                <a:prstClr val="black">
                  <a:lumMod val="75000"/>
                  <a:lumOff val="25000"/>
                </a:prstClr>
              </a:solidFill>
            </a:endParaRPr>
          </a:p>
        </p:txBody>
      </p:sp>
      <p:pic>
        <p:nvPicPr>
          <p:cNvPr id="8" name="Picture 10"/>
          <p:cNvPicPr>
            <a:picLocks noChangeAspect="1" noChangeArrowheads="1"/>
          </p:cNvPicPr>
          <p:nvPr/>
        </p:nvPicPr>
        <p:blipFill>
          <a:blip r:embed="rId3" cstate="print"/>
          <a:srcRect l="17132" r="17132"/>
          <a:stretch>
            <a:fillRect/>
          </a:stretch>
        </p:blipFill>
        <p:spPr bwMode="auto">
          <a:xfrm>
            <a:off x="1792288" y="1295400"/>
            <a:ext cx="5486400" cy="4114800"/>
          </a:xfrm>
          <a:prstGeom prst="rect">
            <a:avLst/>
          </a:prstGeom>
          <a:noFill/>
          <a:ln w="25400">
            <a:noFill/>
            <a:miter lim="800000"/>
            <a:headEnd/>
            <a:tailEnd/>
          </a:ln>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56</a:t>
            </a:fld>
            <a:endParaRPr lang="en-US" sz="800" dirty="0">
              <a:solidFill>
                <a:prstClr val="black"/>
              </a:solidFill>
            </a:endParaRPr>
          </a:p>
        </p:txBody>
      </p:sp>
    </p:spTree>
    <p:extLst>
      <p:ext uri="{BB962C8B-B14F-4D97-AF65-F5344CB8AC3E}">
        <p14:creationId xmlns:p14="http://schemas.microsoft.com/office/powerpoint/2010/main" val="30168449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350711" cy="1143000"/>
          </a:xfrm>
        </p:spPr>
        <p:txBody>
          <a:bodyPr/>
          <a:lstStyle/>
          <a:p>
            <a:pPr algn="l"/>
            <a:r>
              <a:rPr lang="en-US" sz="4400" dirty="0" smtClean="0"/>
              <a:t> Head / Web Separation</a:t>
            </a:r>
            <a:endParaRPr lang="en-US" sz="3200" dirty="0"/>
          </a:p>
        </p:txBody>
      </p:sp>
      <p:sp>
        <p:nvSpPr>
          <p:cNvPr id="10" name="Text Placeholder 11"/>
          <p:cNvSpPr txBox="1">
            <a:spLocks/>
          </p:cNvSpPr>
          <p:nvPr/>
        </p:nvSpPr>
        <p:spPr>
          <a:xfrm>
            <a:off x="228600" y="5443538"/>
            <a:ext cx="86106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Description - Head and web separation is a progressive fracture longitudinally separating the head and web of the rail at the fillet under the head.</a:t>
            </a:r>
          </a:p>
          <a:p>
            <a:pPr algn="ctr">
              <a:buClr>
                <a:srgbClr val="F14124">
                  <a:lumMod val="75000"/>
                </a:srgbClr>
              </a:buClr>
            </a:pPr>
            <a:endParaRPr lang="en-US" sz="1400" dirty="0">
              <a:solidFill>
                <a:prstClr val="black">
                  <a:lumMod val="75000"/>
                  <a:lumOff val="25000"/>
                </a:prstClr>
              </a:solidFill>
            </a:endParaRPr>
          </a:p>
        </p:txBody>
      </p:sp>
      <p:pic>
        <p:nvPicPr>
          <p:cNvPr id="8" name="Picture 2"/>
          <p:cNvPicPr>
            <a:picLocks noChangeAspect="1" noChangeArrowheads="1"/>
          </p:cNvPicPr>
          <p:nvPr/>
        </p:nvPicPr>
        <p:blipFill>
          <a:blip r:embed="rId3" cstate="print"/>
          <a:srcRect t="16" b="16"/>
          <a:stretch>
            <a:fillRect/>
          </a:stretch>
        </p:blipFill>
        <p:spPr bwMode="auto">
          <a:xfrm>
            <a:off x="1792288" y="1295400"/>
            <a:ext cx="5486400" cy="4114800"/>
          </a:xfrm>
          <a:prstGeom prst="rect">
            <a:avLst/>
          </a:prstGeom>
          <a:noFill/>
          <a:ln w="9525">
            <a:noFill/>
            <a:miter lim="800000"/>
            <a:headEnd/>
            <a:tailEnd/>
          </a:ln>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57</a:t>
            </a:fld>
            <a:endParaRPr lang="en-US" sz="800" dirty="0">
              <a:solidFill>
                <a:prstClr val="black"/>
              </a:solidFill>
            </a:endParaRPr>
          </a:p>
        </p:txBody>
      </p:sp>
    </p:spTree>
    <p:extLst>
      <p:ext uri="{BB962C8B-B14F-4D97-AF65-F5344CB8AC3E}">
        <p14:creationId xmlns:p14="http://schemas.microsoft.com/office/powerpoint/2010/main" val="2132946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350711" cy="1143000"/>
          </a:xfrm>
        </p:spPr>
        <p:txBody>
          <a:bodyPr/>
          <a:lstStyle/>
          <a:p>
            <a:pPr algn="l"/>
            <a:r>
              <a:rPr lang="en-US" sz="4400" dirty="0" smtClean="0"/>
              <a:t> Head / Web Separation</a:t>
            </a:r>
            <a:endParaRPr lang="en-US" sz="3200" dirty="0"/>
          </a:p>
        </p:txBody>
      </p:sp>
      <p:sp>
        <p:nvSpPr>
          <p:cNvPr id="10" name="Text Placeholder 11"/>
          <p:cNvSpPr txBox="1">
            <a:spLocks/>
          </p:cNvSpPr>
          <p:nvPr/>
        </p:nvSpPr>
        <p:spPr>
          <a:xfrm>
            <a:off x="228600" y="5443538"/>
            <a:ext cx="86106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Description - Head and web separation is a progressive fracture longitudinally separating the head and web of the rail at the fillet under the head.</a:t>
            </a:r>
          </a:p>
          <a:p>
            <a:pPr algn="ctr">
              <a:buClr>
                <a:srgbClr val="F14124">
                  <a:lumMod val="75000"/>
                </a:srgbClr>
              </a:buClr>
            </a:pPr>
            <a:endParaRPr lang="en-US" sz="1400" dirty="0">
              <a:solidFill>
                <a:prstClr val="black">
                  <a:lumMod val="75000"/>
                  <a:lumOff val="25000"/>
                </a:prstClr>
              </a:solidFill>
            </a:endParaRPr>
          </a:p>
        </p:txBody>
      </p:sp>
      <p:pic>
        <p:nvPicPr>
          <p:cNvPr id="9" name="Picture 1" descr="C:\Documents and Settings\kevin.mcquitty\My Documents\RR UP\014_12.JPG"/>
          <p:cNvPicPr>
            <a:picLocks noChangeAspect="1" noChangeArrowheads="1"/>
          </p:cNvPicPr>
          <p:nvPr/>
        </p:nvPicPr>
        <p:blipFill>
          <a:blip r:embed="rId3" cstate="print"/>
          <a:srcRect l="5556" r="5556"/>
          <a:stretch>
            <a:fillRect/>
          </a:stretch>
        </p:blipFill>
        <p:spPr bwMode="auto">
          <a:xfrm>
            <a:off x="1792288" y="1295400"/>
            <a:ext cx="5486400" cy="4114800"/>
          </a:xfrm>
          <a:prstGeom prst="rect">
            <a:avLst/>
          </a:prstGeom>
          <a:noFill/>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58</a:t>
            </a:fld>
            <a:endParaRPr lang="en-US" sz="800" dirty="0">
              <a:solidFill>
                <a:prstClr val="black"/>
              </a:solidFill>
            </a:endParaRPr>
          </a:p>
        </p:txBody>
      </p:sp>
    </p:spTree>
    <p:extLst>
      <p:ext uri="{BB962C8B-B14F-4D97-AF65-F5344CB8AC3E}">
        <p14:creationId xmlns:p14="http://schemas.microsoft.com/office/powerpoint/2010/main" val="34845448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350711" cy="1143000"/>
          </a:xfrm>
        </p:spPr>
        <p:txBody>
          <a:bodyPr/>
          <a:lstStyle/>
          <a:p>
            <a:pPr algn="l"/>
            <a:r>
              <a:rPr lang="en-US" sz="4400" dirty="0" smtClean="0"/>
              <a:t> Head / Web Separation</a:t>
            </a:r>
            <a:endParaRPr lang="en-US" sz="3200" dirty="0"/>
          </a:p>
        </p:txBody>
      </p:sp>
      <p:sp>
        <p:nvSpPr>
          <p:cNvPr id="10" name="Text Placeholder 11"/>
          <p:cNvSpPr txBox="1">
            <a:spLocks/>
          </p:cNvSpPr>
          <p:nvPr/>
        </p:nvSpPr>
        <p:spPr>
          <a:xfrm>
            <a:off x="228600" y="5443538"/>
            <a:ext cx="86106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Description - Head and web separation is a progressive fracture longitudinally separating the head and web of the rail at the fillet under the head.</a:t>
            </a:r>
          </a:p>
          <a:p>
            <a:pPr algn="ctr">
              <a:buClr>
                <a:srgbClr val="F14124">
                  <a:lumMod val="75000"/>
                </a:srgbClr>
              </a:buClr>
            </a:pPr>
            <a:endParaRPr lang="en-US" sz="1400" dirty="0">
              <a:solidFill>
                <a:prstClr val="black">
                  <a:lumMod val="75000"/>
                  <a:lumOff val="25000"/>
                </a:prstClr>
              </a:solidFill>
            </a:endParaRPr>
          </a:p>
        </p:txBody>
      </p:sp>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59</a:t>
            </a:fld>
            <a:endParaRPr lang="en-US" sz="800" dirty="0">
              <a:solidFill>
                <a:prstClr val="black"/>
              </a:solidFill>
            </a:endParaRPr>
          </a:p>
        </p:txBody>
      </p:sp>
      <p:pic>
        <p:nvPicPr>
          <p:cNvPr id="1126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963" y="1295400"/>
            <a:ext cx="5426075" cy="407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7618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6</a:t>
            </a:fld>
            <a:endParaRPr lang="en-US" sz="800" dirty="0">
              <a:solidFill>
                <a:prstClr val="black"/>
              </a:solidFill>
            </a:endParaRPr>
          </a:p>
        </p:txBody>
      </p:sp>
      <p:sp>
        <p:nvSpPr>
          <p:cNvPr id="3" name="Rectangle 1"/>
          <p:cNvSpPr>
            <a:spLocks noChangeArrowheads="1"/>
          </p:cNvSpPr>
          <p:nvPr/>
        </p:nvSpPr>
        <p:spPr bwMode="auto">
          <a:xfrm>
            <a:off x="2244725" y="7191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tabLst>
                <a:tab pos="-914400" algn="l"/>
              </a:tabLst>
            </a:pPr>
            <a:endParaRPr lang="en-US" dirty="0" smtClean="0">
              <a:solidFill>
                <a:prstClr val="black"/>
              </a:solidFill>
              <a:latin typeface="Arial" pitchFamily="34" charset="0"/>
              <a:cs typeface="Arial"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3349408488"/>
              </p:ext>
            </p:extLst>
          </p:nvPr>
        </p:nvGraphicFramePr>
        <p:xfrm>
          <a:off x="839788" y="1579562"/>
          <a:ext cx="7466012" cy="4059238"/>
        </p:xfrm>
        <a:graphic>
          <a:graphicData uri="http://schemas.openxmlformats.org/presentationml/2006/ole">
            <mc:AlternateContent xmlns:mc="http://schemas.openxmlformats.org/markup-compatibility/2006">
              <mc:Choice xmlns:v="urn:schemas-microsoft-com:vml" Requires="v">
                <p:oleObj spid="_x0000_s199717" name="Worksheet" r:id="rId4" imgW="5219633" imgH="2838541" progId="Excel.Sheet.12">
                  <p:embed/>
                </p:oleObj>
              </mc:Choice>
              <mc:Fallback>
                <p:oleObj name="Worksheet" r:id="rId4" imgW="5219633" imgH="2838541" progId="Excel.Sheet.12">
                  <p:embed/>
                  <p:pic>
                    <p:nvPicPr>
                      <p:cNvPr id="0" name=""/>
                      <p:cNvPicPr/>
                      <p:nvPr/>
                    </p:nvPicPr>
                    <p:blipFill>
                      <a:blip r:embed="rId5"/>
                      <a:stretch>
                        <a:fillRect/>
                      </a:stretch>
                    </p:blipFill>
                    <p:spPr>
                      <a:xfrm>
                        <a:off x="839788" y="1579562"/>
                        <a:ext cx="7466012" cy="4059238"/>
                      </a:xfrm>
                      <a:prstGeom prst="rect">
                        <a:avLst/>
                      </a:prstGeom>
                    </p:spPr>
                  </p:pic>
                </p:oleObj>
              </mc:Fallback>
            </mc:AlternateContent>
          </a:graphicData>
        </a:graphic>
      </p:graphicFrame>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555023"/>
            <a:ext cx="2209800" cy="246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65834" y="4343400"/>
            <a:ext cx="558363" cy="622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4635011"/>
            <a:ext cx="558363" cy="622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64028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350711" cy="1143000"/>
          </a:xfrm>
        </p:spPr>
        <p:txBody>
          <a:bodyPr/>
          <a:lstStyle/>
          <a:p>
            <a:pPr algn="l"/>
            <a:r>
              <a:rPr lang="en-US" sz="4400" dirty="0" smtClean="0"/>
              <a:t> Horizontal Split Head</a:t>
            </a:r>
            <a:endParaRPr lang="en-US" sz="3200" dirty="0"/>
          </a:p>
        </p:txBody>
      </p:sp>
      <p:sp>
        <p:nvSpPr>
          <p:cNvPr id="10" name="Text Placeholder 11"/>
          <p:cNvSpPr txBox="1">
            <a:spLocks/>
          </p:cNvSpPr>
          <p:nvPr/>
        </p:nvSpPr>
        <p:spPr>
          <a:xfrm>
            <a:off x="228600" y="5443538"/>
            <a:ext cx="86106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smtClean="0">
                <a:solidFill>
                  <a:prstClr val="black">
                    <a:lumMod val="75000"/>
                    <a:lumOff val="25000"/>
                  </a:prstClr>
                </a:solidFill>
              </a:rPr>
              <a:t>Horizontal </a:t>
            </a:r>
            <a:r>
              <a:rPr lang="en-US" sz="1400" dirty="0">
                <a:solidFill>
                  <a:prstClr val="black">
                    <a:lumMod val="75000"/>
                    <a:lumOff val="25000"/>
                  </a:prstClr>
                </a:solidFill>
              </a:rPr>
              <a:t>split head means a horizontal progressive defect originating inside of the rail head, usually ¼ inch or more below the running surface and progressing horizontally in all directions, and generally accompanied by a flat spot on the running surface.  The defect appears as a crack lengthwise of the rail when it reaches the side of the rail head.</a:t>
            </a:r>
          </a:p>
          <a:p>
            <a:pPr algn="ctr">
              <a:buClr>
                <a:srgbClr val="F14124">
                  <a:lumMod val="75000"/>
                </a:srgbClr>
              </a:buClr>
            </a:pPr>
            <a:endParaRPr lang="en-US" sz="1400" dirty="0">
              <a:solidFill>
                <a:prstClr val="black">
                  <a:lumMod val="75000"/>
                  <a:lumOff val="25000"/>
                </a:prstClr>
              </a:solidFill>
            </a:endParaRPr>
          </a:p>
        </p:txBody>
      </p:sp>
      <p:pic>
        <p:nvPicPr>
          <p:cNvPr id="9" name="Picture 2"/>
          <p:cNvPicPr>
            <a:picLocks noChangeAspect="1" noChangeArrowheads="1"/>
          </p:cNvPicPr>
          <p:nvPr/>
        </p:nvPicPr>
        <p:blipFill>
          <a:blip r:embed="rId3" cstate="print"/>
          <a:srcRect t="30" b="30"/>
          <a:stretch>
            <a:fillRect/>
          </a:stretch>
        </p:blipFill>
        <p:spPr bwMode="auto">
          <a:xfrm>
            <a:off x="1792288" y="1371600"/>
            <a:ext cx="5486400" cy="4114800"/>
          </a:xfrm>
          <a:prstGeom prst="rect">
            <a:avLst/>
          </a:prstGeom>
          <a:noFill/>
          <a:ln w="9525">
            <a:noFill/>
            <a:miter lim="800000"/>
            <a:headEnd/>
            <a:tailEnd/>
          </a:ln>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60</a:t>
            </a:fld>
            <a:endParaRPr lang="en-US" sz="800" dirty="0">
              <a:solidFill>
                <a:prstClr val="black"/>
              </a:solidFill>
            </a:endParaRPr>
          </a:p>
        </p:txBody>
      </p:sp>
    </p:spTree>
    <p:extLst>
      <p:ext uri="{BB962C8B-B14F-4D97-AF65-F5344CB8AC3E}">
        <p14:creationId xmlns:p14="http://schemas.microsoft.com/office/powerpoint/2010/main" val="2261915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350711" cy="1143000"/>
          </a:xfrm>
        </p:spPr>
        <p:txBody>
          <a:bodyPr/>
          <a:lstStyle/>
          <a:p>
            <a:pPr algn="l"/>
            <a:r>
              <a:rPr lang="en-US" sz="4400" dirty="0" smtClean="0"/>
              <a:t> Horizontal Split Head</a:t>
            </a:r>
            <a:endParaRPr lang="en-US" sz="3200" dirty="0"/>
          </a:p>
        </p:txBody>
      </p:sp>
      <p:pic>
        <p:nvPicPr>
          <p:cNvPr id="8" name="Picture 3"/>
          <p:cNvPicPr>
            <a:picLocks noChangeAspect="1" noChangeArrowheads="1"/>
          </p:cNvPicPr>
          <p:nvPr/>
        </p:nvPicPr>
        <p:blipFill>
          <a:blip r:embed="rId3" cstate="print"/>
          <a:srcRect/>
          <a:stretch>
            <a:fillRect/>
          </a:stretch>
        </p:blipFill>
        <p:spPr bwMode="auto">
          <a:xfrm>
            <a:off x="127000" y="1752600"/>
            <a:ext cx="4368800" cy="3276600"/>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a:stretch>
            <a:fillRect/>
          </a:stretch>
        </p:blipFill>
        <p:spPr bwMode="auto">
          <a:xfrm>
            <a:off x="4572000" y="2895600"/>
            <a:ext cx="4495800" cy="3371850"/>
          </a:xfrm>
          <a:prstGeom prst="rect">
            <a:avLst/>
          </a:prstGeom>
          <a:noFill/>
          <a:ln w="9525">
            <a:noFill/>
            <a:miter lim="800000"/>
            <a:headEnd/>
            <a:tailEnd/>
          </a:ln>
        </p:spPr>
      </p:pic>
      <p:sp>
        <p:nvSpPr>
          <p:cNvPr id="13" name="TextBox 12"/>
          <p:cNvSpPr txBox="1"/>
          <p:nvPr/>
        </p:nvSpPr>
        <p:spPr>
          <a:xfrm>
            <a:off x="4648200" y="1676400"/>
            <a:ext cx="4267200" cy="1200329"/>
          </a:xfrm>
          <a:prstGeom prst="rect">
            <a:avLst/>
          </a:prstGeom>
          <a:noFill/>
        </p:spPr>
        <p:txBody>
          <a:bodyPr wrap="square" rtlCol="0">
            <a:spAutoFit/>
          </a:bodyPr>
          <a:lstStyle/>
          <a:p>
            <a:r>
              <a:rPr lang="en-US" dirty="0" smtClean="0">
                <a:solidFill>
                  <a:prstClr val="black"/>
                </a:solidFill>
              </a:rPr>
              <a:t>Inspectors should be objective when identifying defects. Is there a seam present (HSH) or would this be considered a - chip ?</a:t>
            </a:r>
            <a:endParaRPr lang="en-US" dirty="0">
              <a:solidFill>
                <a:prstClr val="black"/>
              </a:solidFill>
            </a:endParaRPr>
          </a:p>
        </p:txBody>
      </p:sp>
      <p:sp>
        <p:nvSpPr>
          <p:cNvPr id="10" name="TextBox 9"/>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61</a:t>
            </a:fld>
            <a:endParaRPr lang="en-US" sz="800" dirty="0">
              <a:solidFill>
                <a:prstClr val="black"/>
              </a:solidFill>
            </a:endParaRPr>
          </a:p>
        </p:txBody>
      </p:sp>
      <p:pic>
        <p:nvPicPr>
          <p:cNvPr id="14" name="Picture 6" descr="C:\Users\kevin.mcquitty\AppData\Local\Microsoft\Windows\Temporary Internet Files\Content.IE5\E9Q6Q4U8\brain-cartoon[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1" y="13716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4628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350711" cy="1143000"/>
          </a:xfrm>
        </p:spPr>
        <p:txBody>
          <a:bodyPr/>
          <a:lstStyle/>
          <a:p>
            <a:pPr algn="l"/>
            <a:r>
              <a:rPr lang="en-US" sz="4400" dirty="0" smtClean="0"/>
              <a:t> Ordinary Break</a:t>
            </a:r>
            <a:endParaRPr lang="en-US" sz="3200" dirty="0"/>
          </a:p>
        </p:txBody>
      </p:sp>
      <p:sp>
        <p:nvSpPr>
          <p:cNvPr id="10" name="Text Placeholder 11"/>
          <p:cNvSpPr txBox="1">
            <a:spLocks/>
          </p:cNvSpPr>
          <p:nvPr/>
        </p:nvSpPr>
        <p:spPr>
          <a:xfrm>
            <a:off x="228600" y="5443538"/>
            <a:ext cx="86106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 Ordinary break means a partial or complete break in which there is no sign of a fissure, and in which none of the other defects described in this paragraph (b) are found.</a:t>
            </a:r>
          </a:p>
          <a:p>
            <a:pPr algn="ctr">
              <a:buClr>
                <a:srgbClr val="F14124">
                  <a:lumMod val="75000"/>
                </a:srgbClr>
              </a:buClr>
            </a:pPr>
            <a:endParaRPr lang="en-US" sz="1400" dirty="0">
              <a:solidFill>
                <a:prstClr val="black">
                  <a:lumMod val="75000"/>
                  <a:lumOff val="25000"/>
                </a:prstClr>
              </a:solidFill>
            </a:endParaRPr>
          </a:p>
        </p:txBody>
      </p:sp>
      <p:pic>
        <p:nvPicPr>
          <p:cNvPr id="8" name="Picture 1"/>
          <p:cNvPicPr>
            <a:picLocks noChangeAspect="1" noChangeArrowheads="1"/>
          </p:cNvPicPr>
          <p:nvPr/>
        </p:nvPicPr>
        <p:blipFill>
          <a:blip r:embed="rId3" cstate="print"/>
          <a:srcRect/>
          <a:stretch>
            <a:fillRect/>
          </a:stretch>
        </p:blipFill>
        <p:spPr bwMode="auto">
          <a:xfrm>
            <a:off x="1792288" y="1295400"/>
            <a:ext cx="5486400" cy="4114800"/>
          </a:xfrm>
          <a:prstGeom prst="rect">
            <a:avLst/>
          </a:prstGeom>
          <a:noFill/>
          <a:ln w="9525">
            <a:noFill/>
            <a:miter lim="800000"/>
            <a:headEnd/>
            <a:tailEnd/>
          </a:ln>
          <a:effectLst/>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62</a:t>
            </a:fld>
            <a:endParaRPr lang="en-US" sz="800" dirty="0">
              <a:solidFill>
                <a:prstClr val="black"/>
              </a:solidFill>
            </a:endParaRPr>
          </a:p>
        </p:txBody>
      </p:sp>
    </p:spTree>
    <p:extLst>
      <p:ext uri="{BB962C8B-B14F-4D97-AF65-F5344CB8AC3E}">
        <p14:creationId xmlns:p14="http://schemas.microsoft.com/office/powerpoint/2010/main" val="10246138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350711" cy="1143000"/>
          </a:xfrm>
        </p:spPr>
        <p:txBody>
          <a:bodyPr/>
          <a:lstStyle/>
          <a:p>
            <a:pPr algn="l"/>
            <a:r>
              <a:rPr lang="en-US" sz="4400" dirty="0" smtClean="0"/>
              <a:t> Ordinary Break</a:t>
            </a:r>
            <a:endParaRPr lang="en-US" sz="3200" dirty="0"/>
          </a:p>
        </p:txBody>
      </p:sp>
      <p:sp>
        <p:nvSpPr>
          <p:cNvPr id="10" name="Text Placeholder 11"/>
          <p:cNvSpPr txBox="1">
            <a:spLocks/>
          </p:cNvSpPr>
          <p:nvPr/>
        </p:nvSpPr>
        <p:spPr>
          <a:xfrm>
            <a:off x="228600" y="5443538"/>
            <a:ext cx="86106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 Ordinary break means a partial or complete break in which there is no sign of a fissure, and in which none of the other defects described in this paragraph (b) are found.</a:t>
            </a:r>
          </a:p>
          <a:p>
            <a:pPr algn="ctr">
              <a:buClr>
                <a:srgbClr val="F14124">
                  <a:lumMod val="75000"/>
                </a:srgbClr>
              </a:buClr>
            </a:pPr>
            <a:endParaRPr lang="en-US" sz="1400" dirty="0">
              <a:solidFill>
                <a:prstClr val="black">
                  <a:lumMod val="75000"/>
                  <a:lumOff val="25000"/>
                </a:prstClr>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63</a:t>
            </a:fld>
            <a:endParaRPr lang="en-US" sz="800" dirty="0">
              <a:solidFill>
                <a:prstClr val="black"/>
              </a:solidFill>
            </a:endParaRPr>
          </a:p>
        </p:txBody>
      </p:sp>
      <p:pic>
        <p:nvPicPr>
          <p:cNvPr id="155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95400"/>
            <a:ext cx="5638800" cy="406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36987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350711" cy="1143000"/>
          </a:xfrm>
        </p:spPr>
        <p:txBody>
          <a:bodyPr/>
          <a:lstStyle/>
          <a:p>
            <a:pPr algn="l"/>
            <a:r>
              <a:rPr lang="en-US" sz="4400" dirty="0" smtClean="0"/>
              <a:t> Piped Rail</a:t>
            </a:r>
            <a:endParaRPr lang="en-US" sz="3200" dirty="0"/>
          </a:p>
        </p:txBody>
      </p:sp>
      <p:sp>
        <p:nvSpPr>
          <p:cNvPr id="10" name="Text Placeholder 11"/>
          <p:cNvSpPr txBox="1">
            <a:spLocks/>
          </p:cNvSpPr>
          <p:nvPr/>
        </p:nvSpPr>
        <p:spPr>
          <a:xfrm>
            <a:off x="228600" y="5443538"/>
            <a:ext cx="86106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Piped rail means a vertical split in a rail, usually in the web, due </a:t>
            </a:r>
            <a:r>
              <a:rPr lang="en-US" sz="1400" dirty="0" smtClean="0">
                <a:solidFill>
                  <a:prstClr val="black">
                    <a:lumMod val="75000"/>
                    <a:lumOff val="25000"/>
                  </a:prstClr>
                </a:solidFill>
              </a:rPr>
              <a:t>to failure </a:t>
            </a:r>
            <a:r>
              <a:rPr lang="en-US" sz="1400" dirty="0">
                <a:solidFill>
                  <a:prstClr val="black">
                    <a:lumMod val="75000"/>
                    <a:lumOff val="25000"/>
                  </a:prstClr>
                </a:solidFill>
              </a:rPr>
              <a:t>of the shrinkage cavity in the ingot to unite in rolling.</a:t>
            </a:r>
          </a:p>
        </p:txBody>
      </p:sp>
      <p:pic>
        <p:nvPicPr>
          <p:cNvPr id="9" name="Picture 2"/>
          <p:cNvPicPr>
            <a:picLocks noChangeAspect="1" noChangeArrowheads="1"/>
          </p:cNvPicPr>
          <p:nvPr/>
        </p:nvPicPr>
        <p:blipFill>
          <a:blip r:embed="rId3" cstate="print"/>
          <a:srcRect t="15271" b="15271"/>
          <a:stretch>
            <a:fillRect/>
          </a:stretch>
        </p:blipFill>
        <p:spPr bwMode="auto">
          <a:xfrm>
            <a:off x="1792288" y="1295400"/>
            <a:ext cx="5486400" cy="4114800"/>
          </a:xfrm>
          <a:prstGeom prst="rect">
            <a:avLst/>
          </a:prstGeom>
          <a:noFill/>
          <a:ln w="9525">
            <a:noFill/>
            <a:miter lim="800000"/>
            <a:headEnd/>
            <a:tailEnd/>
          </a:ln>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64</a:t>
            </a:fld>
            <a:endParaRPr lang="en-US" sz="800" dirty="0">
              <a:solidFill>
                <a:prstClr val="black"/>
              </a:solidFill>
            </a:endParaRPr>
          </a:p>
        </p:txBody>
      </p:sp>
    </p:spTree>
    <p:extLst>
      <p:ext uri="{BB962C8B-B14F-4D97-AF65-F5344CB8AC3E}">
        <p14:creationId xmlns:p14="http://schemas.microsoft.com/office/powerpoint/2010/main" val="31871148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350711" cy="1143000"/>
          </a:xfrm>
        </p:spPr>
        <p:txBody>
          <a:bodyPr/>
          <a:lstStyle/>
          <a:p>
            <a:pPr algn="l"/>
            <a:r>
              <a:rPr lang="en-US" sz="4400" dirty="0" smtClean="0"/>
              <a:t> Split Web</a:t>
            </a:r>
            <a:endParaRPr lang="en-US" sz="3200" dirty="0"/>
          </a:p>
        </p:txBody>
      </p:sp>
      <p:sp>
        <p:nvSpPr>
          <p:cNvPr id="10" name="Text Placeholder 11"/>
          <p:cNvSpPr txBox="1">
            <a:spLocks/>
          </p:cNvSpPr>
          <p:nvPr/>
        </p:nvSpPr>
        <p:spPr>
          <a:xfrm>
            <a:off x="228600" y="5443538"/>
            <a:ext cx="86106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Split web means a lengthwise crack along the side of the web and extending into or through it. </a:t>
            </a:r>
          </a:p>
        </p:txBody>
      </p:sp>
      <p:pic>
        <p:nvPicPr>
          <p:cNvPr id="604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981200"/>
            <a:ext cx="3505200" cy="295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1971675"/>
            <a:ext cx="4535487"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65</a:t>
            </a:fld>
            <a:endParaRPr lang="en-US" sz="800" dirty="0">
              <a:solidFill>
                <a:prstClr val="black"/>
              </a:solidFill>
            </a:endParaRPr>
          </a:p>
        </p:txBody>
      </p:sp>
    </p:spTree>
    <p:extLst>
      <p:ext uri="{BB962C8B-B14F-4D97-AF65-F5344CB8AC3E}">
        <p14:creationId xmlns:p14="http://schemas.microsoft.com/office/powerpoint/2010/main" val="212302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350711" cy="1143000"/>
          </a:xfrm>
        </p:spPr>
        <p:txBody>
          <a:bodyPr/>
          <a:lstStyle/>
          <a:p>
            <a:pPr algn="l"/>
            <a:r>
              <a:rPr lang="en-US" sz="4400" dirty="0" smtClean="0"/>
              <a:t> Split Web</a:t>
            </a:r>
            <a:endParaRPr lang="en-US" sz="3200" dirty="0"/>
          </a:p>
        </p:txBody>
      </p:sp>
      <p:sp>
        <p:nvSpPr>
          <p:cNvPr id="10" name="Text Placeholder 11"/>
          <p:cNvSpPr txBox="1">
            <a:spLocks/>
          </p:cNvSpPr>
          <p:nvPr/>
        </p:nvSpPr>
        <p:spPr>
          <a:xfrm>
            <a:off x="228600" y="5443538"/>
            <a:ext cx="86106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Split web means a lengthwise crack along the side of the web and extending into or through it. </a:t>
            </a:r>
          </a:p>
        </p:txBody>
      </p:sp>
      <p:pic>
        <p:nvPicPr>
          <p:cNvPr id="8" name="Picture 2" descr="Residual Stress Break"/>
          <p:cNvPicPr>
            <a:picLocks noChangeAspect="1" noChangeArrowheads="1"/>
          </p:cNvPicPr>
          <p:nvPr/>
        </p:nvPicPr>
        <p:blipFill>
          <a:blip r:embed="rId3" cstate="print"/>
          <a:srcRect l="16016" r="16016"/>
          <a:stretch>
            <a:fillRect/>
          </a:stretch>
        </p:blipFill>
        <p:spPr bwMode="auto">
          <a:xfrm>
            <a:off x="1905000" y="1295400"/>
            <a:ext cx="5486400" cy="4114800"/>
          </a:xfrm>
          <a:prstGeom prst="rect">
            <a:avLst/>
          </a:prstGeom>
          <a:noFill/>
          <a:ln w="9525">
            <a:noFill/>
            <a:miter lim="800000"/>
            <a:headEnd/>
            <a:tailEnd/>
          </a:ln>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66</a:t>
            </a:fld>
            <a:endParaRPr lang="en-US" sz="800" dirty="0">
              <a:solidFill>
                <a:prstClr val="black"/>
              </a:solidFill>
            </a:endParaRPr>
          </a:p>
        </p:txBody>
      </p:sp>
    </p:spTree>
    <p:extLst>
      <p:ext uri="{BB962C8B-B14F-4D97-AF65-F5344CB8AC3E}">
        <p14:creationId xmlns:p14="http://schemas.microsoft.com/office/powerpoint/2010/main" val="37666611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t> Transverse Fissure</a:t>
            </a:r>
            <a:endParaRPr lang="en-US" sz="3200" dirty="0"/>
          </a:p>
        </p:txBody>
      </p:sp>
      <p:pic>
        <p:nvPicPr>
          <p:cNvPr id="8" name="Picture 2" descr="Transverse Fissure"/>
          <p:cNvPicPr>
            <a:picLocks noChangeAspect="1" noChangeArrowheads="1"/>
          </p:cNvPicPr>
          <p:nvPr/>
        </p:nvPicPr>
        <p:blipFill>
          <a:blip r:embed="rId3" cstate="print"/>
          <a:srcRect t="3434" b="3434"/>
          <a:stretch>
            <a:fillRect/>
          </a:stretch>
        </p:blipFill>
        <p:spPr bwMode="auto">
          <a:xfrm>
            <a:off x="1792288" y="1371600"/>
            <a:ext cx="5486400" cy="4114800"/>
          </a:xfrm>
          <a:prstGeom prst="rect">
            <a:avLst/>
          </a:prstGeom>
          <a:noFill/>
          <a:ln w="9525">
            <a:noFill/>
            <a:miter lim="800000"/>
            <a:headEnd/>
            <a:tailEnd/>
          </a:ln>
        </p:spPr>
      </p:pic>
      <p:sp>
        <p:nvSpPr>
          <p:cNvPr id="10" name="Text Placeholder 11"/>
          <p:cNvSpPr txBox="1">
            <a:spLocks/>
          </p:cNvSpPr>
          <p:nvPr/>
        </p:nvSpPr>
        <p:spPr>
          <a:xfrm>
            <a:off x="723900" y="5562600"/>
            <a:ext cx="76581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b="1" dirty="0" smtClean="0">
                <a:solidFill>
                  <a:prstClr val="black">
                    <a:lumMod val="75000"/>
                    <a:lumOff val="25000"/>
                  </a:prstClr>
                </a:solidFill>
              </a:rPr>
              <a:t>Transverse Fissure </a:t>
            </a:r>
            <a:r>
              <a:rPr lang="en-US" sz="1400" dirty="0" smtClean="0">
                <a:solidFill>
                  <a:prstClr val="black">
                    <a:lumMod val="75000"/>
                    <a:lumOff val="25000"/>
                  </a:prstClr>
                </a:solidFill>
              </a:rPr>
              <a:t>defects are inherent from the manufacturing process and are found predominantly in non-control cooled rail prior to the mid-1930’s. </a:t>
            </a:r>
            <a:endParaRPr lang="en-US" sz="1400" dirty="0">
              <a:solidFill>
                <a:prstClr val="black">
                  <a:lumMod val="75000"/>
                  <a:lumOff val="25000"/>
                </a:prstClr>
              </a:solidFill>
            </a:endParaRP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67</a:t>
            </a:fld>
            <a:endParaRPr lang="en-US" sz="800" dirty="0">
              <a:solidFill>
                <a:prstClr val="black"/>
              </a:solidFill>
            </a:endParaRPr>
          </a:p>
        </p:txBody>
      </p:sp>
    </p:spTree>
    <p:extLst>
      <p:ext uri="{BB962C8B-B14F-4D97-AF65-F5344CB8AC3E}">
        <p14:creationId xmlns:p14="http://schemas.microsoft.com/office/powerpoint/2010/main" val="17096475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t> Transverse Fissure</a:t>
            </a:r>
            <a:endParaRPr lang="en-US" sz="3200" dirty="0"/>
          </a:p>
        </p:txBody>
      </p:sp>
      <p:sp>
        <p:nvSpPr>
          <p:cNvPr id="10" name="Text Placeholder 11"/>
          <p:cNvSpPr txBox="1">
            <a:spLocks/>
          </p:cNvSpPr>
          <p:nvPr/>
        </p:nvSpPr>
        <p:spPr>
          <a:xfrm>
            <a:off x="723900" y="5562600"/>
            <a:ext cx="76581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b="1" dirty="0" smtClean="0">
                <a:solidFill>
                  <a:prstClr val="black">
                    <a:lumMod val="75000"/>
                    <a:lumOff val="25000"/>
                  </a:prstClr>
                </a:solidFill>
              </a:rPr>
              <a:t>Transverse Fissure </a:t>
            </a:r>
            <a:r>
              <a:rPr lang="en-US" sz="1400" dirty="0" smtClean="0">
                <a:solidFill>
                  <a:prstClr val="black">
                    <a:lumMod val="75000"/>
                    <a:lumOff val="25000"/>
                  </a:prstClr>
                </a:solidFill>
              </a:rPr>
              <a:t>defects are inherent from the manufacturing process and are found predominantly in non-control cooled rail prior to the mid-1930’s. </a:t>
            </a:r>
            <a:endParaRPr lang="en-US" sz="1400" dirty="0">
              <a:solidFill>
                <a:prstClr val="black">
                  <a:lumMod val="75000"/>
                  <a:lumOff val="25000"/>
                </a:prstClr>
              </a:solidFill>
            </a:endParaRPr>
          </a:p>
        </p:txBody>
      </p:sp>
      <p:pic>
        <p:nvPicPr>
          <p:cNvPr id="542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2266950"/>
            <a:ext cx="3048000" cy="232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2273300"/>
            <a:ext cx="2590800"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68</a:t>
            </a:fld>
            <a:endParaRPr lang="en-US" sz="800" dirty="0">
              <a:solidFill>
                <a:prstClr val="black"/>
              </a:solidFill>
            </a:endParaRPr>
          </a:p>
        </p:txBody>
      </p:sp>
    </p:spTree>
    <p:extLst>
      <p:ext uri="{BB962C8B-B14F-4D97-AF65-F5344CB8AC3E}">
        <p14:creationId xmlns:p14="http://schemas.microsoft.com/office/powerpoint/2010/main" val="1257428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350711" cy="1143000"/>
          </a:xfrm>
        </p:spPr>
        <p:txBody>
          <a:bodyPr/>
          <a:lstStyle/>
          <a:p>
            <a:pPr algn="l"/>
            <a:r>
              <a:rPr lang="en-US" sz="4400" dirty="0" smtClean="0"/>
              <a:t> Vertical Split Head</a:t>
            </a:r>
            <a:endParaRPr lang="en-US" sz="3200" dirty="0"/>
          </a:p>
        </p:txBody>
      </p:sp>
      <p:sp>
        <p:nvSpPr>
          <p:cNvPr id="10" name="Text Placeholder 11"/>
          <p:cNvSpPr txBox="1">
            <a:spLocks/>
          </p:cNvSpPr>
          <p:nvPr/>
        </p:nvSpPr>
        <p:spPr>
          <a:xfrm>
            <a:off x="228600" y="5443538"/>
            <a:ext cx="86106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Vertical split head means a vertical split through or near the middle </a:t>
            </a:r>
            <a:r>
              <a:rPr lang="en-US" sz="1400" dirty="0" smtClean="0">
                <a:solidFill>
                  <a:prstClr val="black">
                    <a:lumMod val="75000"/>
                    <a:lumOff val="25000"/>
                  </a:prstClr>
                </a:solidFill>
              </a:rPr>
              <a:t>of the </a:t>
            </a:r>
            <a:r>
              <a:rPr lang="en-US" sz="1400" dirty="0">
                <a:solidFill>
                  <a:prstClr val="black">
                    <a:lumMod val="75000"/>
                    <a:lumOff val="25000"/>
                  </a:prstClr>
                </a:solidFill>
              </a:rPr>
              <a:t>head, and extending into or through it. A crack or rust streak </a:t>
            </a:r>
            <a:r>
              <a:rPr lang="en-US" sz="1400" dirty="0" smtClean="0">
                <a:solidFill>
                  <a:prstClr val="black">
                    <a:lumMod val="75000"/>
                    <a:lumOff val="25000"/>
                  </a:prstClr>
                </a:solidFill>
              </a:rPr>
              <a:t>may show </a:t>
            </a:r>
            <a:r>
              <a:rPr lang="en-US" sz="1400" dirty="0">
                <a:solidFill>
                  <a:prstClr val="black">
                    <a:lumMod val="75000"/>
                    <a:lumOff val="25000"/>
                  </a:prstClr>
                </a:solidFill>
              </a:rPr>
              <a:t>under the head close to the web or pieces may be split off the side</a:t>
            </a:r>
          </a:p>
          <a:p>
            <a:pPr algn="ctr">
              <a:buClr>
                <a:srgbClr val="F14124">
                  <a:lumMod val="75000"/>
                </a:srgbClr>
              </a:buClr>
            </a:pPr>
            <a:r>
              <a:rPr lang="en-US" sz="1400" dirty="0">
                <a:solidFill>
                  <a:prstClr val="black">
                    <a:lumMod val="75000"/>
                    <a:lumOff val="25000"/>
                  </a:prstClr>
                </a:solidFill>
              </a:rPr>
              <a:t>of the head.</a:t>
            </a:r>
          </a:p>
        </p:txBody>
      </p:sp>
      <p:pic>
        <p:nvPicPr>
          <p:cNvPr id="8" name="Picture 2"/>
          <p:cNvPicPr>
            <a:picLocks noChangeAspect="1" noChangeArrowheads="1"/>
          </p:cNvPicPr>
          <p:nvPr/>
        </p:nvPicPr>
        <p:blipFill>
          <a:blip r:embed="rId3" cstate="print"/>
          <a:srcRect l="3957" r="3957"/>
          <a:stretch>
            <a:fillRect/>
          </a:stretch>
        </p:blipFill>
        <p:spPr bwMode="auto">
          <a:xfrm>
            <a:off x="1792288" y="1295400"/>
            <a:ext cx="5486400" cy="4114800"/>
          </a:xfrm>
          <a:prstGeom prst="rect">
            <a:avLst/>
          </a:prstGeom>
          <a:noFill/>
          <a:ln w="9525">
            <a:noFill/>
            <a:miter lim="800000"/>
            <a:headEnd/>
            <a:tailEnd/>
          </a:ln>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69</a:t>
            </a:fld>
            <a:endParaRPr lang="en-US" sz="800" dirty="0">
              <a:solidFill>
                <a:prstClr val="black"/>
              </a:solidFill>
            </a:endParaRPr>
          </a:p>
        </p:txBody>
      </p:sp>
    </p:spTree>
    <p:extLst>
      <p:ext uri="{BB962C8B-B14F-4D97-AF65-F5344CB8AC3E}">
        <p14:creationId xmlns:p14="http://schemas.microsoft.com/office/powerpoint/2010/main" val="8421042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7</a:t>
            </a:fld>
            <a:endParaRPr lang="en-US" sz="800" dirty="0">
              <a:solidFill>
                <a:prstClr val="black"/>
              </a:solidFill>
            </a:endParaRPr>
          </a:p>
        </p:txBody>
      </p:sp>
      <p:sp>
        <p:nvSpPr>
          <p:cNvPr id="3" name="Rectangle 1"/>
          <p:cNvSpPr>
            <a:spLocks noChangeArrowheads="1"/>
          </p:cNvSpPr>
          <p:nvPr/>
        </p:nvSpPr>
        <p:spPr bwMode="auto">
          <a:xfrm>
            <a:off x="2244725" y="7191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tabLst>
                <a:tab pos="-914400" algn="l"/>
              </a:tabLst>
            </a:pPr>
            <a:endParaRPr lang="en-US" dirty="0" smtClean="0">
              <a:solidFill>
                <a:prstClr val="black"/>
              </a:solidFill>
              <a:latin typeface="Arial" pitchFamily="34" charset="0"/>
              <a:cs typeface="Arial"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3569948861"/>
              </p:ext>
            </p:extLst>
          </p:nvPr>
        </p:nvGraphicFramePr>
        <p:xfrm>
          <a:off x="839788" y="1579562"/>
          <a:ext cx="7466012" cy="4059238"/>
        </p:xfrm>
        <a:graphic>
          <a:graphicData uri="http://schemas.openxmlformats.org/presentationml/2006/ole">
            <mc:AlternateContent xmlns:mc="http://schemas.openxmlformats.org/markup-compatibility/2006">
              <mc:Choice xmlns:v="urn:schemas-microsoft-com:vml" Requires="v">
                <p:oleObj spid="_x0000_s200741" name="Worksheet" r:id="rId4" imgW="5219633" imgH="2838541" progId="Excel.Sheet.12">
                  <p:embed/>
                </p:oleObj>
              </mc:Choice>
              <mc:Fallback>
                <p:oleObj name="Worksheet" r:id="rId4" imgW="5219633" imgH="2838541" progId="Excel.Sheet.12">
                  <p:embed/>
                  <p:pic>
                    <p:nvPicPr>
                      <p:cNvPr id="0" name=""/>
                      <p:cNvPicPr/>
                      <p:nvPr/>
                    </p:nvPicPr>
                    <p:blipFill>
                      <a:blip r:embed="rId5"/>
                      <a:stretch>
                        <a:fillRect/>
                      </a:stretch>
                    </p:blipFill>
                    <p:spPr>
                      <a:xfrm>
                        <a:off x="839788" y="1579562"/>
                        <a:ext cx="7466012" cy="4059238"/>
                      </a:xfrm>
                      <a:prstGeom prst="rect">
                        <a:avLst/>
                      </a:prstGeom>
                    </p:spPr>
                  </p:pic>
                </p:oleObj>
              </mc:Fallback>
            </mc:AlternateContent>
          </a:graphicData>
        </a:graphic>
      </p:graphicFrame>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5834" y="4343400"/>
            <a:ext cx="558363" cy="622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0" y="4635011"/>
            <a:ext cx="558363" cy="622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87305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350711" cy="1143000"/>
          </a:xfrm>
        </p:spPr>
        <p:txBody>
          <a:bodyPr/>
          <a:lstStyle/>
          <a:p>
            <a:pPr algn="l"/>
            <a:r>
              <a:rPr lang="en-US" sz="4400" dirty="0" smtClean="0"/>
              <a:t> Vertical Split Head</a:t>
            </a:r>
            <a:endParaRPr lang="en-US" sz="3200" dirty="0"/>
          </a:p>
        </p:txBody>
      </p:sp>
      <p:sp>
        <p:nvSpPr>
          <p:cNvPr id="10" name="Text Placeholder 11"/>
          <p:cNvSpPr txBox="1">
            <a:spLocks/>
          </p:cNvSpPr>
          <p:nvPr/>
        </p:nvSpPr>
        <p:spPr>
          <a:xfrm>
            <a:off x="228600" y="5443538"/>
            <a:ext cx="86106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Vertical split head means a vertical split through or near the middle </a:t>
            </a:r>
            <a:r>
              <a:rPr lang="en-US" sz="1400" dirty="0" smtClean="0">
                <a:solidFill>
                  <a:prstClr val="black">
                    <a:lumMod val="75000"/>
                    <a:lumOff val="25000"/>
                  </a:prstClr>
                </a:solidFill>
              </a:rPr>
              <a:t>of the </a:t>
            </a:r>
            <a:r>
              <a:rPr lang="en-US" sz="1400" dirty="0">
                <a:solidFill>
                  <a:prstClr val="black">
                    <a:lumMod val="75000"/>
                    <a:lumOff val="25000"/>
                  </a:prstClr>
                </a:solidFill>
              </a:rPr>
              <a:t>head, and extending into or through it. A crack or rust streak </a:t>
            </a:r>
            <a:r>
              <a:rPr lang="en-US" sz="1400" dirty="0" smtClean="0">
                <a:solidFill>
                  <a:prstClr val="black">
                    <a:lumMod val="75000"/>
                    <a:lumOff val="25000"/>
                  </a:prstClr>
                </a:solidFill>
              </a:rPr>
              <a:t>may show </a:t>
            </a:r>
            <a:r>
              <a:rPr lang="en-US" sz="1400" dirty="0">
                <a:solidFill>
                  <a:prstClr val="black">
                    <a:lumMod val="75000"/>
                    <a:lumOff val="25000"/>
                  </a:prstClr>
                </a:solidFill>
              </a:rPr>
              <a:t>under the head close to the web or pieces may be split off the side</a:t>
            </a:r>
          </a:p>
          <a:p>
            <a:pPr algn="ctr">
              <a:buClr>
                <a:srgbClr val="F14124">
                  <a:lumMod val="75000"/>
                </a:srgbClr>
              </a:buClr>
            </a:pPr>
            <a:r>
              <a:rPr lang="en-US" sz="1400" dirty="0">
                <a:solidFill>
                  <a:prstClr val="black">
                    <a:lumMod val="75000"/>
                    <a:lumOff val="25000"/>
                  </a:prstClr>
                </a:solidFill>
              </a:rPr>
              <a:t>of the head.</a:t>
            </a:r>
          </a:p>
        </p:txBody>
      </p:sp>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70</a:t>
            </a:fld>
            <a:endParaRPr lang="en-US" sz="800" dirty="0">
              <a:solidFill>
                <a:prstClr val="black"/>
              </a:solidFill>
            </a:endParaRPr>
          </a:p>
        </p:txBody>
      </p:sp>
      <p:pic>
        <p:nvPicPr>
          <p:cNvPr id="107522" name="Picture 2" descr="C:\Users\kevin.mcquitty\Pictures\RIG Rail flaws R7\porphyry vsh 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219200"/>
            <a:ext cx="55880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4525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350711" cy="1143000"/>
          </a:xfrm>
        </p:spPr>
        <p:txBody>
          <a:bodyPr/>
          <a:lstStyle/>
          <a:p>
            <a:pPr algn="l"/>
            <a:r>
              <a:rPr lang="en-US" sz="4400" dirty="0" smtClean="0"/>
              <a:t> Vertical Split Head</a:t>
            </a:r>
            <a:endParaRPr lang="en-US" sz="3200" dirty="0"/>
          </a:p>
        </p:txBody>
      </p:sp>
      <p:sp>
        <p:nvSpPr>
          <p:cNvPr id="10" name="Text Placeholder 11"/>
          <p:cNvSpPr txBox="1">
            <a:spLocks/>
          </p:cNvSpPr>
          <p:nvPr/>
        </p:nvSpPr>
        <p:spPr>
          <a:xfrm>
            <a:off x="228600" y="5443538"/>
            <a:ext cx="86106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Vertical split head means a vertical split through or near the middle </a:t>
            </a:r>
            <a:r>
              <a:rPr lang="en-US" sz="1400" dirty="0" smtClean="0">
                <a:solidFill>
                  <a:prstClr val="black">
                    <a:lumMod val="75000"/>
                    <a:lumOff val="25000"/>
                  </a:prstClr>
                </a:solidFill>
              </a:rPr>
              <a:t>of the </a:t>
            </a:r>
            <a:r>
              <a:rPr lang="en-US" sz="1400" dirty="0">
                <a:solidFill>
                  <a:prstClr val="black">
                    <a:lumMod val="75000"/>
                    <a:lumOff val="25000"/>
                  </a:prstClr>
                </a:solidFill>
              </a:rPr>
              <a:t>head, and extending into or through it. A crack or rust streak </a:t>
            </a:r>
            <a:r>
              <a:rPr lang="en-US" sz="1400" dirty="0" smtClean="0">
                <a:solidFill>
                  <a:prstClr val="black">
                    <a:lumMod val="75000"/>
                    <a:lumOff val="25000"/>
                  </a:prstClr>
                </a:solidFill>
              </a:rPr>
              <a:t>may show </a:t>
            </a:r>
            <a:r>
              <a:rPr lang="en-US" sz="1400" dirty="0">
                <a:solidFill>
                  <a:prstClr val="black">
                    <a:lumMod val="75000"/>
                    <a:lumOff val="25000"/>
                  </a:prstClr>
                </a:solidFill>
              </a:rPr>
              <a:t>under the head close to the web or pieces may be split off the side</a:t>
            </a:r>
          </a:p>
          <a:p>
            <a:pPr algn="ctr">
              <a:buClr>
                <a:srgbClr val="F14124">
                  <a:lumMod val="75000"/>
                </a:srgbClr>
              </a:buClr>
            </a:pPr>
            <a:r>
              <a:rPr lang="en-US" sz="1400" dirty="0">
                <a:solidFill>
                  <a:prstClr val="black">
                    <a:lumMod val="75000"/>
                    <a:lumOff val="25000"/>
                  </a:prstClr>
                </a:solidFill>
              </a:rPr>
              <a:t>of the head.</a:t>
            </a:r>
          </a:p>
        </p:txBody>
      </p:sp>
      <p:pic>
        <p:nvPicPr>
          <p:cNvPr id="593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516188"/>
            <a:ext cx="4464565" cy="2665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399" y="1676400"/>
            <a:ext cx="3970725" cy="297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71</a:t>
            </a:fld>
            <a:endParaRPr lang="en-US" sz="800" dirty="0">
              <a:solidFill>
                <a:prstClr val="black"/>
              </a:solidFill>
            </a:endParaRPr>
          </a:p>
        </p:txBody>
      </p:sp>
    </p:spTree>
    <p:extLst>
      <p:ext uri="{BB962C8B-B14F-4D97-AF65-F5344CB8AC3E}">
        <p14:creationId xmlns:p14="http://schemas.microsoft.com/office/powerpoint/2010/main" val="27955492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350711" cy="1143000"/>
          </a:xfrm>
        </p:spPr>
        <p:txBody>
          <a:bodyPr/>
          <a:lstStyle/>
          <a:p>
            <a:pPr algn="l"/>
            <a:r>
              <a:rPr lang="en-US" sz="4400" dirty="0" smtClean="0"/>
              <a:t> Vertical Split Head</a:t>
            </a:r>
            <a:endParaRPr lang="en-US" sz="3200" dirty="0"/>
          </a:p>
        </p:txBody>
      </p:sp>
      <p:sp>
        <p:nvSpPr>
          <p:cNvPr id="10" name="Text Placeholder 11"/>
          <p:cNvSpPr txBox="1">
            <a:spLocks/>
          </p:cNvSpPr>
          <p:nvPr/>
        </p:nvSpPr>
        <p:spPr>
          <a:xfrm>
            <a:off x="228600" y="5443538"/>
            <a:ext cx="8610600" cy="80486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buClr>
                <a:srgbClr val="F14124">
                  <a:lumMod val="75000"/>
                </a:srgbClr>
              </a:buClr>
            </a:pPr>
            <a:r>
              <a:rPr lang="en-US" sz="1400" dirty="0">
                <a:solidFill>
                  <a:prstClr val="black">
                    <a:lumMod val="75000"/>
                    <a:lumOff val="25000"/>
                  </a:prstClr>
                </a:solidFill>
              </a:rPr>
              <a:t>Vertical split head means a vertical split through or near the middle </a:t>
            </a:r>
            <a:r>
              <a:rPr lang="en-US" sz="1400" dirty="0" smtClean="0">
                <a:solidFill>
                  <a:prstClr val="black">
                    <a:lumMod val="75000"/>
                    <a:lumOff val="25000"/>
                  </a:prstClr>
                </a:solidFill>
              </a:rPr>
              <a:t>of the </a:t>
            </a:r>
            <a:r>
              <a:rPr lang="en-US" sz="1400" dirty="0">
                <a:solidFill>
                  <a:prstClr val="black">
                    <a:lumMod val="75000"/>
                    <a:lumOff val="25000"/>
                  </a:prstClr>
                </a:solidFill>
              </a:rPr>
              <a:t>head, and extending into or through it. A crack or rust streak </a:t>
            </a:r>
            <a:r>
              <a:rPr lang="en-US" sz="1400" dirty="0" smtClean="0">
                <a:solidFill>
                  <a:prstClr val="black">
                    <a:lumMod val="75000"/>
                    <a:lumOff val="25000"/>
                  </a:prstClr>
                </a:solidFill>
              </a:rPr>
              <a:t>may show </a:t>
            </a:r>
            <a:r>
              <a:rPr lang="en-US" sz="1400" dirty="0">
                <a:solidFill>
                  <a:prstClr val="black">
                    <a:lumMod val="75000"/>
                    <a:lumOff val="25000"/>
                  </a:prstClr>
                </a:solidFill>
              </a:rPr>
              <a:t>under the head close to the web or pieces may be split off the side</a:t>
            </a:r>
          </a:p>
          <a:p>
            <a:pPr algn="ctr">
              <a:buClr>
                <a:srgbClr val="F14124">
                  <a:lumMod val="75000"/>
                </a:srgbClr>
              </a:buClr>
            </a:pPr>
            <a:r>
              <a:rPr lang="en-US" sz="1400" dirty="0">
                <a:solidFill>
                  <a:prstClr val="black">
                    <a:lumMod val="75000"/>
                    <a:lumOff val="25000"/>
                  </a:prstClr>
                </a:solidFill>
              </a:rPr>
              <a:t>of the head.</a:t>
            </a:r>
          </a:p>
        </p:txBody>
      </p:sp>
      <p:pic>
        <p:nvPicPr>
          <p:cNvPr id="9" name="Picture 2" descr="New Shear 4"/>
          <p:cNvPicPr>
            <a:picLocks noChangeAspect="1" noChangeArrowheads="1"/>
          </p:cNvPicPr>
          <p:nvPr/>
        </p:nvPicPr>
        <p:blipFill>
          <a:blip r:embed="rId3" cstate="print"/>
          <a:srcRect/>
          <a:stretch>
            <a:fillRect/>
          </a:stretch>
        </p:blipFill>
        <p:spPr bwMode="auto">
          <a:xfrm>
            <a:off x="1792288" y="1295400"/>
            <a:ext cx="5486400" cy="4114800"/>
          </a:xfrm>
          <a:prstGeom prst="rect">
            <a:avLst/>
          </a:prstGeom>
          <a:noFill/>
          <a:ln w="9525">
            <a:noFill/>
            <a:miter lim="800000"/>
            <a:headEnd/>
            <a:tailEnd/>
          </a:ln>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72</a:t>
            </a:fld>
            <a:endParaRPr lang="en-US" sz="800" dirty="0">
              <a:solidFill>
                <a:prstClr val="black"/>
              </a:solidFill>
            </a:endParaRPr>
          </a:p>
        </p:txBody>
      </p:sp>
    </p:spTree>
    <p:extLst>
      <p:ext uri="{BB962C8B-B14F-4D97-AF65-F5344CB8AC3E}">
        <p14:creationId xmlns:p14="http://schemas.microsoft.com/office/powerpoint/2010/main" val="1419375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213.115 Rail End  </a:t>
            </a:r>
            <a:br>
              <a:rPr lang="en-US" sz="4400" dirty="0" smtClean="0"/>
            </a:br>
            <a:r>
              <a:rPr lang="en-US" sz="4400" dirty="0"/>
              <a:t> </a:t>
            </a:r>
            <a:r>
              <a:rPr lang="en-US" sz="4400" dirty="0" smtClean="0"/>
              <a:t>               Mismatch</a:t>
            </a:r>
            <a:endParaRPr lang="en-US" sz="3200" dirty="0"/>
          </a:p>
        </p:txBody>
      </p:sp>
      <p:sp>
        <p:nvSpPr>
          <p:cNvPr id="9" name="Rectangle 7"/>
          <p:cNvSpPr>
            <a:spLocks noGrp="1" noChangeArrowheads="1"/>
          </p:cNvSpPr>
          <p:nvPr>
            <p:ph idx="4294967295"/>
          </p:nvPr>
        </p:nvSpPr>
        <p:spPr bwMode="auto">
          <a:xfrm>
            <a:off x="1219200" y="2057400"/>
            <a:ext cx="6934200"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marL="45720" indent="0">
              <a:buNone/>
            </a:pPr>
            <a:r>
              <a:rPr lang="en-US" sz="2400" kern="0" dirty="0">
                <a:solidFill>
                  <a:sysClr val="windowText" lastClr="000000"/>
                </a:solidFill>
              </a:rPr>
              <a:t>Any mismatch of rails at joints may not be more than that prescribed by the following table --</a:t>
            </a:r>
          </a:p>
        </p:txBody>
      </p:sp>
      <p:pic>
        <p:nvPicPr>
          <p:cNvPr id="8" name="Picture 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4495800"/>
            <a:ext cx="2743199" cy="187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10" name="Group 77"/>
          <p:cNvGrpSpPr>
            <a:grpSpLocks/>
          </p:cNvGrpSpPr>
          <p:nvPr/>
        </p:nvGrpSpPr>
        <p:grpSpPr bwMode="auto">
          <a:xfrm>
            <a:off x="4767262" y="3352800"/>
            <a:ext cx="3690938" cy="2625725"/>
            <a:chOff x="2982" y="1632"/>
            <a:chExt cx="2551" cy="1945"/>
          </a:xfrm>
        </p:grpSpPr>
        <p:grpSp>
          <p:nvGrpSpPr>
            <p:cNvPr id="11" name="Group 28"/>
            <p:cNvGrpSpPr>
              <a:grpSpLocks/>
            </p:cNvGrpSpPr>
            <p:nvPr/>
          </p:nvGrpSpPr>
          <p:grpSpPr bwMode="auto">
            <a:xfrm>
              <a:off x="3101" y="3112"/>
              <a:ext cx="2227" cy="465"/>
              <a:chOff x="3101" y="3112"/>
              <a:chExt cx="2227" cy="465"/>
            </a:xfrm>
          </p:grpSpPr>
          <p:sp>
            <p:nvSpPr>
              <p:cNvPr id="61" name="Line 7"/>
              <p:cNvSpPr>
                <a:spLocks noChangeShapeType="1"/>
              </p:cNvSpPr>
              <p:nvPr/>
            </p:nvSpPr>
            <p:spPr bwMode="auto">
              <a:xfrm flipH="1">
                <a:off x="4205" y="3138"/>
                <a:ext cx="112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62" name="Line 8"/>
              <p:cNvSpPr>
                <a:spLocks noChangeShapeType="1"/>
              </p:cNvSpPr>
              <p:nvPr/>
            </p:nvSpPr>
            <p:spPr bwMode="auto">
              <a:xfrm>
                <a:off x="4206" y="3118"/>
                <a:ext cx="1" cy="6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63" name="Line 9"/>
              <p:cNvSpPr>
                <a:spLocks noChangeShapeType="1"/>
              </p:cNvSpPr>
              <p:nvPr/>
            </p:nvSpPr>
            <p:spPr bwMode="auto">
              <a:xfrm>
                <a:off x="4213" y="3189"/>
                <a:ext cx="110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64" name="Line 10"/>
              <p:cNvSpPr>
                <a:spLocks noChangeShapeType="1"/>
              </p:cNvSpPr>
              <p:nvPr/>
            </p:nvSpPr>
            <p:spPr bwMode="auto">
              <a:xfrm>
                <a:off x="4818" y="3195"/>
                <a:ext cx="0" cy="17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65" name="Line 11"/>
              <p:cNvSpPr>
                <a:spLocks noChangeShapeType="1"/>
              </p:cNvSpPr>
              <p:nvPr/>
            </p:nvSpPr>
            <p:spPr bwMode="auto">
              <a:xfrm flipH="1">
                <a:off x="4205" y="3371"/>
                <a:ext cx="110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66" name="Oval 12"/>
              <p:cNvSpPr>
                <a:spLocks noChangeArrowheads="1"/>
              </p:cNvSpPr>
              <p:nvPr/>
            </p:nvSpPr>
            <p:spPr bwMode="auto">
              <a:xfrm>
                <a:off x="4582" y="3269"/>
                <a:ext cx="72" cy="44"/>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67" name="Oval 13"/>
              <p:cNvSpPr>
                <a:spLocks noChangeArrowheads="1"/>
              </p:cNvSpPr>
              <p:nvPr/>
            </p:nvSpPr>
            <p:spPr bwMode="auto">
              <a:xfrm>
                <a:off x="4317" y="3269"/>
                <a:ext cx="72" cy="44"/>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68" name="Line 14"/>
              <p:cNvSpPr>
                <a:spLocks noChangeShapeType="1"/>
              </p:cNvSpPr>
              <p:nvPr/>
            </p:nvSpPr>
            <p:spPr bwMode="auto">
              <a:xfrm flipH="1">
                <a:off x="4205" y="3393"/>
                <a:ext cx="112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69" name="Line 15"/>
              <p:cNvSpPr>
                <a:spLocks noChangeShapeType="1"/>
              </p:cNvSpPr>
              <p:nvPr/>
            </p:nvSpPr>
            <p:spPr bwMode="auto">
              <a:xfrm>
                <a:off x="4207" y="3382"/>
                <a:ext cx="0" cy="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70" name="Freeform 16"/>
              <p:cNvSpPr>
                <a:spLocks/>
              </p:cNvSpPr>
              <p:nvPr/>
            </p:nvSpPr>
            <p:spPr bwMode="auto">
              <a:xfrm>
                <a:off x="5307" y="3138"/>
                <a:ext cx="21" cy="256"/>
              </a:xfrm>
              <a:custGeom>
                <a:avLst/>
                <a:gdLst>
                  <a:gd name="T0" fmla="*/ 16 w 21"/>
                  <a:gd name="T1" fmla="*/ 0 h 256"/>
                  <a:gd name="T2" fmla="*/ 11 w 21"/>
                  <a:gd name="T3" fmla="*/ 5 h 256"/>
                  <a:gd name="T4" fmla="*/ 8 w 21"/>
                  <a:gd name="T5" fmla="*/ 10 h 256"/>
                  <a:gd name="T6" fmla="*/ 8 w 21"/>
                  <a:gd name="T7" fmla="*/ 14 h 256"/>
                  <a:gd name="T8" fmla="*/ 8 w 21"/>
                  <a:gd name="T9" fmla="*/ 18 h 256"/>
                  <a:gd name="T10" fmla="*/ 11 w 21"/>
                  <a:gd name="T11" fmla="*/ 22 h 256"/>
                  <a:gd name="T12" fmla="*/ 13 w 21"/>
                  <a:gd name="T13" fmla="*/ 26 h 256"/>
                  <a:gd name="T14" fmla="*/ 16 w 21"/>
                  <a:gd name="T15" fmla="*/ 31 h 256"/>
                  <a:gd name="T16" fmla="*/ 16 w 21"/>
                  <a:gd name="T17" fmla="*/ 35 h 256"/>
                  <a:gd name="T18" fmla="*/ 17 w 21"/>
                  <a:gd name="T19" fmla="*/ 40 h 256"/>
                  <a:gd name="T20" fmla="*/ 20 w 21"/>
                  <a:gd name="T21" fmla="*/ 43 h 256"/>
                  <a:gd name="T22" fmla="*/ 16 w 21"/>
                  <a:gd name="T23" fmla="*/ 48 h 256"/>
                  <a:gd name="T24" fmla="*/ 16 w 21"/>
                  <a:gd name="T25" fmla="*/ 52 h 256"/>
                  <a:gd name="T26" fmla="*/ 8 w 21"/>
                  <a:gd name="T27" fmla="*/ 55 h 256"/>
                  <a:gd name="T28" fmla="*/ 8 w 21"/>
                  <a:gd name="T29" fmla="*/ 59 h 256"/>
                  <a:gd name="T30" fmla="*/ 8 w 21"/>
                  <a:gd name="T31" fmla="*/ 63 h 256"/>
                  <a:gd name="T32" fmla="*/ 8 w 21"/>
                  <a:gd name="T33" fmla="*/ 68 h 256"/>
                  <a:gd name="T34" fmla="*/ 11 w 21"/>
                  <a:gd name="T35" fmla="*/ 75 h 256"/>
                  <a:gd name="T36" fmla="*/ 11 w 21"/>
                  <a:gd name="T37" fmla="*/ 79 h 256"/>
                  <a:gd name="T38" fmla="*/ 11 w 21"/>
                  <a:gd name="T39" fmla="*/ 84 h 256"/>
                  <a:gd name="T40" fmla="*/ 11 w 21"/>
                  <a:gd name="T41" fmla="*/ 99 h 256"/>
                  <a:gd name="T42" fmla="*/ 8 w 21"/>
                  <a:gd name="T43" fmla="*/ 113 h 256"/>
                  <a:gd name="T44" fmla="*/ 6 w 21"/>
                  <a:gd name="T45" fmla="*/ 119 h 256"/>
                  <a:gd name="T46" fmla="*/ 4 w 21"/>
                  <a:gd name="T47" fmla="*/ 133 h 256"/>
                  <a:gd name="T48" fmla="*/ 2 w 21"/>
                  <a:gd name="T49" fmla="*/ 147 h 256"/>
                  <a:gd name="T50" fmla="*/ 2 w 21"/>
                  <a:gd name="T51" fmla="*/ 154 h 256"/>
                  <a:gd name="T52" fmla="*/ 2 w 21"/>
                  <a:gd name="T53" fmla="*/ 160 h 256"/>
                  <a:gd name="T54" fmla="*/ 2 w 21"/>
                  <a:gd name="T55" fmla="*/ 164 h 256"/>
                  <a:gd name="T56" fmla="*/ 2 w 21"/>
                  <a:gd name="T57" fmla="*/ 171 h 256"/>
                  <a:gd name="T58" fmla="*/ 0 w 21"/>
                  <a:gd name="T59" fmla="*/ 177 h 256"/>
                  <a:gd name="T60" fmla="*/ 2 w 21"/>
                  <a:gd name="T61" fmla="*/ 182 h 256"/>
                  <a:gd name="T62" fmla="*/ 2 w 21"/>
                  <a:gd name="T63" fmla="*/ 187 h 256"/>
                  <a:gd name="T64" fmla="*/ 4 w 21"/>
                  <a:gd name="T65" fmla="*/ 193 h 256"/>
                  <a:gd name="T66" fmla="*/ 4 w 21"/>
                  <a:gd name="T67" fmla="*/ 207 h 256"/>
                  <a:gd name="T68" fmla="*/ 2 w 21"/>
                  <a:gd name="T69" fmla="*/ 211 h 256"/>
                  <a:gd name="T70" fmla="*/ 0 w 21"/>
                  <a:gd name="T71" fmla="*/ 215 h 256"/>
                  <a:gd name="T72" fmla="*/ 2 w 21"/>
                  <a:gd name="T73" fmla="*/ 221 h 256"/>
                  <a:gd name="T74" fmla="*/ 6 w 21"/>
                  <a:gd name="T75" fmla="*/ 226 h 256"/>
                  <a:gd name="T76" fmla="*/ 8 w 21"/>
                  <a:gd name="T77" fmla="*/ 230 h 256"/>
                  <a:gd name="T78" fmla="*/ 13 w 21"/>
                  <a:gd name="T79" fmla="*/ 235 h 256"/>
                  <a:gd name="T80" fmla="*/ 16 w 21"/>
                  <a:gd name="T81" fmla="*/ 239 h 256"/>
                  <a:gd name="T82" fmla="*/ 16 w 21"/>
                  <a:gd name="T83" fmla="*/ 246 h 256"/>
                  <a:gd name="T84" fmla="*/ 16 w 21"/>
                  <a:gd name="T85" fmla="*/ 251 h 256"/>
                  <a:gd name="T86" fmla="*/ 13 w 21"/>
                  <a:gd name="T87" fmla="*/ 255 h 256"/>
                  <a:gd name="T88" fmla="*/ 16 w 21"/>
                  <a:gd name="T89" fmla="*/ 255 h 2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
                  <a:gd name="T136" fmla="*/ 0 h 256"/>
                  <a:gd name="T137" fmla="*/ 21 w 21"/>
                  <a:gd name="T138" fmla="*/ 256 h 25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 h="256">
                    <a:moveTo>
                      <a:pt x="16" y="0"/>
                    </a:moveTo>
                    <a:lnTo>
                      <a:pt x="11" y="5"/>
                    </a:lnTo>
                    <a:lnTo>
                      <a:pt x="8" y="10"/>
                    </a:lnTo>
                    <a:lnTo>
                      <a:pt x="8" y="14"/>
                    </a:lnTo>
                    <a:lnTo>
                      <a:pt x="8" y="18"/>
                    </a:lnTo>
                    <a:lnTo>
                      <a:pt x="11" y="22"/>
                    </a:lnTo>
                    <a:lnTo>
                      <a:pt x="13" y="26"/>
                    </a:lnTo>
                    <a:lnTo>
                      <a:pt x="16" y="31"/>
                    </a:lnTo>
                    <a:lnTo>
                      <a:pt x="16" y="35"/>
                    </a:lnTo>
                    <a:lnTo>
                      <a:pt x="17" y="40"/>
                    </a:lnTo>
                    <a:lnTo>
                      <a:pt x="20" y="43"/>
                    </a:lnTo>
                    <a:lnTo>
                      <a:pt x="16" y="48"/>
                    </a:lnTo>
                    <a:lnTo>
                      <a:pt x="16" y="52"/>
                    </a:lnTo>
                    <a:lnTo>
                      <a:pt x="8" y="55"/>
                    </a:lnTo>
                    <a:lnTo>
                      <a:pt x="8" y="59"/>
                    </a:lnTo>
                    <a:lnTo>
                      <a:pt x="8" y="63"/>
                    </a:lnTo>
                    <a:lnTo>
                      <a:pt x="8" y="68"/>
                    </a:lnTo>
                    <a:lnTo>
                      <a:pt x="11" y="75"/>
                    </a:lnTo>
                    <a:lnTo>
                      <a:pt x="11" y="79"/>
                    </a:lnTo>
                    <a:lnTo>
                      <a:pt x="11" y="84"/>
                    </a:lnTo>
                    <a:lnTo>
                      <a:pt x="11" y="99"/>
                    </a:lnTo>
                    <a:lnTo>
                      <a:pt x="8" y="113"/>
                    </a:lnTo>
                    <a:lnTo>
                      <a:pt x="6" y="119"/>
                    </a:lnTo>
                    <a:lnTo>
                      <a:pt x="4" y="133"/>
                    </a:lnTo>
                    <a:lnTo>
                      <a:pt x="2" y="147"/>
                    </a:lnTo>
                    <a:lnTo>
                      <a:pt x="2" y="154"/>
                    </a:lnTo>
                    <a:lnTo>
                      <a:pt x="2" y="160"/>
                    </a:lnTo>
                    <a:lnTo>
                      <a:pt x="2" y="164"/>
                    </a:lnTo>
                    <a:lnTo>
                      <a:pt x="2" y="171"/>
                    </a:lnTo>
                    <a:lnTo>
                      <a:pt x="0" y="177"/>
                    </a:lnTo>
                    <a:lnTo>
                      <a:pt x="2" y="182"/>
                    </a:lnTo>
                    <a:lnTo>
                      <a:pt x="2" y="187"/>
                    </a:lnTo>
                    <a:lnTo>
                      <a:pt x="4" y="193"/>
                    </a:lnTo>
                    <a:lnTo>
                      <a:pt x="4" y="207"/>
                    </a:lnTo>
                    <a:lnTo>
                      <a:pt x="2" y="211"/>
                    </a:lnTo>
                    <a:lnTo>
                      <a:pt x="0" y="215"/>
                    </a:lnTo>
                    <a:lnTo>
                      <a:pt x="2" y="221"/>
                    </a:lnTo>
                    <a:lnTo>
                      <a:pt x="6" y="226"/>
                    </a:lnTo>
                    <a:lnTo>
                      <a:pt x="8" y="230"/>
                    </a:lnTo>
                    <a:lnTo>
                      <a:pt x="13" y="235"/>
                    </a:lnTo>
                    <a:lnTo>
                      <a:pt x="16" y="239"/>
                    </a:lnTo>
                    <a:lnTo>
                      <a:pt x="16" y="246"/>
                    </a:lnTo>
                    <a:lnTo>
                      <a:pt x="16" y="251"/>
                    </a:lnTo>
                    <a:lnTo>
                      <a:pt x="13" y="255"/>
                    </a:lnTo>
                    <a:lnTo>
                      <a:pt x="16" y="255"/>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71" name="Line 17"/>
              <p:cNvSpPr>
                <a:spLocks noChangeShapeType="1"/>
              </p:cNvSpPr>
              <p:nvPr/>
            </p:nvSpPr>
            <p:spPr bwMode="auto">
              <a:xfrm>
                <a:off x="3142" y="3115"/>
                <a:ext cx="106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72" name="Line 18"/>
              <p:cNvSpPr>
                <a:spLocks noChangeShapeType="1"/>
              </p:cNvSpPr>
              <p:nvPr/>
            </p:nvSpPr>
            <p:spPr bwMode="auto">
              <a:xfrm flipH="1">
                <a:off x="3104" y="3189"/>
                <a:ext cx="112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73" name="Line 19"/>
              <p:cNvSpPr>
                <a:spLocks noChangeShapeType="1"/>
              </p:cNvSpPr>
              <p:nvPr/>
            </p:nvSpPr>
            <p:spPr bwMode="auto">
              <a:xfrm>
                <a:off x="3610" y="3195"/>
                <a:ext cx="0" cy="17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74" name="Line 20"/>
              <p:cNvSpPr>
                <a:spLocks noChangeShapeType="1"/>
              </p:cNvSpPr>
              <p:nvPr/>
            </p:nvSpPr>
            <p:spPr bwMode="auto">
              <a:xfrm>
                <a:off x="3113" y="3371"/>
                <a:ext cx="109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75" name="Oval 21"/>
              <p:cNvSpPr>
                <a:spLocks noChangeArrowheads="1"/>
              </p:cNvSpPr>
              <p:nvPr/>
            </p:nvSpPr>
            <p:spPr bwMode="auto">
              <a:xfrm>
                <a:off x="3774" y="3269"/>
                <a:ext cx="72" cy="44"/>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76" name="Oval 22"/>
              <p:cNvSpPr>
                <a:spLocks noChangeArrowheads="1"/>
              </p:cNvSpPr>
              <p:nvPr/>
            </p:nvSpPr>
            <p:spPr bwMode="auto">
              <a:xfrm>
                <a:off x="4039" y="3269"/>
                <a:ext cx="73" cy="44"/>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77" name="Line 23"/>
              <p:cNvSpPr>
                <a:spLocks noChangeShapeType="1"/>
              </p:cNvSpPr>
              <p:nvPr/>
            </p:nvSpPr>
            <p:spPr bwMode="auto">
              <a:xfrm>
                <a:off x="3112" y="3393"/>
                <a:ext cx="110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78" name="Freeform 24"/>
              <p:cNvSpPr>
                <a:spLocks/>
              </p:cNvSpPr>
              <p:nvPr/>
            </p:nvSpPr>
            <p:spPr bwMode="auto">
              <a:xfrm>
                <a:off x="3101" y="3138"/>
                <a:ext cx="21" cy="256"/>
              </a:xfrm>
              <a:custGeom>
                <a:avLst/>
                <a:gdLst>
                  <a:gd name="T0" fmla="*/ 4 w 21"/>
                  <a:gd name="T1" fmla="*/ 0 h 256"/>
                  <a:gd name="T2" fmla="*/ 8 w 21"/>
                  <a:gd name="T3" fmla="*/ 5 h 256"/>
                  <a:gd name="T4" fmla="*/ 11 w 21"/>
                  <a:gd name="T5" fmla="*/ 10 h 256"/>
                  <a:gd name="T6" fmla="*/ 11 w 21"/>
                  <a:gd name="T7" fmla="*/ 14 h 256"/>
                  <a:gd name="T8" fmla="*/ 11 w 21"/>
                  <a:gd name="T9" fmla="*/ 18 h 256"/>
                  <a:gd name="T10" fmla="*/ 8 w 21"/>
                  <a:gd name="T11" fmla="*/ 22 h 256"/>
                  <a:gd name="T12" fmla="*/ 6 w 21"/>
                  <a:gd name="T13" fmla="*/ 26 h 256"/>
                  <a:gd name="T14" fmla="*/ 4 w 21"/>
                  <a:gd name="T15" fmla="*/ 31 h 256"/>
                  <a:gd name="T16" fmla="*/ 4 w 21"/>
                  <a:gd name="T17" fmla="*/ 35 h 256"/>
                  <a:gd name="T18" fmla="*/ 2 w 21"/>
                  <a:gd name="T19" fmla="*/ 40 h 256"/>
                  <a:gd name="T20" fmla="*/ 0 w 21"/>
                  <a:gd name="T21" fmla="*/ 43 h 256"/>
                  <a:gd name="T22" fmla="*/ 4 w 21"/>
                  <a:gd name="T23" fmla="*/ 48 h 256"/>
                  <a:gd name="T24" fmla="*/ 4 w 21"/>
                  <a:gd name="T25" fmla="*/ 52 h 256"/>
                  <a:gd name="T26" fmla="*/ 11 w 21"/>
                  <a:gd name="T27" fmla="*/ 55 h 256"/>
                  <a:gd name="T28" fmla="*/ 11 w 21"/>
                  <a:gd name="T29" fmla="*/ 59 h 256"/>
                  <a:gd name="T30" fmla="*/ 11 w 21"/>
                  <a:gd name="T31" fmla="*/ 63 h 256"/>
                  <a:gd name="T32" fmla="*/ 11 w 21"/>
                  <a:gd name="T33" fmla="*/ 68 h 256"/>
                  <a:gd name="T34" fmla="*/ 8 w 21"/>
                  <a:gd name="T35" fmla="*/ 75 h 256"/>
                  <a:gd name="T36" fmla="*/ 8 w 21"/>
                  <a:gd name="T37" fmla="*/ 79 h 256"/>
                  <a:gd name="T38" fmla="*/ 8 w 21"/>
                  <a:gd name="T39" fmla="*/ 84 h 256"/>
                  <a:gd name="T40" fmla="*/ 8 w 21"/>
                  <a:gd name="T41" fmla="*/ 99 h 256"/>
                  <a:gd name="T42" fmla="*/ 11 w 21"/>
                  <a:gd name="T43" fmla="*/ 113 h 256"/>
                  <a:gd name="T44" fmla="*/ 13 w 21"/>
                  <a:gd name="T45" fmla="*/ 119 h 256"/>
                  <a:gd name="T46" fmla="*/ 16 w 21"/>
                  <a:gd name="T47" fmla="*/ 133 h 256"/>
                  <a:gd name="T48" fmla="*/ 17 w 21"/>
                  <a:gd name="T49" fmla="*/ 147 h 256"/>
                  <a:gd name="T50" fmla="*/ 17 w 21"/>
                  <a:gd name="T51" fmla="*/ 154 h 256"/>
                  <a:gd name="T52" fmla="*/ 17 w 21"/>
                  <a:gd name="T53" fmla="*/ 160 h 256"/>
                  <a:gd name="T54" fmla="*/ 17 w 21"/>
                  <a:gd name="T55" fmla="*/ 164 h 256"/>
                  <a:gd name="T56" fmla="*/ 17 w 21"/>
                  <a:gd name="T57" fmla="*/ 171 h 256"/>
                  <a:gd name="T58" fmla="*/ 20 w 21"/>
                  <a:gd name="T59" fmla="*/ 177 h 256"/>
                  <a:gd name="T60" fmla="*/ 17 w 21"/>
                  <a:gd name="T61" fmla="*/ 182 h 256"/>
                  <a:gd name="T62" fmla="*/ 17 w 21"/>
                  <a:gd name="T63" fmla="*/ 187 h 256"/>
                  <a:gd name="T64" fmla="*/ 16 w 21"/>
                  <a:gd name="T65" fmla="*/ 193 h 256"/>
                  <a:gd name="T66" fmla="*/ 16 w 21"/>
                  <a:gd name="T67" fmla="*/ 207 h 256"/>
                  <a:gd name="T68" fmla="*/ 17 w 21"/>
                  <a:gd name="T69" fmla="*/ 211 h 256"/>
                  <a:gd name="T70" fmla="*/ 20 w 21"/>
                  <a:gd name="T71" fmla="*/ 215 h 256"/>
                  <a:gd name="T72" fmla="*/ 17 w 21"/>
                  <a:gd name="T73" fmla="*/ 221 h 256"/>
                  <a:gd name="T74" fmla="*/ 13 w 21"/>
                  <a:gd name="T75" fmla="*/ 226 h 256"/>
                  <a:gd name="T76" fmla="*/ 11 w 21"/>
                  <a:gd name="T77" fmla="*/ 230 h 256"/>
                  <a:gd name="T78" fmla="*/ 6 w 21"/>
                  <a:gd name="T79" fmla="*/ 235 h 256"/>
                  <a:gd name="T80" fmla="*/ 4 w 21"/>
                  <a:gd name="T81" fmla="*/ 239 h 256"/>
                  <a:gd name="T82" fmla="*/ 4 w 21"/>
                  <a:gd name="T83" fmla="*/ 246 h 256"/>
                  <a:gd name="T84" fmla="*/ 4 w 21"/>
                  <a:gd name="T85" fmla="*/ 251 h 256"/>
                  <a:gd name="T86" fmla="*/ 6 w 21"/>
                  <a:gd name="T87" fmla="*/ 255 h 256"/>
                  <a:gd name="T88" fmla="*/ 4 w 21"/>
                  <a:gd name="T89" fmla="*/ 255 h 2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
                  <a:gd name="T136" fmla="*/ 0 h 256"/>
                  <a:gd name="T137" fmla="*/ 21 w 21"/>
                  <a:gd name="T138" fmla="*/ 256 h 25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 h="256">
                    <a:moveTo>
                      <a:pt x="4" y="0"/>
                    </a:moveTo>
                    <a:lnTo>
                      <a:pt x="8" y="5"/>
                    </a:lnTo>
                    <a:lnTo>
                      <a:pt x="11" y="10"/>
                    </a:lnTo>
                    <a:lnTo>
                      <a:pt x="11" y="14"/>
                    </a:lnTo>
                    <a:lnTo>
                      <a:pt x="11" y="18"/>
                    </a:lnTo>
                    <a:lnTo>
                      <a:pt x="8" y="22"/>
                    </a:lnTo>
                    <a:lnTo>
                      <a:pt x="6" y="26"/>
                    </a:lnTo>
                    <a:lnTo>
                      <a:pt x="4" y="31"/>
                    </a:lnTo>
                    <a:lnTo>
                      <a:pt x="4" y="35"/>
                    </a:lnTo>
                    <a:lnTo>
                      <a:pt x="2" y="40"/>
                    </a:lnTo>
                    <a:lnTo>
                      <a:pt x="0" y="43"/>
                    </a:lnTo>
                    <a:lnTo>
                      <a:pt x="4" y="48"/>
                    </a:lnTo>
                    <a:lnTo>
                      <a:pt x="4" y="52"/>
                    </a:lnTo>
                    <a:lnTo>
                      <a:pt x="11" y="55"/>
                    </a:lnTo>
                    <a:lnTo>
                      <a:pt x="11" y="59"/>
                    </a:lnTo>
                    <a:lnTo>
                      <a:pt x="11" y="63"/>
                    </a:lnTo>
                    <a:lnTo>
                      <a:pt x="11" y="68"/>
                    </a:lnTo>
                    <a:lnTo>
                      <a:pt x="8" y="75"/>
                    </a:lnTo>
                    <a:lnTo>
                      <a:pt x="8" y="79"/>
                    </a:lnTo>
                    <a:lnTo>
                      <a:pt x="8" y="84"/>
                    </a:lnTo>
                    <a:lnTo>
                      <a:pt x="8" y="99"/>
                    </a:lnTo>
                    <a:lnTo>
                      <a:pt x="11" y="113"/>
                    </a:lnTo>
                    <a:lnTo>
                      <a:pt x="13" y="119"/>
                    </a:lnTo>
                    <a:lnTo>
                      <a:pt x="16" y="133"/>
                    </a:lnTo>
                    <a:lnTo>
                      <a:pt x="17" y="147"/>
                    </a:lnTo>
                    <a:lnTo>
                      <a:pt x="17" y="154"/>
                    </a:lnTo>
                    <a:lnTo>
                      <a:pt x="17" y="160"/>
                    </a:lnTo>
                    <a:lnTo>
                      <a:pt x="17" y="164"/>
                    </a:lnTo>
                    <a:lnTo>
                      <a:pt x="17" y="171"/>
                    </a:lnTo>
                    <a:lnTo>
                      <a:pt x="20" y="177"/>
                    </a:lnTo>
                    <a:lnTo>
                      <a:pt x="17" y="182"/>
                    </a:lnTo>
                    <a:lnTo>
                      <a:pt x="17" y="187"/>
                    </a:lnTo>
                    <a:lnTo>
                      <a:pt x="16" y="193"/>
                    </a:lnTo>
                    <a:lnTo>
                      <a:pt x="16" y="207"/>
                    </a:lnTo>
                    <a:lnTo>
                      <a:pt x="17" y="211"/>
                    </a:lnTo>
                    <a:lnTo>
                      <a:pt x="20" y="215"/>
                    </a:lnTo>
                    <a:lnTo>
                      <a:pt x="17" y="221"/>
                    </a:lnTo>
                    <a:lnTo>
                      <a:pt x="13" y="226"/>
                    </a:lnTo>
                    <a:lnTo>
                      <a:pt x="11" y="230"/>
                    </a:lnTo>
                    <a:lnTo>
                      <a:pt x="6" y="235"/>
                    </a:lnTo>
                    <a:lnTo>
                      <a:pt x="4" y="239"/>
                    </a:lnTo>
                    <a:lnTo>
                      <a:pt x="4" y="246"/>
                    </a:lnTo>
                    <a:lnTo>
                      <a:pt x="4" y="251"/>
                    </a:lnTo>
                    <a:lnTo>
                      <a:pt x="6" y="255"/>
                    </a:lnTo>
                    <a:lnTo>
                      <a:pt x="4" y="255"/>
                    </a:lnTo>
                  </a:path>
                </a:pathLst>
              </a:custGeom>
              <a:noFill/>
              <a:ln w="12700"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79" name="Rectangle 25"/>
              <p:cNvSpPr>
                <a:spLocks noChangeArrowheads="1"/>
              </p:cNvSpPr>
              <p:nvPr/>
            </p:nvSpPr>
            <p:spPr bwMode="auto">
              <a:xfrm>
                <a:off x="3534" y="3397"/>
                <a:ext cx="338" cy="18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80" name="Rectangle 26"/>
              <p:cNvSpPr>
                <a:spLocks noChangeArrowheads="1"/>
              </p:cNvSpPr>
              <p:nvPr/>
            </p:nvSpPr>
            <p:spPr bwMode="auto">
              <a:xfrm>
                <a:off x="4789" y="3397"/>
                <a:ext cx="338" cy="18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sp>
            <p:nvSpPr>
              <p:cNvPr id="81" name="Line 27"/>
              <p:cNvSpPr>
                <a:spLocks noChangeShapeType="1"/>
              </p:cNvSpPr>
              <p:nvPr/>
            </p:nvSpPr>
            <p:spPr bwMode="auto">
              <a:xfrm flipV="1">
                <a:off x="3112" y="3112"/>
                <a:ext cx="19" cy="2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sp>
          <p:nvSpPr>
            <p:cNvPr id="13" name="Rectangle 29"/>
            <p:cNvSpPr>
              <a:spLocks noChangeArrowheads="1"/>
            </p:cNvSpPr>
            <p:nvPr/>
          </p:nvSpPr>
          <p:spPr bwMode="auto">
            <a:xfrm>
              <a:off x="3169" y="2689"/>
              <a:ext cx="1146"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dirty="0">
                  <a:solidFill>
                    <a:prstClr val="black"/>
                  </a:solidFill>
                  <a:latin typeface="Arial" charset="0"/>
                </a:rPr>
                <a:t>Tread Mismatch</a:t>
              </a:r>
            </a:p>
          </p:txBody>
        </p:sp>
        <p:sp>
          <p:nvSpPr>
            <p:cNvPr id="14" name="Line 30"/>
            <p:cNvSpPr>
              <a:spLocks noChangeShapeType="1"/>
            </p:cNvSpPr>
            <p:nvPr/>
          </p:nvSpPr>
          <p:spPr bwMode="auto">
            <a:xfrm>
              <a:off x="3852" y="2857"/>
              <a:ext cx="330" cy="241"/>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15" name="Rectangle 31"/>
            <p:cNvSpPr>
              <a:spLocks noChangeArrowheads="1"/>
            </p:cNvSpPr>
            <p:nvPr/>
          </p:nvSpPr>
          <p:spPr bwMode="auto">
            <a:xfrm>
              <a:off x="4369" y="2737"/>
              <a:ext cx="112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r>
                <a:rPr lang="en-US" dirty="0">
                  <a:solidFill>
                    <a:prstClr val="black"/>
                  </a:solidFill>
                  <a:latin typeface="Arial" charset="0"/>
                </a:rPr>
                <a:t>Gage Mismatch</a:t>
              </a:r>
            </a:p>
          </p:txBody>
        </p:sp>
        <p:grpSp>
          <p:nvGrpSpPr>
            <p:cNvPr id="16" name="Group 75"/>
            <p:cNvGrpSpPr>
              <a:grpSpLocks/>
            </p:cNvGrpSpPr>
            <p:nvPr/>
          </p:nvGrpSpPr>
          <p:grpSpPr bwMode="auto">
            <a:xfrm>
              <a:off x="2982" y="1632"/>
              <a:ext cx="2551" cy="1009"/>
              <a:chOff x="2982" y="1632"/>
              <a:chExt cx="2551" cy="1009"/>
            </a:xfrm>
          </p:grpSpPr>
          <p:grpSp>
            <p:nvGrpSpPr>
              <p:cNvPr id="18" name="Group 38"/>
              <p:cNvGrpSpPr>
                <a:grpSpLocks/>
              </p:cNvGrpSpPr>
              <p:nvPr/>
            </p:nvGrpSpPr>
            <p:grpSpPr bwMode="auto">
              <a:xfrm>
                <a:off x="2982" y="2035"/>
                <a:ext cx="2551" cy="319"/>
                <a:chOff x="2982" y="2035"/>
                <a:chExt cx="2551" cy="319"/>
              </a:xfrm>
            </p:grpSpPr>
            <p:sp>
              <p:nvSpPr>
                <p:cNvPr id="55" name="Line 32"/>
                <p:cNvSpPr>
                  <a:spLocks noChangeShapeType="1"/>
                </p:cNvSpPr>
                <p:nvPr/>
              </p:nvSpPr>
              <p:spPr bwMode="auto">
                <a:xfrm>
                  <a:off x="2982" y="2122"/>
                  <a:ext cx="252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6" name="Line 33"/>
                <p:cNvSpPr>
                  <a:spLocks noChangeShapeType="1"/>
                </p:cNvSpPr>
                <p:nvPr/>
              </p:nvSpPr>
              <p:spPr bwMode="auto">
                <a:xfrm>
                  <a:off x="2982" y="2297"/>
                  <a:ext cx="137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7" name="Line 34"/>
                <p:cNvSpPr>
                  <a:spLocks noChangeShapeType="1"/>
                </p:cNvSpPr>
                <p:nvPr/>
              </p:nvSpPr>
              <p:spPr bwMode="auto">
                <a:xfrm>
                  <a:off x="4367" y="2267"/>
                  <a:ext cx="116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8" name="Line 35"/>
                <p:cNvSpPr>
                  <a:spLocks noChangeShapeType="1"/>
                </p:cNvSpPr>
                <p:nvPr/>
              </p:nvSpPr>
              <p:spPr bwMode="auto">
                <a:xfrm flipV="1">
                  <a:off x="4361" y="2119"/>
                  <a:ext cx="0" cy="18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59" name="Line 36"/>
                <p:cNvSpPr>
                  <a:spLocks noChangeShapeType="1"/>
                </p:cNvSpPr>
                <p:nvPr/>
              </p:nvSpPr>
              <p:spPr bwMode="auto">
                <a:xfrm>
                  <a:off x="2982" y="2035"/>
                  <a:ext cx="2503"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60" name="Line 37"/>
                <p:cNvSpPr>
                  <a:spLocks noChangeShapeType="1"/>
                </p:cNvSpPr>
                <p:nvPr/>
              </p:nvSpPr>
              <p:spPr bwMode="auto">
                <a:xfrm>
                  <a:off x="2982" y="2354"/>
                  <a:ext cx="255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grpSp>
            <p:nvGrpSpPr>
              <p:cNvPr id="19" name="Group 56"/>
              <p:cNvGrpSpPr>
                <a:grpSpLocks/>
              </p:cNvGrpSpPr>
              <p:nvPr/>
            </p:nvGrpSpPr>
            <p:grpSpPr bwMode="auto">
              <a:xfrm>
                <a:off x="4512" y="1632"/>
                <a:ext cx="445" cy="1009"/>
                <a:chOff x="4512" y="1632"/>
                <a:chExt cx="445" cy="1009"/>
              </a:xfrm>
            </p:grpSpPr>
            <p:sp>
              <p:nvSpPr>
                <p:cNvPr id="38" name="Line 39"/>
                <p:cNvSpPr>
                  <a:spLocks noChangeShapeType="1"/>
                </p:cNvSpPr>
                <p:nvPr/>
              </p:nvSpPr>
              <p:spPr bwMode="auto">
                <a:xfrm>
                  <a:off x="4512" y="2360"/>
                  <a:ext cx="0" cy="28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39" name="Line 40"/>
                <p:cNvSpPr>
                  <a:spLocks noChangeShapeType="1"/>
                </p:cNvSpPr>
                <p:nvPr/>
              </p:nvSpPr>
              <p:spPr bwMode="auto">
                <a:xfrm>
                  <a:off x="4957" y="2360"/>
                  <a:ext cx="0" cy="28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40" name="Rectangle 41"/>
                <p:cNvSpPr>
                  <a:spLocks noChangeArrowheads="1"/>
                </p:cNvSpPr>
                <p:nvPr/>
              </p:nvSpPr>
              <p:spPr bwMode="auto">
                <a:xfrm>
                  <a:off x="4516" y="1632"/>
                  <a:ext cx="437" cy="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grpSp>
              <p:nvGrpSpPr>
                <p:cNvPr id="41" name="Group 48"/>
                <p:cNvGrpSpPr>
                  <a:grpSpLocks/>
                </p:cNvGrpSpPr>
                <p:nvPr/>
              </p:nvGrpSpPr>
              <p:grpSpPr bwMode="auto">
                <a:xfrm>
                  <a:off x="4585" y="2357"/>
                  <a:ext cx="300" cy="168"/>
                  <a:chOff x="4585" y="2357"/>
                  <a:chExt cx="300" cy="168"/>
                </a:xfrm>
              </p:grpSpPr>
              <p:sp>
                <p:nvSpPr>
                  <p:cNvPr id="49" name="Rectangle 42"/>
                  <p:cNvSpPr>
                    <a:spLocks noChangeArrowheads="1"/>
                  </p:cNvSpPr>
                  <p:nvPr/>
                </p:nvSpPr>
                <p:spPr bwMode="auto">
                  <a:xfrm>
                    <a:off x="4585" y="2357"/>
                    <a:ext cx="300" cy="16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grpSp>
                <p:nvGrpSpPr>
                  <p:cNvPr id="50" name="Group 47"/>
                  <p:cNvGrpSpPr>
                    <a:grpSpLocks/>
                  </p:cNvGrpSpPr>
                  <p:nvPr/>
                </p:nvGrpSpPr>
                <p:grpSpPr bwMode="auto">
                  <a:xfrm>
                    <a:off x="4618" y="2357"/>
                    <a:ext cx="233" cy="110"/>
                    <a:chOff x="4618" y="2357"/>
                    <a:chExt cx="233" cy="110"/>
                  </a:xfrm>
                </p:grpSpPr>
                <p:sp>
                  <p:nvSpPr>
                    <p:cNvPr id="51" name="Rectangle 43"/>
                    <p:cNvSpPr>
                      <a:spLocks noChangeArrowheads="1"/>
                    </p:cNvSpPr>
                    <p:nvPr/>
                  </p:nvSpPr>
                  <p:spPr bwMode="auto">
                    <a:xfrm>
                      <a:off x="4618" y="2357"/>
                      <a:ext cx="28" cy="23"/>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52" name="Rectangle 44"/>
                    <p:cNvSpPr>
                      <a:spLocks noChangeArrowheads="1"/>
                    </p:cNvSpPr>
                    <p:nvPr/>
                  </p:nvSpPr>
                  <p:spPr bwMode="auto">
                    <a:xfrm>
                      <a:off x="4823" y="2357"/>
                      <a:ext cx="28" cy="23"/>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53" name="Rectangle 45"/>
                    <p:cNvSpPr>
                      <a:spLocks noChangeArrowheads="1"/>
                    </p:cNvSpPr>
                    <p:nvPr/>
                  </p:nvSpPr>
                  <p:spPr bwMode="auto">
                    <a:xfrm>
                      <a:off x="4653" y="2445"/>
                      <a:ext cx="27" cy="22"/>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54" name="Rectangle 46"/>
                    <p:cNvSpPr>
                      <a:spLocks noChangeArrowheads="1"/>
                    </p:cNvSpPr>
                    <p:nvPr/>
                  </p:nvSpPr>
                  <p:spPr bwMode="auto">
                    <a:xfrm>
                      <a:off x="4789" y="2445"/>
                      <a:ext cx="27" cy="22"/>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grpSp>
            </p:grpSp>
            <p:grpSp>
              <p:nvGrpSpPr>
                <p:cNvPr id="42" name="Group 55"/>
                <p:cNvGrpSpPr>
                  <a:grpSpLocks/>
                </p:cNvGrpSpPr>
                <p:nvPr/>
              </p:nvGrpSpPr>
              <p:grpSpPr bwMode="auto">
                <a:xfrm>
                  <a:off x="4585" y="1864"/>
                  <a:ext cx="300" cy="168"/>
                  <a:chOff x="4585" y="1864"/>
                  <a:chExt cx="300" cy="168"/>
                </a:xfrm>
              </p:grpSpPr>
              <p:sp>
                <p:nvSpPr>
                  <p:cNvPr id="43" name="Rectangle 49"/>
                  <p:cNvSpPr>
                    <a:spLocks noChangeArrowheads="1"/>
                  </p:cNvSpPr>
                  <p:nvPr/>
                </p:nvSpPr>
                <p:spPr bwMode="auto">
                  <a:xfrm>
                    <a:off x="4585" y="1864"/>
                    <a:ext cx="300" cy="16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grpSp>
                <p:nvGrpSpPr>
                  <p:cNvPr id="44" name="Group 54"/>
                  <p:cNvGrpSpPr>
                    <a:grpSpLocks/>
                  </p:cNvGrpSpPr>
                  <p:nvPr/>
                </p:nvGrpSpPr>
                <p:grpSpPr bwMode="auto">
                  <a:xfrm>
                    <a:off x="4618" y="1923"/>
                    <a:ext cx="233" cy="109"/>
                    <a:chOff x="4618" y="1923"/>
                    <a:chExt cx="233" cy="109"/>
                  </a:xfrm>
                </p:grpSpPr>
                <p:sp>
                  <p:nvSpPr>
                    <p:cNvPr id="45" name="Rectangle 50"/>
                    <p:cNvSpPr>
                      <a:spLocks noChangeArrowheads="1"/>
                    </p:cNvSpPr>
                    <p:nvPr/>
                  </p:nvSpPr>
                  <p:spPr bwMode="auto">
                    <a:xfrm>
                      <a:off x="4618" y="2010"/>
                      <a:ext cx="28" cy="22"/>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46" name="Rectangle 51"/>
                    <p:cNvSpPr>
                      <a:spLocks noChangeArrowheads="1"/>
                    </p:cNvSpPr>
                    <p:nvPr/>
                  </p:nvSpPr>
                  <p:spPr bwMode="auto">
                    <a:xfrm>
                      <a:off x="4823" y="2010"/>
                      <a:ext cx="28" cy="22"/>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47" name="Rectangle 52"/>
                    <p:cNvSpPr>
                      <a:spLocks noChangeArrowheads="1"/>
                    </p:cNvSpPr>
                    <p:nvPr/>
                  </p:nvSpPr>
                  <p:spPr bwMode="auto">
                    <a:xfrm>
                      <a:off x="4653" y="1923"/>
                      <a:ext cx="27" cy="21"/>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48" name="Rectangle 53"/>
                    <p:cNvSpPr>
                      <a:spLocks noChangeArrowheads="1"/>
                    </p:cNvSpPr>
                    <p:nvPr/>
                  </p:nvSpPr>
                  <p:spPr bwMode="auto">
                    <a:xfrm>
                      <a:off x="4789" y="1923"/>
                      <a:ext cx="27" cy="21"/>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grpSp>
            </p:grpSp>
          </p:grpSp>
          <p:grpSp>
            <p:nvGrpSpPr>
              <p:cNvPr id="20" name="Group 74"/>
              <p:cNvGrpSpPr>
                <a:grpSpLocks/>
              </p:cNvGrpSpPr>
              <p:nvPr/>
            </p:nvGrpSpPr>
            <p:grpSpPr bwMode="auto">
              <a:xfrm>
                <a:off x="3556" y="1632"/>
                <a:ext cx="445" cy="1009"/>
                <a:chOff x="3556" y="1632"/>
                <a:chExt cx="445" cy="1009"/>
              </a:xfrm>
            </p:grpSpPr>
            <p:sp>
              <p:nvSpPr>
                <p:cNvPr id="21" name="Line 57"/>
                <p:cNvSpPr>
                  <a:spLocks noChangeShapeType="1"/>
                </p:cNvSpPr>
                <p:nvPr/>
              </p:nvSpPr>
              <p:spPr bwMode="auto">
                <a:xfrm>
                  <a:off x="3556" y="2360"/>
                  <a:ext cx="0" cy="28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2" name="Line 58"/>
                <p:cNvSpPr>
                  <a:spLocks noChangeShapeType="1"/>
                </p:cNvSpPr>
                <p:nvPr/>
              </p:nvSpPr>
              <p:spPr bwMode="auto">
                <a:xfrm>
                  <a:off x="4001" y="2360"/>
                  <a:ext cx="0" cy="28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sp>
              <p:nvSpPr>
                <p:cNvPr id="23" name="Rectangle 59"/>
                <p:cNvSpPr>
                  <a:spLocks noChangeArrowheads="1"/>
                </p:cNvSpPr>
                <p:nvPr/>
              </p:nvSpPr>
              <p:spPr bwMode="auto">
                <a:xfrm>
                  <a:off x="3560" y="1632"/>
                  <a:ext cx="437" cy="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grpSp>
              <p:nvGrpSpPr>
                <p:cNvPr id="24" name="Group 66"/>
                <p:cNvGrpSpPr>
                  <a:grpSpLocks/>
                </p:cNvGrpSpPr>
                <p:nvPr/>
              </p:nvGrpSpPr>
              <p:grpSpPr bwMode="auto">
                <a:xfrm>
                  <a:off x="3628" y="2357"/>
                  <a:ext cx="300" cy="168"/>
                  <a:chOff x="3628" y="2357"/>
                  <a:chExt cx="300" cy="168"/>
                </a:xfrm>
              </p:grpSpPr>
              <p:sp>
                <p:nvSpPr>
                  <p:cNvPr id="32" name="Rectangle 60"/>
                  <p:cNvSpPr>
                    <a:spLocks noChangeArrowheads="1"/>
                  </p:cNvSpPr>
                  <p:nvPr/>
                </p:nvSpPr>
                <p:spPr bwMode="auto">
                  <a:xfrm>
                    <a:off x="3628" y="2357"/>
                    <a:ext cx="300" cy="16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grpSp>
                <p:nvGrpSpPr>
                  <p:cNvPr id="33" name="Group 65"/>
                  <p:cNvGrpSpPr>
                    <a:grpSpLocks/>
                  </p:cNvGrpSpPr>
                  <p:nvPr/>
                </p:nvGrpSpPr>
                <p:grpSpPr bwMode="auto">
                  <a:xfrm>
                    <a:off x="3662" y="2357"/>
                    <a:ext cx="233" cy="110"/>
                    <a:chOff x="3662" y="2357"/>
                    <a:chExt cx="233" cy="110"/>
                  </a:xfrm>
                </p:grpSpPr>
                <p:sp>
                  <p:nvSpPr>
                    <p:cNvPr id="34" name="Rectangle 61"/>
                    <p:cNvSpPr>
                      <a:spLocks noChangeArrowheads="1"/>
                    </p:cNvSpPr>
                    <p:nvPr/>
                  </p:nvSpPr>
                  <p:spPr bwMode="auto">
                    <a:xfrm>
                      <a:off x="3662" y="2357"/>
                      <a:ext cx="28" cy="23"/>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35" name="Rectangle 62"/>
                    <p:cNvSpPr>
                      <a:spLocks noChangeArrowheads="1"/>
                    </p:cNvSpPr>
                    <p:nvPr/>
                  </p:nvSpPr>
                  <p:spPr bwMode="auto">
                    <a:xfrm>
                      <a:off x="3867" y="2357"/>
                      <a:ext cx="28" cy="23"/>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36" name="Rectangle 63"/>
                    <p:cNvSpPr>
                      <a:spLocks noChangeArrowheads="1"/>
                    </p:cNvSpPr>
                    <p:nvPr/>
                  </p:nvSpPr>
                  <p:spPr bwMode="auto">
                    <a:xfrm>
                      <a:off x="3697" y="2445"/>
                      <a:ext cx="27" cy="22"/>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37" name="Rectangle 64"/>
                    <p:cNvSpPr>
                      <a:spLocks noChangeArrowheads="1"/>
                    </p:cNvSpPr>
                    <p:nvPr/>
                  </p:nvSpPr>
                  <p:spPr bwMode="auto">
                    <a:xfrm>
                      <a:off x="3833" y="2445"/>
                      <a:ext cx="27" cy="22"/>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grpSp>
            </p:grpSp>
            <p:grpSp>
              <p:nvGrpSpPr>
                <p:cNvPr id="25" name="Group 73"/>
                <p:cNvGrpSpPr>
                  <a:grpSpLocks/>
                </p:cNvGrpSpPr>
                <p:nvPr/>
              </p:nvGrpSpPr>
              <p:grpSpPr bwMode="auto">
                <a:xfrm>
                  <a:off x="3628" y="1864"/>
                  <a:ext cx="300" cy="168"/>
                  <a:chOff x="3628" y="1864"/>
                  <a:chExt cx="300" cy="168"/>
                </a:xfrm>
              </p:grpSpPr>
              <p:sp>
                <p:nvSpPr>
                  <p:cNvPr id="26" name="Rectangle 67"/>
                  <p:cNvSpPr>
                    <a:spLocks noChangeArrowheads="1"/>
                  </p:cNvSpPr>
                  <p:nvPr/>
                </p:nvSpPr>
                <p:spPr bwMode="auto">
                  <a:xfrm>
                    <a:off x="3628" y="1864"/>
                    <a:ext cx="300" cy="16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solidFill>
                        <a:prstClr val="black"/>
                      </a:solidFill>
                    </a:endParaRPr>
                  </a:p>
                </p:txBody>
              </p:sp>
              <p:grpSp>
                <p:nvGrpSpPr>
                  <p:cNvPr id="27" name="Group 72"/>
                  <p:cNvGrpSpPr>
                    <a:grpSpLocks/>
                  </p:cNvGrpSpPr>
                  <p:nvPr/>
                </p:nvGrpSpPr>
                <p:grpSpPr bwMode="auto">
                  <a:xfrm>
                    <a:off x="3662" y="1923"/>
                    <a:ext cx="233" cy="109"/>
                    <a:chOff x="3662" y="1923"/>
                    <a:chExt cx="233" cy="109"/>
                  </a:xfrm>
                </p:grpSpPr>
                <p:sp>
                  <p:nvSpPr>
                    <p:cNvPr id="28" name="Rectangle 68"/>
                    <p:cNvSpPr>
                      <a:spLocks noChangeArrowheads="1"/>
                    </p:cNvSpPr>
                    <p:nvPr/>
                  </p:nvSpPr>
                  <p:spPr bwMode="auto">
                    <a:xfrm>
                      <a:off x="3662" y="2010"/>
                      <a:ext cx="28" cy="22"/>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29" name="Rectangle 69"/>
                    <p:cNvSpPr>
                      <a:spLocks noChangeArrowheads="1"/>
                    </p:cNvSpPr>
                    <p:nvPr/>
                  </p:nvSpPr>
                  <p:spPr bwMode="auto">
                    <a:xfrm>
                      <a:off x="3867" y="2010"/>
                      <a:ext cx="28" cy="22"/>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30" name="Rectangle 70"/>
                    <p:cNvSpPr>
                      <a:spLocks noChangeArrowheads="1"/>
                    </p:cNvSpPr>
                    <p:nvPr/>
                  </p:nvSpPr>
                  <p:spPr bwMode="auto">
                    <a:xfrm>
                      <a:off x="3697" y="1923"/>
                      <a:ext cx="27" cy="21"/>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sp>
                  <p:nvSpPr>
                    <p:cNvPr id="31" name="Rectangle 71"/>
                    <p:cNvSpPr>
                      <a:spLocks noChangeArrowheads="1"/>
                    </p:cNvSpPr>
                    <p:nvPr/>
                  </p:nvSpPr>
                  <p:spPr bwMode="auto">
                    <a:xfrm>
                      <a:off x="3833" y="1923"/>
                      <a:ext cx="27" cy="21"/>
                    </a:xfrm>
                    <a:prstGeom prst="rect">
                      <a:avLst/>
                    </a:prstGeom>
                    <a:solidFill>
                      <a:schemeClr val="tx1"/>
                    </a:solidFill>
                    <a:ln w="12700">
                      <a:solidFill>
                        <a:schemeClr val="tx1"/>
                      </a:solidFill>
                      <a:miter lim="800000"/>
                      <a:headEnd/>
                      <a:tailEnd/>
                    </a:ln>
                  </p:spPr>
                  <p:txBody>
                    <a:bodyPr wrap="none" anchor="ctr"/>
                    <a:lstStyle/>
                    <a:p>
                      <a:endParaRPr lang="en-US" dirty="0">
                        <a:solidFill>
                          <a:prstClr val="black"/>
                        </a:solidFill>
                      </a:endParaRPr>
                    </a:p>
                  </p:txBody>
                </p:sp>
              </p:grpSp>
            </p:grpSp>
          </p:grpSp>
        </p:grpSp>
        <p:sp>
          <p:nvSpPr>
            <p:cNvPr id="17" name="Line 76"/>
            <p:cNvSpPr>
              <a:spLocks noChangeShapeType="1"/>
            </p:cNvSpPr>
            <p:nvPr/>
          </p:nvSpPr>
          <p:spPr bwMode="auto">
            <a:xfrm flipH="1" flipV="1">
              <a:off x="4391" y="2280"/>
              <a:ext cx="268" cy="507"/>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endParaRPr>
            </a:p>
          </p:txBody>
        </p:sp>
      </p:grpSp>
      <p:sp>
        <p:nvSpPr>
          <p:cNvPr id="83" name="TextBox 82"/>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73</a:t>
            </a:fld>
            <a:endParaRPr lang="en-US" sz="800" dirty="0">
              <a:solidFill>
                <a:prstClr val="black"/>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0131056"/>
              </p:ext>
            </p:extLst>
          </p:nvPr>
        </p:nvGraphicFramePr>
        <p:xfrm>
          <a:off x="177800" y="3073400"/>
          <a:ext cx="4470400" cy="1574800"/>
        </p:xfrm>
        <a:graphic>
          <a:graphicData uri="http://schemas.openxmlformats.org/presentationml/2006/ole">
            <mc:AlternateContent xmlns:mc="http://schemas.openxmlformats.org/markup-compatibility/2006">
              <mc:Choice xmlns:v="urn:schemas-microsoft-com:vml" Requires="v">
                <p:oleObj spid="_x0000_s205862" name="Document" r:id="rId5" imgW="6088987" imgH="1783287" progId="Word.Document.12">
                  <p:embed/>
                </p:oleObj>
              </mc:Choice>
              <mc:Fallback>
                <p:oleObj name="Document" r:id="rId5" imgW="6088987" imgH="1783287" progId="Word.Document.12">
                  <p:embed/>
                  <p:pic>
                    <p:nvPicPr>
                      <p:cNvPr id="0" name=""/>
                      <p:cNvPicPr/>
                      <p:nvPr/>
                    </p:nvPicPr>
                    <p:blipFill>
                      <a:blip r:embed="rId6"/>
                      <a:stretch>
                        <a:fillRect/>
                      </a:stretch>
                    </p:blipFill>
                    <p:spPr>
                      <a:xfrm>
                        <a:off x="177800" y="3073400"/>
                        <a:ext cx="4470400" cy="1574800"/>
                      </a:xfrm>
                      <a:prstGeom prst="rect">
                        <a:avLst/>
                      </a:prstGeom>
                    </p:spPr>
                  </p:pic>
                </p:oleObj>
              </mc:Fallback>
            </mc:AlternateContent>
          </a:graphicData>
        </a:graphic>
      </p:graphicFrame>
    </p:spTree>
    <p:extLst>
      <p:ext uri="{BB962C8B-B14F-4D97-AF65-F5344CB8AC3E}">
        <p14:creationId xmlns:p14="http://schemas.microsoft.com/office/powerpoint/2010/main" val="9988258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213.118 </a:t>
            </a:r>
            <a:r>
              <a:rPr lang="en-US" sz="4000" dirty="0" smtClean="0"/>
              <a:t>CWR; Plan</a:t>
            </a:r>
            <a:br>
              <a:rPr lang="en-US" sz="4000" dirty="0" smtClean="0"/>
            </a:br>
            <a:r>
              <a:rPr lang="en-US" sz="4000" dirty="0"/>
              <a:t> </a:t>
            </a:r>
            <a:r>
              <a:rPr lang="en-US" sz="4000" dirty="0" smtClean="0"/>
              <a:t>           Review and Approval   </a:t>
            </a:r>
            <a:endParaRPr lang="en-US" sz="4000" dirty="0"/>
          </a:p>
        </p:txBody>
      </p:sp>
      <p:sp>
        <p:nvSpPr>
          <p:cNvPr id="9" name="Rectangle 7"/>
          <p:cNvSpPr>
            <a:spLocks noGrp="1" noChangeArrowheads="1"/>
          </p:cNvSpPr>
          <p:nvPr>
            <p:ph idx="4294967295"/>
          </p:nvPr>
        </p:nvSpPr>
        <p:spPr bwMode="auto">
          <a:xfrm>
            <a:off x="990600" y="2375957"/>
            <a:ext cx="7315200" cy="397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(a)  Each track owner with track constructed of CWR shall have in effect and comply with a plan that contains written procedures which address:  the installation, adjustment, maintenance, and inspection of CWR; inspection of CWR joints; and a training program for the application of those procedures.</a:t>
            </a:r>
          </a:p>
          <a:p>
            <a:endParaRPr lang="en-US" sz="2000" kern="0" dirty="0" smtClean="0">
              <a:solidFill>
                <a:sysClr val="windowText" lastClr="000000"/>
              </a:solidFill>
            </a:endParaRPr>
          </a:p>
          <a:p>
            <a:endParaRPr lang="en-US" sz="2000" kern="0" dirty="0">
              <a:solidFill>
                <a:sysClr val="windowText" lastClr="000000"/>
              </a:solidFill>
            </a:endParaRPr>
          </a:p>
          <a:p>
            <a:endParaRPr lang="en-US" sz="2000" kern="0" dirty="0">
              <a:solidFill>
                <a:sysClr val="windowText" lastClr="000000"/>
              </a:solidFill>
            </a:endParaRPr>
          </a:p>
          <a:p>
            <a:pPr marL="45720" indent="0">
              <a:buNone/>
            </a:pPr>
            <a:r>
              <a:rPr lang="en-US" sz="2000" b="1" kern="0" dirty="0">
                <a:solidFill>
                  <a:sysClr val="windowText" lastClr="000000"/>
                </a:solidFill>
              </a:rPr>
              <a:t>NOTE: </a:t>
            </a:r>
            <a:r>
              <a:rPr lang="en-US" sz="2000" b="1" kern="0" dirty="0">
                <a:solidFill>
                  <a:srgbClr val="FF0000"/>
                </a:solidFill>
              </a:rPr>
              <a:t>Each Railroad </a:t>
            </a:r>
            <a:r>
              <a:rPr lang="en-US" sz="2000" b="1" kern="0" dirty="0" smtClean="0">
                <a:solidFill>
                  <a:srgbClr val="FF0000"/>
                </a:solidFill>
              </a:rPr>
              <a:t>with CWR must </a:t>
            </a:r>
            <a:r>
              <a:rPr lang="en-US" sz="2000" b="1" kern="0" dirty="0">
                <a:solidFill>
                  <a:srgbClr val="FF0000"/>
                </a:solidFill>
              </a:rPr>
              <a:t>have a plan.</a:t>
            </a:r>
          </a:p>
          <a:p>
            <a:pPr marL="45720" indent="0">
              <a:buNone/>
            </a:pPr>
            <a:endParaRPr lang="en-US" sz="2000" kern="0" dirty="0" smtClean="0">
              <a:solidFill>
                <a:sysClr val="windowText" lastClr="000000"/>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74</a:t>
            </a:fld>
            <a:endParaRPr lang="en-US" sz="800" dirty="0">
              <a:solidFill>
                <a:prstClr val="black"/>
              </a:solidFill>
            </a:endParaRPr>
          </a:p>
        </p:txBody>
      </p:sp>
    </p:spTree>
    <p:extLst>
      <p:ext uri="{BB962C8B-B14F-4D97-AF65-F5344CB8AC3E}">
        <p14:creationId xmlns:p14="http://schemas.microsoft.com/office/powerpoint/2010/main" val="3494027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213.118 </a:t>
            </a:r>
            <a:r>
              <a:rPr lang="en-US" sz="4000" dirty="0" smtClean="0"/>
              <a:t>CWR; Plan</a:t>
            </a:r>
            <a:br>
              <a:rPr lang="en-US" sz="4000" dirty="0" smtClean="0"/>
            </a:br>
            <a:r>
              <a:rPr lang="en-US" sz="4000" dirty="0"/>
              <a:t> </a:t>
            </a:r>
            <a:r>
              <a:rPr lang="en-US" sz="4000" dirty="0" smtClean="0"/>
              <a:t>           Review and Approval   </a:t>
            </a:r>
            <a:endParaRPr lang="en-US" sz="4000" dirty="0"/>
          </a:p>
        </p:txBody>
      </p:sp>
      <p:sp>
        <p:nvSpPr>
          <p:cNvPr id="9" name="Rectangle 7"/>
          <p:cNvSpPr>
            <a:spLocks noGrp="1" noChangeArrowheads="1"/>
          </p:cNvSpPr>
          <p:nvPr>
            <p:ph idx="4294967295"/>
          </p:nvPr>
        </p:nvSpPr>
        <p:spPr bwMode="auto">
          <a:xfrm>
            <a:off x="990600" y="2375957"/>
            <a:ext cx="7315200" cy="387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(b)  The track owner shall file its CWR plan with the FRA Associate Administrator for Railroad Safety/Chief Safety Officer (Associate Administrator).  Within 30 days of receipt of the submission, FRA will review the plan for compliance with this subpart.  FRA will approve, disapprove or conditionally approve the submitted plan, and will provide written notice of its determination.</a:t>
            </a:r>
          </a:p>
          <a:p>
            <a:endParaRPr lang="en-US" sz="2000" kern="0" dirty="0" smtClean="0">
              <a:solidFill>
                <a:sysClr val="windowText" lastClr="000000"/>
              </a:solidFill>
            </a:endParaRPr>
          </a:p>
          <a:p>
            <a:endParaRPr lang="en-US" sz="2000" kern="0" dirty="0">
              <a:solidFill>
                <a:sysClr val="windowText" lastClr="000000"/>
              </a:solidFill>
            </a:endParaRPr>
          </a:p>
          <a:p>
            <a:pPr marL="45720" indent="0">
              <a:buNone/>
            </a:pPr>
            <a:r>
              <a:rPr lang="en-US" sz="2000" b="1" kern="0" dirty="0" smtClean="0">
                <a:solidFill>
                  <a:sysClr val="windowText" lastClr="000000"/>
                </a:solidFill>
              </a:rPr>
              <a:t>NOTE</a:t>
            </a:r>
            <a:r>
              <a:rPr lang="en-US" sz="2000" b="1" kern="0" dirty="0">
                <a:solidFill>
                  <a:sysClr val="windowText" lastClr="000000"/>
                </a:solidFill>
              </a:rPr>
              <a:t>: </a:t>
            </a:r>
            <a:r>
              <a:rPr lang="en-US" sz="2000" b="1" kern="0" dirty="0">
                <a:solidFill>
                  <a:srgbClr val="FF0000"/>
                </a:solidFill>
              </a:rPr>
              <a:t>Each Railroad must </a:t>
            </a:r>
            <a:r>
              <a:rPr lang="en-US" sz="2000" b="1" kern="0" dirty="0" smtClean="0">
                <a:solidFill>
                  <a:srgbClr val="FF0000"/>
                </a:solidFill>
              </a:rPr>
              <a:t>submit their plan for approval.</a:t>
            </a:r>
            <a:endParaRPr lang="en-US" sz="2000" b="1" kern="0" dirty="0">
              <a:solidFill>
                <a:srgbClr val="FF0000"/>
              </a:solidFill>
            </a:endParaRPr>
          </a:p>
          <a:p>
            <a:pPr marL="45720" indent="0">
              <a:buNone/>
            </a:pPr>
            <a:endParaRPr lang="en-US" sz="2000" kern="0" dirty="0" smtClean="0">
              <a:solidFill>
                <a:sysClr val="windowText" lastClr="000000"/>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75</a:t>
            </a:fld>
            <a:endParaRPr lang="en-US" sz="800" dirty="0">
              <a:solidFill>
                <a:prstClr val="black"/>
              </a:solidFill>
            </a:endParaRPr>
          </a:p>
        </p:txBody>
      </p:sp>
    </p:spTree>
    <p:extLst>
      <p:ext uri="{BB962C8B-B14F-4D97-AF65-F5344CB8AC3E}">
        <p14:creationId xmlns:p14="http://schemas.microsoft.com/office/powerpoint/2010/main" val="6824674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213.118 </a:t>
            </a:r>
            <a:r>
              <a:rPr lang="en-US" sz="4000" dirty="0" smtClean="0"/>
              <a:t>CWR; Plan</a:t>
            </a:r>
            <a:br>
              <a:rPr lang="en-US" sz="4000" dirty="0" smtClean="0"/>
            </a:br>
            <a:r>
              <a:rPr lang="en-US" sz="4000" dirty="0"/>
              <a:t> </a:t>
            </a:r>
            <a:r>
              <a:rPr lang="en-US" sz="4000" dirty="0" smtClean="0"/>
              <a:t>           Review and Approval   </a:t>
            </a:r>
            <a:endParaRPr lang="en-US" sz="4000" dirty="0"/>
          </a:p>
        </p:txBody>
      </p:sp>
      <p:sp>
        <p:nvSpPr>
          <p:cNvPr id="9" name="Rectangle 7"/>
          <p:cNvSpPr>
            <a:spLocks noGrp="1" noChangeArrowheads="1"/>
          </p:cNvSpPr>
          <p:nvPr>
            <p:ph idx="4294967295"/>
          </p:nvPr>
        </p:nvSpPr>
        <p:spPr bwMode="auto">
          <a:xfrm>
            <a:off x="990600" y="2375957"/>
            <a:ext cx="7315200" cy="366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(c)  The track owner’s existing plan shall remain in effect until the track owner’s new plan is approved or conditionally approved and is effective pursuant to paragraph (d) of this section.</a:t>
            </a:r>
          </a:p>
          <a:p>
            <a:endParaRPr lang="en-US" sz="2000" kern="0" dirty="0">
              <a:solidFill>
                <a:sysClr val="windowText" lastClr="000000"/>
              </a:solidFill>
            </a:endParaRPr>
          </a:p>
          <a:p>
            <a:endParaRPr lang="en-US" sz="2000" kern="0" dirty="0" smtClean="0">
              <a:solidFill>
                <a:sysClr val="windowText" lastClr="000000"/>
              </a:solidFill>
            </a:endParaRPr>
          </a:p>
          <a:p>
            <a:endParaRPr lang="en-US" sz="2000" kern="0" dirty="0">
              <a:solidFill>
                <a:sysClr val="windowText" lastClr="000000"/>
              </a:solidFill>
            </a:endParaRPr>
          </a:p>
          <a:p>
            <a:pPr marL="45720" indent="0">
              <a:buNone/>
            </a:pPr>
            <a:r>
              <a:rPr lang="en-US" sz="2000" b="1" kern="0" dirty="0">
                <a:solidFill>
                  <a:sysClr val="windowText" lastClr="000000"/>
                </a:solidFill>
              </a:rPr>
              <a:t>NOTE: </a:t>
            </a:r>
            <a:r>
              <a:rPr lang="en-US" sz="2000" b="1" kern="0" dirty="0">
                <a:solidFill>
                  <a:srgbClr val="FF0000"/>
                </a:solidFill>
              </a:rPr>
              <a:t>Each Railroad’s current plan is in effect until the new plan is reviewed and approved.</a:t>
            </a:r>
          </a:p>
          <a:p>
            <a:pPr marL="45720" indent="0">
              <a:buNone/>
            </a:pPr>
            <a:endParaRPr lang="en-US" sz="2000" kern="0" dirty="0" smtClean="0">
              <a:solidFill>
                <a:sysClr val="windowText" lastClr="000000"/>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76</a:t>
            </a:fld>
            <a:endParaRPr lang="en-US" sz="800" dirty="0">
              <a:solidFill>
                <a:prstClr val="black"/>
              </a:solidFill>
            </a:endParaRPr>
          </a:p>
        </p:txBody>
      </p:sp>
    </p:spTree>
    <p:extLst>
      <p:ext uri="{BB962C8B-B14F-4D97-AF65-F5344CB8AC3E}">
        <p14:creationId xmlns:p14="http://schemas.microsoft.com/office/powerpoint/2010/main" val="11673647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213.118 </a:t>
            </a:r>
            <a:r>
              <a:rPr lang="en-US" sz="4000" dirty="0" smtClean="0"/>
              <a:t>CWR; Plan</a:t>
            </a:r>
            <a:br>
              <a:rPr lang="en-US" sz="4000" dirty="0" smtClean="0"/>
            </a:br>
            <a:r>
              <a:rPr lang="en-US" sz="4000" dirty="0"/>
              <a:t> </a:t>
            </a:r>
            <a:r>
              <a:rPr lang="en-US" sz="4000" dirty="0" smtClean="0"/>
              <a:t>           Review and Approval   </a:t>
            </a:r>
            <a:endParaRPr lang="en-US" sz="4000" dirty="0"/>
          </a:p>
        </p:txBody>
      </p:sp>
      <p:sp>
        <p:nvSpPr>
          <p:cNvPr id="9" name="Rectangle 7"/>
          <p:cNvSpPr>
            <a:spLocks noGrp="1" noChangeArrowheads="1"/>
          </p:cNvSpPr>
          <p:nvPr>
            <p:ph idx="4294967295"/>
          </p:nvPr>
        </p:nvSpPr>
        <p:spPr bwMode="auto">
          <a:xfrm>
            <a:off x="990600" y="2375957"/>
            <a:ext cx="7315200" cy="325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(d)  The track owner shall, upon receipt of FRA’s approval or conditional approval, establish the plan’s effective date. The track owner shall advise in writing FRA and all affected employees of the effective date. </a:t>
            </a:r>
          </a:p>
          <a:p>
            <a:endParaRPr lang="en-US" sz="2000" kern="0" dirty="0">
              <a:solidFill>
                <a:sysClr val="windowText" lastClr="000000"/>
              </a:solidFill>
            </a:endParaRPr>
          </a:p>
          <a:p>
            <a:endParaRPr lang="en-US" sz="2000" kern="0" dirty="0" smtClean="0">
              <a:solidFill>
                <a:sysClr val="windowText" lastClr="000000"/>
              </a:solidFill>
            </a:endParaRPr>
          </a:p>
          <a:p>
            <a:endParaRPr lang="en-US" sz="2000" kern="0" dirty="0">
              <a:solidFill>
                <a:sysClr val="windowText" lastClr="000000"/>
              </a:solidFill>
            </a:endParaRPr>
          </a:p>
          <a:p>
            <a:pPr marL="45720" indent="0">
              <a:buNone/>
            </a:pPr>
            <a:r>
              <a:rPr lang="en-US" sz="2000" b="1" kern="0" dirty="0">
                <a:solidFill>
                  <a:sysClr val="windowText" lastClr="000000"/>
                </a:solidFill>
              </a:rPr>
              <a:t>NOTE: </a:t>
            </a:r>
            <a:r>
              <a:rPr lang="en-US" sz="2000" b="1" kern="0" dirty="0">
                <a:solidFill>
                  <a:srgbClr val="FF0000"/>
                </a:solidFill>
              </a:rPr>
              <a:t>Once approved the RR establishes the date the plan goes into effect. </a:t>
            </a:r>
            <a:endParaRPr lang="en-US" sz="2000" b="1" kern="0" dirty="0" smtClean="0">
              <a:solidFill>
                <a:srgbClr val="FF0000"/>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77</a:t>
            </a:fld>
            <a:endParaRPr lang="en-US" sz="800" dirty="0">
              <a:solidFill>
                <a:prstClr val="black"/>
              </a:solidFill>
            </a:endParaRPr>
          </a:p>
        </p:txBody>
      </p:sp>
    </p:spTree>
    <p:extLst>
      <p:ext uri="{BB962C8B-B14F-4D97-AF65-F5344CB8AC3E}">
        <p14:creationId xmlns:p14="http://schemas.microsoft.com/office/powerpoint/2010/main" val="3267525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213.118 </a:t>
            </a:r>
            <a:r>
              <a:rPr lang="en-US" sz="4000" dirty="0" smtClean="0"/>
              <a:t>CWR; Plan</a:t>
            </a:r>
            <a:br>
              <a:rPr lang="en-US" sz="4000" dirty="0" smtClean="0"/>
            </a:br>
            <a:r>
              <a:rPr lang="en-US" sz="4000" dirty="0"/>
              <a:t> </a:t>
            </a:r>
            <a:r>
              <a:rPr lang="en-US" sz="4000" dirty="0" smtClean="0"/>
              <a:t>           Review and Approval   </a:t>
            </a:r>
            <a:endParaRPr lang="en-US" sz="4000" dirty="0"/>
          </a:p>
        </p:txBody>
      </p:sp>
      <p:sp>
        <p:nvSpPr>
          <p:cNvPr id="9" name="Rectangle 7"/>
          <p:cNvSpPr>
            <a:spLocks noGrp="1" noChangeArrowheads="1"/>
          </p:cNvSpPr>
          <p:nvPr>
            <p:ph idx="4294967295"/>
          </p:nvPr>
        </p:nvSpPr>
        <p:spPr bwMode="auto">
          <a:xfrm>
            <a:off x="990600" y="1828800"/>
            <a:ext cx="7315200" cy="449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(e) </a:t>
            </a:r>
            <a:r>
              <a:rPr lang="en-US" sz="2000" kern="0" dirty="0">
                <a:solidFill>
                  <a:sysClr val="windowText" lastClr="000000"/>
                </a:solidFill>
              </a:rPr>
              <a:t>FRA, for cause stated, may, subsequent to plan approval or conditional approval, require revisions to the plan to bring the plan into conformity with this subpart.  Notice of a revision requirement shall be made in writing and specify the basis of FRA’s requirement.  The track owner may, within 30 days of the revision requirement, respond and provide written submissions in support of the original plan. FRA renders a final decision in writing.  Not more than 30 days following any final decision requiring revisions to a CWR plan, the track owner shall amend the plan in accordance with FRA’s decision and resubmit the conforming plan.  The conforming plan becomes effective upon its submission to FRA.</a:t>
            </a:r>
          </a:p>
          <a:p>
            <a:pPr marL="45720" indent="0">
              <a:buNone/>
            </a:pPr>
            <a:r>
              <a:rPr lang="en-US" sz="2000" b="1" kern="0" dirty="0" smtClean="0">
                <a:solidFill>
                  <a:sysClr val="windowText" lastClr="000000"/>
                </a:solidFill>
              </a:rPr>
              <a:t>NOTE</a:t>
            </a:r>
            <a:r>
              <a:rPr lang="en-US" sz="2000" b="1" kern="0" dirty="0">
                <a:solidFill>
                  <a:sysClr val="windowText" lastClr="000000"/>
                </a:solidFill>
              </a:rPr>
              <a:t>: </a:t>
            </a:r>
            <a:r>
              <a:rPr lang="en-US" sz="2000" b="1" kern="0" dirty="0">
                <a:solidFill>
                  <a:srgbClr val="FF0000"/>
                </a:solidFill>
              </a:rPr>
              <a:t>FRA may require adjusting the plan.</a:t>
            </a: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78</a:t>
            </a:fld>
            <a:endParaRPr lang="en-US" sz="800" dirty="0">
              <a:solidFill>
                <a:prstClr val="black"/>
              </a:solidFill>
            </a:endParaRPr>
          </a:p>
        </p:txBody>
      </p:sp>
    </p:spTree>
    <p:extLst>
      <p:ext uri="{BB962C8B-B14F-4D97-AF65-F5344CB8AC3E}">
        <p14:creationId xmlns:p14="http://schemas.microsoft.com/office/powerpoint/2010/main" val="33260845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pic>
        <p:nvPicPr>
          <p:cNvPr id="8" name="Picture 7"/>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762000" y="1752600"/>
            <a:ext cx="77343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9" name="TextBox 8"/>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79</a:t>
            </a:fld>
            <a:endParaRPr lang="en-US" sz="800" dirty="0">
              <a:solidFill>
                <a:prstClr val="black"/>
              </a:solidFill>
            </a:endParaRPr>
          </a:p>
        </p:txBody>
      </p:sp>
    </p:spTree>
    <p:extLst>
      <p:ext uri="{BB962C8B-B14F-4D97-AF65-F5344CB8AC3E}">
        <p14:creationId xmlns:p14="http://schemas.microsoft.com/office/powerpoint/2010/main" val="20214546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8</a:t>
            </a:fld>
            <a:endParaRPr lang="en-US" sz="800" dirty="0">
              <a:solidFill>
                <a:prstClr val="black"/>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59661817"/>
              </p:ext>
            </p:extLst>
          </p:nvPr>
        </p:nvGraphicFramePr>
        <p:xfrm>
          <a:off x="1066800" y="1219200"/>
          <a:ext cx="7010400" cy="5105400"/>
        </p:xfrm>
        <a:graphic>
          <a:graphicData uri="http://schemas.openxmlformats.org/presentationml/2006/ole">
            <mc:AlternateContent xmlns:mc="http://schemas.openxmlformats.org/markup-compatibility/2006">
              <mc:Choice xmlns:v="urn:schemas-microsoft-com:vml" Requires="v">
                <p:oleObj spid="_x0000_s201765" name="Worksheet" r:id="rId4" imgW="5219633" imgH="5105375" progId="Excel.Sheet.12">
                  <p:embed/>
                </p:oleObj>
              </mc:Choice>
              <mc:Fallback>
                <p:oleObj name="Worksheet" r:id="rId4" imgW="5219633" imgH="5105375" progId="Excel.Sheet.12">
                  <p:embed/>
                  <p:pic>
                    <p:nvPicPr>
                      <p:cNvPr id="0" name=""/>
                      <p:cNvPicPr/>
                      <p:nvPr/>
                    </p:nvPicPr>
                    <p:blipFill>
                      <a:blip r:embed="rId5"/>
                      <a:stretch>
                        <a:fillRect/>
                      </a:stretch>
                    </p:blipFill>
                    <p:spPr>
                      <a:xfrm>
                        <a:off x="1066800" y="1219200"/>
                        <a:ext cx="7010400" cy="5105400"/>
                      </a:xfrm>
                      <a:prstGeom prst="rect">
                        <a:avLst/>
                      </a:prstGeom>
                    </p:spPr>
                  </p:pic>
                </p:oleObj>
              </mc:Fallback>
            </mc:AlternateContent>
          </a:graphicData>
        </a:graphic>
      </p:graphicFrame>
    </p:spTree>
    <p:extLst>
      <p:ext uri="{BB962C8B-B14F-4D97-AF65-F5344CB8AC3E}">
        <p14:creationId xmlns:p14="http://schemas.microsoft.com/office/powerpoint/2010/main" val="28324249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90600" y="2438400"/>
            <a:ext cx="7315200" cy="264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213.119 Continuous welded rail (CWR); plan contents</a:t>
            </a:r>
          </a:p>
          <a:p>
            <a:endParaRPr lang="en-US" sz="2000" kern="0" dirty="0">
              <a:solidFill>
                <a:sysClr val="windowText" lastClr="000000"/>
              </a:solidFill>
            </a:endParaRPr>
          </a:p>
          <a:p>
            <a:pPr marL="45720" indent="0">
              <a:buNone/>
            </a:pPr>
            <a:r>
              <a:rPr lang="en-US" sz="2000" kern="0" dirty="0" smtClean="0">
                <a:solidFill>
                  <a:sysClr val="windowText" lastClr="000000"/>
                </a:solidFill>
              </a:rPr>
              <a:t>The </a:t>
            </a:r>
            <a:r>
              <a:rPr lang="en-US" sz="2000" kern="0" dirty="0">
                <a:solidFill>
                  <a:sysClr val="windowText" lastClr="000000"/>
                </a:solidFill>
              </a:rPr>
              <a:t>track owner shall comply with the contents of the CWR plan approved or conditionally approved under 213.118. The plan shall contain the following elements-</a:t>
            </a:r>
          </a:p>
          <a:p>
            <a:endParaRPr lang="en-US" sz="2000" kern="0" dirty="0">
              <a:solidFill>
                <a:sysClr val="windowText" lastClr="000000"/>
              </a:solidFill>
            </a:endParaRPr>
          </a:p>
          <a:p>
            <a:r>
              <a:rPr lang="en-US" sz="2000" kern="0" dirty="0">
                <a:solidFill>
                  <a:sysClr val="windowText" lastClr="000000"/>
                </a:solidFill>
              </a:rPr>
              <a:t>(Paragraphs a – l of the CFR)</a:t>
            </a:r>
          </a:p>
        </p:txBody>
      </p:sp>
      <p:pic>
        <p:nvPicPr>
          <p:cNvPr id="8" name="Picture 6" descr="MCj044173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4800600"/>
            <a:ext cx="2743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80</a:t>
            </a:fld>
            <a:endParaRPr lang="en-US" sz="800" dirty="0">
              <a:solidFill>
                <a:prstClr val="black"/>
              </a:solidFill>
            </a:endParaRPr>
          </a:p>
        </p:txBody>
      </p:sp>
    </p:spTree>
    <p:extLst>
      <p:ext uri="{BB962C8B-B14F-4D97-AF65-F5344CB8AC3E}">
        <p14:creationId xmlns:p14="http://schemas.microsoft.com/office/powerpoint/2010/main" val="12413811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90600" y="2438400"/>
            <a:ext cx="7315200" cy="275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(a)  Procedures for the installation and adjustment of CWR which include;</a:t>
            </a:r>
          </a:p>
          <a:p>
            <a:r>
              <a:rPr lang="en-US" sz="2000" kern="0" dirty="0">
                <a:solidFill>
                  <a:sysClr val="windowText" lastClr="000000"/>
                </a:solidFill>
              </a:rPr>
              <a:t>   	(1)  Designation of a desired rail installation temperature range for the geographic area in which the CWR is located; and </a:t>
            </a:r>
          </a:p>
          <a:p>
            <a:r>
              <a:rPr lang="en-US" sz="2000" kern="0" dirty="0">
                <a:solidFill>
                  <a:sysClr val="windowText" lastClr="000000"/>
                </a:solidFill>
              </a:rPr>
              <a:t> 	(2)  De‑stressing procedures/methods which address proper attainment of the desired rail installation temperature range when adjusting CWR.</a:t>
            </a:r>
          </a:p>
        </p:txBody>
      </p:sp>
      <p:pic>
        <p:nvPicPr>
          <p:cNvPr id="8" name="Picture 6" descr="MCj044173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4800600"/>
            <a:ext cx="2743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81</a:t>
            </a:fld>
            <a:endParaRPr lang="en-US" sz="800" dirty="0">
              <a:solidFill>
                <a:prstClr val="black"/>
              </a:solidFill>
            </a:endParaRPr>
          </a:p>
        </p:txBody>
      </p:sp>
    </p:spTree>
    <p:extLst>
      <p:ext uri="{BB962C8B-B14F-4D97-AF65-F5344CB8AC3E}">
        <p14:creationId xmlns:p14="http://schemas.microsoft.com/office/powerpoint/2010/main" val="24720993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14400" y="1981200"/>
            <a:ext cx="7315200" cy="265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(b) </a:t>
            </a:r>
            <a:r>
              <a:rPr lang="en-US" sz="2000" b="1" kern="0" dirty="0">
                <a:solidFill>
                  <a:sysClr val="windowText" lastClr="000000"/>
                </a:solidFill>
              </a:rPr>
              <a:t>Rail anchoring or fastening requirements </a:t>
            </a:r>
            <a:r>
              <a:rPr lang="en-US" sz="2000" kern="0" dirty="0">
                <a:solidFill>
                  <a:sysClr val="windowText" lastClr="000000"/>
                </a:solidFill>
              </a:rPr>
              <a:t>that will provide sufficient restraint to limit longitudinal rail and crosstie movement to the extent practical, and…  </a:t>
            </a:r>
          </a:p>
          <a:p>
            <a:r>
              <a:rPr lang="en-US" sz="2000" kern="0" dirty="0" smtClean="0">
                <a:solidFill>
                  <a:sysClr val="windowText" lastClr="000000"/>
                </a:solidFill>
              </a:rPr>
              <a:t>        </a:t>
            </a:r>
            <a:r>
              <a:rPr lang="en-US" sz="2000" kern="0" dirty="0">
                <a:solidFill>
                  <a:sysClr val="windowText" lastClr="000000"/>
                </a:solidFill>
              </a:rPr>
              <a:t>…specifically addressing CWR rail anchoring or fastening patterns on bridges, bridge approaches, and at other locations where possible longitudinal rail and crosstie movement associated with normally expected train-induced forces, is restricted.</a:t>
            </a: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82</a:t>
            </a:fld>
            <a:endParaRPr lang="en-US" sz="800" dirty="0">
              <a:solidFill>
                <a:prstClr val="black"/>
              </a:solidFill>
            </a:endParaRPr>
          </a:p>
        </p:txBody>
      </p:sp>
    </p:spTree>
    <p:extLst>
      <p:ext uri="{BB962C8B-B14F-4D97-AF65-F5344CB8AC3E}">
        <p14:creationId xmlns:p14="http://schemas.microsoft.com/office/powerpoint/2010/main" val="18810307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14400" y="1981200"/>
            <a:ext cx="7315200" cy="1420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 213.119 (c) CWR joint installation and maintenance procedures which require that- </a:t>
            </a:r>
          </a:p>
          <a:p>
            <a:pPr marL="45720" indent="0">
              <a:buNone/>
            </a:pPr>
            <a:r>
              <a:rPr lang="en-US" sz="2000" kern="0" dirty="0" smtClean="0">
                <a:solidFill>
                  <a:sysClr val="windowText" lastClr="000000"/>
                </a:solidFill>
              </a:rPr>
              <a:t>(1)  Each rail shall be bolted with at least two bolts at each CWR joint;</a:t>
            </a:r>
          </a:p>
        </p:txBody>
      </p:sp>
      <p:grpSp>
        <p:nvGrpSpPr>
          <p:cNvPr id="8" name="Group 363"/>
          <p:cNvGrpSpPr>
            <a:grpSpLocks/>
          </p:cNvGrpSpPr>
          <p:nvPr/>
        </p:nvGrpSpPr>
        <p:grpSpPr bwMode="auto">
          <a:xfrm>
            <a:off x="1981200" y="3919538"/>
            <a:ext cx="5686425" cy="1643062"/>
            <a:chOff x="1842" y="1658"/>
            <a:chExt cx="8956" cy="2586"/>
          </a:xfrm>
        </p:grpSpPr>
        <p:grpSp>
          <p:nvGrpSpPr>
            <p:cNvPr id="11" name="Group 364"/>
            <p:cNvGrpSpPr>
              <a:grpSpLocks/>
            </p:cNvGrpSpPr>
            <p:nvPr/>
          </p:nvGrpSpPr>
          <p:grpSpPr bwMode="auto">
            <a:xfrm>
              <a:off x="2489" y="3992"/>
              <a:ext cx="8212" cy="2"/>
              <a:chOff x="2489" y="3992"/>
              <a:chExt cx="8212" cy="2"/>
            </a:xfrm>
          </p:grpSpPr>
          <p:sp>
            <p:nvSpPr>
              <p:cNvPr id="144" name="Freeform 365"/>
              <p:cNvSpPr>
                <a:spLocks/>
              </p:cNvSpPr>
              <p:nvPr/>
            </p:nvSpPr>
            <p:spPr bwMode="auto">
              <a:xfrm>
                <a:off x="2489" y="3992"/>
                <a:ext cx="8212" cy="2"/>
              </a:xfrm>
              <a:custGeom>
                <a:avLst/>
                <a:gdLst/>
                <a:ahLst/>
                <a:cxnLst>
                  <a:cxn ang="0">
                    <a:pos x="0" y="0"/>
                  </a:cxn>
                  <a:cxn ang="0">
                    <a:pos x="8211" y="0"/>
                  </a:cxn>
                </a:cxnLst>
                <a:rect l="0" t="0" r="r" b="b"/>
                <a:pathLst>
                  <a:path w="8212">
                    <a:moveTo>
                      <a:pt x="0" y="0"/>
                    </a:moveTo>
                    <a:lnTo>
                      <a:pt x="8211" y="0"/>
                    </a:lnTo>
                  </a:path>
                </a:pathLst>
              </a:custGeom>
              <a:noFill/>
              <a:ln w="2474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12" name="Group 366"/>
            <p:cNvGrpSpPr>
              <a:grpSpLocks/>
            </p:cNvGrpSpPr>
            <p:nvPr/>
          </p:nvGrpSpPr>
          <p:grpSpPr bwMode="auto">
            <a:xfrm>
              <a:off x="1866" y="3318"/>
              <a:ext cx="8420" cy="40"/>
              <a:chOff x="1866" y="3318"/>
              <a:chExt cx="8420" cy="40"/>
            </a:xfrm>
          </p:grpSpPr>
          <p:sp>
            <p:nvSpPr>
              <p:cNvPr id="143" name="Freeform 367"/>
              <p:cNvSpPr>
                <a:spLocks/>
              </p:cNvSpPr>
              <p:nvPr/>
            </p:nvSpPr>
            <p:spPr bwMode="auto">
              <a:xfrm>
                <a:off x="1866" y="3318"/>
                <a:ext cx="8420" cy="40"/>
              </a:xfrm>
              <a:custGeom>
                <a:avLst/>
                <a:gdLst/>
                <a:ahLst/>
                <a:cxnLst>
                  <a:cxn ang="0">
                    <a:pos x="0" y="0"/>
                  </a:cxn>
                  <a:cxn ang="0">
                    <a:pos x="8420" y="40"/>
                  </a:cxn>
                </a:cxnLst>
                <a:rect l="0" t="0" r="r" b="b"/>
                <a:pathLst>
                  <a:path w="8420" h="40">
                    <a:moveTo>
                      <a:pt x="0" y="0"/>
                    </a:moveTo>
                    <a:lnTo>
                      <a:pt x="8420" y="40"/>
                    </a:lnTo>
                  </a:path>
                </a:pathLst>
              </a:custGeom>
              <a:noFill/>
              <a:ln w="2474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13" name="Group 368"/>
            <p:cNvGrpSpPr>
              <a:grpSpLocks/>
            </p:cNvGrpSpPr>
            <p:nvPr/>
          </p:nvGrpSpPr>
          <p:grpSpPr bwMode="auto">
            <a:xfrm>
              <a:off x="2280" y="2466"/>
              <a:ext cx="7570" cy="889"/>
              <a:chOff x="2280" y="2466"/>
              <a:chExt cx="7570" cy="889"/>
            </a:xfrm>
          </p:grpSpPr>
          <p:sp>
            <p:nvSpPr>
              <p:cNvPr id="142" name="Freeform 369"/>
              <p:cNvSpPr>
                <a:spLocks/>
              </p:cNvSpPr>
              <p:nvPr/>
            </p:nvSpPr>
            <p:spPr bwMode="auto">
              <a:xfrm>
                <a:off x="2280" y="2466"/>
                <a:ext cx="7570" cy="889"/>
              </a:xfrm>
              <a:custGeom>
                <a:avLst/>
                <a:gdLst/>
                <a:ahLst/>
                <a:cxnLst>
                  <a:cxn ang="0">
                    <a:pos x="7570" y="889"/>
                  </a:cxn>
                  <a:cxn ang="0">
                    <a:pos x="7386" y="882"/>
                  </a:cxn>
                  <a:cxn ang="0">
                    <a:pos x="7202" y="875"/>
                  </a:cxn>
                  <a:cxn ang="0">
                    <a:pos x="7018" y="868"/>
                  </a:cxn>
                  <a:cxn ang="0">
                    <a:pos x="6833" y="861"/>
                  </a:cxn>
                  <a:cxn ang="0">
                    <a:pos x="6649" y="853"/>
                  </a:cxn>
                  <a:cxn ang="0">
                    <a:pos x="6465" y="845"/>
                  </a:cxn>
                  <a:cxn ang="0">
                    <a:pos x="6280" y="837"/>
                  </a:cxn>
                  <a:cxn ang="0">
                    <a:pos x="6095" y="828"/>
                  </a:cxn>
                  <a:cxn ang="0">
                    <a:pos x="5910" y="818"/>
                  </a:cxn>
                  <a:cxn ang="0">
                    <a:pos x="5725" y="808"/>
                  </a:cxn>
                  <a:cxn ang="0">
                    <a:pos x="5540" y="797"/>
                  </a:cxn>
                  <a:cxn ang="0">
                    <a:pos x="5354" y="785"/>
                  </a:cxn>
                  <a:cxn ang="0">
                    <a:pos x="5168" y="772"/>
                  </a:cxn>
                  <a:cxn ang="0">
                    <a:pos x="4981" y="758"/>
                  </a:cxn>
                  <a:cxn ang="0">
                    <a:pos x="4795" y="744"/>
                  </a:cxn>
                  <a:cxn ang="0">
                    <a:pos x="4607" y="728"/>
                  </a:cxn>
                  <a:cxn ang="0">
                    <a:pos x="4420" y="710"/>
                  </a:cxn>
                  <a:cxn ang="0">
                    <a:pos x="4232" y="692"/>
                  </a:cxn>
                  <a:cxn ang="0">
                    <a:pos x="4043" y="672"/>
                  </a:cxn>
                  <a:cxn ang="0">
                    <a:pos x="3854" y="650"/>
                  </a:cxn>
                  <a:cxn ang="0">
                    <a:pos x="3665" y="627"/>
                  </a:cxn>
                  <a:cxn ang="0">
                    <a:pos x="3475" y="603"/>
                  </a:cxn>
                  <a:cxn ang="0">
                    <a:pos x="3285" y="577"/>
                  </a:cxn>
                  <a:cxn ang="0">
                    <a:pos x="3094" y="550"/>
                  </a:cxn>
                  <a:cxn ang="0">
                    <a:pos x="2903" y="522"/>
                  </a:cxn>
                  <a:cxn ang="0">
                    <a:pos x="2711" y="492"/>
                  </a:cxn>
                  <a:cxn ang="0">
                    <a:pos x="2519" y="462"/>
                  </a:cxn>
                  <a:cxn ang="0">
                    <a:pos x="2326" y="430"/>
                  </a:cxn>
                  <a:cxn ang="0">
                    <a:pos x="2134" y="398"/>
                  </a:cxn>
                  <a:cxn ang="0">
                    <a:pos x="1941" y="364"/>
                  </a:cxn>
                  <a:cxn ang="0">
                    <a:pos x="1747" y="330"/>
                  </a:cxn>
                  <a:cxn ang="0">
                    <a:pos x="1554" y="295"/>
                  </a:cxn>
                  <a:cxn ang="0">
                    <a:pos x="1360" y="260"/>
                  </a:cxn>
                  <a:cxn ang="0">
                    <a:pos x="1166" y="224"/>
                  </a:cxn>
                  <a:cxn ang="0">
                    <a:pos x="972" y="187"/>
                  </a:cxn>
                  <a:cxn ang="0">
                    <a:pos x="778" y="150"/>
                  </a:cxn>
                  <a:cxn ang="0">
                    <a:pos x="584" y="113"/>
                  </a:cxn>
                  <a:cxn ang="0">
                    <a:pos x="389" y="75"/>
                  </a:cxn>
                  <a:cxn ang="0">
                    <a:pos x="195" y="38"/>
                  </a:cxn>
                  <a:cxn ang="0">
                    <a:pos x="0" y="0"/>
                  </a:cxn>
                </a:cxnLst>
                <a:rect l="0" t="0" r="r" b="b"/>
                <a:pathLst>
                  <a:path w="7570" h="889">
                    <a:moveTo>
                      <a:pt x="7570" y="889"/>
                    </a:moveTo>
                    <a:lnTo>
                      <a:pt x="7386" y="882"/>
                    </a:lnTo>
                    <a:lnTo>
                      <a:pt x="7202" y="875"/>
                    </a:lnTo>
                    <a:lnTo>
                      <a:pt x="7018" y="868"/>
                    </a:lnTo>
                    <a:lnTo>
                      <a:pt x="6833" y="861"/>
                    </a:lnTo>
                    <a:lnTo>
                      <a:pt x="6649" y="853"/>
                    </a:lnTo>
                    <a:lnTo>
                      <a:pt x="6465" y="845"/>
                    </a:lnTo>
                    <a:lnTo>
                      <a:pt x="6280" y="837"/>
                    </a:lnTo>
                    <a:lnTo>
                      <a:pt x="6095" y="828"/>
                    </a:lnTo>
                    <a:lnTo>
                      <a:pt x="5910" y="818"/>
                    </a:lnTo>
                    <a:lnTo>
                      <a:pt x="5725" y="808"/>
                    </a:lnTo>
                    <a:lnTo>
                      <a:pt x="5540" y="797"/>
                    </a:lnTo>
                    <a:lnTo>
                      <a:pt x="5354" y="785"/>
                    </a:lnTo>
                    <a:lnTo>
                      <a:pt x="5168" y="772"/>
                    </a:lnTo>
                    <a:lnTo>
                      <a:pt x="4981" y="758"/>
                    </a:lnTo>
                    <a:lnTo>
                      <a:pt x="4795" y="744"/>
                    </a:lnTo>
                    <a:lnTo>
                      <a:pt x="4607" y="728"/>
                    </a:lnTo>
                    <a:lnTo>
                      <a:pt x="4420" y="710"/>
                    </a:lnTo>
                    <a:lnTo>
                      <a:pt x="4232" y="692"/>
                    </a:lnTo>
                    <a:lnTo>
                      <a:pt x="4043" y="672"/>
                    </a:lnTo>
                    <a:lnTo>
                      <a:pt x="3854" y="650"/>
                    </a:lnTo>
                    <a:lnTo>
                      <a:pt x="3665" y="627"/>
                    </a:lnTo>
                    <a:lnTo>
                      <a:pt x="3475" y="603"/>
                    </a:lnTo>
                    <a:lnTo>
                      <a:pt x="3285" y="577"/>
                    </a:lnTo>
                    <a:lnTo>
                      <a:pt x="3094" y="550"/>
                    </a:lnTo>
                    <a:lnTo>
                      <a:pt x="2903" y="522"/>
                    </a:lnTo>
                    <a:lnTo>
                      <a:pt x="2711" y="492"/>
                    </a:lnTo>
                    <a:lnTo>
                      <a:pt x="2519" y="462"/>
                    </a:lnTo>
                    <a:lnTo>
                      <a:pt x="2326" y="430"/>
                    </a:lnTo>
                    <a:lnTo>
                      <a:pt x="2134" y="398"/>
                    </a:lnTo>
                    <a:lnTo>
                      <a:pt x="1941" y="364"/>
                    </a:lnTo>
                    <a:lnTo>
                      <a:pt x="1747" y="330"/>
                    </a:lnTo>
                    <a:lnTo>
                      <a:pt x="1554" y="295"/>
                    </a:lnTo>
                    <a:lnTo>
                      <a:pt x="1360" y="260"/>
                    </a:lnTo>
                    <a:lnTo>
                      <a:pt x="1166" y="224"/>
                    </a:lnTo>
                    <a:lnTo>
                      <a:pt x="972" y="187"/>
                    </a:lnTo>
                    <a:lnTo>
                      <a:pt x="778" y="150"/>
                    </a:lnTo>
                    <a:lnTo>
                      <a:pt x="584" y="113"/>
                    </a:lnTo>
                    <a:lnTo>
                      <a:pt x="389" y="75"/>
                    </a:lnTo>
                    <a:lnTo>
                      <a:pt x="195" y="38"/>
                    </a:lnTo>
                    <a:lnTo>
                      <a:pt x="0" y="0"/>
                    </a:lnTo>
                  </a:path>
                </a:pathLst>
              </a:custGeom>
              <a:noFill/>
              <a:ln w="1855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14" name="Group 370"/>
            <p:cNvGrpSpPr>
              <a:grpSpLocks/>
            </p:cNvGrpSpPr>
            <p:nvPr/>
          </p:nvGrpSpPr>
          <p:grpSpPr bwMode="auto">
            <a:xfrm>
              <a:off x="2286" y="3010"/>
              <a:ext cx="7571" cy="888"/>
              <a:chOff x="2286" y="3010"/>
              <a:chExt cx="7571" cy="888"/>
            </a:xfrm>
          </p:grpSpPr>
          <p:sp>
            <p:nvSpPr>
              <p:cNvPr id="140" name="Freeform 371"/>
              <p:cNvSpPr>
                <a:spLocks/>
              </p:cNvSpPr>
              <p:nvPr/>
            </p:nvSpPr>
            <p:spPr bwMode="auto">
              <a:xfrm>
                <a:off x="2286" y="3010"/>
                <a:ext cx="7571" cy="888"/>
              </a:xfrm>
              <a:custGeom>
                <a:avLst/>
                <a:gdLst/>
                <a:ahLst/>
                <a:cxnLst>
                  <a:cxn ang="0">
                    <a:pos x="7571" y="888"/>
                  </a:cxn>
                  <a:cxn ang="0">
                    <a:pos x="7387" y="881"/>
                  </a:cxn>
                  <a:cxn ang="0">
                    <a:pos x="7203" y="874"/>
                  </a:cxn>
                  <a:cxn ang="0">
                    <a:pos x="7018" y="867"/>
                  </a:cxn>
                  <a:cxn ang="0">
                    <a:pos x="6834" y="860"/>
                  </a:cxn>
                  <a:cxn ang="0">
                    <a:pos x="6650" y="852"/>
                  </a:cxn>
                  <a:cxn ang="0">
                    <a:pos x="6465" y="844"/>
                  </a:cxn>
                  <a:cxn ang="0">
                    <a:pos x="6281" y="836"/>
                  </a:cxn>
                  <a:cxn ang="0">
                    <a:pos x="6096" y="827"/>
                  </a:cxn>
                  <a:cxn ang="0">
                    <a:pos x="5911" y="817"/>
                  </a:cxn>
                  <a:cxn ang="0">
                    <a:pos x="5726" y="807"/>
                  </a:cxn>
                  <a:cxn ang="0">
                    <a:pos x="5540" y="796"/>
                  </a:cxn>
                  <a:cxn ang="0">
                    <a:pos x="5355" y="784"/>
                  </a:cxn>
                  <a:cxn ang="0">
                    <a:pos x="5169" y="772"/>
                  </a:cxn>
                  <a:cxn ang="0">
                    <a:pos x="4982" y="758"/>
                  </a:cxn>
                  <a:cxn ang="0">
                    <a:pos x="4796" y="743"/>
                  </a:cxn>
                  <a:cxn ang="0">
                    <a:pos x="4608" y="727"/>
                  </a:cxn>
                  <a:cxn ang="0">
                    <a:pos x="4421" y="710"/>
                  </a:cxn>
                  <a:cxn ang="0">
                    <a:pos x="4233" y="691"/>
                  </a:cxn>
                  <a:cxn ang="0">
                    <a:pos x="4045" y="671"/>
                  </a:cxn>
                  <a:cxn ang="0">
                    <a:pos x="3856" y="650"/>
                  </a:cxn>
                  <a:cxn ang="0">
                    <a:pos x="3666" y="627"/>
                  </a:cxn>
                  <a:cxn ang="0">
                    <a:pos x="3476" y="603"/>
                  </a:cxn>
                  <a:cxn ang="0">
                    <a:pos x="3286" y="577"/>
                  </a:cxn>
                  <a:cxn ang="0">
                    <a:pos x="3095" y="550"/>
                  </a:cxn>
                  <a:cxn ang="0">
                    <a:pos x="2904" y="521"/>
                  </a:cxn>
                  <a:cxn ang="0">
                    <a:pos x="2712" y="492"/>
                  </a:cxn>
                  <a:cxn ang="0">
                    <a:pos x="2520" y="461"/>
                  </a:cxn>
                  <a:cxn ang="0">
                    <a:pos x="2327" y="430"/>
                  </a:cxn>
                  <a:cxn ang="0">
                    <a:pos x="2134" y="397"/>
                  </a:cxn>
                  <a:cxn ang="0">
                    <a:pos x="1941" y="363"/>
                  </a:cxn>
                  <a:cxn ang="0">
                    <a:pos x="1748" y="329"/>
                  </a:cxn>
                  <a:cxn ang="0">
                    <a:pos x="1554" y="294"/>
                  </a:cxn>
                  <a:cxn ang="0">
                    <a:pos x="1361" y="259"/>
                  </a:cxn>
                  <a:cxn ang="0">
                    <a:pos x="1167" y="223"/>
                  </a:cxn>
                  <a:cxn ang="0">
                    <a:pos x="972" y="186"/>
                  </a:cxn>
                  <a:cxn ang="0">
                    <a:pos x="778" y="149"/>
                  </a:cxn>
                  <a:cxn ang="0">
                    <a:pos x="584" y="112"/>
                  </a:cxn>
                  <a:cxn ang="0">
                    <a:pos x="389" y="75"/>
                  </a:cxn>
                  <a:cxn ang="0">
                    <a:pos x="195" y="37"/>
                  </a:cxn>
                  <a:cxn ang="0">
                    <a:pos x="0" y="0"/>
                  </a:cxn>
                </a:cxnLst>
                <a:rect l="0" t="0" r="r" b="b"/>
                <a:pathLst>
                  <a:path w="7571" h="888">
                    <a:moveTo>
                      <a:pt x="7571" y="888"/>
                    </a:moveTo>
                    <a:lnTo>
                      <a:pt x="7387" y="881"/>
                    </a:lnTo>
                    <a:lnTo>
                      <a:pt x="7203" y="874"/>
                    </a:lnTo>
                    <a:lnTo>
                      <a:pt x="7018" y="867"/>
                    </a:lnTo>
                    <a:lnTo>
                      <a:pt x="6834" y="860"/>
                    </a:lnTo>
                    <a:lnTo>
                      <a:pt x="6650" y="852"/>
                    </a:lnTo>
                    <a:lnTo>
                      <a:pt x="6465" y="844"/>
                    </a:lnTo>
                    <a:lnTo>
                      <a:pt x="6281" y="836"/>
                    </a:lnTo>
                    <a:lnTo>
                      <a:pt x="6096" y="827"/>
                    </a:lnTo>
                    <a:lnTo>
                      <a:pt x="5911" y="817"/>
                    </a:lnTo>
                    <a:lnTo>
                      <a:pt x="5726" y="807"/>
                    </a:lnTo>
                    <a:lnTo>
                      <a:pt x="5540" y="796"/>
                    </a:lnTo>
                    <a:lnTo>
                      <a:pt x="5355" y="784"/>
                    </a:lnTo>
                    <a:lnTo>
                      <a:pt x="5169" y="772"/>
                    </a:lnTo>
                    <a:lnTo>
                      <a:pt x="4982" y="758"/>
                    </a:lnTo>
                    <a:lnTo>
                      <a:pt x="4796" y="743"/>
                    </a:lnTo>
                    <a:lnTo>
                      <a:pt x="4608" y="727"/>
                    </a:lnTo>
                    <a:lnTo>
                      <a:pt x="4421" y="710"/>
                    </a:lnTo>
                    <a:lnTo>
                      <a:pt x="4233" y="691"/>
                    </a:lnTo>
                    <a:lnTo>
                      <a:pt x="4045" y="671"/>
                    </a:lnTo>
                    <a:lnTo>
                      <a:pt x="3856" y="650"/>
                    </a:lnTo>
                    <a:lnTo>
                      <a:pt x="3666" y="627"/>
                    </a:lnTo>
                    <a:lnTo>
                      <a:pt x="3476" y="603"/>
                    </a:lnTo>
                    <a:lnTo>
                      <a:pt x="3286" y="577"/>
                    </a:lnTo>
                    <a:lnTo>
                      <a:pt x="3095" y="550"/>
                    </a:lnTo>
                    <a:lnTo>
                      <a:pt x="2904" y="521"/>
                    </a:lnTo>
                    <a:lnTo>
                      <a:pt x="2712" y="492"/>
                    </a:lnTo>
                    <a:lnTo>
                      <a:pt x="2520" y="461"/>
                    </a:lnTo>
                    <a:lnTo>
                      <a:pt x="2327" y="430"/>
                    </a:lnTo>
                    <a:lnTo>
                      <a:pt x="2134" y="397"/>
                    </a:lnTo>
                    <a:lnTo>
                      <a:pt x="1941" y="363"/>
                    </a:lnTo>
                    <a:lnTo>
                      <a:pt x="1748" y="329"/>
                    </a:lnTo>
                    <a:lnTo>
                      <a:pt x="1554" y="294"/>
                    </a:lnTo>
                    <a:lnTo>
                      <a:pt x="1361" y="259"/>
                    </a:lnTo>
                    <a:lnTo>
                      <a:pt x="1167" y="223"/>
                    </a:lnTo>
                    <a:lnTo>
                      <a:pt x="972" y="186"/>
                    </a:lnTo>
                    <a:lnTo>
                      <a:pt x="778" y="149"/>
                    </a:lnTo>
                    <a:lnTo>
                      <a:pt x="584" y="112"/>
                    </a:lnTo>
                    <a:lnTo>
                      <a:pt x="389" y="75"/>
                    </a:lnTo>
                    <a:lnTo>
                      <a:pt x="195" y="37"/>
                    </a:lnTo>
                    <a:lnTo>
                      <a:pt x="0" y="0"/>
                    </a:lnTo>
                  </a:path>
                </a:pathLst>
              </a:custGeom>
              <a:noFill/>
              <a:ln w="1855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pic>
            <p:nvPicPr>
              <p:cNvPr id="141" name="Picture 372"/>
              <p:cNvPicPr>
                <a:picLocks noChangeAspect="1" noChangeArrowheads="1"/>
              </p:cNvPicPr>
              <p:nvPr/>
            </p:nvPicPr>
            <p:blipFill>
              <a:blip r:embed="rId3" cstate="print"/>
              <a:srcRect/>
              <a:stretch>
                <a:fillRect/>
              </a:stretch>
            </p:blipFill>
            <p:spPr bwMode="auto">
              <a:xfrm>
                <a:off x="2310" y="2256"/>
                <a:ext cx="986" cy="1981"/>
              </a:xfrm>
              <a:prstGeom prst="rect">
                <a:avLst/>
              </a:prstGeom>
              <a:noFill/>
            </p:spPr>
          </p:pic>
        </p:grpSp>
        <p:grpSp>
          <p:nvGrpSpPr>
            <p:cNvPr id="15" name="Group 373"/>
            <p:cNvGrpSpPr>
              <a:grpSpLocks/>
            </p:cNvGrpSpPr>
            <p:nvPr/>
          </p:nvGrpSpPr>
          <p:grpSpPr bwMode="auto">
            <a:xfrm>
              <a:off x="3464" y="2261"/>
              <a:ext cx="148" cy="1972"/>
              <a:chOff x="3464" y="2261"/>
              <a:chExt cx="148" cy="1972"/>
            </a:xfrm>
          </p:grpSpPr>
          <p:sp>
            <p:nvSpPr>
              <p:cNvPr id="139" name="Freeform 374"/>
              <p:cNvSpPr>
                <a:spLocks/>
              </p:cNvSpPr>
              <p:nvPr/>
            </p:nvSpPr>
            <p:spPr bwMode="auto">
              <a:xfrm>
                <a:off x="3464" y="2261"/>
                <a:ext cx="148" cy="1972"/>
              </a:xfrm>
              <a:custGeom>
                <a:avLst/>
                <a:gdLst/>
                <a:ahLst/>
                <a:cxnLst>
                  <a:cxn ang="0">
                    <a:pos x="148" y="0"/>
                  </a:cxn>
                  <a:cxn ang="0">
                    <a:pos x="0" y="0"/>
                  </a:cxn>
                  <a:cxn ang="0">
                    <a:pos x="0" y="1971"/>
                  </a:cxn>
                  <a:cxn ang="0">
                    <a:pos x="148" y="1971"/>
                  </a:cxn>
                  <a:cxn ang="0">
                    <a:pos x="148" y="0"/>
                  </a:cxn>
                </a:cxnLst>
                <a:rect l="0" t="0" r="r" b="b"/>
                <a:pathLst>
                  <a:path w="148" h="1972">
                    <a:moveTo>
                      <a:pt x="148" y="0"/>
                    </a:moveTo>
                    <a:lnTo>
                      <a:pt x="0" y="0"/>
                    </a:lnTo>
                    <a:lnTo>
                      <a:pt x="0" y="1971"/>
                    </a:lnTo>
                    <a:lnTo>
                      <a:pt x="148" y="1971"/>
                    </a:lnTo>
                    <a:lnTo>
                      <a:pt x="148"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16" name="Group 375"/>
            <p:cNvGrpSpPr>
              <a:grpSpLocks/>
            </p:cNvGrpSpPr>
            <p:nvPr/>
          </p:nvGrpSpPr>
          <p:grpSpPr bwMode="auto">
            <a:xfrm>
              <a:off x="3760" y="2489"/>
              <a:ext cx="170" cy="1751"/>
              <a:chOff x="3760" y="2489"/>
              <a:chExt cx="170" cy="1751"/>
            </a:xfrm>
          </p:grpSpPr>
          <p:sp>
            <p:nvSpPr>
              <p:cNvPr id="138" name="Freeform 376"/>
              <p:cNvSpPr>
                <a:spLocks/>
              </p:cNvSpPr>
              <p:nvPr/>
            </p:nvSpPr>
            <p:spPr bwMode="auto">
              <a:xfrm>
                <a:off x="3760" y="2489"/>
                <a:ext cx="170" cy="1751"/>
              </a:xfrm>
              <a:custGeom>
                <a:avLst/>
                <a:gdLst/>
                <a:ahLst/>
                <a:cxnLst>
                  <a:cxn ang="0">
                    <a:pos x="170" y="0"/>
                  </a:cxn>
                  <a:cxn ang="0">
                    <a:pos x="0" y="0"/>
                  </a:cxn>
                  <a:cxn ang="0">
                    <a:pos x="0" y="1751"/>
                  </a:cxn>
                  <a:cxn ang="0">
                    <a:pos x="170" y="1751"/>
                  </a:cxn>
                  <a:cxn ang="0">
                    <a:pos x="170" y="0"/>
                  </a:cxn>
                </a:cxnLst>
                <a:rect l="0" t="0" r="r" b="b"/>
                <a:pathLst>
                  <a:path w="170" h="1751">
                    <a:moveTo>
                      <a:pt x="170" y="0"/>
                    </a:moveTo>
                    <a:lnTo>
                      <a:pt x="0" y="0"/>
                    </a:lnTo>
                    <a:lnTo>
                      <a:pt x="0" y="1751"/>
                    </a:lnTo>
                    <a:lnTo>
                      <a:pt x="170" y="1751"/>
                    </a:lnTo>
                    <a:lnTo>
                      <a:pt x="170"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17" name="Group 377"/>
            <p:cNvGrpSpPr>
              <a:grpSpLocks/>
            </p:cNvGrpSpPr>
            <p:nvPr/>
          </p:nvGrpSpPr>
          <p:grpSpPr bwMode="auto">
            <a:xfrm>
              <a:off x="4075" y="2489"/>
              <a:ext cx="170" cy="1751"/>
              <a:chOff x="4075" y="2489"/>
              <a:chExt cx="170" cy="1751"/>
            </a:xfrm>
          </p:grpSpPr>
          <p:sp>
            <p:nvSpPr>
              <p:cNvPr id="137" name="Freeform 378"/>
              <p:cNvSpPr>
                <a:spLocks/>
              </p:cNvSpPr>
              <p:nvPr/>
            </p:nvSpPr>
            <p:spPr bwMode="auto">
              <a:xfrm>
                <a:off x="4075" y="2489"/>
                <a:ext cx="170" cy="1751"/>
              </a:xfrm>
              <a:custGeom>
                <a:avLst/>
                <a:gdLst/>
                <a:ahLst/>
                <a:cxnLst>
                  <a:cxn ang="0">
                    <a:pos x="171" y="0"/>
                  </a:cxn>
                  <a:cxn ang="0">
                    <a:pos x="0" y="0"/>
                  </a:cxn>
                  <a:cxn ang="0">
                    <a:pos x="0" y="1751"/>
                  </a:cxn>
                  <a:cxn ang="0">
                    <a:pos x="171" y="1751"/>
                  </a:cxn>
                  <a:cxn ang="0">
                    <a:pos x="171" y="0"/>
                  </a:cxn>
                </a:cxnLst>
                <a:rect l="0" t="0" r="r" b="b"/>
                <a:pathLst>
                  <a:path w="170" h="1751">
                    <a:moveTo>
                      <a:pt x="171" y="0"/>
                    </a:moveTo>
                    <a:lnTo>
                      <a:pt x="0" y="0"/>
                    </a:lnTo>
                    <a:lnTo>
                      <a:pt x="0" y="1751"/>
                    </a:lnTo>
                    <a:lnTo>
                      <a:pt x="171" y="1751"/>
                    </a:lnTo>
                    <a:lnTo>
                      <a:pt x="171"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18" name="Group 379"/>
            <p:cNvGrpSpPr>
              <a:grpSpLocks/>
            </p:cNvGrpSpPr>
            <p:nvPr/>
          </p:nvGrpSpPr>
          <p:grpSpPr bwMode="auto">
            <a:xfrm>
              <a:off x="4390" y="2489"/>
              <a:ext cx="170" cy="1751"/>
              <a:chOff x="4390" y="2489"/>
              <a:chExt cx="170" cy="1751"/>
            </a:xfrm>
          </p:grpSpPr>
          <p:sp>
            <p:nvSpPr>
              <p:cNvPr id="136" name="Freeform 380"/>
              <p:cNvSpPr>
                <a:spLocks/>
              </p:cNvSpPr>
              <p:nvPr/>
            </p:nvSpPr>
            <p:spPr bwMode="auto">
              <a:xfrm>
                <a:off x="4390" y="2489"/>
                <a:ext cx="170" cy="1751"/>
              </a:xfrm>
              <a:custGeom>
                <a:avLst/>
                <a:gdLst/>
                <a:ahLst/>
                <a:cxnLst>
                  <a:cxn ang="0">
                    <a:pos x="170" y="0"/>
                  </a:cxn>
                  <a:cxn ang="0">
                    <a:pos x="0" y="0"/>
                  </a:cxn>
                  <a:cxn ang="0">
                    <a:pos x="0" y="1751"/>
                  </a:cxn>
                  <a:cxn ang="0">
                    <a:pos x="170" y="1751"/>
                  </a:cxn>
                  <a:cxn ang="0">
                    <a:pos x="170" y="0"/>
                  </a:cxn>
                </a:cxnLst>
                <a:rect l="0" t="0" r="r" b="b"/>
                <a:pathLst>
                  <a:path w="170" h="1751">
                    <a:moveTo>
                      <a:pt x="170" y="0"/>
                    </a:moveTo>
                    <a:lnTo>
                      <a:pt x="0" y="0"/>
                    </a:lnTo>
                    <a:lnTo>
                      <a:pt x="0" y="1751"/>
                    </a:lnTo>
                    <a:lnTo>
                      <a:pt x="170" y="1751"/>
                    </a:lnTo>
                    <a:lnTo>
                      <a:pt x="170"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19" name="Group 381"/>
            <p:cNvGrpSpPr>
              <a:grpSpLocks/>
            </p:cNvGrpSpPr>
            <p:nvPr/>
          </p:nvGrpSpPr>
          <p:grpSpPr bwMode="auto">
            <a:xfrm>
              <a:off x="4716" y="2489"/>
              <a:ext cx="170" cy="1751"/>
              <a:chOff x="4716" y="2489"/>
              <a:chExt cx="170" cy="1751"/>
            </a:xfrm>
          </p:grpSpPr>
          <p:sp>
            <p:nvSpPr>
              <p:cNvPr id="135" name="Freeform 382"/>
              <p:cNvSpPr>
                <a:spLocks/>
              </p:cNvSpPr>
              <p:nvPr/>
            </p:nvSpPr>
            <p:spPr bwMode="auto">
              <a:xfrm>
                <a:off x="4716" y="2489"/>
                <a:ext cx="170" cy="1751"/>
              </a:xfrm>
              <a:custGeom>
                <a:avLst/>
                <a:gdLst/>
                <a:ahLst/>
                <a:cxnLst>
                  <a:cxn ang="0">
                    <a:pos x="170" y="0"/>
                  </a:cxn>
                  <a:cxn ang="0">
                    <a:pos x="0" y="0"/>
                  </a:cxn>
                  <a:cxn ang="0">
                    <a:pos x="0" y="1751"/>
                  </a:cxn>
                  <a:cxn ang="0">
                    <a:pos x="170" y="1751"/>
                  </a:cxn>
                  <a:cxn ang="0">
                    <a:pos x="170" y="0"/>
                  </a:cxn>
                </a:cxnLst>
                <a:rect l="0" t="0" r="r" b="b"/>
                <a:pathLst>
                  <a:path w="170" h="1751">
                    <a:moveTo>
                      <a:pt x="170" y="0"/>
                    </a:moveTo>
                    <a:lnTo>
                      <a:pt x="0" y="0"/>
                    </a:lnTo>
                    <a:lnTo>
                      <a:pt x="0" y="1751"/>
                    </a:lnTo>
                    <a:lnTo>
                      <a:pt x="170" y="1751"/>
                    </a:lnTo>
                    <a:lnTo>
                      <a:pt x="170"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0" name="Group 383"/>
            <p:cNvGrpSpPr>
              <a:grpSpLocks/>
            </p:cNvGrpSpPr>
            <p:nvPr/>
          </p:nvGrpSpPr>
          <p:grpSpPr bwMode="auto">
            <a:xfrm>
              <a:off x="5046" y="2761"/>
              <a:ext cx="158" cy="1478"/>
              <a:chOff x="5046" y="2761"/>
              <a:chExt cx="158" cy="1478"/>
            </a:xfrm>
          </p:grpSpPr>
          <p:sp>
            <p:nvSpPr>
              <p:cNvPr id="134" name="Freeform 384"/>
              <p:cNvSpPr>
                <a:spLocks/>
              </p:cNvSpPr>
              <p:nvPr/>
            </p:nvSpPr>
            <p:spPr bwMode="auto">
              <a:xfrm>
                <a:off x="5046" y="2761"/>
                <a:ext cx="158" cy="1478"/>
              </a:xfrm>
              <a:custGeom>
                <a:avLst/>
                <a:gdLst/>
                <a:ahLst/>
                <a:cxnLst>
                  <a:cxn ang="0">
                    <a:pos x="158" y="0"/>
                  </a:cxn>
                  <a:cxn ang="0">
                    <a:pos x="0" y="0"/>
                  </a:cxn>
                  <a:cxn ang="0">
                    <a:pos x="0" y="1479"/>
                  </a:cxn>
                  <a:cxn ang="0">
                    <a:pos x="158" y="1479"/>
                  </a:cxn>
                  <a:cxn ang="0">
                    <a:pos x="158" y="0"/>
                  </a:cxn>
                </a:cxnLst>
                <a:rect l="0" t="0" r="r" b="b"/>
                <a:pathLst>
                  <a:path w="158" h="1478">
                    <a:moveTo>
                      <a:pt x="158" y="0"/>
                    </a:moveTo>
                    <a:lnTo>
                      <a:pt x="0" y="0"/>
                    </a:lnTo>
                    <a:lnTo>
                      <a:pt x="0" y="1479"/>
                    </a:lnTo>
                    <a:lnTo>
                      <a:pt x="158" y="1479"/>
                    </a:lnTo>
                    <a:lnTo>
                      <a:pt x="158"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1" name="Group 385"/>
            <p:cNvGrpSpPr>
              <a:grpSpLocks/>
            </p:cNvGrpSpPr>
            <p:nvPr/>
          </p:nvGrpSpPr>
          <p:grpSpPr bwMode="auto">
            <a:xfrm>
              <a:off x="5360" y="2761"/>
              <a:ext cx="160" cy="1478"/>
              <a:chOff x="5360" y="2761"/>
              <a:chExt cx="160" cy="1478"/>
            </a:xfrm>
          </p:grpSpPr>
          <p:sp>
            <p:nvSpPr>
              <p:cNvPr id="133" name="Freeform 386"/>
              <p:cNvSpPr>
                <a:spLocks/>
              </p:cNvSpPr>
              <p:nvPr/>
            </p:nvSpPr>
            <p:spPr bwMode="auto">
              <a:xfrm>
                <a:off x="5360" y="2761"/>
                <a:ext cx="160" cy="1478"/>
              </a:xfrm>
              <a:custGeom>
                <a:avLst/>
                <a:gdLst/>
                <a:ahLst/>
                <a:cxnLst>
                  <a:cxn ang="0">
                    <a:pos x="160" y="0"/>
                  </a:cxn>
                  <a:cxn ang="0">
                    <a:pos x="0" y="0"/>
                  </a:cxn>
                  <a:cxn ang="0">
                    <a:pos x="0" y="1479"/>
                  </a:cxn>
                  <a:cxn ang="0">
                    <a:pos x="160" y="1479"/>
                  </a:cxn>
                  <a:cxn ang="0">
                    <a:pos x="160" y="0"/>
                  </a:cxn>
                </a:cxnLst>
                <a:rect l="0" t="0" r="r" b="b"/>
                <a:pathLst>
                  <a:path w="160" h="1478">
                    <a:moveTo>
                      <a:pt x="160" y="0"/>
                    </a:moveTo>
                    <a:lnTo>
                      <a:pt x="0" y="0"/>
                    </a:lnTo>
                    <a:lnTo>
                      <a:pt x="0" y="1479"/>
                    </a:lnTo>
                    <a:lnTo>
                      <a:pt x="160" y="1479"/>
                    </a:lnTo>
                    <a:lnTo>
                      <a:pt x="160"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2" name="Group 387"/>
            <p:cNvGrpSpPr>
              <a:grpSpLocks/>
            </p:cNvGrpSpPr>
            <p:nvPr/>
          </p:nvGrpSpPr>
          <p:grpSpPr bwMode="auto">
            <a:xfrm>
              <a:off x="5676" y="2761"/>
              <a:ext cx="158" cy="1478"/>
              <a:chOff x="5676" y="2761"/>
              <a:chExt cx="158" cy="1478"/>
            </a:xfrm>
          </p:grpSpPr>
          <p:sp>
            <p:nvSpPr>
              <p:cNvPr id="132" name="Freeform 388"/>
              <p:cNvSpPr>
                <a:spLocks/>
              </p:cNvSpPr>
              <p:nvPr/>
            </p:nvSpPr>
            <p:spPr bwMode="auto">
              <a:xfrm>
                <a:off x="5676" y="2761"/>
                <a:ext cx="158" cy="1478"/>
              </a:xfrm>
              <a:custGeom>
                <a:avLst/>
                <a:gdLst/>
                <a:ahLst/>
                <a:cxnLst>
                  <a:cxn ang="0">
                    <a:pos x="158" y="0"/>
                  </a:cxn>
                  <a:cxn ang="0">
                    <a:pos x="0" y="0"/>
                  </a:cxn>
                  <a:cxn ang="0">
                    <a:pos x="0" y="1479"/>
                  </a:cxn>
                  <a:cxn ang="0">
                    <a:pos x="158" y="1479"/>
                  </a:cxn>
                  <a:cxn ang="0">
                    <a:pos x="158" y="0"/>
                  </a:cxn>
                </a:cxnLst>
                <a:rect l="0" t="0" r="r" b="b"/>
                <a:pathLst>
                  <a:path w="158" h="1478">
                    <a:moveTo>
                      <a:pt x="158" y="0"/>
                    </a:moveTo>
                    <a:lnTo>
                      <a:pt x="0" y="0"/>
                    </a:lnTo>
                    <a:lnTo>
                      <a:pt x="0" y="1479"/>
                    </a:lnTo>
                    <a:lnTo>
                      <a:pt x="158" y="1479"/>
                    </a:lnTo>
                    <a:lnTo>
                      <a:pt x="158"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3" name="Group 389"/>
            <p:cNvGrpSpPr>
              <a:grpSpLocks/>
            </p:cNvGrpSpPr>
            <p:nvPr/>
          </p:nvGrpSpPr>
          <p:grpSpPr bwMode="auto">
            <a:xfrm>
              <a:off x="6001" y="2761"/>
              <a:ext cx="160" cy="1478"/>
              <a:chOff x="6001" y="2761"/>
              <a:chExt cx="160" cy="1478"/>
            </a:xfrm>
          </p:grpSpPr>
          <p:sp>
            <p:nvSpPr>
              <p:cNvPr id="131" name="Freeform 390"/>
              <p:cNvSpPr>
                <a:spLocks/>
              </p:cNvSpPr>
              <p:nvPr/>
            </p:nvSpPr>
            <p:spPr bwMode="auto">
              <a:xfrm>
                <a:off x="6001" y="2761"/>
                <a:ext cx="160" cy="1478"/>
              </a:xfrm>
              <a:custGeom>
                <a:avLst/>
                <a:gdLst/>
                <a:ahLst/>
                <a:cxnLst>
                  <a:cxn ang="0">
                    <a:pos x="160" y="0"/>
                  </a:cxn>
                  <a:cxn ang="0">
                    <a:pos x="0" y="0"/>
                  </a:cxn>
                  <a:cxn ang="0">
                    <a:pos x="0" y="1479"/>
                  </a:cxn>
                  <a:cxn ang="0">
                    <a:pos x="160" y="1479"/>
                  </a:cxn>
                  <a:cxn ang="0">
                    <a:pos x="160" y="0"/>
                  </a:cxn>
                </a:cxnLst>
                <a:rect l="0" t="0" r="r" b="b"/>
                <a:pathLst>
                  <a:path w="160" h="1478">
                    <a:moveTo>
                      <a:pt x="160" y="0"/>
                    </a:moveTo>
                    <a:lnTo>
                      <a:pt x="0" y="0"/>
                    </a:lnTo>
                    <a:lnTo>
                      <a:pt x="0" y="1479"/>
                    </a:lnTo>
                    <a:lnTo>
                      <a:pt x="160" y="1479"/>
                    </a:lnTo>
                    <a:lnTo>
                      <a:pt x="160"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4" name="Group 391"/>
            <p:cNvGrpSpPr>
              <a:grpSpLocks/>
            </p:cNvGrpSpPr>
            <p:nvPr/>
          </p:nvGrpSpPr>
          <p:grpSpPr bwMode="auto">
            <a:xfrm>
              <a:off x="6318" y="2909"/>
              <a:ext cx="169" cy="1328"/>
              <a:chOff x="6318" y="2909"/>
              <a:chExt cx="169" cy="1328"/>
            </a:xfrm>
          </p:grpSpPr>
          <p:sp>
            <p:nvSpPr>
              <p:cNvPr id="130" name="Freeform 392"/>
              <p:cNvSpPr>
                <a:spLocks/>
              </p:cNvSpPr>
              <p:nvPr/>
            </p:nvSpPr>
            <p:spPr bwMode="auto">
              <a:xfrm>
                <a:off x="6318" y="2909"/>
                <a:ext cx="169" cy="1328"/>
              </a:xfrm>
              <a:custGeom>
                <a:avLst/>
                <a:gdLst/>
                <a:ahLst/>
                <a:cxnLst>
                  <a:cxn ang="0">
                    <a:pos x="169" y="0"/>
                  </a:cxn>
                  <a:cxn ang="0">
                    <a:pos x="0" y="0"/>
                  </a:cxn>
                  <a:cxn ang="0">
                    <a:pos x="0" y="1328"/>
                  </a:cxn>
                  <a:cxn ang="0">
                    <a:pos x="169" y="1328"/>
                  </a:cxn>
                  <a:cxn ang="0">
                    <a:pos x="169" y="0"/>
                  </a:cxn>
                </a:cxnLst>
                <a:rect l="0" t="0" r="r" b="b"/>
                <a:pathLst>
                  <a:path w="169" h="1328">
                    <a:moveTo>
                      <a:pt x="169" y="0"/>
                    </a:moveTo>
                    <a:lnTo>
                      <a:pt x="0" y="0"/>
                    </a:lnTo>
                    <a:lnTo>
                      <a:pt x="0" y="1328"/>
                    </a:lnTo>
                    <a:lnTo>
                      <a:pt x="169" y="1328"/>
                    </a:lnTo>
                    <a:lnTo>
                      <a:pt x="169"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5" name="Group 393"/>
            <p:cNvGrpSpPr>
              <a:grpSpLocks/>
            </p:cNvGrpSpPr>
            <p:nvPr/>
          </p:nvGrpSpPr>
          <p:grpSpPr bwMode="auto">
            <a:xfrm>
              <a:off x="6634" y="2909"/>
              <a:ext cx="168" cy="1328"/>
              <a:chOff x="6634" y="2909"/>
              <a:chExt cx="168" cy="1328"/>
            </a:xfrm>
          </p:grpSpPr>
          <p:sp>
            <p:nvSpPr>
              <p:cNvPr id="129" name="Freeform 394"/>
              <p:cNvSpPr>
                <a:spLocks/>
              </p:cNvSpPr>
              <p:nvPr/>
            </p:nvSpPr>
            <p:spPr bwMode="auto">
              <a:xfrm>
                <a:off x="6634" y="2909"/>
                <a:ext cx="168" cy="1328"/>
              </a:xfrm>
              <a:custGeom>
                <a:avLst/>
                <a:gdLst/>
                <a:ahLst/>
                <a:cxnLst>
                  <a:cxn ang="0">
                    <a:pos x="168" y="0"/>
                  </a:cxn>
                  <a:cxn ang="0">
                    <a:pos x="0" y="0"/>
                  </a:cxn>
                  <a:cxn ang="0">
                    <a:pos x="0" y="1328"/>
                  </a:cxn>
                  <a:cxn ang="0">
                    <a:pos x="168" y="1328"/>
                  </a:cxn>
                  <a:cxn ang="0">
                    <a:pos x="168" y="0"/>
                  </a:cxn>
                </a:cxnLst>
                <a:rect l="0" t="0" r="r" b="b"/>
                <a:pathLst>
                  <a:path w="168" h="1328">
                    <a:moveTo>
                      <a:pt x="168" y="0"/>
                    </a:moveTo>
                    <a:lnTo>
                      <a:pt x="0" y="0"/>
                    </a:lnTo>
                    <a:lnTo>
                      <a:pt x="0" y="1328"/>
                    </a:lnTo>
                    <a:lnTo>
                      <a:pt x="168" y="1328"/>
                    </a:lnTo>
                    <a:lnTo>
                      <a:pt x="168"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6" name="Group 395"/>
            <p:cNvGrpSpPr>
              <a:grpSpLocks/>
            </p:cNvGrpSpPr>
            <p:nvPr/>
          </p:nvGrpSpPr>
          <p:grpSpPr bwMode="auto">
            <a:xfrm>
              <a:off x="6948" y="2909"/>
              <a:ext cx="169" cy="1328"/>
              <a:chOff x="6948" y="2909"/>
              <a:chExt cx="169" cy="1328"/>
            </a:xfrm>
          </p:grpSpPr>
          <p:sp>
            <p:nvSpPr>
              <p:cNvPr id="128" name="Freeform 396"/>
              <p:cNvSpPr>
                <a:spLocks/>
              </p:cNvSpPr>
              <p:nvPr/>
            </p:nvSpPr>
            <p:spPr bwMode="auto">
              <a:xfrm>
                <a:off x="6948" y="2909"/>
                <a:ext cx="169" cy="1328"/>
              </a:xfrm>
              <a:custGeom>
                <a:avLst/>
                <a:gdLst/>
                <a:ahLst/>
                <a:cxnLst>
                  <a:cxn ang="0">
                    <a:pos x="169" y="0"/>
                  </a:cxn>
                  <a:cxn ang="0">
                    <a:pos x="0" y="0"/>
                  </a:cxn>
                  <a:cxn ang="0">
                    <a:pos x="0" y="1328"/>
                  </a:cxn>
                  <a:cxn ang="0">
                    <a:pos x="169" y="1328"/>
                  </a:cxn>
                  <a:cxn ang="0">
                    <a:pos x="169" y="0"/>
                  </a:cxn>
                </a:cxnLst>
                <a:rect l="0" t="0" r="r" b="b"/>
                <a:pathLst>
                  <a:path w="169" h="1328">
                    <a:moveTo>
                      <a:pt x="169" y="0"/>
                    </a:moveTo>
                    <a:lnTo>
                      <a:pt x="0" y="0"/>
                    </a:lnTo>
                    <a:lnTo>
                      <a:pt x="0" y="1328"/>
                    </a:lnTo>
                    <a:lnTo>
                      <a:pt x="169" y="1328"/>
                    </a:lnTo>
                    <a:lnTo>
                      <a:pt x="169"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7" name="Group 397"/>
            <p:cNvGrpSpPr>
              <a:grpSpLocks/>
            </p:cNvGrpSpPr>
            <p:nvPr/>
          </p:nvGrpSpPr>
          <p:grpSpPr bwMode="auto">
            <a:xfrm>
              <a:off x="7274" y="2909"/>
              <a:ext cx="168" cy="1328"/>
              <a:chOff x="7274" y="2909"/>
              <a:chExt cx="168" cy="1328"/>
            </a:xfrm>
          </p:grpSpPr>
          <p:sp>
            <p:nvSpPr>
              <p:cNvPr id="127" name="Freeform 398"/>
              <p:cNvSpPr>
                <a:spLocks/>
              </p:cNvSpPr>
              <p:nvPr/>
            </p:nvSpPr>
            <p:spPr bwMode="auto">
              <a:xfrm>
                <a:off x="7274" y="2909"/>
                <a:ext cx="168" cy="1328"/>
              </a:xfrm>
              <a:custGeom>
                <a:avLst/>
                <a:gdLst/>
                <a:ahLst/>
                <a:cxnLst>
                  <a:cxn ang="0">
                    <a:pos x="168" y="0"/>
                  </a:cxn>
                  <a:cxn ang="0">
                    <a:pos x="0" y="0"/>
                  </a:cxn>
                  <a:cxn ang="0">
                    <a:pos x="0" y="1328"/>
                  </a:cxn>
                  <a:cxn ang="0">
                    <a:pos x="168" y="1328"/>
                  </a:cxn>
                  <a:cxn ang="0">
                    <a:pos x="168" y="0"/>
                  </a:cxn>
                </a:cxnLst>
                <a:rect l="0" t="0" r="r" b="b"/>
                <a:pathLst>
                  <a:path w="168" h="1328">
                    <a:moveTo>
                      <a:pt x="168" y="0"/>
                    </a:moveTo>
                    <a:lnTo>
                      <a:pt x="0" y="0"/>
                    </a:lnTo>
                    <a:lnTo>
                      <a:pt x="0" y="1328"/>
                    </a:lnTo>
                    <a:lnTo>
                      <a:pt x="168" y="1328"/>
                    </a:lnTo>
                    <a:lnTo>
                      <a:pt x="168"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8" name="Group 399"/>
            <p:cNvGrpSpPr>
              <a:grpSpLocks/>
            </p:cNvGrpSpPr>
            <p:nvPr/>
          </p:nvGrpSpPr>
          <p:grpSpPr bwMode="auto">
            <a:xfrm>
              <a:off x="7648" y="2978"/>
              <a:ext cx="148" cy="1261"/>
              <a:chOff x="7648" y="2978"/>
              <a:chExt cx="148" cy="1261"/>
            </a:xfrm>
          </p:grpSpPr>
          <p:sp>
            <p:nvSpPr>
              <p:cNvPr id="126" name="Freeform 400"/>
              <p:cNvSpPr>
                <a:spLocks/>
              </p:cNvSpPr>
              <p:nvPr/>
            </p:nvSpPr>
            <p:spPr bwMode="auto">
              <a:xfrm>
                <a:off x="7648" y="2978"/>
                <a:ext cx="148" cy="1261"/>
              </a:xfrm>
              <a:custGeom>
                <a:avLst/>
                <a:gdLst/>
                <a:ahLst/>
                <a:cxnLst>
                  <a:cxn ang="0">
                    <a:pos x="147" y="0"/>
                  </a:cxn>
                  <a:cxn ang="0">
                    <a:pos x="0" y="0"/>
                  </a:cxn>
                  <a:cxn ang="0">
                    <a:pos x="0" y="1262"/>
                  </a:cxn>
                  <a:cxn ang="0">
                    <a:pos x="147" y="1262"/>
                  </a:cxn>
                  <a:cxn ang="0">
                    <a:pos x="147" y="0"/>
                  </a:cxn>
                </a:cxnLst>
                <a:rect l="0" t="0" r="r" b="b"/>
                <a:pathLst>
                  <a:path w="148" h="1261">
                    <a:moveTo>
                      <a:pt x="147" y="0"/>
                    </a:moveTo>
                    <a:lnTo>
                      <a:pt x="0" y="0"/>
                    </a:lnTo>
                    <a:lnTo>
                      <a:pt x="0" y="1262"/>
                    </a:lnTo>
                    <a:lnTo>
                      <a:pt x="147" y="1262"/>
                    </a:lnTo>
                    <a:lnTo>
                      <a:pt x="147"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9" name="Group 401"/>
            <p:cNvGrpSpPr>
              <a:grpSpLocks/>
            </p:cNvGrpSpPr>
            <p:nvPr/>
          </p:nvGrpSpPr>
          <p:grpSpPr bwMode="auto">
            <a:xfrm>
              <a:off x="7962" y="2978"/>
              <a:ext cx="148" cy="1261"/>
              <a:chOff x="7962" y="2978"/>
              <a:chExt cx="148" cy="1261"/>
            </a:xfrm>
          </p:grpSpPr>
          <p:sp>
            <p:nvSpPr>
              <p:cNvPr id="125" name="Freeform 402"/>
              <p:cNvSpPr>
                <a:spLocks/>
              </p:cNvSpPr>
              <p:nvPr/>
            </p:nvSpPr>
            <p:spPr bwMode="auto">
              <a:xfrm>
                <a:off x="7962" y="2978"/>
                <a:ext cx="148" cy="1261"/>
              </a:xfrm>
              <a:custGeom>
                <a:avLst/>
                <a:gdLst/>
                <a:ahLst/>
                <a:cxnLst>
                  <a:cxn ang="0">
                    <a:pos x="148" y="0"/>
                  </a:cxn>
                  <a:cxn ang="0">
                    <a:pos x="0" y="0"/>
                  </a:cxn>
                  <a:cxn ang="0">
                    <a:pos x="0" y="1262"/>
                  </a:cxn>
                  <a:cxn ang="0">
                    <a:pos x="148" y="1262"/>
                  </a:cxn>
                  <a:cxn ang="0">
                    <a:pos x="148" y="0"/>
                  </a:cxn>
                </a:cxnLst>
                <a:rect l="0" t="0" r="r" b="b"/>
                <a:pathLst>
                  <a:path w="148" h="1261">
                    <a:moveTo>
                      <a:pt x="148" y="0"/>
                    </a:moveTo>
                    <a:lnTo>
                      <a:pt x="0" y="0"/>
                    </a:lnTo>
                    <a:lnTo>
                      <a:pt x="0" y="1262"/>
                    </a:lnTo>
                    <a:lnTo>
                      <a:pt x="148" y="1262"/>
                    </a:lnTo>
                    <a:lnTo>
                      <a:pt x="148"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0" name="Group 403"/>
            <p:cNvGrpSpPr>
              <a:grpSpLocks/>
            </p:cNvGrpSpPr>
            <p:nvPr/>
          </p:nvGrpSpPr>
          <p:grpSpPr bwMode="auto">
            <a:xfrm>
              <a:off x="8278" y="2978"/>
              <a:ext cx="148" cy="1261"/>
              <a:chOff x="8278" y="2978"/>
              <a:chExt cx="148" cy="1261"/>
            </a:xfrm>
          </p:grpSpPr>
          <p:sp>
            <p:nvSpPr>
              <p:cNvPr id="124" name="Freeform 404"/>
              <p:cNvSpPr>
                <a:spLocks/>
              </p:cNvSpPr>
              <p:nvPr/>
            </p:nvSpPr>
            <p:spPr bwMode="auto">
              <a:xfrm>
                <a:off x="8278" y="2978"/>
                <a:ext cx="148" cy="1261"/>
              </a:xfrm>
              <a:custGeom>
                <a:avLst/>
                <a:gdLst/>
                <a:ahLst/>
                <a:cxnLst>
                  <a:cxn ang="0">
                    <a:pos x="147" y="0"/>
                  </a:cxn>
                  <a:cxn ang="0">
                    <a:pos x="0" y="0"/>
                  </a:cxn>
                  <a:cxn ang="0">
                    <a:pos x="0" y="1262"/>
                  </a:cxn>
                  <a:cxn ang="0">
                    <a:pos x="147" y="1262"/>
                  </a:cxn>
                  <a:cxn ang="0">
                    <a:pos x="147" y="0"/>
                  </a:cxn>
                </a:cxnLst>
                <a:rect l="0" t="0" r="r" b="b"/>
                <a:pathLst>
                  <a:path w="148" h="1261">
                    <a:moveTo>
                      <a:pt x="147" y="0"/>
                    </a:moveTo>
                    <a:lnTo>
                      <a:pt x="0" y="0"/>
                    </a:lnTo>
                    <a:lnTo>
                      <a:pt x="0" y="1262"/>
                    </a:lnTo>
                    <a:lnTo>
                      <a:pt x="147" y="1262"/>
                    </a:lnTo>
                    <a:lnTo>
                      <a:pt x="147"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1" name="Group 405"/>
            <p:cNvGrpSpPr>
              <a:grpSpLocks/>
            </p:cNvGrpSpPr>
            <p:nvPr/>
          </p:nvGrpSpPr>
          <p:grpSpPr bwMode="auto">
            <a:xfrm>
              <a:off x="8604" y="2978"/>
              <a:ext cx="148" cy="1261"/>
              <a:chOff x="8604" y="2978"/>
              <a:chExt cx="148" cy="1261"/>
            </a:xfrm>
          </p:grpSpPr>
          <p:sp>
            <p:nvSpPr>
              <p:cNvPr id="123" name="Freeform 406"/>
              <p:cNvSpPr>
                <a:spLocks/>
              </p:cNvSpPr>
              <p:nvPr/>
            </p:nvSpPr>
            <p:spPr bwMode="auto">
              <a:xfrm>
                <a:off x="8604" y="2978"/>
                <a:ext cx="148" cy="1261"/>
              </a:xfrm>
              <a:custGeom>
                <a:avLst/>
                <a:gdLst/>
                <a:ahLst/>
                <a:cxnLst>
                  <a:cxn ang="0">
                    <a:pos x="148" y="0"/>
                  </a:cxn>
                  <a:cxn ang="0">
                    <a:pos x="0" y="0"/>
                  </a:cxn>
                  <a:cxn ang="0">
                    <a:pos x="0" y="1262"/>
                  </a:cxn>
                  <a:cxn ang="0">
                    <a:pos x="148" y="1262"/>
                  </a:cxn>
                  <a:cxn ang="0">
                    <a:pos x="148" y="0"/>
                  </a:cxn>
                </a:cxnLst>
                <a:rect l="0" t="0" r="r" b="b"/>
                <a:pathLst>
                  <a:path w="148" h="1261">
                    <a:moveTo>
                      <a:pt x="148" y="0"/>
                    </a:moveTo>
                    <a:lnTo>
                      <a:pt x="0" y="0"/>
                    </a:lnTo>
                    <a:lnTo>
                      <a:pt x="0" y="1262"/>
                    </a:lnTo>
                    <a:lnTo>
                      <a:pt x="148" y="1262"/>
                    </a:lnTo>
                    <a:lnTo>
                      <a:pt x="148"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2" name="Group 407"/>
            <p:cNvGrpSpPr>
              <a:grpSpLocks/>
            </p:cNvGrpSpPr>
            <p:nvPr/>
          </p:nvGrpSpPr>
          <p:grpSpPr bwMode="auto">
            <a:xfrm>
              <a:off x="8886" y="3058"/>
              <a:ext cx="148" cy="1182"/>
              <a:chOff x="8886" y="3058"/>
              <a:chExt cx="148" cy="1182"/>
            </a:xfrm>
          </p:grpSpPr>
          <p:sp>
            <p:nvSpPr>
              <p:cNvPr id="122" name="Freeform 408"/>
              <p:cNvSpPr>
                <a:spLocks/>
              </p:cNvSpPr>
              <p:nvPr/>
            </p:nvSpPr>
            <p:spPr bwMode="auto">
              <a:xfrm>
                <a:off x="8886" y="3058"/>
                <a:ext cx="148" cy="1182"/>
              </a:xfrm>
              <a:custGeom>
                <a:avLst/>
                <a:gdLst/>
                <a:ahLst/>
                <a:cxnLst>
                  <a:cxn ang="0">
                    <a:pos x="148" y="0"/>
                  </a:cxn>
                  <a:cxn ang="0">
                    <a:pos x="0" y="0"/>
                  </a:cxn>
                  <a:cxn ang="0">
                    <a:pos x="0" y="1182"/>
                  </a:cxn>
                  <a:cxn ang="0">
                    <a:pos x="148" y="1182"/>
                  </a:cxn>
                  <a:cxn ang="0">
                    <a:pos x="148" y="0"/>
                  </a:cxn>
                </a:cxnLst>
                <a:rect l="0" t="0" r="r" b="b"/>
                <a:pathLst>
                  <a:path w="148" h="1182">
                    <a:moveTo>
                      <a:pt x="148" y="0"/>
                    </a:moveTo>
                    <a:lnTo>
                      <a:pt x="0" y="0"/>
                    </a:lnTo>
                    <a:lnTo>
                      <a:pt x="0" y="1182"/>
                    </a:lnTo>
                    <a:lnTo>
                      <a:pt x="148" y="1182"/>
                    </a:lnTo>
                    <a:lnTo>
                      <a:pt x="148"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3" name="Group 409"/>
            <p:cNvGrpSpPr>
              <a:grpSpLocks/>
            </p:cNvGrpSpPr>
            <p:nvPr/>
          </p:nvGrpSpPr>
          <p:grpSpPr bwMode="auto">
            <a:xfrm>
              <a:off x="9178" y="3058"/>
              <a:ext cx="149" cy="1182"/>
              <a:chOff x="9178" y="3058"/>
              <a:chExt cx="149" cy="1182"/>
            </a:xfrm>
          </p:grpSpPr>
          <p:sp>
            <p:nvSpPr>
              <p:cNvPr id="121" name="Freeform 410"/>
              <p:cNvSpPr>
                <a:spLocks/>
              </p:cNvSpPr>
              <p:nvPr/>
            </p:nvSpPr>
            <p:spPr bwMode="auto">
              <a:xfrm>
                <a:off x="9178" y="3058"/>
                <a:ext cx="149" cy="1182"/>
              </a:xfrm>
              <a:custGeom>
                <a:avLst/>
                <a:gdLst/>
                <a:ahLst/>
                <a:cxnLst>
                  <a:cxn ang="0">
                    <a:pos x="148" y="0"/>
                  </a:cxn>
                  <a:cxn ang="0">
                    <a:pos x="0" y="0"/>
                  </a:cxn>
                  <a:cxn ang="0">
                    <a:pos x="0" y="1182"/>
                  </a:cxn>
                  <a:cxn ang="0">
                    <a:pos x="148" y="1182"/>
                  </a:cxn>
                  <a:cxn ang="0">
                    <a:pos x="148" y="0"/>
                  </a:cxn>
                </a:cxnLst>
                <a:rect l="0" t="0" r="r" b="b"/>
                <a:pathLst>
                  <a:path w="149" h="1182">
                    <a:moveTo>
                      <a:pt x="148" y="0"/>
                    </a:moveTo>
                    <a:lnTo>
                      <a:pt x="0" y="0"/>
                    </a:lnTo>
                    <a:lnTo>
                      <a:pt x="0" y="1182"/>
                    </a:lnTo>
                    <a:lnTo>
                      <a:pt x="148" y="1182"/>
                    </a:lnTo>
                    <a:lnTo>
                      <a:pt x="148"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4" name="Group 411"/>
            <p:cNvGrpSpPr>
              <a:grpSpLocks/>
            </p:cNvGrpSpPr>
            <p:nvPr/>
          </p:nvGrpSpPr>
          <p:grpSpPr bwMode="auto">
            <a:xfrm>
              <a:off x="9425" y="2534"/>
              <a:ext cx="148" cy="1705"/>
              <a:chOff x="9425" y="2534"/>
              <a:chExt cx="148" cy="1705"/>
            </a:xfrm>
          </p:grpSpPr>
          <p:sp>
            <p:nvSpPr>
              <p:cNvPr id="120" name="Freeform 412"/>
              <p:cNvSpPr>
                <a:spLocks/>
              </p:cNvSpPr>
              <p:nvPr/>
            </p:nvSpPr>
            <p:spPr bwMode="auto">
              <a:xfrm>
                <a:off x="9425" y="2534"/>
                <a:ext cx="148" cy="1705"/>
              </a:xfrm>
              <a:custGeom>
                <a:avLst/>
                <a:gdLst/>
                <a:ahLst/>
                <a:cxnLst>
                  <a:cxn ang="0">
                    <a:pos x="147" y="0"/>
                  </a:cxn>
                  <a:cxn ang="0">
                    <a:pos x="0" y="0"/>
                  </a:cxn>
                  <a:cxn ang="0">
                    <a:pos x="0" y="1706"/>
                  </a:cxn>
                  <a:cxn ang="0">
                    <a:pos x="147" y="1706"/>
                  </a:cxn>
                  <a:cxn ang="0">
                    <a:pos x="147" y="0"/>
                  </a:cxn>
                </a:cxnLst>
                <a:rect l="0" t="0" r="r" b="b"/>
                <a:pathLst>
                  <a:path w="148" h="1705">
                    <a:moveTo>
                      <a:pt x="147" y="0"/>
                    </a:moveTo>
                    <a:lnTo>
                      <a:pt x="0" y="0"/>
                    </a:lnTo>
                    <a:lnTo>
                      <a:pt x="0" y="1706"/>
                    </a:lnTo>
                    <a:lnTo>
                      <a:pt x="147" y="1706"/>
                    </a:lnTo>
                    <a:lnTo>
                      <a:pt x="147"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5" name="Group 413"/>
            <p:cNvGrpSpPr>
              <a:grpSpLocks/>
            </p:cNvGrpSpPr>
            <p:nvPr/>
          </p:nvGrpSpPr>
          <p:grpSpPr bwMode="auto">
            <a:xfrm>
              <a:off x="9706" y="2534"/>
              <a:ext cx="148" cy="1705"/>
              <a:chOff x="9706" y="2534"/>
              <a:chExt cx="148" cy="1705"/>
            </a:xfrm>
          </p:grpSpPr>
          <p:sp>
            <p:nvSpPr>
              <p:cNvPr id="119" name="Freeform 414"/>
              <p:cNvSpPr>
                <a:spLocks/>
              </p:cNvSpPr>
              <p:nvPr/>
            </p:nvSpPr>
            <p:spPr bwMode="auto">
              <a:xfrm>
                <a:off x="9706" y="2534"/>
                <a:ext cx="148" cy="1705"/>
              </a:xfrm>
              <a:custGeom>
                <a:avLst/>
                <a:gdLst/>
                <a:ahLst/>
                <a:cxnLst>
                  <a:cxn ang="0">
                    <a:pos x="147" y="0"/>
                  </a:cxn>
                  <a:cxn ang="0">
                    <a:pos x="0" y="0"/>
                  </a:cxn>
                  <a:cxn ang="0">
                    <a:pos x="0" y="1706"/>
                  </a:cxn>
                  <a:cxn ang="0">
                    <a:pos x="147" y="1706"/>
                  </a:cxn>
                  <a:cxn ang="0">
                    <a:pos x="147" y="0"/>
                  </a:cxn>
                </a:cxnLst>
                <a:rect l="0" t="0" r="r" b="b"/>
                <a:pathLst>
                  <a:path w="148" h="1705">
                    <a:moveTo>
                      <a:pt x="147" y="0"/>
                    </a:moveTo>
                    <a:lnTo>
                      <a:pt x="0" y="0"/>
                    </a:lnTo>
                    <a:lnTo>
                      <a:pt x="0" y="1706"/>
                    </a:lnTo>
                    <a:lnTo>
                      <a:pt x="147" y="1706"/>
                    </a:lnTo>
                    <a:lnTo>
                      <a:pt x="147"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6" name="Group 415"/>
            <p:cNvGrpSpPr>
              <a:grpSpLocks/>
            </p:cNvGrpSpPr>
            <p:nvPr/>
          </p:nvGrpSpPr>
          <p:grpSpPr bwMode="auto">
            <a:xfrm>
              <a:off x="9985" y="3058"/>
              <a:ext cx="148" cy="1182"/>
              <a:chOff x="9985" y="3058"/>
              <a:chExt cx="148" cy="1182"/>
            </a:xfrm>
          </p:grpSpPr>
          <p:sp>
            <p:nvSpPr>
              <p:cNvPr id="118" name="Freeform 416"/>
              <p:cNvSpPr>
                <a:spLocks/>
              </p:cNvSpPr>
              <p:nvPr/>
            </p:nvSpPr>
            <p:spPr bwMode="auto">
              <a:xfrm>
                <a:off x="9985" y="3058"/>
                <a:ext cx="148" cy="1182"/>
              </a:xfrm>
              <a:custGeom>
                <a:avLst/>
                <a:gdLst/>
                <a:ahLst/>
                <a:cxnLst>
                  <a:cxn ang="0">
                    <a:pos x="148" y="0"/>
                  </a:cxn>
                  <a:cxn ang="0">
                    <a:pos x="0" y="0"/>
                  </a:cxn>
                  <a:cxn ang="0">
                    <a:pos x="0" y="1182"/>
                  </a:cxn>
                  <a:cxn ang="0">
                    <a:pos x="148" y="1182"/>
                  </a:cxn>
                  <a:cxn ang="0">
                    <a:pos x="148" y="0"/>
                  </a:cxn>
                </a:cxnLst>
                <a:rect l="0" t="0" r="r" b="b"/>
                <a:pathLst>
                  <a:path w="148" h="1182">
                    <a:moveTo>
                      <a:pt x="148" y="0"/>
                    </a:moveTo>
                    <a:lnTo>
                      <a:pt x="0" y="0"/>
                    </a:lnTo>
                    <a:lnTo>
                      <a:pt x="0" y="1182"/>
                    </a:lnTo>
                    <a:lnTo>
                      <a:pt x="148" y="1182"/>
                    </a:lnTo>
                    <a:lnTo>
                      <a:pt x="148"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7" name="Group 417"/>
            <p:cNvGrpSpPr>
              <a:grpSpLocks/>
            </p:cNvGrpSpPr>
            <p:nvPr/>
          </p:nvGrpSpPr>
          <p:grpSpPr bwMode="auto">
            <a:xfrm>
              <a:off x="2138" y="1754"/>
              <a:ext cx="78" cy="1010"/>
              <a:chOff x="2138" y="1754"/>
              <a:chExt cx="78" cy="1010"/>
            </a:xfrm>
          </p:grpSpPr>
          <p:sp>
            <p:nvSpPr>
              <p:cNvPr id="115" name="Freeform 418"/>
              <p:cNvSpPr>
                <a:spLocks/>
              </p:cNvSpPr>
              <p:nvPr/>
            </p:nvSpPr>
            <p:spPr bwMode="auto">
              <a:xfrm>
                <a:off x="2138" y="1754"/>
                <a:ext cx="78" cy="1010"/>
              </a:xfrm>
              <a:custGeom>
                <a:avLst/>
                <a:gdLst/>
                <a:ahLst/>
                <a:cxnLst>
                  <a:cxn ang="0">
                    <a:pos x="33" y="933"/>
                  </a:cxn>
                  <a:cxn ang="0">
                    <a:pos x="0" y="933"/>
                  </a:cxn>
                  <a:cxn ang="0">
                    <a:pos x="40" y="1011"/>
                  </a:cxn>
                  <a:cxn ang="0">
                    <a:pos x="69" y="952"/>
                  </a:cxn>
                  <a:cxn ang="0">
                    <a:pos x="40" y="952"/>
                  </a:cxn>
                  <a:cxn ang="0">
                    <a:pos x="35" y="951"/>
                  </a:cxn>
                  <a:cxn ang="0">
                    <a:pos x="33" y="946"/>
                  </a:cxn>
                  <a:cxn ang="0">
                    <a:pos x="33" y="933"/>
                  </a:cxn>
                </a:cxnLst>
                <a:rect l="0" t="0" r="r" b="b"/>
                <a:pathLst>
                  <a:path w="78" h="1010">
                    <a:moveTo>
                      <a:pt x="33" y="933"/>
                    </a:moveTo>
                    <a:lnTo>
                      <a:pt x="0" y="933"/>
                    </a:lnTo>
                    <a:lnTo>
                      <a:pt x="40" y="1011"/>
                    </a:lnTo>
                    <a:lnTo>
                      <a:pt x="69" y="952"/>
                    </a:lnTo>
                    <a:lnTo>
                      <a:pt x="40" y="952"/>
                    </a:lnTo>
                    <a:lnTo>
                      <a:pt x="35" y="951"/>
                    </a:lnTo>
                    <a:lnTo>
                      <a:pt x="33" y="946"/>
                    </a:lnTo>
                    <a:lnTo>
                      <a:pt x="33" y="933"/>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6" name="Freeform 419"/>
              <p:cNvSpPr>
                <a:spLocks/>
              </p:cNvSpPr>
              <p:nvPr/>
            </p:nvSpPr>
            <p:spPr bwMode="auto">
              <a:xfrm>
                <a:off x="2138" y="1754"/>
                <a:ext cx="78" cy="1010"/>
              </a:xfrm>
              <a:custGeom>
                <a:avLst/>
                <a:gdLst/>
                <a:ahLst/>
                <a:cxnLst>
                  <a:cxn ang="0">
                    <a:pos x="40" y="0"/>
                  </a:cxn>
                  <a:cxn ang="0">
                    <a:pos x="35" y="3"/>
                  </a:cxn>
                  <a:cxn ang="0">
                    <a:pos x="33" y="8"/>
                  </a:cxn>
                  <a:cxn ang="0">
                    <a:pos x="33" y="946"/>
                  </a:cxn>
                  <a:cxn ang="0">
                    <a:pos x="35" y="951"/>
                  </a:cxn>
                  <a:cxn ang="0">
                    <a:pos x="40" y="952"/>
                  </a:cxn>
                  <a:cxn ang="0">
                    <a:pos x="45" y="951"/>
                  </a:cxn>
                  <a:cxn ang="0">
                    <a:pos x="46" y="946"/>
                  </a:cxn>
                  <a:cxn ang="0">
                    <a:pos x="46" y="8"/>
                  </a:cxn>
                  <a:cxn ang="0">
                    <a:pos x="45" y="3"/>
                  </a:cxn>
                  <a:cxn ang="0">
                    <a:pos x="40" y="0"/>
                  </a:cxn>
                </a:cxnLst>
                <a:rect l="0" t="0" r="r" b="b"/>
                <a:pathLst>
                  <a:path w="78" h="1010">
                    <a:moveTo>
                      <a:pt x="40" y="0"/>
                    </a:moveTo>
                    <a:lnTo>
                      <a:pt x="35" y="3"/>
                    </a:lnTo>
                    <a:lnTo>
                      <a:pt x="33" y="8"/>
                    </a:lnTo>
                    <a:lnTo>
                      <a:pt x="33" y="946"/>
                    </a:lnTo>
                    <a:lnTo>
                      <a:pt x="35" y="951"/>
                    </a:lnTo>
                    <a:lnTo>
                      <a:pt x="40" y="952"/>
                    </a:lnTo>
                    <a:lnTo>
                      <a:pt x="45" y="951"/>
                    </a:lnTo>
                    <a:lnTo>
                      <a:pt x="46" y="946"/>
                    </a:lnTo>
                    <a:lnTo>
                      <a:pt x="46" y="8"/>
                    </a:lnTo>
                    <a:lnTo>
                      <a:pt x="45" y="3"/>
                    </a:lnTo>
                    <a:lnTo>
                      <a:pt x="40"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7" name="Freeform 420"/>
              <p:cNvSpPr>
                <a:spLocks/>
              </p:cNvSpPr>
              <p:nvPr/>
            </p:nvSpPr>
            <p:spPr bwMode="auto">
              <a:xfrm>
                <a:off x="2138" y="1754"/>
                <a:ext cx="78" cy="1010"/>
              </a:xfrm>
              <a:custGeom>
                <a:avLst/>
                <a:gdLst/>
                <a:ahLst/>
                <a:cxnLst>
                  <a:cxn ang="0">
                    <a:pos x="78" y="933"/>
                  </a:cxn>
                  <a:cxn ang="0">
                    <a:pos x="46" y="933"/>
                  </a:cxn>
                  <a:cxn ang="0">
                    <a:pos x="46" y="946"/>
                  </a:cxn>
                  <a:cxn ang="0">
                    <a:pos x="45" y="951"/>
                  </a:cxn>
                  <a:cxn ang="0">
                    <a:pos x="40" y="952"/>
                  </a:cxn>
                  <a:cxn ang="0">
                    <a:pos x="69" y="952"/>
                  </a:cxn>
                  <a:cxn ang="0">
                    <a:pos x="78" y="933"/>
                  </a:cxn>
                </a:cxnLst>
                <a:rect l="0" t="0" r="r" b="b"/>
                <a:pathLst>
                  <a:path w="78" h="1010">
                    <a:moveTo>
                      <a:pt x="78" y="933"/>
                    </a:moveTo>
                    <a:lnTo>
                      <a:pt x="46" y="933"/>
                    </a:lnTo>
                    <a:lnTo>
                      <a:pt x="46" y="946"/>
                    </a:lnTo>
                    <a:lnTo>
                      <a:pt x="45" y="951"/>
                    </a:lnTo>
                    <a:lnTo>
                      <a:pt x="40" y="952"/>
                    </a:lnTo>
                    <a:lnTo>
                      <a:pt x="69" y="952"/>
                    </a:lnTo>
                    <a:lnTo>
                      <a:pt x="78" y="933"/>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8" name="Group 421"/>
            <p:cNvGrpSpPr>
              <a:grpSpLocks/>
            </p:cNvGrpSpPr>
            <p:nvPr/>
          </p:nvGrpSpPr>
          <p:grpSpPr bwMode="auto">
            <a:xfrm>
              <a:off x="2178" y="1762"/>
              <a:ext cx="311" cy="2"/>
              <a:chOff x="2178" y="1762"/>
              <a:chExt cx="311" cy="2"/>
            </a:xfrm>
          </p:grpSpPr>
          <p:sp>
            <p:nvSpPr>
              <p:cNvPr id="114" name="Freeform 422"/>
              <p:cNvSpPr>
                <a:spLocks/>
              </p:cNvSpPr>
              <p:nvPr/>
            </p:nvSpPr>
            <p:spPr bwMode="auto">
              <a:xfrm>
                <a:off x="2178" y="1762"/>
                <a:ext cx="311" cy="2"/>
              </a:xfrm>
              <a:custGeom>
                <a:avLst/>
                <a:gdLst/>
                <a:ahLst/>
                <a:cxnLst>
                  <a:cxn ang="0">
                    <a:pos x="0" y="0"/>
                  </a:cxn>
                  <a:cxn ang="0">
                    <a:pos x="311" y="0"/>
                  </a:cxn>
                </a:cxnLst>
                <a:rect l="0" t="0" r="r" b="b"/>
                <a:pathLst>
                  <a:path w="311">
                    <a:moveTo>
                      <a:pt x="0" y="0"/>
                    </a:moveTo>
                    <a:lnTo>
                      <a:pt x="311" y="0"/>
                    </a:lnTo>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9" name="Group 423"/>
            <p:cNvGrpSpPr>
              <a:grpSpLocks/>
            </p:cNvGrpSpPr>
            <p:nvPr/>
          </p:nvGrpSpPr>
          <p:grpSpPr bwMode="auto">
            <a:xfrm>
              <a:off x="4496" y="1663"/>
              <a:ext cx="219" cy="223"/>
              <a:chOff x="4496" y="1663"/>
              <a:chExt cx="219" cy="223"/>
            </a:xfrm>
          </p:grpSpPr>
          <p:sp>
            <p:nvSpPr>
              <p:cNvPr id="110" name="Freeform 424"/>
              <p:cNvSpPr>
                <a:spLocks/>
              </p:cNvSpPr>
              <p:nvPr/>
            </p:nvSpPr>
            <p:spPr bwMode="auto">
              <a:xfrm>
                <a:off x="4496" y="1663"/>
                <a:ext cx="219" cy="223"/>
              </a:xfrm>
              <a:custGeom>
                <a:avLst/>
                <a:gdLst/>
                <a:ahLst/>
                <a:cxnLst>
                  <a:cxn ang="0">
                    <a:pos x="111" y="0"/>
                  </a:cxn>
                  <a:cxn ang="0">
                    <a:pos x="38" y="27"/>
                  </a:cxn>
                  <a:cxn ang="0">
                    <a:pos x="2" y="88"/>
                  </a:cxn>
                  <a:cxn ang="0">
                    <a:pos x="0" y="115"/>
                  </a:cxn>
                  <a:cxn ang="0">
                    <a:pos x="0" y="123"/>
                  </a:cxn>
                  <a:cxn ang="0">
                    <a:pos x="28" y="187"/>
                  </a:cxn>
                  <a:cxn ang="0">
                    <a:pos x="98" y="222"/>
                  </a:cxn>
                  <a:cxn ang="0">
                    <a:pos x="108" y="223"/>
                  </a:cxn>
                  <a:cxn ang="0">
                    <a:pos x="131" y="221"/>
                  </a:cxn>
                  <a:cxn ang="0">
                    <a:pos x="151" y="215"/>
                  </a:cxn>
                  <a:cxn ang="0">
                    <a:pos x="160" y="210"/>
                  </a:cxn>
                  <a:cxn ang="0">
                    <a:pos x="110" y="210"/>
                  </a:cxn>
                  <a:cxn ang="0">
                    <a:pos x="85" y="207"/>
                  </a:cxn>
                  <a:cxn ang="0">
                    <a:pos x="26" y="162"/>
                  </a:cxn>
                  <a:cxn ang="0">
                    <a:pos x="13" y="109"/>
                  </a:cxn>
                  <a:cxn ang="0">
                    <a:pos x="14" y="93"/>
                  </a:cxn>
                  <a:cxn ang="0">
                    <a:pos x="52" y="33"/>
                  </a:cxn>
                  <a:cxn ang="0">
                    <a:pos x="110" y="13"/>
                  </a:cxn>
                  <a:cxn ang="0">
                    <a:pos x="160" y="13"/>
                  </a:cxn>
                  <a:cxn ang="0">
                    <a:pos x="143" y="6"/>
                  </a:cxn>
                  <a:cxn ang="0">
                    <a:pos x="134" y="4"/>
                  </a:cxn>
                  <a:cxn ang="0">
                    <a:pos x="122" y="1"/>
                  </a:cxn>
                  <a:cxn ang="0">
                    <a:pos x="111" y="0"/>
                  </a:cxn>
                </a:cxnLst>
                <a:rect l="0" t="0" r="r" b="b"/>
                <a:pathLst>
                  <a:path w="219" h="223">
                    <a:moveTo>
                      <a:pt x="111" y="0"/>
                    </a:moveTo>
                    <a:lnTo>
                      <a:pt x="38" y="27"/>
                    </a:lnTo>
                    <a:lnTo>
                      <a:pt x="2" y="88"/>
                    </a:lnTo>
                    <a:lnTo>
                      <a:pt x="0" y="115"/>
                    </a:lnTo>
                    <a:lnTo>
                      <a:pt x="0" y="123"/>
                    </a:lnTo>
                    <a:lnTo>
                      <a:pt x="28" y="187"/>
                    </a:lnTo>
                    <a:lnTo>
                      <a:pt x="98" y="222"/>
                    </a:lnTo>
                    <a:lnTo>
                      <a:pt x="108" y="223"/>
                    </a:lnTo>
                    <a:lnTo>
                      <a:pt x="131" y="221"/>
                    </a:lnTo>
                    <a:lnTo>
                      <a:pt x="151" y="215"/>
                    </a:lnTo>
                    <a:lnTo>
                      <a:pt x="160" y="210"/>
                    </a:lnTo>
                    <a:lnTo>
                      <a:pt x="110" y="210"/>
                    </a:lnTo>
                    <a:lnTo>
                      <a:pt x="85" y="207"/>
                    </a:lnTo>
                    <a:lnTo>
                      <a:pt x="26" y="162"/>
                    </a:lnTo>
                    <a:lnTo>
                      <a:pt x="13" y="109"/>
                    </a:lnTo>
                    <a:lnTo>
                      <a:pt x="14" y="93"/>
                    </a:lnTo>
                    <a:lnTo>
                      <a:pt x="52" y="33"/>
                    </a:lnTo>
                    <a:lnTo>
                      <a:pt x="110" y="13"/>
                    </a:lnTo>
                    <a:lnTo>
                      <a:pt x="160" y="13"/>
                    </a:lnTo>
                    <a:lnTo>
                      <a:pt x="143" y="6"/>
                    </a:lnTo>
                    <a:lnTo>
                      <a:pt x="134" y="4"/>
                    </a:lnTo>
                    <a:lnTo>
                      <a:pt x="122" y="1"/>
                    </a:lnTo>
                    <a:lnTo>
                      <a:pt x="111"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1" name="Freeform 425"/>
              <p:cNvSpPr>
                <a:spLocks/>
              </p:cNvSpPr>
              <p:nvPr/>
            </p:nvSpPr>
            <p:spPr bwMode="auto">
              <a:xfrm>
                <a:off x="4496" y="1663"/>
                <a:ext cx="219" cy="223"/>
              </a:xfrm>
              <a:custGeom>
                <a:avLst/>
                <a:gdLst/>
                <a:ahLst/>
                <a:cxnLst>
                  <a:cxn ang="0">
                    <a:pos x="160" y="13"/>
                  </a:cxn>
                  <a:cxn ang="0">
                    <a:pos x="110" y="13"/>
                  </a:cxn>
                  <a:cxn ang="0">
                    <a:pos x="120" y="15"/>
                  </a:cxn>
                  <a:cxn ang="0">
                    <a:pos x="130" y="16"/>
                  </a:cxn>
                  <a:cxn ang="0">
                    <a:pos x="190" y="56"/>
                  </a:cxn>
                  <a:cxn ang="0">
                    <a:pos x="207" y="121"/>
                  </a:cxn>
                  <a:cxn ang="0">
                    <a:pos x="204" y="137"/>
                  </a:cxn>
                  <a:cxn ang="0">
                    <a:pos x="165" y="192"/>
                  </a:cxn>
                  <a:cxn ang="0">
                    <a:pos x="110" y="210"/>
                  </a:cxn>
                  <a:cxn ang="0">
                    <a:pos x="160" y="210"/>
                  </a:cxn>
                  <a:cxn ang="0">
                    <a:pos x="205" y="169"/>
                  </a:cxn>
                  <a:cxn ang="0">
                    <a:pos x="220" y="102"/>
                  </a:cxn>
                  <a:cxn ang="0">
                    <a:pos x="217" y="85"/>
                  </a:cxn>
                  <a:cxn ang="0">
                    <a:pos x="179" y="25"/>
                  </a:cxn>
                  <a:cxn ang="0">
                    <a:pos x="162" y="15"/>
                  </a:cxn>
                  <a:cxn ang="0">
                    <a:pos x="160" y="13"/>
                  </a:cxn>
                </a:cxnLst>
                <a:rect l="0" t="0" r="r" b="b"/>
                <a:pathLst>
                  <a:path w="219" h="223">
                    <a:moveTo>
                      <a:pt x="160" y="13"/>
                    </a:moveTo>
                    <a:lnTo>
                      <a:pt x="110" y="13"/>
                    </a:lnTo>
                    <a:lnTo>
                      <a:pt x="120" y="15"/>
                    </a:lnTo>
                    <a:lnTo>
                      <a:pt x="130" y="16"/>
                    </a:lnTo>
                    <a:lnTo>
                      <a:pt x="190" y="56"/>
                    </a:lnTo>
                    <a:lnTo>
                      <a:pt x="207" y="121"/>
                    </a:lnTo>
                    <a:lnTo>
                      <a:pt x="204" y="137"/>
                    </a:lnTo>
                    <a:lnTo>
                      <a:pt x="165" y="192"/>
                    </a:lnTo>
                    <a:lnTo>
                      <a:pt x="110" y="210"/>
                    </a:lnTo>
                    <a:lnTo>
                      <a:pt x="160" y="210"/>
                    </a:lnTo>
                    <a:lnTo>
                      <a:pt x="205" y="169"/>
                    </a:lnTo>
                    <a:lnTo>
                      <a:pt x="220" y="102"/>
                    </a:lnTo>
                    <a:lnTo>
                      <a:pt x="217" y="85"/>
                    </a:lnTo>
                    <a:lnTo>
                      <a:pt x="179" y="25"/>
                    </a:lnTo>
                    <a:lnTo>
                      <a:pt x="162" y="15"/>
                    </a:lnTo>
                    <a:lnTo>
                      <a:pt x="160" y="13"/>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2" name="Freeform 426"/>
              <p:cNvSpPr>
                <a:spLocks/>
              </p:cNvSpPr>
              <p:nvPr/>
            </p:nvSpPr>
            <p:spPr bwMode="auto">
              <a:xfrm>
                <a:off x="4496" y="1663"/>
                <a:ext cx="219" cy="223"/>
              </a:xfrm>
              <a:custGeom>
                <a:avLst/>
                <a:gdLst/>
                <a:ahLst/>
                <a:cxnLst>
                  <a:cxn ang="0">
                    <a:pos x="118" y="27"/>
                  </a:cxn>
                  <a:cxn ang="0">
                    <a:pos x="101" y="27"/>
                  </a:cxn>
                  <a:cxn ang="0">
                    <a:pos x="73" y="35"/>
                  </a:cxn>
                  <a:cxn ang="0">
                    <a:pos x="28" y="90"/>
                  </a:cxn>
                  <a:cxn ang="0">
                    <a:pos x="26" y="111"/>
                  </a:cxn>
                  <a:cxn ang="0">
                    <a:pos x="26" y="124"/>
                  </a:cxn>
                  <a:cxn ang="0">
                    <a:pos x="63" y="183"/>
                  </a:cxn>
                  <a:cxn ang="0">
                    <a:pos x="101" y="197"/>
                  </a:cxn>
                  <a:cxn ang="0">
                    <a:pos x="132" y="194"/>
                  </a:cxn>
                  <a:cxn ang="0">
                    <a:pos x="150" y="187"/>
                  </a:cxn>
                  <a:cxn ang="0">
                    <a:pos x="154" y="184"/>
                  </a:cxn>
                  <a:cxn ang="0">
                    <a:pos x="104" y="184"/>
                  </a:cxn>
                  <a:cxn ang="0">
                    <a:pos x="88" y="180"/>
                  </a:cxn>
                  <a:cxn ang="0">
                    <a:pos x="40" y="127"/>
                  </a:cxn>
                  <a:cxn ang="0">
                    <a:pos x="39" y="109"/>
                  </a:cxn>
                  <a:cxn ang="0">
                    <a:pos x="41" y="92"/>
                  </a:cxn>
                  <a:cxn ang="0">
                    <a:pos x="94" y="41"/>
                  </a:cxn>
                  <a:cxn ang="0">
                    <a:pos x="101" y="40"/>
                  </a:cxn>
                  <a:cxn ang="0">
                    <a:pos x="154" y="40"/>
                  </a:cxn>
                  <a:cxn ang="0">
                    <a:pos x="154" y="39"/>
                  </a:cxn>
                  <a:cxn ang="0">
                    <a:pos x="135" y="30"/>
                  </a:cxn>
                  <a:cxn ang="0">
                    <a:pos x="126" y="28"/>
                  </a:cxn>
                  <a:cxn ang="0">
                    <a:pos x="118" y="27"/>
                  </a:cxn>
                </a:cxnLst>
                <a:rect l="0" t="0" r="r" b="b"/>
                <a:pathLst>
                  <a:path w="219" h="223">
                    <a:moveTo>
                      <a:pt x="118" y="27"/>
                    </a:moveTo>
                    <a:lnTo>
                      <a:pt x="101" y="27"/>
                    </a:lnTo>
                    <a:lnTo>
                      <a:pt x="73" y="35"/>
                    </a:lnTo>
                    <a:lnTo>
                      <a:pt x="28" y="90"/>
                    </a:lnTo>
                    <a:lnTo>
                      <a:pt x="26" y="111"/>
                    </a:lnTo>
                    <a:lnTo>
                      <a:pt x="26" y="124"/>
                    </a:lnTo>
                    <a:lnTo>
                      <a:pt x="63" y="183"/>
                    </a:lnTo>
                    <a:lnTo>
                      <a:pt x="101" y="197"/>
                    </a:lnTo>
                    <a:lnTo>
                      <a:pt x="132" y="194"/>
                    </a:lnTo>
                    <a:lnTo>
                      <a:pt x="150" y="187"/>
                    </a:lnTo>
                    <a:lnTo>
                      <a:pt x="154" y="184"/>
                    </a:lnTo>
                    <a:lnTo>
                      <a:pt x="104" y="184"/>
                    </a:lnTo>
                    <a:lnTo>
                      <a:pt x="88" y="180"/>
                    </a:lnTo>
                    <a:lnTo>
                      <a:pt x="40" y="127"/>
                    </a:lnTo>
                    <a:lnTo>
                      <a:pt x="39" y="109"/>
                    </a:lnTo>
                    <a:lnTo>
                      <a:pt x="41" y="92"/>
                    </a:lnTo>
                    <a:lnTo>
                      <a:pt x="94" y="41"/>
                    </a:lnTo>
                    <a:lnTo>
                      <a:pt x="101" y="40"/>
                    </a:lnTo>
                    <a:lnTo>
                      <a:pt x="154" y="40"/>
                    </a:lnTo>
                    <a:lnTo>
                      <a:pt x="154" y="39"/>
                    </a:lnTo>
                    <a:lnTo>
                      <a:pt x="135" y="30"/>
                    </a:lnTo>
                    <a:lnTo>
                      <a:pt x="126" y="28"/>
                    </a:lnTo>
                    <a:lnTo>
                      <a:pt x="118" y="27"/>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3" name="Freeform 427"/>
              <p:cNvSpPr>
                <a:spLocks/>
              </p:cNvSpPr>
              <p:nvPr/>
            </p:nvSpPr>
            <p:spPr bwMode="auto">
              <a:xfrm>
                <a:off x="4496" y="1663"/>
                <a:ext cx="219" cy="223"/>
              </a:xfrm>
              <a:custGeom>
                <a:avLst/>
                <a:gdLst/>
                <a:ahLst/>
                <a:cxnLst>
                  <a:cxn ang="0">
                    <a:pos x="154" y="40"/>
                  </a:cxn>
                  <a:cxn ang="0">
                    <a:pos x="117" y="40"/>
                  </a:cxn>
                  <a:cxn ang="0">
                    <a:pos x="123" y="41"/>
                  </a:cxn>
                  <a:cxn ang="0">
                    <a:pos x="135" y="44"/>
                  </a:cxn>
                  <a:cxn ang="0">
                    <a:pos x="180" y="98"/>
                  </a:cxn>
                  <a:cxn ang="0">
                    <a:pos x="181" y="115"/>
                  </a:cxn>
                  <a:cxn ang="0">
                    <a:pos x="178" y="132"/>
                  </a:cxn>
                  <a:cxn ang="0">
                    <a:pos x="131" y="181"/>
                  </a:cxn>
                  <a:cxn ang="0">
                    <a:pos x="111" y="184"/>
                  </a:cxn>
                  <a:cxn ang="0">
                    <a:pos x="154" y="184"/>
                  </a:cxn>
                  <a:cxn ang="0">
                    <a:pos x="192" y="132"/>
                  </a:cxn>
                  <a:cxn ang="0">
                    <a:pos x="194" y="115"/>
                  </a:cxn>
                  <a:cxn ang="0">
                    <a:pos x="193" y="97"/>
                  </a:cxn>
                  <a:cxn ang="0">
                    <a:pos x="188" y="81"/>
                  </a:cxn>
                  <a:cxn ang="0">
                    <a:pos x="180" y="65"/>
                  </a:cxn>
                  <a:cxn ang="0">
                    <a:pos x="169" y="51"/>
                  </a:cxn>
                  <a:cxn ang="0">
                    <a:pos x="154" y="40"/>
                  </a:cxn>
                </a:cxnLst>
                <a:rect l="0" t="0" r="r" b="b"/>
                <a:pathLst>
                  <a:path w="219" h="223">
                    <a:moveTo>
                      <a:pt x="154" y="40"/>
                    </a:moveTo>
                    <a:lnTo>
                      <a:pt x="117" y="40"/>
                    </a:lnTo>
                    <a:lnTo>
                      <a:pt x="123" y="41"/>
                    </a:lnTo>
                    <a:lnTo>
                      <a:pt x="135" y="44"/>
                    </a:lnTo>
                    <a:lnTo>
                      <a:pt x="180" y="98"/>
                    </a:lnTo>
                    <a:lnTo>
                      <a:pt x="181" y="115"/>
                    </a:lnTo>
                    <a:lnTo>
                      <a:pt x="178" y="132"/>
                    </a:lnTo>
                    <a:lnTo>
                      <a:pt x="131" y="181"/>
                    </a:lnTo>
                    <a:lnTo>
                      <a:pt x="111" y="184"/>
                    </a:lnTo>
                    <a:lnTo>
                      <a:pt x="154" y="184"/>
                    </a:lnTo>
                    <a:lnTo>
                      <a:pt x="192" y="132"/>
                    </a:lnTo>
                    <a:lnTo>
                      <a:pt x="194" y="115"/>
                    </a:lnTo>
                    <a:lnTo>
                      <a:pt x="193" y="97"/>
                    </a:lnTo>
                    <a:lnTo>
                      <a:pt x="188" y="81"/>
                    </a:lnTo>
                    <a:lnTo>
                      <a:pt x="180" y="65"/>
                    </a:lnTo>
                    <a:lnTo>
                      <a:pt x="169" y="51"/>
                    </a:lnTo>
                    <a:lnTo>
                      <a:pt x="154" y="4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40" name="Group 428"/>
            <p:cNvGrpSpPr>
              <a:grpSpLocks/>
            </p:cNvGrpSpPr>
            <p:nvPr/>
          </p:nvGrpSpPr>
          <p:grpSpPr bwMode="auto">
            <a:xfrm>
              <a:off x="5295" y="3240"/>
              <a:ext cx="181" cy="181"/>
              <a:chOff x="5295" y="3240"/>
              <a:chExt cx="181" cy="181"/>
            </a:xfrm>
          </p:grpSpPr>
          <p:sp>
            <p:nvSpPr>
              <p:cNvPr id="109" name="Freeform 429"/>
              <p:cNvSpPr>
                <a:spLocks/>
              </p:cNvSpPr>
              <p:nvPr/>
            </p:nvSpPr>
            <p:spPr bwMode="auto">
              <a:xfrm>
                <a:off x="5295" y="3240"/>
                <a:ext cx="181" cy="181"/>
              </a:xfrm>
              <a:custGeom>
                <a:avLst/>
                <a:gdLst/>
                <a:ahLst/>
                <a:cxnLst>
                  <a:cxn ang="0">
                    <a:pos x="89" y="0"/>
                  </a:cxn>
                  <a:cxn ang="0">
                    <a:pos x="29" y="24"/>
                  </a:cxn>
                  <a:cxn ang="0">
                    <a:pos x="0" y="82"/>
                  </a:cxn>
                  <a:cxn ang="0">
                    <a:pos x="2" y="107"/>
                  </a:cxn>
                  <a:cxn ang="0">
                    <a:pos x="35" y="163"/>
                  </a:cxn>
                  <a:cxn ang="0">
                    <a:pos x="73" y="181"/>
                  </a:cxn>
                  <a:cxn ang="0">
                    <a:pos x="100" y="179"/>
                  </a:cxn>
                  <a:cxn ang="0">
                    <a:pos x="158" y="149"/>
                  </a:cxn>
                  <a:cxn ang="0">
                    <a:pos x="181" y="93"/>
                  </a:cxn>
                  <a:cxn ang="0">
                    <a:pos x="178" y="70"/>
                  </a:cxn>
                  <a:cxn ang="0">
                    <a:pos x="142" y="17"/>
                  </a:cxn>
                  <a:cxn ang="0">
                    <a:pos x="89" y="0"/>
                  </a:cxn>
                </a:cxnLst>
                <a:rect l="0" t="0" r="r" b="b"/>
                <a:pathLst>
                  <a:path w="181" h="181">
                    <a:moveTo>
                      <a:pt x="89" y="0"/>
                    </a:moveTo>
                    <a:lnTo>
                      <a:pt x="29" y="24"/>
                    </a:lnTo>
                    <a:lnTo>
                      <a:pt x="0" y="82"/>
                    </a:lnTo>
                    <a:lnTo>
                      <a:pt x="2" y="107"/>
                    </a:lnTo>
                    <a:lnTo>
                      <a:pt x="35" y="163"/>
                    </a:lnTo>
                    <a:lnTo>
                      <a:pt x="73" y="181"/>
                    </a:lnTo>
                    <a:lnTo>
                      <a:pt x="100" y="179"/>
                    </a:lnTo>
                    <a:lnTo>
                      <a:pt x="158" y="149"/>
                    </a:lnTo>
                    <a:lnTo>
                      <a:pt x="181" y="93"/>
                    </a:lnTo>
                    <a:lnTo>
                      <a:pt x="178" y="70"/>
                    </a:lnTo>
                    <a:lnTo>
                      <a:pt x="142" y="17"/>
                    </a:lnTo>
                    <a:lnTo>
                      <a:pt x="89"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41" name="Group 430"/>
            <p:cNvGrpSpPr>
              <a:grpSpLocks/>
            </p:cNvGrpSpPr>
            <p:nvPr/>
          </p:nvGrpSpPr>
          <p:grpSpPr bwMode="auto">
            <a:xfrm>
              <a:off x="5275" y="3221"/>
              <a:ext cx="220" cy="222"/>
              <a:chOff x="5275" y="3221"/>
              <a:chExt cx="220" cy="222"/>
            </a:xfrm>
          </p:grpSpPr>
          <p:sp>
            <p:nvSpPr>
              <p:cNvPr id="105" name="Freeform 431"/>
              <p:cNvSpPr>
                <a:spLocks/>
              </p:cNvSpPr>
              <p:nvPr/>
            </p:nvSpPr>
            <p:spPr bwMode="auto">
              <a:xfrm>
                <a:off x="5275" y="3221"/>
                <a:ext cx="220" cy="222"/>
              </a:xfrm>
              <a:custGeom>
                <a:avLst/>
                <a:gdLst/>
                <a:ahLst/>
                <a:cxnLst>
                  <a:cxn ang="0">
                    <a:pos x="123" y="0"/>
                  </a:cxn>
                  <a:cxn ang="0">
                    <a:pos x="100" y="0"/>
                  </a:cxn>
                  <a:cxn ang="0">
                    <a:pos x="71" y="6"/>
                  </a:cxn>
                  <a:cxn ang="0">
                    <a:pos x="14" y="54"/>
                  </a:cxn>
                  <a:cxn ang="0">
                    <a:pos x="0" y="105"/>
                  </a:cxn>
                  <a:cxn ang="0">
                    <a:pos x="0" y="120"/>
                  </a:cxn>
                  <a:cxn ang="0">
                    <a:pos x="28" y="185"/>
                  </a:cxn>
                  <a:cxn ang="0">
                    <a:pos x="97" y="221"/>
                  </a:cxn>
                  <a:cxn ang="0">
                    <a:pos x="109" y="222"/>
                  </a:cxn>
                  <a:cxn ang="0">
                    <a:pos x="131" y="219"/>
                  </a:cxn>
                  <a:cxn ang="0">
                    <a:pos x="151" y="214"/>
                  </a:cxn>
                  <a:cxn ang="0">
                    <a:pos x="161" y="209"/>
                  </a:cxn>
                  <a:cxn ang="0">
                    <a:pos x="109" y="209"/>
                  </a:cxn>
                  <a:cxn ang="0">
                    <a:pos x="88" y="206"/>
                  </a:cxn>
                  <a:cxn ang="0">
                    <a:pos x="26" y="161"/>
                  </a:cxn>
                  <a:cxn ang="0">
                    <a:pos x="13" y="107"/>
                  </a:cxn>
                  <a:cxn ang="0">
                    <a:pos x="15" y="92"/>
                  </a:cxn>
                  <a:cxn ang="0">
                    <a:pos x="52" y="31"/>
                  </a:cxn>
                  <a:cxn ang="0">
                    <a:pos x="111" y="12"/>
                  </a:cxn>
                  <a:cxn ang="0">
                    <a:pos x="161" y="12"/>
                  </a:cxn>
                  <a:cxn ang="0">
                    <a:pos x="144" y="5"/>
                  </a:cxn>
                  <a:cxn ang="0">
                    <a:pos x="123" y="0"/>
                  </a:cxn>
                </a:cxnLst>
                <a:rect l="0" t="0" r="r" b="b"/>
                <a:pathLst>
                  <a:path w="220" h="222">
                    <a:moveTo>
                      <a:pt x="123" y="0"/>
                    </a:moveTo>
                    <a:lnTo>
                      <a:pt x="100" y="0"/>
                    </a:lnTo>
                    <a:lnTo>
                      <a:pt x="71" y="6"/>
                    </a:lnTo>
                    <a:lnTo>
                      <a:pt x="14" y="54"/>
                    </a:lnTo>
                    <a:lnTo>
                      <a:pt x="0" y="105"/>
                    </a:lnTo>
                    <a:lnTo>
                      <a:pt x="0" y="120"/>
                    </a:lnTo>
                    <a:lnTo>
                      <a:pt x="28" y="185"/>
                    </a:lnTo>
                    <a:lnTo>
                      <a:pt x="97" y="221"/>
                    </a:lnTo>
                    <a:lnTo>
                      <a:pt x="109" y="222"/>
                    </a:lnTo>
                    <a:lnTo>
                      <a:pt x="131" y="219"/>
                    </a:lnTo>
                    <a:lnTo>
                      <a:pt x="151" y="214"/>
                    </a:lnTo>
                    <a:lnTo>
                      <a:pt x="161" y="209"/>
                    </a:lnTo>
                    <a:lnTo>
                      <a:pt x="109" y="209"/>
                    </a:lnTo>
                    <a:lnTo>
                      <a:pt x="88" y="206"/>
                    </a:lnTo>
                    <a:lnTo>
                      <a:pt x="26" y="161"/>
                    </a:lnTo>
                    <a:lnTo>
                      <a:pt x="13" y="107"/>
                    </a:lnTo>
                    <a:lnTo>
                      <a:pt x="15" y="92"/>
                    </a:lnTo>
                    <a:lnTo>
                      <a:pt x="52" y="31"/>
                    </a:lnTo>
                    <a:lnTo>
                      <a:pt x="111" y="12"/>
                    </a:lnTo>
                    <a:lnTo>
                      <a:pt x="161" y="12"/>
                    </a:lnTo>
                    <a:lnTo>
                      <a:pt x="144" y="5"/>
                    </a:lnTo>
                    <a:lnTo>
                      <a:pt x="123"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6" name="Freeform 432"/>
              <p:cNvSpPr>
                <a:spLocks/>
              </p:cNvSpPr>
              <p:nvPr/>
            </p:nvSpPr>
            <p:spPr bwMode="auto">
              <a:xfrm>
                <a:off x="5275" y="3221"/>
                <a:ext cx="220" cy="222"/>
              </a:xfrm>
              <a:custGeom>
                <a:avLst/>
                <a:gdLst/>
                <a:ahLst/>
                <a:cxnLst>
                  <a:cxn ang="0">
                    <a:pos x="161" y="12"/>
                  </a:cxn>
                  <a:cxn ang="0">
                    <a:pos x="111" y="12"/>
                  </a:cxn>
                  <a:cxn ang="0">
                    <a:pos x="130" y="14"/>
                  </a:cxn>
                  <a:cxn ang="0">
                    <a:pos x="147" y="19"/>
                  </a:cxn>
                  <a:cxn ang="0">
                    <a:pos x="199" y="70"/>
                  </a:cxn>
                  <a:cxn ang="0">
                    <a:pos x="207" y="103"/>
                  </a:cxn>
                  <a:cxn ang="0">
                    <a:pos x="207" y="120"/>
                  </a:cxn>
                  <a:cxn ang="0">
                    <a:pos x="178" y="180"/>
                  </a:cxn>
                  <a:cxn ang="0">
                    <a:pos x="109" y="209"/>
                  </a:cxn>
                  <a:cxn ang="0">
                    <a:pos x="161" y="209"/>
                  </a:cxn>
                  <a:cxn ang="0">
                    <a:pos x="205" y="168"/>
                  </a:cxn>
                  <a:cxn ang="0">
                    <a:pos x="220" y="118"/>
                  </a:cxn>
                  <a:cxn ang="0">
                    <a:pos x="220" y="101"/>
                  </a:cxn>
                  <a:cxn ang="0">
                    <a:pos x="193" y="37"/>
                  </a:cxn>
                  <a:cxn ang="0">
                    <a:pos x="163" y="13"/>
                  </a:cxn>
                  <a:cxn ang="0">
                    <a:pos x="161" y="12"/>
                  </a:cxn>
                </a:cxnLst>
                <a:rect l="0" t="0" r="r" b="b"/>
                <a:pathLst>
                  <a:path w="220" h="222">
                    <a:moveTo>
                      <a:pt x="161" y="12"/>
                    </a:moveTo>
                    <a:lnTo>
                      <a:pt x="111" y="12"/>
                    </a:lnTo>
                    <a:lnTo>
                      <a:pt x="130" y="14"/>
                    </a:lnTo>
                    <a:lnTo>
                      <a:pt x="147" y="19"/>
                    </a:lnTo>
                    <a:lnTo>
                      <a:pt x="199" y="70"/>
                    </a:lnTo>
                    <a:lnTo>
                      <a:pt x="207" y="103"/>
                    </a:lnTo>
                    <a:lnTo>
                      <a:pt x="207" y="120"/>
                    </a:lnTo>
                    <a:lnTo>
                      <a:pt x="178" y="180"/>
                    </a:lnTo>
                    <a:lnTo>
                      <a:pt x="109" y="209"/>
                    </a:lnTo>
                    <a:lnTo>
                      <a:pt x="161" y="209"/>
                    </a:lnTo>
                    <a:lnTo>
                      <a:pt x="205" y="168"/>
                    </a:lnTo>
                    <a:lnTo>
                      <a:pt x="220" y="118"/>
                    </a:lnTo>
                    <a:lnTo>
                      <a:pt x="220" y="101"/>
                    </a:lnTo>
                    <a:lnTo>
                      <a:pt x="193" y="37"/>
                    </a:lnTo>
                    <a:lnTo>
                      <a:pt x="163" y="13"/>
                    </a:lnTo>
                    <a:lnTo>
                      <a:pt x="161" y="12"/>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7" name="Freeform 433"/>
              <p:cNvSpPr>
                <a:spLocks/>
              </p:cNvSpPr>
              <p:nvPr/>
            </p:nvSpPr>
            <p:spPr bwMode="auto">
              <a:xfrm>
                <a:off x="5275" y="3221"/>
                <a:ext cx="220" cy="222"/>
              </a:xfrm>
              <a:custGeom>
                <a:avLst/>
                <a:gdLst/>
                <a:ahLst/>
                <a:cxnLst>
                  <a:cxn ang="0">
                    <a:pos x="118" y="25"/>
                  </a:cxn>
                  <a:cxn ang="0">
                    <a:pos x="109" y="25"/>
                  </a:cxn>
                  <a:cxn ang="0">
                    <a:pos x="74" y="34"/>
                  </a:cxn>
                  <a:cxn ang="0">
                    <a:pos x="28" y="88"/>
                  </a:cxn>
                  <a:cxn ang="0">
                    <a:pos x="26" y="109"/>
                  </a:cxn>
                  <a:cxn ang="0">
                    <a:pos x="27" y="123"/>
                  </a:cxn>
                  <a:cxn ang="0">
                    <a:pos x="63" y="182"/>
                  </a:cxn>
                  <a:cxn ang="0">
                    <a:pos x="101" y="195"/>
                  </a:cxn>
                  <a:cxn ang="0">
                    <a:pos x="132" y="193"/>
                  </a:cxn>
                  <a:cxn ang="0">
                    <a:pos x="150" y="185"/>
                  </a:cxn>
                  <a:cxn ang="0">
                    <a:pos x="154" y="182"/>
                  </a:cxn>
                  <a:cxn ang="0">
                    <a:pos x="103" y="182"/>
                  </a:cxn>
                  <a:cxn ang="0">
                    <a:pos x="87" y="179"/>
                  </a:cxn>
                  <a:cxn ang="0">
                    <a:pos x="40" y="125"/>
                  </a:cxn>
                  <a:cxn ang="0">
                    <a:pos x="39" y="107"/>
                  </a:cxn>
                  <a:cxn ang="0">
                    <a:pos x="41" y="90"/>
                  </a:cxn>
                  <a:cxn ang="0">
                    <a:pos x="95" y="39"/>
                  </a:cxn>
                  <a:cxn ang="0">
                    <a:pos x="102" y="38"/>
                  </a:cxn>
                  <a:cxn ang="0">
                    <a:pos x="155" y="38"/>
                  </a:cxn>
                  <a:cxn ang="0">
                    <a:pos x="153" y="37"/>
                  </a:cxn>
                  <a:cxn ang="0">
                    <a:pos x="135" y="29"/>
                  </a:cxn>
                  <a:cxn ang="0">
                    <a:pos x="126" y="27"/>
                  </a:cxn>
                  <a:cxn ang="0">
                    <a:pos x="118" y="25"/>
                  </a:cxn>
                </a:cxnLst>
                <a:rect l="0" t="0" r="r" b="b"/>
                <a:pathLst>
                  <a:path w="220" h="222">
                    <a:moveTo>
                      <a:pt x="118" y="25"/>
                    </a:moveTo>
                    <a:lnTo>
                      <a:pt x="109" y="25"/>
                    </a:lnTo>
                    <a:lnTo>
                      <a:pt x="74" y="34"/>
                    </a:lnTo>
                    <a:lnTo>
                      <a:pt x="28" y="88"/>
                    </a:lnTo>
                    <a:lnTo>
                      <a:pt x="26" y="109"/>
                    </a:lnTo>
                    <a:lnTo>
                      <a:pt x="27" y="123"/>
                    </a:lnTo>
                    <a:lnTo>
                      <a:pt x="63" y="182"/>
                    </a:lnTo>
                    <a:lnTo>
                      <a:pt x="101" y="195"/>
                    </a:lnTo>
                    <a:lnTo>
                      <a:pt x="132" y="193"/>
                    </a:lnTo>
                    <a:lnTo>
                      <a:pt x="150" y="185"/>
                    </a:lnTo>
                    <a:lnTo>
                      <a:pt x="154" y="182"/>
                    </a:lnTo>
                    <a:lnTo>
                      <a:pt x="103" y="182"/>
                    </a:lnTo>
                    <a:lnTo>
                      <a:pt x="87" y="179"/>
                    </a:lnTo>
                    <a:lnTo>
                      <a:pt x="40" y="125"/>
                    </a:lnTo>
                    <a:lnTo>
                      <a:pt x="39" y="107"/>
                    </a:lnTo>
                    <a:lnTo>
                      <a:pt x="41" y="90"/>
                    </a:lnTo>
                    <a:lnTo>
                      <a:pt x="95" y="39"/>
                    </a:lnTo>
                    <a:lnTo>
                      <a:pt x="102" y="38"/>
                    </a:lnTo>
                    <a:lnTo>
                      <a:pt x="155" y="38"/>
                    </a:lnTo>
                    <a:lnTo>
                      <a:pt x="153" y="37"/>
                    </a:lnTo>
                    <a:lnTo>
                      <a:pt x="135" y="29"/>
                    </a:lnTo>
                    <a:lnTo>
                      <a:pt x="126" y="27"/>
                    </a:lnTo>
                    <a:lnTo>
                      <a:pt x="118" y="25"/>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8" name="Freeform 434"/>
              <p:cNvSpPr>
                <a:spLocks/>
              </p:cNvSpPr>
              <p:nvPr/>
            </p:nvSpPr>
            <p:spPr bwMode="auto">
              <a:xfrm>
                <a:off x="5275" y="3221"/>
                <a:ext cx="220" cy="222"/>
              </a:xfrm>
              <a:custGeom>
                <a:avLst/>
                <a:gdLst/>
                <a:ahLst/>
                <a:cxnLst>
                  <a:cxn ang="0">
                    <a:pos x="155" y="38"/>
                  </a:cxn>
                  <a:cxn ang="0">
                    <a:pos x="117" y="38"/>
                  </a:cxn>
                  <a:cxn ang="0">
                    <a:pos x="124" y="39"/>
                  </a:cxn>
                  <a:cxn ang="0">
                    <a:pos x="136" y="43"/>
                  </a:cxn>
                  <a:cxn ang="0">
                    <a:pos x="180" y="97"/>
                  </a:cxn>
                  <a:cxn ang="0">
                    <a:pos x="181" y="114"/>
                  </a:cxn>
                  <a:cxn ang="0">
                    <a:pos x="179" y="131"/>
                  </a:cxn>
                  <a:cxn ang="0">
                    <a:pos x="131" y="179"/>
                  </a:cxn>
                  <a:cxn ang="0">
                    <a:pos x="111" y="182"/>
                  </a:cxn>
                  <a:cxn ang="0">
                    <a:pos x="154" y="182"/>
                  </a:cxn>
                  <a:cxn ang="0">
                    <a:pos x="192" y="130"/>
                  </a:cxn>
                  <a:cxn ang="0">
                    <a:pos x="194" y="113"/>
                  </a:cxn>
                  <a:cxn ang="0">
                    <a:pos x="193" y="95"/>
                  </a:cxn>
                  <a:cxn ang="0">
                    <a:pos x="188" y="79"/>
                  </a:cxn>
                  <a:cxn ang="0">
                    <a:pos x="180" y="63"/>
                  </a:cxn>
                  <a:cxn ang="0">
                    <a:pos x="169" y="49"/>
                  </a:cxn>
                  <a:cxn ang="0">
                    <a:pos x="155" y="38"/>
                  </a:cxn>
                </a:cxnLst>
                <a:rect l="0" t="0" r="r" b="b"/>
                <a:pathLst>
                  <a:path w="220" h="222">
                    <a:moveTo>
                      <a:pt x="155" y="38"/>
                    </a:moveTo>
                    <a:lnTo>
                      <a:pt x="117" y="38"/>
                    </a:lnTo>
                    <a:lnTo>
                      <a:pt x="124" y="39"/>
                    </a:lnTo>
                    <a:lnTo>
                      <a:pt x="136" y="43"/>
                    </a:lnTo>
                    <a:lnTo>
                      <a:pt x="180" y="97"/>
                    </a:lnTo>
                    <a:lnTo>
                      <a:pt x="181" y="114"/>
                    </a:lnTo>
                    <a:lnTo>
                      <a:pt x="179" y="131"/>
                    </a:lnTo>
                    <a:lnTo>
                      <a:pt x="131" y="179"/>
                    </a:lnTo>
                    <a:lnTo>
                      <a:pt x="111" y="182"/>
                    </a:lnTo>
                    <a:lnTo>
                      <a:pt x="154" y="182"/>
                    </a:lnTo>
                    <a:lnTo>
                      <a:pt x="192" y="130"/>
                    </a:lnTo>
                    <a:lnTo>
                      <a:pt x="194" y="113"/>
                    </a:lnTo>
                    <a:lnTo>
                      <a:pt x="193" y="95"/>
                    </a:lnTo>
                    <a:lnTo>
                      <a:pt x="188" y="79"/>
                    </a:lnTo>
                    <a:lnTo>
                      <a:pt x="180" y="63"/>
                    </a:lnTo>
                    <a:lnTo>
                      <a:pt x="169" y="49"/>
                    </a:lnTo>
                    <a:lnTo>
                      <a:pt x="155" y="38"/>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42" name="Group 435"/>
            <p:cNvGrpSpPr>
              <a:grpSpLocks/>
            </p:cNvGrpSpPr>
            <p:nvPr/>
          </p:nvGrpSpPr>
          <p:grpSpPr bwMode="auto">
            <a:xfrm>
              <a:off x="5295" y="3473"/>
              <a:ext cx="181" cy="182"/>
              <a:chOff x="5295" y="3473"/>
              <a:chExt cx="181" cy="182"/>
            </a:xfrm>
          </p:grpSpPr>
          <p:sp>
            <p:nvSpPr>
              <p:cNvPr id="104" name="Freeform 436"/>
              <p:cNvSpPr>
                <a:spLocks/>
              </p:cNvSpPr>
              <p:nvPr/>
            </p:nvSpPr>
            <p:spPr bwMode="auto">
              <a:xfrm>
                <a:off x="5295" y="3473"/>
                <a:ext cx="181" cy="182"/>
              </a:xfrm>
              <a:custGeom>
                <a:avLst/>
                <a:gdLst/>
                <a:ahLst/>
                <a:cxnLst>
                  <a:cxn ang="0">
                    <a:pos x="89" y="0"/>
                  </a:cxn>
                  <a:cxn ang="0">
                    <a:pos x="29" y="23"/>
                  </a:cxn>
                  <a:cxn ang="0">
                    <a:pos x="0" y="82"/>
                  </a:cxn>
                  <a:cxn ang="0">
                    <a:pos x="2" y="107"/>
                  </a:cxn>
                  <a:cxn ang="0">
                    <a:pos x="35" y="164"/>
                  </a:cxn>
                  <a:cxn ang="0">
                    <a:pos x="72" y="182"/>
                  </a:cxn>
                  <a:cxn ang="0">
                    <a:pos x="99" y="180"/>
                  </a:cxn>
                  <a:cxn ang="0">
                    <a:pos x="158" y="150"/>
                  </a:cxn>
                  <a:cxn ang="0">
                    <a:pos x="181" y="95"/>
                  </a:cxn>
                  <a:cxn ang="0">
                    <a:pos x="178" y="71"/>
                  </a:cxn>
                  <a:cxn ang="0">
                    <a:pos x="143" y="17"/>
                  </a:cxn>
                  <a:cxn ang="0">
                    <a:pos x="89" y="0"/>
                  </a:cxn>
                </a:cxnLst>
                <a:rect l="0" t="0" r="r" b="b"/>
                <a:pathLst>
                  <a:path w="181" h="182">
                    <a:moveTo>
                      <a:pt x="89" y="0"/>
                    </a:moveTo>
                    <a:lnTo>
                      <a:pt x="29" y="23"/>
                    </a:lnTo>
                    <a:lnTo>
                      <a:pt x="0" y="82"/>
                    </a:lnTo>
                    <a:lnTo>
                      <a:pt x="2" y="107"/>
                    </a:lnTo>
                    <a:lnTo>
                      <a:pt x="35" y="164"/>
                    </a:lnTo>
                    <a:lnTo>
                      <a:pt x="72" y="182"/>
                    </a:lnTo>
                    <a:lnTo>
                      <a:pt x="99" y="180"/>
                    </a:lnTo>
                    <a:lnTo>
                      <a:pt x="158" y="150"/>
                    </a:lnTo>
                    <a:lnTo>
                      <a:pt x="181" y="95"/>
                    </a:lnTo>
                    <a:lnTo>
                      <a:pt x="178" y="71"/>
                    </a:lnTo>
                    <a:lnTo>
                      <a:pt x="143" y="17"/>
                    </a:lnTo>
                    <a:lnTo>
                      <a:pt x="89"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43" name="Group 437"/>
            <p:cNvGrpSpPr>
              <a:grpSpLocks/>
            </p:cNvGrpSpPr>
            <p:nvPr/>
          </p:nvGrpSpPr>
          <p:grpSpPr bwMode="auto">
            <a:xfrm>
              <a:off x="5275" y="3454"/>
              <a:ext cx="220" cy="222"/>
              <a:chOff x="5275" y="3454"/>
              <a:chExt cx="220" cy="222"/>
            </a:xfrm>
          </p:grpSpPr>
          <p:sp>
            <p:nvSpPr>
              <p:cNvPr id="100" name="Freeform 438"/>
              <p:cNvSpPr>
                <a:spLocks/>
              </p:cNvSpPr>
              <p:nvPr/>
            </p:nvSpPr>
            <p:spPr bwMode="auto">
              <a:xfrm>
                <a:off x="5275" y="3454"/>
                <a:ext cx="220" cy="222"/>
              </a:xfrm>
              <a:custGeom>
                <a:avLst/>
                <a:gdLst/>
                <a:ahLst/>
                <a:cxnLst>
                  <a:cxn ang="0">
                    <a:pos x="111" y="0"/>
                  </a:cxn>
                  <a:cxn ang="0">
                    <a:pos x="53" y="16"/>
                  </a:cxn>
                  <a:cxn ang="0">
                    <a:pos x="7" y="71"/>
                  </a:cxn>
                  <a:cxn ang="0">
                    <a:pos x="0" y="108"/>
                  </a:cxn>
                  <a:cxn ang="0">
                    <a:pos x="0" y="121"/>
                  </a:cxn>
                  <a:cxn ang="0">
                    <a:pos x="28" y="186"/>
                  </a:cxn>
                  <a:cxn ang="0">
                    <a:pos x="97" y="222"/>
                  </a:cxn>
                  <a:cxn ang="0">
                    <a:pos x="132" y="220"/>
                  </a:cxn>
                  <a:cxn ang="0">
                    <a:pos x="151" y="214"/>
                  </a:cxn>
                  <a:cxn ang="0">
                    <a:pos x="162" y="208"/>
                  </a:cxn>
                  <a:cxn ang="0">
                    <a:pos x="100" y="208"/>
                  </a:cxn>
                  <a:cxn ang="0">
                    <a:pos x="87" y="206"/>
                  </a:cxn>
                  <a:cxn ang="0">
                    <a:pos x="26" y="161"/>
                  </a:cxn>
                  <a:cxn ang="0">
                    <a:pos x="13" y="109"/>
                  </a:cxn>
                  <a:cxn ang="0">
                    <a:pos x="15" y="91"/>
                  </a:cxn>
                  <a:cxn ang="0">
                    <a:pos x="52" y="32"/>
                  </a:cxn>
                  <a:cxn ang="0">
                    <a:pos x="100" y="13"/>
                  </a:cxn>
                  <a:cxn ang="0">
                    <a:pos x="161" y="13"/>
                  </a:cxn>
                  <a:cxn ang="0">
                    <a:pos x="144" y="6"/>
                  </a:cxn>
                  <a:cxn ang="0">
                    <a:pos x="133" y="2"/>
                  </a:cxn>
                  <a:cxn ang="0">
                    <a:pos x="123" y="1"/>
                  </a:cxn>
                  <a:cxn ang="0">
                    <a:pos x="111" y="0"/>
                  </a:cxn>
                </a:cxnLst>
                <a:rect l="0" t="0" r="r" b="b"/>
                <a:pathLst>
                  <a:path w="220" h="222">
                    <a:moveTo>
                      <a:pt x="111" y="0"/>
                    </a:moveTo>
                    <a:lnTo>
                      <a:pt x="53" y="16"/>
                    </a:lnTo>
                    <a:lnTo>
                      <a:pt x="7" y="71"/>
                    </a:lnTo>
                    <a:lnTo>
                      <a:pt x="0" y="108"/>
                    </a:lnTo>
                    <a:lnTo>
                      <a:pt x="0" y="121"/>
                    </a:lnTo>
                    <a:lnTo>
                      <a:pt x="28" y="186"/>
                    </a:lnTo>
                    <a:lnTo>
                      <a:pt x="97" y="222"/>
                    </a:lnTo>
                    <a:lnTo>
                      <a:pt x="132" y="220"/>
                    </a:lnTo>
                    <a:lnTo>
                      <a:pt x="151" y="214"/>
                    </a:lnTo>
                    <a:lnTo>
                      <a:pt x="162" y="208"/>
                    </a:lnTo>
                    <a:lnTo>
                      <a:pt x="100" y="208"/>
                    </a:lnTo>
                    <a:lnTo>
                      <a:pt x="87" y="206"/>
                    </a:lnTo>
                    <a:lnTo>
                      <a:pt x="26" y="161"/>
                    </a:lnTo>
                    <a:lnTo>
                      <a:pt x="13" y="109"/>
                    </a:lnTo>
                    <a:lnTo>
                      <a:pt x="15" y="91"/>
                    </a:lnTo>
                    <a:lnTo>
                      <a:pt x="52" y="32"/>
                    </a:lnTo>
                    <a:lnTo>
                      <a:pt x="100" y="13"/>
                    </a:lnTo>
                    <a:lnTo>
                      <a:pt x="161" y="13"/>
                    </a:lnTo>
                    <a:lnTo>
                      <a:pt x="144" y="6"/>
                    </a:lnTo>
                    <a:lnTo>
                      <a:pt x="133" y="2"/>
                    </a:lnTo>
                    <a:lnTo>
                      <a:pt x="123" y="1"/>
                    </a:lnTo>
                    <a:lnTo>
                      <a:pt x="111"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1" name="Freeform 439"/>
              <p:cNvSpPr>
                <a:spLocks/>
              </p:cNvSpPr>
              <p:nvPr/>
            </p:nvSpPr>
            <p:spPr bwMode="auto">
              <a:xfrm>
                <a:off x="5275" y="3454"/>
                <a:ext cx="220" cy="222"/>
              </a:xfrm>
              <a:custGeom>
                <a:avLst/>
                <a:gdLst/>
                <a:ahLst/>
                <a:cxnLst>
                  <a:cxn ang="0">
                    <a:pos x="161" y="13"/>
                  </a:cxn>
                  <a:cxn ang="0">
                    <a:pos x="120" y="13"/>
                  </a:cxn>
                  <a:cxn ang="0">
                    <a:pos x="146" y="20"/>
                  </a:cxn>
                  <a:cxn ang="0">
                    <a:pos x="164" y="29"/>
                  </a:cxn>
                  <a:cxn ang="0">
                    <a:pos x="204" y="87"/>
                  </a:cxn>
                  <a:cxn ang="0">
                    <a:pos x="207" y="103"/>
                  </a:cxn>
                  <a:cxn ang="0">
                    <a:pos x="207" y="121"/>
                  </a:cxn>
                  <a:cxn ang="0">
                    <a:pos x="178" y="182"/>
                  </a:cxn>
                  <a:cxn ang="0">
                    <a:pos x="109" y="208"/>
                  </a:cxn>
                  <a:cxn ang="0">
                    <a:pos x="162" y="208"/>
                  </a:cxn>
                  <a:cxn ang="0">
                    <a:pos x="212" y="152"/>
                  </a:cxn>
                  <a:cxn ang="0">
                    <a:pos x="220" y="118"/>
                  </a:cxn>
                  <a:cxn ang="0">
                    <a:pos x="220" y="101"/>
                  </a:cxn>
                  <a:cxn ang="0">
                    <a:pos x="193" y="37"/>
                  </a:cxn>
                  <a:cxn ang="0">
                    <a:pos x="163" y="14"/>
                  </a:cxn>
                  <a:cxn ang="0">
                    <a:pos x="161" y="13"/>
                  </a:cxn>
                </a:cxnLst>
                <a:rect l="0" t="0" r="r" b="b"/>
                <a:pathLst>
                  <a:path w="220" h="222">
                    <a:moveTo>
                      <a:pt x="161" y="13"/>
                    </a:moveTo>
                    <a:lnTo>
                      <a:pt x="120" y="13"/>
                    </a:lnTo>
                    <a:lnTo>
                      <a:pt x="146" y="20"/>
                    </a:lnTo>
                    <a:lnTo>
                      <a:pt x="164" y="29"/>
                    </a:lnTo>
                    <a:lnTo>
                      <a:pt x="204" y="87"/>
                    </a:lnTo>
                    <a:lnTo>
                      <a:pt x="207" y="103"/>
                    </a:lnTo>
                    <a:lnTo>
                      <a:pt x="207" y="121"/>
                    </a:lnTo>
                    <a:lnTo>
                      <a:pt x="178" y="182"/>
                    </a:lnTo>
                    <a:lnTo>
                      <a:pt x="109" y="208"/>
                    </a:lnTo>
                    <a:lnTo>
                      <a:pt x="162" y="208"/>
                    </a:lnTo>
                    <a:lnTo>
                      <a:pt x="212" y="152"/>
                    </a:lnTo>
                    <a:lnTo>
                      <a:pt x="220" y="118"/>
                    </a:lnTo>
                    <a:lnTo>
                      <a:pt x="220" y="101"/>
                    </a:lnTo>
                    <a:lnTo>
                      <a:pt x="193" y="37"/>
                    </a:lnTo>
                    <a:lnTo>
                      <a:pt x="163" y="14"/>
                    </a:lnTo>
                    <a:lnTo>
                      <a:pt x="161" y="13"/>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2" name="Freeform 440"/>
              <p:cNvSpPr>
                <a:spLocks/>
              </p:cNvSpPr>
              <p:nvPr/>
            </p:nvSpPr>
            <p:spPr bwMode="auto">
              <a:xfrm>
                <a:off x="5275" y="3454"/>
                <a:ext cx="220" cy="222"/>
              </a:xfrm>
              <a:custGeom>
                <a:avLst/>
                <a:gdLst/>
                <a:ahLst/>
                <a:cxnLst>
                  <a:cxn ang="0">
                    <a:pos x="118" y="26"/>
                  </a:cxn>
                  <a:cxn ang="0">
                    <a:pos x="101" y="26"/>
                  </a:cxn>
                  <a:cxn ang="0">
                    <a:pos x="74" y="34"/>
                  </a:cxn>
                  <a:cxn ang="0">
                    <a:pos x="28" y="89"/>
                  </a:cxn>
                  <a:cxn ang="0">
                    <a:pos x="26" y="109"/>
                  </a:cxn>
                  <a:cxn ang="0">
                    <a:pos x="26" y="123"/>
                  </a:cxn>
                  <a:cxn ang="0">
                    <a:pos x="63" y="182"/>
                  </a:cxn>
                  <a:cxn ang="0">
                    <a:pos x="111" y="196"/>
                  </a:cxn>
                  <a:cxn ang="0">
                    <a:pos x="131" y="193"/>
                  </a:cxn>
                  <a:cxn ang="0">
                    <a:pos x="149" y="186"/>
                  </a:cxn>
                  <a:cxn ang="0">
                    <a:pos x="153" y="183"/>
                  </a:cxn>
                  <a:cxn ang="0">
                    <a:pos x="103" y="183"/>
                  </a:cxn>
                  <a:cxn ang="0">
                    <a:pos x="88" y="180"/>
                  </a:cxn>
                  <a:cxn ang="0">
                    <a:pos x="40" y="126"/>
                  </a:cxn>
                  <a:cxn ang="0">
                    <a:pos x="39" y="108"/>
                  </a:cxn>
                  <a:cxn ang="0">
                    <a:pos x="42" y="90"/>
                  </a:cxn>
                  <a:cxn ang="0">
                    <a:pos x="95" y="40"/>
                  </a:cxn>
                  <a:cxn ang="0">
                    <a:pos x="102" y="39"/>
                  </a:cxn>
                  <a:cxn ang="0">
                    <a:pos x="155" y="39"/>
                  </a:cxn>
                  <a:cxn ang="0">
                    <a:pos x="153" y="38"/>
                  </a:cxn>
                  <a:cxn ang="0">
                    <a:pos x="135" y="30"/>
                  </a:cxn>
                  <a:cxn ang="0">
                    <a:pos x="126" y="27"/>
                  </a:cxn>
                  <a:cxn ang="0">
                    <a:pos x="118" y="26"/>
                  </a:cxn>
                </a:cxnLst>
                <a:rect l="0" t="0" r="r" b="b"/>
                <a:pathLst>
                  <a:path w="220" h="222">
                    <a:moveTo>
                      <a:pt x="118" y="26"/>
                    </a:moveTo>
                    <a:lnTo>
                      <a:pt x="101" y="26"/>
                    </a:lnTo>
                    <a:lnTo>
                      <a:pt x="74" y="34"/>
                    </a:lnTo>
                    <a:lnTo>
                      <a:pt x="28" y="89"/>
                    </a:lnTo>
                    <a:lnTo>
                      <a:pt x="26" y="109"/>
                    </a:lnTo>
                    <a:lnTo>
                      <a:pt x="26" y="123"/>
                    </a:lnTo>
                    <a:lnTo>
                      <a:pt x="63" y="182"/>
                    </a:lnTo>
                    <a:lnTo>
                      <a:pt x="111" y="196"/>
                    </a:lnTo>
                    <a:lnTo>
                      <a:pt x="131" y="193"/>
                    </a:lnTo>
                    <a:lnTo>
                      <a:pt x="149" y="186"/>
                    </a:lnTo>
                    <a:lnTo>
                      <a:pt x="153" y="183"/>
                    </a:lnTo>
                    <a:lnTo>
                      <a:pt x="103" y="183"/>
                    </a:lnTo>
                    <a:lnTo>
                      <a:pt x="88" y="180"/>
                    </a:lnTo>
                    <a:lnTo>
                      <a:pt x="40" y="126"/>
                    </a:lnTo>
                    <a:lnTo>
                      <a:pt x="39" y="108"/>
                    </a:lnTo>
                    <a:lnTo>
                      <a:pt x="42" y="90"/>
                    </a:lnTo>
                    <a:lnTo>
                      <a:pt x="95" y="40"/>
                    </a:lnTo>
                    <a:lnTo>
                      <a:pt x="102" y="39"/>
                    </a:lnTo>
                    <a:lnTo>
                      <a:pt x="155" y="39"/>
                    </a:lnTo>
                    <a:lnTo>
                      <a:pt x="153" y="38"/>
                    </a:lnTo>
                    <a:lnTo>
                      <a:pt x="135" y="30"/>
                    </a:lnTo>
                    <a:lnTo>
                      <a:pt x="126" y="27"/>
                    </a:lnTo>
                    <a:lnTo>
                      <a:pt x="118" y="26"/>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3" name="Freeform 441"/>
              <p:cNvSpPr>
                <a:spLocks/>
              </p:cNvSpPr>
              <p:nvPr/>
            </p:nvSpPr>
            <p:spPr bwMode="auto">
              <a:xfrm>
                <a:off x="5275" y="3454"/>
                <a:ext cx="220" cy="222"/>
              </a:xfrm>
              <a:custGeom>
                <a:avLst/>
                <a:gdLst/>
                <a:ahLst/>
                <a:cxnLst>
                  <a:cxn ang="0">
                    <a:pos x="155" y="39"/>
                  </a:cxn>
                  <a:cxn ang="0">
                    <a:pos x="117" y="39"/>
                  </a:cxn>
                  <a:cxn ang="0">
                    <a:pos x="124" y="40"/>
                  </a:cxn>
                  <a:cxn ang="0">
                    <a:pos x="136" y="44"/>
                  </a:cxn>
                  <a:cxn ang="0">
                    <a:pos x="180" y="98"/>
                  </a:cxn>
                  <a:cxn ang="0">
                    <a:pos x="181" y="114"/>
                  </a:cxn>
                  <a:cxn ang="0">
                    <a:pos x="179" y="131"/>
                  </a:cxn>
                  <a:cxn ang="0">
                    <a:pos x="131" y="180"/>
                  </a:cxn>
                  <a:cxn ang="0">
                    <a:pos x="111" y="183"/>
                  </a:cxn>
                  <a:cxn ang="0">
                    <a:pos x="153" y="183"/>
                  </a:cxn>
                  <a:cxn ang="0">
                    <a:pos x="192" y="131"/>
                  </a:cxn>
                  <a:cxn ang="0">
                    <a:pos x="194" y="113"/>
                  </a:cxn>
                  <a:cxn ang="0">
                    <a:pos x="193" y="96"/>
                  </a:cxn>
                  <a:cxn ang="0">
                    <a:pos x="188" y="79"/>
                  </a:cxn>
                  <a:cxn ang="0">
                    <a:pos x="180" y="63"/>
                  </a:cxn>
                  <a:cxn ang="0">
                    <a:pos x="169" y="49"/>
                  </a:cxn>
                  <a:cxn ang="0">
                    <a:pos x="155" y="39"/>
                  </a:cxn>
                </a:cxnLst>
                <a:rect l="0" t="0" r="r" b="b"/>
                <a:pathLst>
                  <a:path w="220" h="222">
                    <a:moveTo>
                      <a:pt x="155" y="39"/>
                    </a:moveTo>
                    <a:lnTo>
                      <a:pt x="117" y="39"/>
                    </a:lnTo>
                    <a:lnTo>
                      <a:pt x="124" y="40"/>
                    </a:lnTo>
                    <a:lnTo>
                      <a:pt x="136" y="44"/>
                    </a:lnTo>
                    <a:lnTo>
                      <a:pt x="180" y="98"/>
                    </a:lnTo>
                    <a:lnTo>
                      <a:pt x="181" y="114"/>
                    </a:lnTo>
                    <a:lnTo>
                      <a:pt x="179" y="131"/>
                    </a:lnTo>
                    <a:lnTo>
                      <a:pt x="131" y="180"/>
                    </a:lnTo>
                    <a:lnTo>
                      <a:pt x="111" y="183"/>
                    </a:lnTo>
                    <a:lnTo>
                      <a:pt x="153" y="183"/>
                    </a:lnTo>
                    <a:lnTo>
                      <a:pt x="192" y="131"/>
                    </a:lnTo>
                    <a:lnTo>
                      <a:pt x="194" y="113"/>
                    </a:lnTo>
                    <a:lnTo>
                      <a:pt x="193" y="96"/>
                    </a:lnTo>
                    <a:lnTo>
                      <a:pt x="188" y="79"/>
                    </a:lnTo>
                    <a:lnTo>
                      <a:pt x="180" y="63"/>
                    </a:lnTo>
                    <a:lnTo>
                      <a:pt x="169" y="49"/>
                    </a:lnTo>
                    <a:lnTo>
                      <a:pt x="155" y="39"/>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44" name="Group 442"/>
            <p:cNvGrpSpPr>
              <a:grpSpLocks/>
            </p:cNvGrpSpPr>
            <p:nvPr/>
          </p:nvGrpSpPr>
          <p:grpSpPr bwMode="auto">
            <a:xfrm>
              <a:off x="6230" y="3006"/>
              <a:ext cx="180" cy="182"/>
              <a:chOff x="6230" y="3006"/>
              <a:chExt cx="180" cy="182"/>
            </a:xfrm>
          </p:grpSpPr>
          <p:sp>
            <p:nvSpPr>
              <p:cNvPr id="99" name="Freeform 443"/>
              <p:cNvSpPr>
                <a:spLocks/>
              </p:cNvSpPr>
              <p:nvPr/>
            </p:nvSpPr>
            <p:spPr bwMode="auto">
              <a:xfrm>
                <a:off x="6230" y="3006"/>
                <a:ext cx="180" cy="182"/>
              </a:xfrm>
              <a:custGeom>
                <a:avLst/>
                <a:gdLst/>
                <a:ahLst/>
                <a:cxnLst>
                  <a:cxn ang="0">
                    <a:pos x="90" y="0"/>
                  </a:cxn>
                  <a:cxn ang="0">
                    <a:pos x="30" y="23"/>
                  </a:cxn>
                  <a:cxn ang="0">
                    <a:pos x="0" y="81"/>
                  </a:cxn>
                  <a:cxn ang="0">
                    <a:pos x="2" y="106"/>
                  </a:cxn>
                  <a:cxn ang="0">
                    <a:pos x="34" y="164"/>
                  </a:cxn>
                  <a:cxn ang="0">
                    <a:pos x="71" y="182"/>
                  </a:cxn>
                  <a:cxn ang="0">
                    <a:pos x="98" y="180"/>
                  </a:cxn>
                  <a:cxn ang="0">
                    <a:pos x="158" y="151"/>
                  </a:cxn>
                  <a:cxn ang="0">
                    <a:pos x="180" y="96"/>
                  </a:cxn>
                  <a:cxn ang="0">
                    <a:pos x="178" y="72"/>
                  </a:cxn>
                  <a:cxn ang="0">
                    <a:pos x="142" y="17"/>
                  </a:cxn>
                  <a:cxn ang="0">
                    <a:pos x="90" y="0"/>
                  </a:cxn>
                </a:cxnLst>
                <a:rect l="0" t="0" r="r" b="b"/>
                <a:pathLst>
                  <a:path w="180" h="182">
                    <a:moveTo>
                      <a:pt x="90" y="0"/>
                    </a:moveTo>
                    <a:lnTo>
                      <a:pt x="30" y="23"/>
                    </a:lnTo>
                    <a:lnTo>
                      <a:pt x="0" y="81"/>
                    </a:lnTo>
                    <a:lnTo>
                      <a:pt x="2" y="106"/>
                    </a:lnTo>
                    <a:lnTo>
                      <a:pt x="34" y="164"/>
                    </a:lnTo>
                    <a:lnTo>
                      <a:pt x="71" y="182"/>
                    </a:lnTo>
                    <a:lnTo>
                      <a:pt x="98" y="180"/>
                    </a:lnTo>
                    <a:lnTo>
                      <a:pt x="158" y="151"/>
                    </a:lnTo>
                    <a:lnTo>
                      <a:pt x="180" y="96"/>
                    </a:lnTo>
                    <a:lnTo>
                      <a:pt x="178" y="72"/>
                    </a:lnTo>
                    <a:lnTo>
                      <a:pt x="142" y="17"/>
                    </a:lnTo>
                    <a:lnTo>
                      <a:pt x="9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45" name="Group 444"/>
            <p:cNvGrpSpPr>
              <a:grpSpLocks/>
            </p:cNvGrpSpPr>
            <p:nvPr/>
          </p:nvGrpSpPr>
          <p:grpSpPr bwMode="auto">
            <a:xfrm>
              <a:off x="6210" y="2987"/>
              <a:ext cx="220" cy="222"/>
              <a:chOff x="6210" y="2987"/>
              <a:chExt cx="220" cy="222"/>
            </a:xfrm>
          </p:grpSpPr>
          <p:sp>
            <p:nvSpPr>
              <p:cNvPr id="95" name="Freeform 445"/>
              <p:cNvSpPr>
                <a:spLocks/>
              </p:cNvSpPr>
              <p:nvPr/>
            </p:nvSpPr>
            <p:spPr bwMode="auto">
              <a:xfrm>
                <a:off x="6210" y="2987"/>
                <a:ext cx="220" cy="222"/>
              </a:xfrm>
              <a:custGeom>
                <a:avLst/>
                <a:gdLst/>
                <a:ahLst/>
                <a:cxnLst>
                  <a:cxn ang="0">
                    <a:pos x="110" y="0"/>
                  </a:cxn>
                  <a:cxn ang="0">
                    <a:pos x="100" y="0"/>
                  </a:cxn>
                  <a:cxn ang="0">
                    <a:pos x="72" y="7"/>
                  </a:cxn>
                  <a:cxn ang="0">
                    <a:pos x="14" y="55"/>
                  </a:cxn>
                  <a:cxn ang="0">
                    <a:pos x="0" y="107"/>
                  </a:cxn>
                  <a:cxn ang="0">
                    <a:pos x="0" y="122"/>
                  </a:cxn>
                  <a:cxn ang="0">
                    <a:pos x="28" y="186"/>
                  </a:cxn>
                  <a:cxn ang="0">
                    <a:pos x="97" y="222"/>
                  </a:cxn>
                  <a:cxn ang="0">
                    <a:pos x="134" y="219"/>
                  </a:cxn>
                  <a:cxn ang="0">
                    <a:pos x="153" y="213"/>
                  </a:cxn>
                  <a:cxn ang="0">
                    <a:pos x="161" y="209"/>
                  </a:cxn>
                  <a:cxn ang="0">
                    <a:pos x="100" y="209"/>
                  </a:cxn>
                  <a:cxn ang="0">
                    <a:pos x="86" y="206"/>
                  </a:cxn>
                  <a:cxn ang="0">
                    <a:pos x="26" y="160"/>
                  </a:cxn>
                  <a:cxn ang="0">
                    <a:pos x="13" y="113"/>
                  </a:cxn>
                  <a:cxn ang="0">
                    <a:pos x="13" y="105"/>
                  </a:cxn>
                  <a:cxn ang="0">
                    <a:pos x="38" y="44"/>
                  </a:cxn>
                  <a:cxn ang="0">
                    <a:pos x="100" y="13"/>
                  </a:cxn>
                  <a:cxn ang="0">
                    <a:pos x="162" y="13"/>
                  </a:cxn>
                  <a:cxn ang="0">
                    <a:pos x="144" y="5"/>
                  </a:cxn>
                  <a:cxn ang="0">
                    <a:pos x="133" y="2"/>
                  </a:cxn>
                  <a:cxn ang="0">
                    <a:pos x="122" y="1"/>
                  </a:cxn>
                  <a:cxn ang="0">
                    <a:pos x="110" y="0"/>
                  </a:cxn>
                </a:cxnLst>
                <a:rect l="0" t="0" r="r" b="b"/>
                <a:pathLst>
                  <a:path w="220" h="222">
                    <a:moveTo>
                      <a:pt x="110" y="0"/>
                    </a:moveTo>
                    <a:lnTo>
                      <a:pt x="100" y="0"/>
                    </a:lnTo>
                    <a:lnTo>
                      <a:pt x="72" y="7"/>
                    </a:lnTo>
                    <a:lnTo>
                      <a:pt x="14" y="55"/>
                    </a:lnTo>
                    <a:lnTo>
                      <a:pt x="0" y="107"/>
                    </a:lnTo>
                    <a:lnTo>
                      <a:pt x="0" y="122"/>
                    </a:lnTo>
                    <a:lnTo>
                      <a:pt x="28" y="186"/>
                    </a:lnTo>
                    <a:lnTo>
                      <a:pt x="97" y="222"/>
                    </a:lnTo>
                    <a:lnTo>
                      <a:pt x="134" y="219"/>
                    </a:lnTo>
                    <a:lnTo>
                      <a:pt x="153" y="213"/>
                    </a:lnTo>
                    <a:lnTo>
                      <a:pt x="161" y="209"/>
                    </a:lnTo>
                    <a:lnTo>
                      <a:pt x="100" y="209"/>
                    </a:lnTo>
                    <a:lnTo>
                      <a:pt x="86" y="206"/>
                    </a:lnTo>
                    <a:lnTo>
                      <a:pt x="26" y="160"/>
                    </a:lnTo>
                    <a:lnTo>
                      <a:pt x="13" y="113"/>
                    </a:lnTo>
                    <a:lnTo>
                      <a:pt x="13" y="105"/>
                    </a:lnTo>
                    <a:lnTo>
                      <a:pt x="38" y="44"/>
                    </a:lnTo>
                    <a:lnTo>
                      <a:pt x="100" y="13"/>
                    </a:lnTo>
                    <a:lnTo>
                      <a:pt x="162" y="13"/>
                    </a:lnTo>
                    <a:lnTo>
                      <a:pt x="144" y="5"/>
                    </a:lnTo>
                    <a:lnTo>
                      <a:pt x="133" y="2"/>
                    </a:lnTo>
                    <a:lnTo>
                      <a:pt x="122" y="1"/>
                    </a:lnTo>
                    <a:lnTo>
                      <a:pt x="110"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6" name="Freeform 446"/>
              <p:cNvSpPr>
                <a:spLocks/>
              </p:cNvSpPr>
              <p:nvPr/>
            </p:nvSpPr>
            <p:spPr bwMode="auto">
              <a:xfrm>
                <a:off x="6210" y="2987"/>
                <a:ext cx="220" cy="222"/>
              </a:xfrm>
              <a:custGeom>
                <a:avLst/>
                <a:gdLst/>
                <a:ahLst/>
                <a:cxnLst>
                  <a:cxn ang="0">
                    <a:pos x="162" y="13"/>
                  </a:cxn>
                  <a:cxn ang="0">
                    <a:pos x="120" y="13"/>
                  </a:cxn>
                  <a:cxn ang="0">
                    <a:pos x="130" y="14"/>
                  </a:cxn>
                  <a:cxn ang="0">
                    <a:pos x="146" y="21"/>
                  </a:cxn>
                  <a:cxn ang="0">
                    <a:pos x="199" y="71"/>
                  </a:cxn>
                  <a:cxn ang="0">
                    <a:pos x="207" y="104"/>
                  </a:cxn>
                  <a:cxn ang="0">
                    <a:pos x="206" y="121"/>
                  </a:cxn>
                  <a:cxn ang="0">
                    <a:pos x="178" y="182"/>
                  </a:cxn>
                  <a:cxn ang="0">
                    <a:pos x="109" y="209"/>
                  </a:cxn>
                  <a:cxn ang="0">
                    <a:pos x="161" y="209"/>
                  </a:cxn>
                  <a:cxn ang="0">
                    <a:pos x="205" y="166"/>
                  </a:cxn>
                  <a:cxn ang="0">
                    <a:pos x="220" y="118"/>
                  </a:cxn>
                  <a:cxn ang="0">
                    <a:pos x="220" y="101"/>
                  </a:cxn>
                  <a:cxn ang="0">
                    <a:pos x="193" y="38"/>
                  </a:cxn>
                  <a:cxn ang="0">
                    <a:pos x="163" y="14"/>
                  </a:cxn>
                  <a:cxn ang="0">
                    <a:pos x="162" y="13"/>
                  </a:cxn>
                </a:cxnLst>
                <a:rect l="0" t="0" r="r" b="b"/>
                <a:pathLst>
                  <a:path w="220" h="222">
                    <a:moveTo>
                      <a:pt x="162" y="13"/>
                    </a:moveTo>
                    <a:lnTo>
                      <a:pt x="120" y="13"/>
                    </a:lnTo>
                    <a:lnTo>
                      <a:pt x="130" y="14"/>
                    </a:lnTo>
                    <a:lnTo>
                      <a:pt x="146" y="21"/>
                    </a:lnTo>
                    <a:lnTo>
                      <a:pt x="199" y="71"/>
                    </a:lnTo>
                    <a:lnTo>
                      <a:pt x="207" y="104"/>
                    </a:lnTo>
                    <a:lnTo>
                      <a:pt x="206" y="121"/>
                    </a:lnTo>
                    <a:lnTo>
                      <a:pt x="178" y="182"/>
                    </a:lnTo>
                    <a:lnTo>
                      <a:pt x="109" y="209"/>
                    </a:lnTo>
                    <a:lnTo>
                      <a:pt x="161" y="209"/>
                    </a:lnTo>
                    <a:lnTo>
                      <a:pt x="205" y="166"/>
                    </a:lnTo>
                    <a:lnTo>
                      <a:pt x="220" y="118"/>
                    </a:lnTo>
                    <a:lnTo>
                      <a:pt x="220" y="101"/>
                    </a:lnTo>
                    <a:lnTo>
                      <a:pt x="193" y="38"/>
                    </a:lnTo>
                    <a:lnTo>
                      <a:pt x="163" y="14"/>
                    </a:lnTo>
                    <a:lnTo>
                      <a:pt x="162" y="13"/>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7" name="Freeform 447"/>
              <p:cNvSpPr>
                <a:spLocks/>
              </p:cNvSpPr>
              <p:nvPr/>
            </p:nvSpPr>
            <p:spPr bwMode="auto">
              <a:xfrm>
                <a:off x="6210" y="2987"/>
                <a:ext cx="220" cy="222"/>
              </a:xfrm>
              <a:custGeom>
                <a:avLst/>
                <a:gdLst/>
                <a:ahLst/>
                <a:cxnLst>
                  <a:cxn ang="0">
                    <a:pos x="118" y="26"/>
                  </a:cxn>
                  <a:cxn ang="0">
                    <a:pos x="101" y="26"/>
                  </a:cxn>
                  <a:cxn ang="0">
                    <a:pos x="74" y="34"/>
                  </a:cxn>
                  <a:cxn ang="0">
                    <a:pos x="29" y="89"/>
                  </a:cxn>
                  <a:cxn ang="0">
                    <a:pos x="26" y="109"/>
                  </a:cxn>
                  <a:cxn ang="0">
                    <a:pos x="27" y="124"/>
                  </a:cxn>
                  <a:cxn ang="0">
                    <a:pos x="64" y="182"/>
                  </a:cxn>
                  <a:cxn ang="0">
                    <a:pos x="102" y="195"/>
                  </a:cxn>
                  <a:cxn ang="0">
                    <a:pos x="131" y="193"/>
                  </a:cxn>
                  <a:cxn ang="0">
                    <a:pos x="150" y="186"/>
                  </a:cxn>
                  <a:cxn ang="0">
                    <a:pos x="153" y="183"/>
                  </a:cxn>
                  <a:cxn ang="0">
                    <a:pos x="110" y="183"/>
                  </a:cxn>
                  <a:cxn ang="0">
                    <a:pos x="87" y="179"/>
                  </a:cxn>
                  <a:cxn ang="0">
                    <a:pos x="40" y="125"/>
                  </a:cxn>
                  <a:cxn ang="0">
                    <a:pos x="39" y="109"/>
                  </a:cxn>
                  <a:cxn ang="0">
                    <a:pos x="39" y="106"/>
                  </a:cxn>
                  <a:cxn ang="0">
                    <a:pos x="75" y="48"/>
                  </a:cxn>
                  <a:cxn ang="0">
                    <a:pos x="109" y="38"/>
                  </a:cxn>
                  <a:cxn ang="0">
                    <a:pos x="153" y="38"/>
                  </a:cxn>
                  <a:cxn ang="0">
                    <a:pos x="134" y="30"/>
                  </a:cxn>
                  <a:cxn ang="0">
                    <a:pos x="126" y="27"/>
                  </a:cxn>
                  <a:cxn ang="0">
                    <a:pos x="118" y="26"/>
                  </a:cxn>
                </a:cxnLst>
                <a:rect l="0" t="0" r="r" b="b"/>
                <a:pathLst>
                  <a:path w="220" h="222">
                    <a:moveTo>
                      <a:pt x="118" y="26"/>
                    </a:moveTo>
                    <a:lnTo>
                      <a:pt x="101" y="26"/>
                    </a:lnTo>
                    <a:lnTo>
                      <a:pt x="74" y="34"/>
                    </a:lnTo>
                    <a:lnTo>
                      <a:pt x="29" y="89"/>
                    </a:lnTo>
                    <a:lnTo>
                      <a:pt x="26" y="109"/>
                    </a:lnTo>
                    <a:lnTo>
                      <a:pt x="27" y="124"/>
                    </a:lnTo>
                    <a:lnTo>
                      <a:pt x="64" y="182"/>
                    </a:lnTo>
                    <a:lnTo>
                      <a:pt x="102" y="195"/>
                    </a:lnTo>
                    <a:lnTo>
                      <a:pt x="131" y="193"/>
                    </a:lnTo>
                    <a:lnTo>
                      <a:pt x="150" y="186"/>
                    </a:lnTo>
                    <a:lnTo>
                      <a:pt x="153" y="183"/>
                    </a:lnTo>
                    <a:lnTo>
                      <a:pt x="110" y="183"/>
                    </a:lnTo>
                    <a:lnTo>
                      <a:pt x="87" y="179"/>
                    </a:lnTo>
                    <a:lnTo>
                      <a:pt x="40" y="125"/>
                    </a:lnTo>
                    <a:lnTo>
                      <a:pt x="39" y="109"/>
                    </a:lnTo>
                    <a:lnTo>
                      <a:pt x="39" y="106"/>
                    </a:lnTo>
                    <a:lnTo>
                      <a:pt x="75" y="48"/>
                    </a:lnTo>
                    <a:lnTo>
                      <a:pt x="109" y="38"/>
                    </a:lnTo>
                    <a:lnTo>
                      <a:pt x="153" y="38"/>
                    </a:lnTo>
                    <a:lnTo>
                      <a:pt x="134" y="30"/>
                    </a:lnTo>
                    <a:lnTo>
                      <a:pt x="126" y="27"/>
                    </a:lnTo>
                    <a:lnTo>
                      <a:pt x="118" y="26"/>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8" name="Freeform 448"/>
              <p:cNvSpPr>
                <a:spLocks/>
              </p:cNvSpPr>
              <p:nvPr/>
            </p:nvSpPr>
            <p:spPr bwMode="auto">
              <a:xfrm>
                <a:off x="6210" y="2987"/>
                <a:ext cx="220" cy="222"/>
              </a:xfrm>
              <a:custGeom>
                <a:avLst/>
                <a:gdLst/>
                <a:ahLst/>
                <a:cxnLst>
                  <a:cxn ang="0">
                    <a:pos x="153" y="38"/>
                  </a:cxn>
                  <a:cxn ang="0">
                    <a:pos x="109" y="38"/>
                  </a:cxn>
                  <a:cxn ang="0">
                    <a:pos x="116" y="39"/>
                  </a:cxn>
                  <a:cxn ang="0">
                    <a:pos x="124" y="39"/>
                  </a:cxn>
                  <a:cxn ang="0">
                    <a:pos x="136" y="44"/>
                  </a:cxn>
                  <a:cxn ang="0">
                    <a:pos x="180" y="98"/>
                  </a:cxn>
                  <a:cxn ang="0">
                    <a:pos x="181" y="115"/>
                  </a:cxn>
                  <a:cxn ang="0">
                    <a:pos x="178" y="131"/>
                  </a:cxn>
                  <a:cxn ang="0">
                    <a:pos x="131" y="180"/>
                  </a:cxn>
                  <a:cxn ang="0">
                    <a:pos x="110" y="183"/>
                  </a:cxn>
                  <a:cxn ang="0">
                    <a:pos x="153" y="183"/>
                  </a:cxn>
                  <a:cxn ang="0">
                    <a:pos x="192" y="131"/>
                  </a:cxn>
                  <a:cxn ang="0">
                    <a:pos x="194" y="113"/>
                  </a:cxn>
                  <a:cxn ang="0">
                    <a:pos x="193" y="96"/>
                  </a:cxn>
                  <a:cxn ang="0">
                    <a:pos x="188" y="79"/>
                  </a:cxn>
                  <a:cxn ang="0">
                    <a:pos x="180" y="63"/>
                  </a:cxn>
                  <a:cxn ang="0">
                    <a:pos x="169" y="50"/>
                  </a:cxn>
                  <a:cxn ang="0">
                    <a:pos x="153" y="38"/>
                  </a:cxn>
                </a:cxnLst>
                <a:rect l="0" t="0" r="r" b="b"/>
                <a:pathLst>
                  <a:path w="220" h="222">
                    <a:moveTo>
                      <a:pt x="153" y="38"/>
                    </a:moveTo>
                    <a:lnTo>
                      <a:pt x="109" y="38"/>
                    </a:lnTo>
                    <a:lnTo>
                      <a:pt x="116" y="39"/>
                    </a:lnTo>
                    <a:lnTo>
                      <a:pt x="124" y="39"/>
                    </a:lnTo>
                    <a:lnTo>
                      <a:pt x="136" y="44"/>
                    </a:lnTo>
                    <a:lnTo>
                      <a:pt x="180" y="98"/>
                    </a:lnTo>
                    <a:lnTo>
                      <a:pt x="181" y="115"/>
                    </a:lnTo>
                    <a:lnTo>
                      <a:pt x="178" y="131"/>
                    </a:lnTo>
                    <a:lnTo>
                      <a:pt x="131" y="180"/>
                    </a:lnTo>
                    <a:lnTo>
                      <a:pt x="110" y="183"/>
                    </a:lnTo>
                    <a:lnTo>
                      <a:pt x="153" y="183"/>
                    </a:lnTo>
                    <a:lnTo>
                      <a:pt x="192" y="131"/>
                    </a:lnTo>
                    <a:lnTo>
                      <a:pt x="194" y="113"/>
                    </a:lnTo>
                    <a:lnTo>
                      <a:pt x="193" y="96"/>
                    </a:lnTo>
                    <a:lnTo>
                      <a:pt x="188" y="79"/>
                    </a:lnTo>
                    <a:lnTo>
                      <a:pt x="180" y="63"/>
                    </a:lnTo>
                    <a:lnTo>
                      <a:pt x="169" y="50"/>
                    </a:lnTo>
                    <a:lnTo>
                      <a:pt x="153" y="38"/>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46" name="Group 449"/>
            <p:cNvGrpSpPr>
              <a:grpSpLocks/>
            </p:cNvGrpSpPr>
            <p:nvPr/>
          </p:nvGrpSpPr>
          <p:grpSpPr bwMode="auto">
            <a:xfrm>
              <a:off x="6619" y="3240"/>
              <a:ext cx="182" cy="181"/>
              <a:chOff x="6619" y="3240"/>
              <a:chExt cx="182" cy="181"/>
            </a:xfrm>
          </p:grpSpPr>
          <p:sp>
            <p:nvSpPr>
              <p:cNvPr id="94" name="Freeform 450"/>
              <p:cNvSpPr>
                <a:spLocks/>
              </p:cNvSpPr>
              <p:nvPr/>
            </p:nvSpPr>
            <p:spPr bwMode="auto">
              <a:xfrm>
                <a:off x="6619" y="3240"/>
                <a:ext cx="182" cy="181"/>
              </a:xfrm>
              <a:custGeom>
                <a:avLst/>
                <a:gdLst/>
                <a:ahLst/>
                <a:cxnLst>
                  <a:cxn ang="0">
                    <a:pos x="90" y="0"/>
                  </a:cxn>
                  <a:cxn ang="0">
                    <a:pos x="29" y="23"/>
                  </a:cxn>
                  <a:cxn ang="0">
                    <a:pos x="0" y="81"/>
                  </a:cxn>
                  <a:cxn ang="0">
                    <a:pos x="2" y="106"/>
                  </a:cxn>
                  <a:cxn ang="0">
                    <a:pos x="35" y="163"/>
                  </a:cxn>
                  <a:cxn ang="0">
                    <a:pos x="72" y="181"/>
                  </a:cxn>
                  <a:cxn ang="0">
                    <a:pos x="99" y="179"/>
                  </a:cxn>
                  <a:cxn ang="0">
                    <a:pos x="159" y="150"/>
                  </a:cxn>
                  <a:cxn ang="0">
                    <a:pos x="181" y="95"/>
                  </a:cxn>
                  <a:cxn ang="0">
                    <a:pos x="179" y="71"/>
                  </a:cxn>
                  <a:cxn ang="0">
                    <a:pos x="143" y="17"/>
                  </a:cxn>
                  <a:cxn ang="0">
                    <a:pos x="90" y="0"/>
                  </a:cxn>
                </a:cxnLst>
                <a:rect l="0" t="0" r="r" b="b"/>
                <a:pathLst>
                  <a:path w="182" h="181">
                    <a:moveTo>
                      <a:pt x="90" y="0"/>
                    </a:moveTo>
                    <a:lnTo>
                      <a:pt x="29" y="23"/>
                    </a:lnTo>
                    <a:lnTo>
                      <a:pt x="0" y="81"/>
                    </a:lnTo>
                    <a:lnTo>
                      <a:pt x="2" y="106"/>
                    </a:lnTo>
                    <a:lnTo>
                      <a:pt x="35" y="163"/>
                    </a:lnTo>
                    <a:lnTo>
                      <a:pt x="72" y="181"/>
                    </a:lnTo>
                    <a:lnTo>
                      <a:pt x="99" y="179"/>
                    </a:lnTo>
                    <a:lnTo>
                      <a:pt x="159" y="150"/>
                    </a:lnTo>
                    <a:lnTo>
                      <a:pt x="181" y="95"/>
                    </a:lnTo>
                    <a:lnTo>
                      <a:pt x="179" y="71"/>
                    </a:lnTo>
                    <a:lnTo>
                      <a:pt x="143" y="17"/>
                    </a:lnTo>
                    <a:lnTo>
                      <a:pt x="9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47" name="Group 451"/>
            <p:cNvGrpSpPr>
              <a:grpSpLocks/>
            </p:cNvGrpSpPr>
            <p:nvPr/>
          </p:nvGrpSpPr>
          <p:grpSpPr bwMode="auto">
            <a:xfrm>
              <a:off x="6600" y="3221"/>
              <a:ext cx="220" cy="222"/>
              <a:chOff x="6600" y="3221"/>
              <a:chExt cx="220" cy="222"/>
            </a:xfrm>
          </p:grpSpPr>
          <p:sp>
            <p:nvSpPr>
              <p:cNvPr id="90" name="Freeform 452"/>
              <p:cNvSpPr>
                <a:spLocks/>
              </p:cNvSpPr>
              <p:nvPr/>
            </p:nvSpPr>
            <p:spPr bwMode="auto">
              <a:xfrm>
                <a:off x="6600" y="3221"/>
                <a:ext cx="220" cy="222"/>
              </a:xfrm>
              <a:custGeom>
                <a:avLst/>
                <a:gdLst/>
                <a:ahLst/>
                <a:cxnLst>
                  <a:cxn ang="0">
                    <a:pos x="121" y="0"/>
                  </a:cxn>
                  <a:cxn ang="0">
                    <a:pos x="100" y="0"/>
                  </a:cxn>
                  <a:cxn ang="0">
                    <a:pos x="71" y="6"/>
                  </a:cxn>
                  <a:cxn ang="0">
                    <a:pos x="14" y="54"/>
                  </a:cxn>
                  <a:cxn ang="0">
                    <a:pos x="0" y="108"/>
                  </a:cxn>
                  <a:cxn ang="0">
                    <a:pos x="0" y="120"/>
                  </a:cxn>
                  <a:cxn ang="0">
                    <a:pos x="28" y="186"/>
                  </a:cxn>
                  <a:cxn ang="0">
                    <a:pos x="97" y="221"/>
                  </a:cxn>
                  <a:cxn ang="0">
                    <a:pos x="108" y="222"/>
                  </a:cxn>
                  <a:cxn ang="0">
                    <a:pos x="130" y="219"/>
                  </a:cxn>
                  <a:cxn ang="0">
                    <a:pos x="150" y="213"/>
                  </a:cxn>
                  <a:cxn ang="0">
                    <a:pos x="160" y="209"/>
                  </a:cxn>
                  <a:cxn ang="0">
                    <a:pos x="109" y="209"/>
                  </a:cxn>
                  <a:cxn ang="0">
                    <a:pos x="85" y="205"/>
                  </a:cxn>
                  <a:cxn ang="0">
                    <a:pos x="25" y="160"/>
                  </a:cxn>
                  <a:cxn ang="0">
                    <a:pos x="12" y="108"/>
                  </a:cxn>
                  <a:cxn ang="0">
                    <a:pos x="14" y="91"/>
                  </a:cxn>
                  <a:cxn ang="0">
                    <a:pos x="52" y="31"/>
                  </a:cxn>
                  <a:cxn ang="0">
                    <a:pos x="109" y="12"/>
                  </a:cxn>
                  <a:cxn ang="0">
                    <a:pos x="159" y="12"/>
                  </a:cxn>
                  <a:cxn ang="0">
                    <a:pos x="143" y="5"/>
                  </a:cxn>
                  <a:cxn ang="0">
                    <a:pos x="133" y="2"/>
                  </a:cxn>
                  <a:cxn ang="0">
                    <a:pos x="121" y="0"/>
                  </a:cxn>
                </a:cxnLst>
                <a:rect l="0" t="0" r="r" b="b"/>
                <a:pathLst>
                  <a:path w="220" h="222">
                    <a:moveTo>
                      <a:pt x="121" y="0"/>
                    </a:moveTo>
                    <a:lnTo>
                      <a:pt x="100" y="0"/>
                    </a:lnTo>
                    <a:lnTo>
                      <a:pt x="71" y="6"/>
                    </a:lnTo>
                    <a:lnTo>
                      <a:pt x="14" y="54"/>
                    </a:lnTo>
                    <a:lnTo>
                      <a:pt x="0" y="108"/>
                    </a:lnTo>
                    <a:lnTo>
                      <a:pt x="0" y="120"/>
                    </a:lnTo>
                    <a:lnTo>
                      <a:pt x="28" y="186"/>
                    </a:lnTo>
                    <a:lnTo>
                      <a:pt x="97" y="221"/>
                    </a:lnTo>
                    <a:lnTo>
                      <a:pt x="108" y="222"/>
                    </a:lnTo>
                    <a:lnTo>
                      <a:pt x="130" y="219"/>
                    </a:lnTo>
                    <a:lnTo>
                      <a:pt x="150" y="213"/>
                    </a:lnTo>
                    <a:lnTo>
                      <a:pt x="160" y="209"/>
                    </a:lnTo>
                    <a:lnTo>
                      <a:pt x="109" y="209"/>
                    </a:lnTo>
                    <a:lnTo>
                      <a:pt x="85" y="205"/>
                    </a:lnTo>
                    <a:lnTo>
                      <a:pt x="25" y="160"/>
                    </a:lnTo>
                    <a:lnTo>
                      <a:pt x="12" y="108"/>
                    </a:lnTo>
                    <a:lnTo>
                      <a:pt x="14" y="91"/>
                    </a:lnTo>
                    <a:lnTo>
                      <a:pt x="52" y="31"/>
                    </a:lnTo>
                    <a:lnTo>
                      <a:pt x="109" y="12"/>
                    </a:lnTo>
                    <a:lnTo>
                      <a:pt x="159" y="12"/>
                    </a:lnTo>
                    <a:lnTo>
                      <a:pt x="143" y="5"/>
                    </a:lnTo>
                    <a:lnTo>
                      <a:pt x="133" y="2"/>
                    </a:lnTo>
                    <a:lnTo>
                      <a:pt x="121"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1" name="Freeform 453"/>
              <p:cNvSpPr>
                <a:spLocks/>
              </p:cNvSpPr>
              <p:nvPr/>
            </p:nvSpPr>
            <p:spPr bwMode="auto">
              <a:xfrm>
                <a:off x="6600" y="3221"/>
                <a:ext cx="220" cy="222"/>
              </a:xfrm>
              <a:custGeom>
                <a:avLst/>
                <a:gdLst/>
                <a:ahLst/>
                <a:cxnLst>
                  <a:cxn ang="0">
                    <a:pos x="159" y="12"/>
                  </a:cxn>
                  <a:cxn ang="0">
                    <a:pos x="109" y="12"/>
                  </a:cxn>
                  <a:cxn ang="0">
                    <a:pos x="120" y="13"/>
                  </a:cxn>
                  <a:cxn ang="0">
                    <a:pos x="130" y="14"/>
                  </a:cxn>
                  <a:cxn ang="0">
                    <a:pos x="190" y="55"/>
                  </a:cxn>
                  <a:cxn ang="0">
                    <a:pos x="207" y="103"/>
                  </a:cxn>
                  <a:cxn ang="0">
                    <a:pos x="206" y="120"/>
                  </a:cxn>
                  <a:cxn ang="0">
                    <a:pos x="178" y="180"/>
                  </a:cxn>
                  <a:cxn ang="0">
                    <a:pos x="109" y="209"/>
                  </a:cxn>
                  <a:cxn ang="0">
                    <a:pos x="160" y="209"/>
                  </a:cxn>
                  <a:cxn ang="0">
                    <a:pos x="205" y="167"/>
                  </a:cxn>
                  <a:cxn ang="0">
                    <a:pos x="219" y="118"/>
                  </a:cxn>
                  <a:cxn ang="0">
                    <a:pos x="219" y="100"/>
                  </a:cxn>
                  <a:cxn ang="0">
                    <a:pos x="192" y="36"/>
                  </a:cxn>
                  <a:cxn ang="0">
                    <a:pos x="162" y="13"/>
                  </a:cxn>
                  <a:cxn ang="0">
                    <a:pos x="159" y="12"/>
                  </a:cxn>
                </a:cxnLst>
                <a:rect l="0" t="0" r="r" b="b"/>
                <a:pathLst>
                  <a:path w="220" h="222">
                    <a:moveTo>
                      <a:pt x="159" y="12"/>
                    </a:moveTo>
                    <a:lnTo>
                      <a:pt x="109" y="12"/>
                    </a:lnTo>
                    <a:lnTo>
                      <a:pt x="120" y="13"/>
                    </a:lnTo>
                    <a:lnTo>
                      <a:pt x="130" y="14"/>
                    </a:lnTo>
                    <a:lnTo>
                      <a:pt x="190" y="55"/>
                    </a:lnTo>
                    <a:lnTo>
                      <a:pt x="207" y="103"/>
                    </a:lnTo>
                    <a:lnTo>
                      <a:pt x="206" y="120"/>
                    </a:lnTo>
                    <a:lnTo>
                      <a:pt x="178" y="180"/>
                    </a:lnTo>
                    <a:lnTo>
                      <a:pt x="109" y="209"/>
                    </a:lnTo>
                    <a:lnTo>
                      <a:pt x="160" y="209"/>
                    </a:lnTo>
                    <a:lnTo>
                      <a:pt x="205" y="167"/>
                    </a:lnTo>
                    <a:lnTo>
                      <a:pt x="219" y="118"/>
                    </a:lnTo>
                    <a:lnTo>
                      <a:pt x="219" y="100"/>
                    </a:lnTo>
                    <a:lnTo>
                      <a:pt x="192" y="36"/>
                    </a:lnTo>
                    <a:lnTo>
                      <a:pt x="162" y="13"/>
                    </a:lnTo>
                    <a:lnTo>
                      <a:pt x="159" y="12"/>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2" name="Freeform 454"/>
              <p:cNvSpPr>
                <a:spLocks/>
              </p:cNvSpPr>
              <p:nvPr/>
            </p:nvSpPr>
            <p:spPr bwMode="auto">
              <a:xfrm>
                <a:off x="6600" y="3221"/>
                <a:ext cx="220" cy="222"/>
              </a:xfrm>
              <a:custGeom>
                <a:avLst/>
                <a:gdLst/>
                <a:ahLst/>
                <a:cxnLst>
                  <a:cxn ang="0">
                    <a:pos x="118" y="25"/>
                  </a:cxn>
                  <a:cxn ang="0">
                    <a:pos x="109" y="25"/>
                  </a:cxn>
                  <a:cxn ang="0">
                    <a:pos x="73" y="34"/>
                  </a:cxn>
                  <a:cxn ang="0">
                    <a:pos x="28" y="88"/>
                  </a:cxn>
                  <a:cxn ang="0">
                    <a:pos x="25" y="109"/>
                  </a:cxn>
                  <a:cxn ang="0">
                    <a:pos x="26" y="123"/>
                  </a:cxn>
                  <a:cxn ang="0">
                    <a:pos x="63" y="182"/>
                  </a:cxn>
                  <a:cxn ang="0">
                    <a:pos x="101" y="195"/>
                  </a:cxn>
                  <a:cxn ang="0">
                    <a:pos x="131" y="193"/>
                  </a:cxn>
                  <a:cxn ang="0">
                    <a:pos x="149" y="185"/>
                  </a:cxn>
                  <a:cxn ang="0">
                    <a:pos x="154" y="182"/>
                  </a:cxn>
                  <a:cxn ang="0">
                    <a:pos x="103" y="182"/>
                  </a:cxn>
                  <a:cxn ang="0">
                    <a:pos x="87" y="179"/>
                  </a:cxn>
                  <a:cxn ang="0">
                    <a:pos x="40" y="125"/>
                  </a:cxn>
                  <a:cxn ang="0">
                    <a:pos x="38" y="108"/>
                  </a:cxn>
                  <a:cxn ang="0">
                    <a:pos x="41" y="90"/>
                  </a:cxn>
                  <a:cxn ang="0">
                    <a:pos x="94" y="39"/>
                  </a:cxn>
                  <a:cxn ang="0">
                    <a:pos x="101" y="38"/>
                  </a:cxn>
                  <a:cxn ang="0">
                    <a:pos x="154" y="38"/>
                  </a:cxn>
                  <a:cxn ang="0">
                    <a:pos x="153" y="38"/>
                  </a:cxn>
                  <a:cxn ang="0">
                    <a:pos x="134" y="29"/>
                  </a:cxn>
                  <a:cxn ang="0">
                    <a:pos x="126" y="27"/>
                  </a:cxn>
                  <a:cxn ang="0">
                    <a:pos x="118" y="25"/>
                  </a:cxn>
                </a:cxnLst>
                <a:rect l="0" t="0" r="r" b="b"/>
                <a:pathLst>
                  <a:path w="220" h="222">
                    <a:moveTo>
                      <a:pt x="118" y="25"/>
                    </a:moveTo>
                    <a:lnTo>
                      <a:pt x="109" y="25"/>
                    </a:lnTo>
                    <a:lnTo>
                      <a:pt x="73" y="34"/>
                    </a:lnTo>
                    <a:lnTo>
                      <a:pt x="28" y="88"/>
                    </a:lnTo>
                    <a:lnTo>
                      <a:pt x="25" y="109"/>
                    </a:lnTo>
                    <a:lnTo>
                      <a:pt x="26" y="123"/>
                    </a:lnTo>
                    <a:lnTo>
                      <a:pt x="63" y="182"/>
                    </a:lnTo>
                    <a:lnTo>
                      <a:pt x="101" y="195"/>
                    </a:lnTo>
                    <a:lnTo>
                      <a:pt x="131" y="193"/>
                    </a:lnTo>
                    <a:lnTo>
                      <a:pt x="149" y="185"/>
                    </a:lnTo>
                    <a:lnTo>
                      <a:pt x="154" y="182"/>
                    </a:lnTo>
                    <a:lnTo>
                      <a:pt x="103" y="182"/>
                    </a:lnTo>
                    <a:lnTo>
                      <a:pt x="87" y="179"/>
                    </a:lnTo>
                    <a:lnTo>
                      <a:pt x="40" y="125"/>
                    </a:lnTo>
                    <a:lnTo>
                      <a:pt x="38" y="108"/>
                    </a:lnTo>
                    <a:lnTo>
                      <a:pt x="41" y="90"/>
                    </a:lnTo>
                    <a:lnTo>
                      <a:pt x="94" y="39"/>
                    </a:lnTo>
                    <a:lnTo>
                      <a:pt x="101" y="38"/>
                    </a:lnTo>
                    <a:lnTo>
                      <a:pt x="154" y="38"/>
                    </a:lnTo>
                    <a:lnTo>
                      <a:pt x="153" y="38"/>
                    </a:lnTo>
                    <a:lnTo>
                      <a:pt x="134" y="29"/>
                    </a:lnTo>
                    <a:lnTo>
                      <a:pt x="126" y="27"/>
                    </a:lnTo>
                    <a:lnTo>
                      <a:pt x="118" y="25"/>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3" name="Freeform 455"/>
              <p:cNvSpPr>
                <a:spLocks/>
              </p:cNvSpPr>
              <p:nvPr/>
            </p:nvSpPr>
            <p:spPr bwMode="auto">
              <a:xfrm>
                <a:off x="6600" y="3221"/>
                <a:ext cx="220" cy="222"/>
              </a:xfrm>
              <a:custGeom>
                <a:avLst/>
                <a:gdLst/>
                <a:ahLst/>
                <a:cxnLst>
                  <a:cxn ang="0">
                    <a:pos x="154" y="38"/>
                  </a:cxn>
                  <a:cxn ang="0">
                    <a:pos x="115" y="38"/>
                  </a:cxn>
                  <a:cxn ang="0">
                    <a:pos x="136" y="43"/>
                  </a:cxn>
                  <a:cxn ang="0">
                    <a:pos x="153" y="53"/>
                  </a:cxn>
                  <a:cxn ang="0">
                    <a:pos x="166" y="66"/>
                  </a:cxn>
                  <a:cxn ang="0">
                    <a:pos x="175" y="81"/>
                  </a:cxn>
                  <a:cxn ang="0">
                    <a:pos x="180" y="98"/>
                  </a:cxn>
                  <a:cxn ang="0">
                    <a:pos x="181" y="115"/>
                  </a:cxn>
                  <a:cxn ang="0">
                    <a:pos x="178" y="132"/>
                  </a:cxn>
                  <a:cxn ang="0">
                    <a:pos x="130" y="179"/>
                  </a:cxn>
                  <a:cxn ang="0">
                    <a:pos x="110" y="182"/>
                  </a:cxn>
                  <a:cxn ang="0">
                    <a:pos x="154" y="182"/>
                  </a:cxn>
                  <a:cxn ang="0">
                    <a:pos x="191" y="130"/>
                  </a:cxn>
                  <a:cxn ang="0">
                    <a:pos x="194" y="113"/>
                  </a:cxn>
                  <a:cxn ang="0">
                    <a:pos x="192" y="96"/>
                  </a:cxn>
                  <a:cxn ang="0">
                    <a:pos x="188" y="79"/>
                  </a:cxn>
                  <a:cxn ang="0">
                    <a:pos x="180" y="64"/>
                  </a:cxn>
                  <a:cxn ang="0">
                    <a:pos x="168" y="50"/>
                  </a:cxn>
                  <a:cxn ang="0">
                    <a:pos x="154" y="38"/>
                  </a:cxn>
                </a:cxnLst>
                <a:rect l="0" t="0" r="r" b="b"/>
                <a:pathLst>
                  <a:path w="220" h="222">
                    <a:moveTo>
                      <a:pt x="154" y="38"/>
                    </a:moveTo>
                    <a:lnTo>
                      <a:pt x="115" y="38"/>
                    </a:lnTo>
                    <a:lnTo>
                      <a:pt x="136" y="43"/>
                    </a:lnTo>
                    <a:lnTo>
                      <a:pt x="153" y="53"/>
                    </a:lnTo>
                    <a:lnTo>
                      <a:pt x="166" y="66"/>
                    </a:lnTo>
                    <a:lnTo>
                      <a:pt x="175" y="81"/>
                    </a:lnTo>
                    <a:lnTo>
                      <a:pt x="180" y="98"/>
                    </a:lnTo>
                    <a:lnTo>
                      <a:pt x="181" y="115"/>
                    </a:lnTo>
                    <a:lnTo>
                      <a:pt x="178" y="132"/>
                    </a:lnTo>
                    <a:lnTo>
                      <a:pt x="130" y="179"/>
                    </a:lnTo>
                    <a:lnTo>
                      <a:pt x="110" y="182"/>
                    </a:lnTo>
                    <a:lnTo>
                      <a:pt x="154" y="182"/>
                    </a:lnTo>
                    <a:lnTo>
                      <a:pt x="191" y="130"/>
                    </a:lnTo>
                    <a:lnTo>
                      <a:pt x="194" y="113"/>
                    </a:lnTo>
                    <a:lnTo>
                      <a:pt x="192" y="96"/>
                    </a:lnTo>
                    <a:lnTo>
                      <a:pt x="188" y="79"/>
                    </a:lnTo>
                    <a:lnTo>
                      <a:pt x="180" y="64"/>
                    </a:lnTo>
                    <a:lnTo>
                      <a:pt x="168" y="50"/>
                    </a:lnTo>
                    <a:lnTo>
                      <a:pt x="154" y="38"/>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48" name="Group 456"/>
            <p:cNvGrpSpPr>
              <a:grpSpLocks/>
            </p:cNvGrpSpPr>
            <p:nvPr/>
          </p:nvGrpSpPr>
          <p:grpSpPr bwMode="auto">
            <a:xfrm>
              <a:off x="6931" y="3629"/>
              <a:ext cx="182" cy="182"/>
              <a:chOff x="6931" y="3629"/>
              <a:chExt cx="182" cy="182"/>
            </a:xfrm>
          </p:grpSpPr>
          <p:sp>
            <p:nvSpPr>
              <p:cNvPr id="89" name="Freeform 457"/>
              <p:cNvSpPr>
                <a:spLocks/>
              </p:cNvSpPr>
              <p:nvPr/>
            </p:nvSpPr>
            <p:spPr bwMode="auto">
              <a:xfrm>
                <a:off x="6931" y="3629"/>
                <a:ext cx="182" cy="182"/>
              </a:xfrm>
              <a:custGeom>
                <a:avLst/>
                <a:gdLst/>
                <a:ahLst/>
                <a:cxnLst>
                  <a:cxn ang="0">
                    <a:pos x="90" y="0"/>
                  </a:cxn>
                  <a:cxn ang="0">
                    <a:pos x="29" y="23"/>
                  </a:cxn>
                  <a:cxn ang="0">
                    <a:pos x="0" y="81"/>
                  </a:cxn>
                  <a:cxn ang="0">
                    <a:pos x="2" y="106"/>
                  </a:cxn>
                  <a:cxn ang="0">
                    <a:pos x="34" y="163"/>
                  </a:cxn>
                  <a:cxn ang="0">
                    <a:pos x="71" y="181"/>
                  </a:cxn>
                  <a:cxn ang="0">
                    <a:pos x="98" y="180"/>
                  </a:cxn>
                  <a:cxn ang="0">
                    <a:pos x="158" y="151"/>
                  </a:cxn>
                  <a:cxn ang="0">
                    <a:pos x="181" y="96"/>
                  </a:cxn>
                  <a:cxn ang="0">
                    <a:pos x="179" y="72"/>
                  </a:cxn>
                  <a:cxn ang="0">
                    <a:pos x="144" y="18"/>
                  </a:cxn>
                  <a:cxn ang="0">
                    <a:pos x="90" y="0"/>
                  </a:cxn>
                </a:cxnLst>
                <a:rect l="0" t="0" r="r" b="b"/>
                <a:pathLst>
                  <a:path w="182" h="182">
                    <a:moveTo>
                      <a:pt x="90" y="0"/>
                    </a:moveTo>
                    <a:lnTo>
                      <a:pt x="29" y="23"/>
                    </a:lnTo>
                    <a:lnTo>
                      <a:pt x="0" y="81"/>
                    </a:lnTo>
                    <a:lnTo>
                      <a:pt x="2" y="106"/>
                    </a:lnTo>
                    <a:lnTo>
                      <a:pt x="34" y="163"/>
                    </a:lnTo>
                    <a:lnTo>
                      <a:pt x="71" y="181"/>
                    </a:lnTo>
                    <a:lnTo>
                      <a:pt x="98" y="180"/>
                    </a:lnTo>
                    <a:lnTo>
                      <a:pt x="158" y="151"/>
                    </a:lnTo>
                    <a:lnTo>
                      <a:pt x="181" y="96"/>
                    </a:lnTo>
                    <a:lnTo>
                      <a:pt x="179" y="72"/>
                    </a:lnTo>
                    <a:lnTo>
                      <a:pt x="144" y="18"/>
                    </a:lnTo>
                    <a:lnTo>
                      <a:pt x="9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49" name="Group 458"/>
            <p:cNvGrpSpPr>
              <a:grpSpLocks/>
            </p:cNvGrpSpPr>
            <p:nvPr/>
          </p:nvGrpSpPr>
          <p:grpSpPr bwMode="auto">
            <a:xfrm>
              <a:off x="6911" y="3610"/>
              <a:ext cx="220" cy="222"/>
              <a:chOff x="6911" y="3610"/>
              <a:chExt cx="220" cy="222"/>
            </a:xfrm>
          </p:grpSpPr>
          <p:sp>
            <p:nvSpPr>
              <p:cNvPr id="85" name="Freeform 459"/>
              <p:cNvSpPr>
                <a:spLocks/>
              </p:cNvSpPr>
              <p:nvPr/>
            </p:nvSpPr>
            <p:spPr bwMode="auto">
              <a:xfrm>
                <a:off x="6911" y="3610"/>
                <a:ext cx="220" cy="222"/>
              </a:xfrm>
              <a:custGeom>
                <a:avLst/>
                <a:gdLst/>
                <a:ahLst/>
                <a:cxnLst>
                  <a:cxn ang="0">
                    <a:pos x="122" y="0"/>
                  </a:cxn>
                  <a:cxn ang="0">
                    <a:pos x="99" y="0"/>
                  </a:cxn>
                  <a:cxn ang="0">
                    <a:pos x="70" y="7"/>
                  </a:cxn>
                  <a:cxn ang="0">
                    <a:pos x="14" y="55"/>
                  </a:cxn>
                  <a:cxn ang="0">
                    <a:pos x="0" y="106"/>
                  </a:cxn>
                  <a:cxn ang="0">
                    <a:pos x="1" y="119"/>
                  </a:cxn>
                  <a:cxn ang="0">
                    <a:pos x="29" y="186"/>
                  </a:cxn>
                  <a:cxn ang="0">
                    <a:pos x="98" y="220"/>
                  </a:cxn>
                  <a:cxn ang="0">
                    <a:pos x="109" y="222"/>
                  </a:cxn>
                  <a:cxn ang="0">
                    <a:pos x="134" y="218"/>
                  </a:cxn>
                  <a:cxn ang="0">
                    <a:pos x="153" y="212"/>
                  </a:cxn>
                  <a:cxn ang="0">
                    <a:pos x="161" y="208"/>
                  </a:cxn>
                  <a:cxn ang="0">
                    <a:pos x="99" y="208"/>
                  </a:cxn>
                  <a:cxn ang="0">
                    <a:pos x="86" y="205"/>
                  </a:cxn>
                  <a:cxn ang="0">
                    <a:pos x="26" y="160"/>
                  </a:cxn>
                  <a:cxn ang="0">
                    <a:pos x="13" y="108"/>
                  </a:cxn>
                  <a:cxn ang="0">
                    <a:pos x="15" y="90"/>
                  </a:cxn>
                  <a:cxn ang="0">
                    <a:pos x="53" y="30"/>
                  </a:cxn>
                  <a:cxn ang="0">
                    <a:pos x="101" y="13"/>
                  </a:cxn>
                  <a:cxn ang="0">
                    <a:pos x="162" y="13"/>
                  </a:cxn>
                  <a:cxn ang="0">
                    <a:pos x="144" y="4"/>
                  </a:cxn>
                  <a:cxn ang="0">
                    <a:pos x="122" y="0"/>
                  </a:cxn>
                </a:cxnLst>
                <a:rect l="0" t="0" r="r" b="b"/>
                <a:pathLst>
                  <a:path w="220" h="222">
                    <a:moveTo>
                      <a:pt x="122" y="0"/>
                    </a:moveTo>
                    <a:lnTo>
                      <a:pt x="99" y="0"/>
                    </a:lnTo>
                    <a:lnTo>
                      <a:pt x="70" y="7"/>
                    </a:lnTo>
                    <a:lnTo>
                      <a:pt x="14" y="55"/>
                    </a:lnTo>
                    <a:lnTo>
                      <a:pt x="0" y="106"/>
                    </a:lnTo>
                    <a:lnTo>
                      <a:pt x="1" y="119"/>
                    </a:lnTo>
                    <a:lnTo>
                      <a:pt x="29" y="186"/>
                    </a:lnTo>
                    <a:lnTo>
                      <a:pt x="98" y="220"/>
                    </a:lnTo>
                    <a:lnTo>
                      <a:pt x="109" y="222"/>
                    </a:lnTo>
                    <a:lnTo>
                      <a:pt x="134" y="218"/>
                    </a:lnTo>
                    <a:lnTo>
                      <a:pt x="153" y="212"/>
                    </a:lnTo>
                    <a:lnTo>
                      <a:pt x="161" y="208"/>
                    </a:lnTo>
                    <a:lnTo>
                      <a:pt x="99" y="208"/>
                    </a:lnTo>
                    <a:lnTo>
                      <a:pt x="86" y="205"/>
                    </a:lnTo>
                    <a:lnTo>
                      <a:pt x="26" y="160"/>
                    </a:lnTo>
                    <a:lnTo>
                      <a:pt x="13" y="108"/>
                    </a:lnTo>
                    <a:lnTo>
                      <a:pt x="15" y="90"/>
                    </a:lnTo>
                    <a:lnTo>
                      <a:pt x="53" y="30"/>
                    </a:lnTo>
                    <a:lnTo>
                      <a:pt x="101" y="13"/>
                    </a:lnTo>
                    <a:lnTo>
                      <a:pt x="162" y="13"/>
                    </a:lnTo>
                    <a:lnTo>
                      <a:pt x="144" y="4"/>
                    </a:lnTo>
                    <a:lnTo>
                      <a:pt x="122"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6" name="Freeform 460"/>
              <p:cNvSpPr>
                <a:spLocks/>
              </p:cNvSpPr>
              <p:nvPr/>
            </p:nvSpPr>
            <p:spPr bwMode="auto">
              <a:xfrm>
                <a:off x="6911" y="3610"/>
                <a:ext cx="220" cy="222"/>
              </a:xfrm>
              <a:custGeom>
                <a:avLst/>
                <a:gdLst/>
                <a:ahLst/>
                <a:cxnLst>
                  <a:cxn ang="0">
                    <a:pos x="162" y="13"/>
                  </a:cxn>
                  <a:cxn ang="0">
                    <a:pos x="120" y="13"/>
                  </a:cxn>
                  <a:cxn ang="0">
                    <a:pos x="129" y="14"/>
                  </a:cxn>
                  <a:cxn ang="0">
                    <a:pos x="145" y="19"/>
                  </a:cxn>
                  <a:cxn ang="0">
                    <a:pos x="198" y="69"/>
                  </a:cxn>
                  <a:cxn ang="0">
                    <a:pos x="207" y="119"/>
                  </a:cxn>
                  <a:cxn ang="0">
                    <a:pos x="204" y="136"/>
                  </a:cxn>
                  <a:cxn ang="0">
                    <a:pos x="165" y="191"/>
                  </a:cxn>
                  <a:cxn ang="0">
                    <a:pos x="110" y="208"/>
                  </a:cxn>
                  <a:cxn ang="0">
                    <a:pos x="161" y="208"/>
                  </a:cxn>
                  <a:cxn ang="0">
                    <a:pos x="205" y="166"/>
                  </a:cxn>
                  <a:cxn ang="0">
                    <a:pos x="220" y="118"/>
                  </a:cxn>
                  <a:cxn ang="0">
                    <a:pos x="220" y="101"/>
                  </a:cxn>
                  <a:cxn ang="0">
                    <a:pos x="193" y="37"/>
                  </a:cxn>
                  <a:cxn ang="0">
                    <a:pos x="163" y="13"/>
                  </a:cxn>
                  <a:cxn ang="0">
                    <a:pos x="162" y="13"/>
                  </a:cxn>
                </a:cxnLst>
                <a:rect l="0" t="0" r="r" b="b"/>
                <a:pathLst>
                  <a:path w="220" h="222">
                    <a:moveTo>
                      <a:pt x="162" y="13"/>
                    </a:moveTo>
                    <a:lnTo>
                      <a:pt x="120" y="13"/>
                    </a:lnTo>
                    <a:lnTo>
                      <a:pt x="129" y="14"/>
                    </a:lnTo>
                    <a:lnTo>
                      <a:pt x="145" y="19"/>
                    </a:lnTo>
                    <a:lnTo>
                      <a:pt x="198" y="69"/>
                    </a:lnTo>
                    <a:lnTo>
                      <a:pt x="207" y="119"/>
                    </a:lnTo>
                    <a:lnTo>
                      <a:pt x="204" y="136"/>
                    </a:lnTo>
                    <a:lnTo>
                      <a:pt x="165" y="191"/>
                    </a:lnTo>
                    <a:lnTo>
                      <a:pt x="110" y="208"/>
                    </a:lnTo>
                    <a:lnTo>
                      <a:pt x="161" y="208"/>
                    </a:lnTo>
                    <a:lnTo>
                      <a:pt x="205" y="166"/>
                    </a:lnTo>
                    <a:lnTo>
                      <a:pt x="220" y="118"/>
                    </a:lnTo>
                    <a:lnTo>
                      <a:pt x="220" y="101"/>
                    </a:lnTo>
                    <a:lnTo>
                      <a:pt x="193" y="37"/>
                    </a:lnTo>
                    <a:lnTo>
                      <a:pt x="163" y="13"/>
                    </a:lnTo>
                    <a:lnTo>
                      <a:pt x="162" y="13"/>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7" name="Freeform 461"/>
              <p:cNvSpPr>
                <a:spLocks/>
              </p:cNvSpPr>
              <p:nvPr/>
            </p:nvSpPr>
            <p:spPr bwMode="auto">
              <a:xfrm>
                <a:off x="6911" y="3610"/>
                <a:ext cx="220" cy="222"/>
              </a:xfrm>
              <a:custGeom>
                <a:avLst/>
                <a:gdLst/>
                <a:ahLst/>
                <a:cxnLst>
                  <a:cxn ang="0">
                    <a:pos x="110" y="25"/>
                  </a:cxn>
                  <a:cxn ang="0">
                    <a:pos x="44" y="57"/>
                  </a:cxn>
                  <a:cxn ang="0">
                    <a:pos x="26" y="106"/>
                  </a:cxn>
                  <a:cxn ang="0">
                    <a:pos x="26" y="108"/>
                  </a:cxn>
                  <a:cxn ang="0">
                    <a:pos x="50" y="170"/>
                  </a:cxn>
                  <a:cxn ang="0">
                    <a:pos x="102" y="195"/>
                  </a:cxn>
                  <a:cxn ang="0">
                    <a:pos x="133" y="192"/>
                  </a:cxn>
                  <a:cxn ang="0">
                    <a:pos x="151" y="185"/>
                  </a:cxn>
                  <a:cxn ang="0">
                    <a:pos x="153" y="183"/>
                  </a:cxn>
                  <a:cxn ang="0">
                    <a:pos x="111" y="183"/>
                  </a:cxn>
                  <a:cxn ang="0">
                    <a:pos x="88" y="179"/>
                  </a:cxn>
                  <a:cxn ang="0">
                    <a:pos x="40" y="126"/>
                  </a:cxn>
                  <a:cxn ang="0">
                    <a:pos x="39" y="108"/>
                  </a:cxn>
                  <a:cxn ang="0">
                    <a:pos x="42" y="90"/>
                  </a:cxn>
                  <a:cxn ang="0">
                    <a:pos x="95" y="40"/>
                  </a:cxn>
                  <a:cxn ang="0">
                    <a:pos x="109" y="38"/>
                  </a:cxn>
                  <a:cxn ang="0">
                    <a:pos x="154" y="38"/>
                  </a:cxn>
                  <a:cxn ang="0">
                    <a:pos x="153" y="38"/>
                  </a:cxn>
                  <a:cxn ang="0">
                    <a:pos x="134" y="30"/>
                  </a:cxn>
                  <a:cxn ang="0">
                    <a:pos x="127" y="27"/>
                  </a:cxn>
                  <a:cxn ang="0">
                    <a:pos x="110" y="25"/>
                  </a:cxn>
                </a:cxnLst>
                <a:rect l="0" t="0" r="r" b="b"/>
                <a:pathLst>
                  <a:path w="220" h="222">
                    <a:moveTo>
                      <a:pt x="110" y="25"/>
                    </a:moveTo>
                    <a:lnTo>
                      <a:pt x="44" y="57"/>
                    </a:lnTo>
                    <a:lnTo>
                      <a:pt x="26" y="106"/>
                    </a:lnTo>
                    <a:lnTo>
                      <a:pt x="26" y="108"/>
                    </a:lnTo>
                    <a:lnTo>
                      <a:pt x="50" y="170"/>
                    </a:lnTo>
                    <a:lnTo>
                      <a:pt x="102" y="195"/>
                    </a:lnTo>
                    <a:lnTo>
                      <a:pt x="133" y="192"/>
                    </a:lnTo>
                    <a:lnTo>
                      <a:pt x="151" y="185"/>
                    </a:lnTo>
                    <a:lnTo>
                      <a:pt x="153" y="183"/>
                    </a:lnTo>
                    <a:lnTo>
                      <a:pt x="111" y="183"/>
                    </a:lnTo>
                    <a:lnTo>
                      <a:pt x="88" y="179"/>
                    </a:lnTo>
                    <a:lnTo>
                      <a:pt x="40" y="126"/>
                    </a:lnTo>
                    <a:lnTo>
                      <a:pt x="39" y="108"/>
                    </a:lnTo>
                    <a:lnTo>
                      <a:pt x="42" y="90"/>
                    </a:lnTo>
                    <a:lnTo>
                      <a:pt x="95" y="40"/>
                    </a:lnTo>
                    <a:lnTo>
                      <a:pt x="109" y="38"/>
                    </a:lnTo>
                    <a:lnTo>
                      <a:pt x="154" y="38"/>
                    </a:lnTo>
                    <a:lnTo>
                      <a:pt x="153" y="38"/>
                    </a:lnTo>
                    <a:lnTo>
                      <a:pt x="134" y="30"/>
                    </a:lnTo>
                    <a:lnTo>
                      <a:pt x="127" y="27"/>
                    </a:lnTo>
                    <a:lnTo>
                      <a:pt x="110" y="25"/>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8" name="Freeform 462"/>
              <p:cNvSpPr>
                <a:spLocks/>
              </p:cNvSpPr>
              <p:nvPr/>
            </p:nvSpPr>
            <p:spPr bwMode="auto">
              <a:xfrm>
                <a:off x="6911" y="3610"/>
                <a:ext cx="220" cy="222"/>
              </a:xfrm>
              <a:custGeom>
                <a:avLst/>
                <a:gdLst/>
                <a:ahLst/>
                <a:cxnLst>
                  <a:cxn ang="0">
                    <a:pos x="154" y="38"/>
                  </a:cxn>
                  <a:cxn ang="0">
                    <a:pos x="116" y="38"/>
                  </a:cxn>
                  <a:cxn ang="0">
                    <a:pos x="123" y="39"/>
                  </a:cxn>
                  <a:cxn ang="0">
                    <a:pos x="135" y="43"/>
                  </a:cxn>
                  <a:cxn ang="0">
                    <a:pos x="180" y="97"/>
                  </a:cxn>
                  <a:cxn ang="0">
                    <a:pos x="181" y="114"/>
                  </a:cxn>
                  <a:cxn ang="0">
                    <a:pos x="178" y="130"/>
                  </a:cxn>
                  <a:cxn ang="0">
                    <a:pos x="132" y="179"/>
                  </a:cxn>
                  <a:cxn ang="0">
                    <a:pos x="111" y="183"/>
                  </a:cxn>
                  <a:cxn ang="0">
                    <a:pos x="153" y="183"/>
                  </a:cxn>
                  <a:cxn ang="0">
                    <a:pos x="192" y="129"/>
                  </a:cxn>
                  <a:cxn ang="0">
                    <a:pos x="194" y="112"/>
                  </a:cxn>
                  <a:cxn ang="0">
                    <a:pos x="193" y="95"/>
                  </a:cxn>
                  <a:cxn ang="0">
                    <a:pos x="188" y="78"/>
                  </a:cxn>
                  <a:cxn ang="0">
                    <a:pos x="180" y="63"/>
                  </a:cxn>
                  <a:cxn ang="0">
                    <a:pos x="169" y="49"/>
                  </a:cxn>
                  <a:cxn ang="0">
                    <a:pos x="154" y="38"/>
                  </a:cxn>
                </a:cxnLst>
                <a:rect l="0" t="0" r="r" b="b"/>
                <a:pathLst>
                  <a:path w="220" h="222">
                    <a:moveTo>
                      <a:pt x="154" y="38"/>
                    </a:moveTo>
                    <a:lnTo>
                      <a:pt x="116" y="38"/>
                    </a:lnTo>
                    <a:lnTo>
                      <a:pt x="123" y="39"/>
                    </a:lnTo>
                    <a:lnTo>
                      <a:pt x="135" y="43"/>
                    </a:lnTo>
                    <a:lnTo>
                      <a:pt x="180" y="97"/>
                    </a:lnTo>
                    <a:lnTo>
                      <a:pt x="181" y="114"/>
                    </a:lnTo>
                    <a:lnTo>
                      <a:pt x="178" y="130"/>
                    </a:lnTo>
                    <a:lnTo>
                      <a:pt x="132" y="179"/>
                    </a:lnTo>
                    <a:lnTo>
                      <a:pt x="111" y="183"/>
                    </a:lnTo>
                    <a:lnTo>
                      <a:pt x="153" y="183"/>
                    </a:lnTo>
                    <a:lnTo>
                      <a:pt x="192" y="129"/>
                    </a:lnTo>
                    <a:lnTo>
                      <a:pt x="194" y="112"/>
                    </a:lnTo>
                    <a:lnTo>
                      <a:pt x="193" y="95"/>
                    </a:lnTo>
                    <a:lnTo>
                      <a:pt x="188" y="78"/>
                    </a:lnTo>
                    <a:lnTo>
                      <a:pt x="180" y="63"/>
                    </a:lnTo>
                    <a:lnTo>
                      <a:pt x="169" y="49"/>
                    </a:lnTo>
                    <a:lnTo>
                      <a:pt x="154" y="38"/>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50" name="Group 463"/>
            <p:cNvGrpSpPr>
              <a:grpSpLocks/>
            </p:cNvGrpSpPr>
            <p:nvPr/>
          </p:nvGrpSpPr>
          <p:grpSpPr bwMode="auto">
            <a:xfrm>
              <a:off x="6619" y="3900"/>
              <a:ext cx="182" cy="181"/>
              <a:chOff x="6619" y="3900"/>
              <a:chExt cx="182" cy="181"/>
            </a:xfrm>
          </p:grpSpPr>
          <p:sp>
            <p:nvSpPr>
              <p:cNvPr id="84" name="Freeform 464"/>
              <p:cNvSpPr>
                <a:spLocks/>
              </p:cNvSpPr>
              <p:nvPr/>
            </p:nvSpPr>
            <p:spPr bwMode="auto">
              <a:xfrm>
                <a:off x="6619" y="3900"/>
                <a:ext cx="182" cy="181"/>
              </a:xfrm>
              <a:custGeom>
                <a:avLst/>
                <a:gdLst/>
                <a:ahLst/>
                <a:cxnLst>
                  <a:cxn ang="0">
                    <a:pos x="90" y="0"/>
                  </a:cxn>
                  <a:cxn ang="0">
                    <a:pos x="29" y="23"/>
                  </a:cxn>
                  <a:cxn ang="0">
                    <a:pos x="0" y="81"/>
                  </a:cxn>
                  <a:cxn ang="0">
                    <a:pos x="2" y="106"/>
                  </a:cxn>
                  <a:cxn ang="0">
                    <a:pos x="35" y="163"/>
                  </a:cxn>
                  <a:cxn ang="0">
                    <a:pos x="72" y="181"/>
                  </a:cxn>
                  <a:cxn ang="0">
                    <a:pos x="99" y="179"/>
                  </a:cxn>
                  <a:cxn ang="0">
                    <a:pos x="159" y="150"/>
                  </a:cxn>
                  <a:cxn ang="0">
                    <a:pos x="181" y="95"/>
                  </a:cxn>
                  <a:cxn ang="0">
                    <a:pos x="179" y="71"/>
                  </a:cxn>
                  <a:cxn ang="0">
                    <a:pos x="143" y="17"/>
                  </a:cxn>
                  <a:cxn ang="0">
                    <a:pos x="90" y="0"/>
                  </a:cxn>
                </a:cxnLst>
                <a:rect l="0" t="0" r="r" b="b"/>
                <a:pathLst>
                  <a:path w="182" h="181">
                    <a:moveTo>
                      <a:pt x="90" y="0"/>
                    </a:moveTo>
                    <a:lnTo>
                      <a:pt x="29" y="23"/>
                    </a:lnTo>
                    <a:lnTo>
                      <a:pt x="0" y="81"/>
                    </a:lnTo>
                    <a:lnTo>
                      <a:pt x="2" y="106"/>
                    </a:lnTo>
                    <a:lnTo>
                      <a:pt x="35" y="163"/>
                    </a:lnTo>
                    <a:lnTo>
                      <a:pt x="72" y="181"/>
                    </a:lnTo>
                    <a:lnTo>
                      <a:pt x="99" y="179"/>
                    </a:lnTo>
                    <a:lnTo>
                      <a:pt x="159" y="150"/>
                    </a:lnTo>
                    <a:lnTo>
                      <a:pt x="181" y="95"/>
                    </a:lnTo>
                    <a:lnTo>
                      <a:pt x="179" y="71"/>
                    </a:lnTo>
                    <a:lnTo>
                      <a:pt x="143" y="17"/>
                    </a:lnTo>
                    <a:lnTo>
                      <a:pt x="9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51" name="Group 465"/>
            <p:cNvGrpSpPr>
              <a:grpSpLocks/>
            </p:cNvGrpSpPr>
            <p:nvPr/>
          </p:nvGrpSpPr>
          <p:grpSpPr bwMode="auto">
            <a:xfrm>
              <a:off x="6600" y="3880"/>
              <a:ext cx="220" cy="223"/>
              <a:chOff x="6600" y="3880"/>
              <a:chExt cx="220" cy="223"/>
            </a:xfrm>
          </p:grpSpPr>
          <p:sp>
            <p:nvSpPr>
              <p:cNvPr id="80" name="Freeform 466"/>
              <p:cNvSpPr>
                <a:spLocks/>
              </p:cNvSpPr>
              <p:nvPr/>
            </p:nvSpPr>
            <p:spPr bwMode="auto">
              <a:xfrm>
                <a:off x="6600" y="3880"/>
                <a:ext cx="220" cy="223"/>
              </a:xfrm>
              <a:custGeom>
                <a:avLst/>
                <a:gdLst/>
                <a:ahLst/>
                <a:cxnLst>
                  <a:cxn ang="0">
                    <a:pos x="110" y="0"/>
                  </a:cxn>
                  <a:cxn ang="0">
                    <a:pos x="37" y="27"/>
                  </a:cxn>
                  <a:cxn ang="0">
                    <a:pos x="2" y="88"/>
                  </a:cxn>
                  <a:cxn ang="0">
                    <a:pos x="0" y="105"/>
                  </a:cxn>
                  <a:cxn ang="0">
                    <a:pos x="0" y="123"/>
                  </a:cxn>
                  <a:cxn ang="0">
                    <a:pos x="28" y="186"/>
                  </a:cxn>
                  <a:cxn ang="0">
                    <a:pos x="97" y="222"/>
                  </a:cxn>
                  <a:cxn ang="0">
                    <a:pos x="108" y="223"/>
                  </a:cxn>
                  <a:cxn ang="0">
                    <a:pos x="130" y="220"/>
                  </a:cxn>
                  <a:cxn ang="0">
                    <a:pos x="150" y="214"/>
                  </a:cxn>
                  <a:cxn ang="0">
                    <a:pos x="160" y="210"/>
                  </a:cxn>
                  <a:cxn ang="0">
                    <a:pos x="109" y="210"/>
                  </a:cxn>
                  <a:cxn ang="0">
                    <a:pos x="85" y="206"/>
                  </a:cxn>
                  <a:cxn ang="0">
                    <a:pos x="25" y="161"/>
                  </a:cxn>
                  <a:cxn ang="0">
                    <a:pos x="12" y="109"/>
                  </a:cxn>
                  <a:cxn ang="0">
                    <a:pos x="14" y="92"/>
                  </a:cxn>
                  <a:cxn ang="0">
                    <a:pos x="52" y="32"/>
                  </a:cxn>
                  <a:cxn ang="0">
                    <a:pos x="109" y="13"/>
                  </a:cxn>
                  <a:cxn ang="0">
                    <a:pos x="159" y="13"/>
                  </a:cxn>
                  <a:cxn ang="0">
                    <a:pos x="143" y="6"/>
                  </a:cxn>
                  <a:cxn ang="0">
                    <a:pos x="133" y="3"/>
                  </a:cxn>
                  <a:cxn ang="0">
                    <a:pos x="121" y="1"/>
                  </a:cxn>
                  <a:cxn ang="0">
                    <a:pos x="110" y="0"/>
                  </a:cxn>
                </a:cxnLst>
                <a:rect l="0" t="0" r="r" b="b"/>
                <a:pathLst>
                  <a:path w="220" h="223">
                    <a:moveTo>
                      <a:pt x="110" y="0"/>
                    </a:moveTo>
                    <a:lnTo>
                      <a:pt x="37" y="27"/>
                    </a:lnTo>
                    <a:lnTo>
                      <a:pt x="2" y="88"/>
                    </a:lnTo>
                    <a:lnTo>
                      <a:pt x="0" y="105"/>
                    </a:lnTo>
                    <a:lnTo>
                      <a:pt x="0" y="123"/>
                    </a:lnTo>
                    <a:lnTo>
                      <a:pt x="28" y="186"/>
                    </a:lnTo>
                    <a:lnTo>
                      <a:pt x="97" y="222"/>
                    </a:lnTo>
                    <a:lnTo>
                      <a:pt x="108" y="223"/>
                    </a:lnTo>
                    <a:lnTo>
                      <a:pt x="130" y="220"/>
                    </a:lnTo>
                    <a:lnTo>
                      <a:pt x="150" y="214"/>
                    </a:lnTo>
                    <a:lnTo>
                      <a:pt x="160" y="210"/>
                    </a:lnTo>
                    <a:lnTo>
                      <a:pt x="109" y="210"/>
                    </a:lnTo>
                    <a:lnTo>
                      <a:pt x="85" y="206"/>
                    </a:lnTo>
                    <a:lnTo>
                      <a:pt x="25" y="161"/>
                    </a:lnTo>
                    <a:lnTo>
                      <a:pt x="12" y="109"/>
                    </a:lnTo>
                    <a:lnTo>
                      <a:pt x="14" y="92"/>
                    </a:lnTo>
                    <a:lnTo>
                      <a:pt x="52" y="32"/>
                    </a:lnTo>
                    <a:lnTo>
                      <a:pt x="109" y="13"/>
                    </a:lnTo>
                    <a:lnTo>
                      <a:pt x="159" y="13"/>
                    </a:lnTo>
                    <a:lnTo>
                      <a:pt x="143" y="6"/>
                    </a:lnTo>
                    <a:lnTo>
                      <a:pt x="133" y="3"/>
                    </a:lnTo>
                    <a:lnTo>
                      <a:pt x="121" y="1"/>
                    </a:lnTo>
                    <a:lnTo>
                      <a:pt x="110"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1" name="Freeform 467"/>
              <p:cNvSpPr>
                <a:spLocks/>
              </p:cNvSpPr>
              <p:nvPr/>
            </p:nvSpPr>
            <p:spPr bwMode="auto">
              <a:xfrm>
                <a:off x="6600" y="3880"/>
                <a:ext cx="220" cy="223"/>
              </a:xfrm>
              <a:custGeom>
                <a:avLst/>
                <a:gdLst/>
                <a:ahLst/>
                <a:cxnLst>
                  <a:cxn ang="0">
                    <a:pos x="159" y="13"/>
                  </a:cxn>
                  <a:cxn ang="0">
                    <a:pos x="109" y="13"/>
                  </a:cxn>
                  <a:cxn ang="0">
                    <a:pos x="120" y="14"/>
                  </a:cxn>
                  <a:cxn ang="0">
                    <a:pos x="130" y="15"/>
                  </a:cxn>
                  <a:cxn ang="0">
                    <a:pos x="190" y="55"/>
                  </a:cxn>
                  <a:cxn ang="0">
                    <a:pos x="206" y="120"/>
                  </a:cxn>
                  <a:cxn ang="0">
                    <a:pos x="204" y="136"/>
                  </a:cxn>
                  <a:cxn ang="0">
                    <a:pos x="165" y="192"/>
                  </a:cxn>
                  <a:cxn ang="0">
                    <a:pos x="109" y="210"/>
                  </a:cxn>
                  <a:cxn ang="0">
                    <a:pos x="160" y="210"/>
                  </a:cxn>
                  <a:cxn ang="0">
                    <a:pos x="205" y="168"/>
                  </a:cxn>
                  <a:cxn ang="0">
                    <a:pos x="219" y="120"/>
                  </a:cxn>
                  <a:cxn ang="0">
                    <a:pos x="219" y="101"/>
                  </a:cxn>
                  <a:cxn ang="0">
                    <a:pos x="192" y="37"/>
                  </a:cxn>
                  <a:cxn ang="0">
                    <a:pos x="162" y="14"/>
                  </a:cxn>
                  <a:cxn ang="0">
                    <a:pos x="159" y="13"/>
                  </a:cxn>
                </a:cxnLst>
                <a:rect l="0" t="0" r="r" b="b"/>
                <a:pathLst>
                  <a:path w="220" h="223">
                    <a:moveTo>
                      <a:pt x="159" y="13"/>
                    </a:moveTo>
                    <a:lnTo>
                      <a:pt x="109" y="13"/>
                    </a:lnTo>
                    <a:lnTo>
                      <a:pt x="120" y="14"/>
                    </a:lnTo>
                    <a:lnTo>
                      <a:pt x="130" y="15"/>
                    </a:lnTo>
                    <a:lnTo>
                      <a:pt x="190" y="55"/>
                    </a:lnTo>
                    <a:lnTo>
                      <a:pt x="206" y="120"/>
                    </a:lnTo>
                    <a:lnTo>
                      <a:pt x="204" y="136"/>
                    </a:lnTo>
                    <a:lnTo>
                      <a:pt x="165" y="192"/>
                    </a:lnTo>
                    <a:lnTo>
                      <a:pt x="109" y="210"/>
                    </a:lnTo>
                    <a:lnTo>
                      <a:pt x="160" y="210"/>
                    </a:lnTo>
                    <a:lnTo>
                      <a:pt x="205" y="168"/>
                    </a:lnTo>
                    <a:lnTo>
                      <a:pt x="219" y="120"/>
                    </a:lnTo>
                    <a:lnTo>
                      <a:pt x="219" y="101"/>
                    </a:lnTo>
                    <a:lnTo>
                      <a:pt x="192" y="37"/>
                    </a:lnTo>
                    <a:lnTo>
                      <a:pt x="162" y="14"/>
                    </a:lnTo>
                    <a:lnTo>
                      <a:pt x="159" y="13"/>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2" name="Freeform 468"/>
              <p:cNvSpPr>
                <a:spLocks/>
              </p:cNvSpPr>
              <p:nvPr/>
            </p:nvSpPr>
            <p:spPr bwMode="auto">
              <a:xfrm>
                <a:off x="6600" y="3880"/>
                <a:ext cx="220" cy="223"/>
              </a:xfrm>
              <a:custGeom>
                <a:avLst/>
                <a:gdLst/>
                <a:ahLst/>
                <a:cxnLst>
                  <a:cxn ang="0">
                    <a:pos x="118" y="26"/>
                  </a:cxn>
                  <a:cxn ang="0">
                    <a:pos x="101" y="26"/>
                  </a:cxn>
                  <a:cxn ang="0">
                    <a:pos x="73" y="35"/>
                  </a:cxn>
                  <a:cxn ang="0">
                    <a:pos x="28" y="89"/>
                  </a:cxn>
                  <a:cxn ang="0">
                    <a:pos x="25" y="105"/>
                  </a:cxn>
                  <a:cxn ang="0">
                    <a:pos x="25" y="110"/>
                  </a:cxn>
                  <a:cxn ang="0">
                    <a:pos x="49" y="171"/>
                  </a:cxn>
                  <a:cxn ang="0">
                    <a:pos x="101" y="196"/>
                  </a:cxn>
                  <a:cxn ang="0">
                    <a:pos x="130" y="194"/>
                  </a:cxn>
                  <a:cxn ang="0">
                    <a:pos x="149" y="187"/>
                  </a:cxn>
                  <a:cxn ang="0">
                    <a:pos x="154" y="183"/>
                  </a:cxn>
                  <a:cxn ang="0">
                    <a:pos x="103" y="183"/>
                  </a:cxn>
                  <a:cxn ang="0">
                    <a:pos x="87" y="180"/>
                  </a:cxn>
                  <a:cxn ang="0">
                    <a:pos x="40" y="126"/>
                  </a:cxn>
                  <a:cxn ang="0">
                    <a:pos x="38" y="109"/>
                  </a:cxn>
                  <a:cxn ang="0">
                    <a:pos x="41" y="91"/>
                  </a:cxn>
                  <a:cxn ang="0">
                    <a:pos x="94" y="40"/>
                  </a:cxn>
                  <a:cxn ang="0">
                    <a:pos x="101" y="39"/>
                  </a:cxn>
                  <a:cxn ang="0">
                    <a:pos x="154" y="39"/>
                  </a:cxn>
                  <a:cxn ang="0">
                    <a:pos x="153" y="38"/>
                  </a:cxn>
                  <a:cxn ang="0">
                    <a:pos x="134" y="30"/>
                  </a:cxn>
                  <a:cxn ang="0">
                    <a:pos x="126" y="27"/>
                  </a:cxn>
                  <a:cxn ang="0">
                    <a:pos x="118" y="26"/>
                  </a:cxn>
                </a:cxnLst>
                <a:rect l="0" t="0" r="r" b="b"/>
                <a:pathLst>
                  <a:path w="220" h="223">
                    <a:moveTo>
                      <a:pt x="118" y="26"/>
                    </a:moveTo>
                    <a:lnTo>
                      <a:pt x="101" y="26"/>
                    </a:lnTo>
                    <a:lnTo>
                      <a:pt x="73" y="35"/>
                    </a:lnTo>
                    <a:lnTo>
                      <a:pt x="28" y="89"/>
                    </a:lnTo>
                    <a:lnTo>
                      <a:pt x="25" y="105"/>
                    </a:lnTo>
                    <a:lnTo>
                      <a:pt x="25" y="110"/>
                    </a:lnTo>
                    <a:lnTo>
                      <a:pt x="49" y="171"/>
                    </a:lnTo>
                    <a:lnTo>
                      <a:pt x="101" y="196"/>
                    </a:lnTo>
                    <a:lnTo>
                      <a:pt x="130" y="194"/>
                    </a:lnTo>
                    <a:lnTo>
                      <a:pt x="149" y="187"/>
                    </a:lnTo>
                    <a:lnTo>
                      <a:pt x="154" y="183"/>
                    </a:lnTo>
                    <a:lnTo>
                      <a:pt x="103" y="183"/>
                    </a:lnTo>
                    <a:lnTo>
                      <a:pt x="87" y="180"/>
                    </a:lnTo>
                    <a:lnTo>
                      <a:pt x="40" y="126"/>
                    </a:lnTo>
                    <a:lnTo>
                      <a:pt x="38" y="109"/>
                    </a:lnTo>
                    <a:lnTo>
                      <a:pt x="41" y="91"/>
                    </a:lnTo>
                    <a:lnTo>
                      <a:pt x="94" y="40"/>
                    </a:lnTo>
                    <a:lnTo>
                      <a:pt x="101" y="39"/>
                    </a:lnTo>
                    <a:lnTo>
                      <a:pt x="154" y="39"/>
                    </a:lnTo>
                    <a:lnTo>
                      <a:pt x="153" y="38"/>
                    </a:lnTo>
                    <a:lnTo>
                      <a:pt x="134" y="30"/>
                    </a:lnTo>
                    <a:lnTo>
                      <a:pt x="126" y="27"/>
                    </a:lnTo>
                    <a:lnTo>
                      <a:pt x="118" y="26"/>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3" name="Freeform 469"/>
              <p:cNvSpPr>
                <a:spLocks/>
              </p:cNvSpPr>
              <p:nvPr/>
            </p:nvSpPr>
            <p:spPr bwMode="auto">
              <a:xfrm>
                <a:off x="6600" y="3880"/>
                <a:ext cx="220" cy="223"/>
              </a:xfrm>
              <a:custGeom>
                <a:avLst/>
                <a:gdLst/>
                <a:ahLst/>
                <a:cxnLst>
                  <a:cxn ang="0">
                    <a:pos x="154" y="39"/>
                  </a:cxn>
                  <a:cxn ang="0">
                    <a:pos x="115" y="39"/>
                  </a:cxn>
                  <a:cxn ang="0">
                    <a:pos x="136" y="44"/>
                  </a:cxn>
                  <a:cxn ang="0">
                    <a:pos x="153" y="54"/>
                  </a:cxn>
                  <a:cxn ang="0">
                    <a:pos x="166" y="67"/>
                  </a:cxn>
                  <a:cxn ang="0">
                    <a:pos x="175" y="82"/>
                  </a:cxn>
                  <a:cxn ang="0">
                    <a:pos x="180" y="99"/>
                  </a:cxn>
                  <a:cxn ang="0">
                    <a:pos x="181" y="116"/>
                  </a:cxn>
                  <a:cxn ang="0">
                    <a:pos x="178" y="133"/>
                  </a:cxn>
                  <a:cxn ang="0">
                    <a:pos x="130" y="180"/>
                  </a:cxn>
                  <a:cxn ang="0">
                    <a:pos x="110" y="183"/>
                  </a:cxn>
                  <a:cxn ang="0">
                    <a:pos x="154" y="183"/>
                  </a:cxn>
                  <a:cxn ang="0">
                    <a:pos x="191" y="131"/>
                  </a:cxn>
                  <a:cxn ang="0">
                    <a:pos x="194" y="114"/>
                  </a:cxn>
                  <a:cxn ang="0">
                    <a:pos x="192" y="97"/>
                  </a:cxn>
                  <a:cxn ang="0">
                    <a:pos x="188" y="80"/>
                  </a:cxn>
                  <a:cxn ang="0">
                    <a:pos x="180" y="64"/>
                  </a:cxn>
                  <a:cxn ang="0">
                    <a:pos x="168" y="50"/>
                  </a:cxn>
                  <a:cxn ang="0">
                    <a:pos x="154" y="39"/>
                  </a:cxn>
                </a:cxnLst>
                <a:rect l="0" t="0" r="r" b="b"/>
                <a:pathLst>
                  <a:path w="220" h="223">
                    <a:moveTo>
                      <a:pt x="154" y="39"/>
                    </a:moveTo>
                    <a:lnTo>
                      <a:pt x="115" y="39"/>
                    </a:lnTo>
                    <a:lnTo>
                      <a:pt x="136" y="44"/>
                    </a:lnTo>
                    <a:lnTo>
                      <a:pt x="153" y="54"/>
                    </a:lnTo>
                    <a:lnTo>
                      <a:pt x="166" y="67"/>
                    </a:lnTo>
                    <a:lnTo>
                      <a:pt x="175" y="82"/>
                    </a:lnTo>
                    <a:lnTo>
                      <a:pt x="180" y="99"/>
                    </a:lnTo>
                    <a:lnTo>
                      <a:pt x="181" y="116"/>
                    </a:lnTo>
                    <a:lnTo>
                      <a:pt x="178" y="133"/>
                    </a:lnTo>
                    <a:lnTo>
                      <a:pt x="130" y="180"/>
                    </a:lnTo>
                    <a:lnTo>
                      <a:pt x="110" y="183"/>
                    </a:lnTo>
                    <a:lnTo>
                      <a:pt x="154" y="183"/>
                    </a:lnTo>
                    <a:lnTo>
                      <a:pt x="191" y="131"/>
                    </a:lnTo>
                    <a:lnTo>
                      <a:pt x="194" y="114"/>
                    </a:lnTo>
                    <a:lnTo>
                      <a:pt x="192" y="97"/>
                    </a:lnTo>
                    <a:lnTo>
                      <a:pt x="188" y="80"/>
                    </a:lnTo>
                    <a:lnTo>
                      <a:pt x="180" y="64"/>
                    </a:lnTo>
                    <a:lnTo>
                      <a:pt x="168" y="50"/>
                    </a:lnTo>
                    <a:lnTo>
                      <a:pt x="154" y="39"/>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52" name="Group 470"/>
            <p:cNvGrpSpPr>
              <a:grpSpLocks/>
            </p:cNvGrpSpPr>
            <p:nvPr/>
          </p:nvGrpSpPr>
          <p:grpSpPr bwMode="auto">
            <a:xfrm>
              <a:off x="4515" y="1994"/>
              <a:ext cx="182" cy="182"/>
              <a:chOff x="4515" y="1994"/>
              <a:chExt cx="182" cy="182"/>
            </a:xfrm>
          </p:grpSpPr>
          <p:sp>
            <p:nvSpPr>
              <p:cNvPr id="79" name="Freeform 471"/>
              <p:cNvSpPr>
                <a:spLocks/>
              </p:cNvSpPr>
              <p:nvPr/>
            </p:nvSpPr>
            <p:spPr bwMode="auto">
              <a:xfrm>
                <a:off x="4515" y="1994"/>
                <a:ext cx="182" cy="182"/>
              </a:xfrm>
              <a:custGeom>
                <a:avLst/>
                <a:gdLst/>
                <a:ahLst/>
                <a:cxnLst>
                  <a:cxn ang="0">
                    <a:pos x="91" y="0"/>
                  </a:cxn>
                  <a:cxn ang="0">
                    <a:pos x="30" y="24"/>
                  </a:cxn>
                  <a:cxn ang="0">
                    <a:pos x="0" y="81"/>
                  </a:cxn>
                  <a:cxn ang="0">
                    <a:pos x="2" y="107"/>
                  </a:cxn>
                  <a:cxn ang="0">
                    <a:pos x="35" y="164"/>
                  </a:cxn>
                  <a:cxn ang="0">
                    <a:pos x="72" y="182"/>
                  </a:cxn>
                  <a:cxn ang="0">
                    <a:pos x="99" y="180"/>
                  </a:cxn>
                  <a:cxn ang="0">
                    <a:pos x="158" y="152"/>
                  </a:cxn>
                  <a:cxn ang="0">
                    <a:pos x="182" y="97"/>
                  </a:cxn>
                  <a:cxn ang="0">
                    <a:pos x="179" y="73"/>
                  </a:cxn>
                  <a:cxn ang="0">
                    <a:pos x="144" y="18"/>
                  </a:cxn>
                  <a:cxn ang="0">
                    <a:pos x="91" y="0"/>
                  </a:cxn>
                </a:cxnLst>
                <a:rect l="0" t="0" r="r" b="b"/>
                <a:pathLst>
                  <a:path w="182" h="182">
                    <a:moveTo>
                      <a:pt x="91" y="0"/>
                    </a:moveTo>
                    <a:lnTo>
                      <a:pt x="30" y="24"/>
                    </a:lnTo>
                    <a:lnTo>
                      <a:pt x="0" y="81"/>
                    </a:lnTo>
                    <a:lnTo>
                      <a:pt x="2" y="107"/>
                    </a:lnTo>
                    <a:lnTo>
                      <a:pt x="35" y="164"/>
                    </a:lnTo>
                    <a:lnTo>
                      <a:pt x="72" y="182"/>
                    </a:lnTo>
                    <a:lnTo>
                      <a:pt x="99" y="180"/>
                    </a:lnTo>
                    <a:lnTo>
                      <a:pt x="158" y="152"/>
                    </a:lnTo>
                    <a:lnTo>
                      <a:pt x="182" y="97"/>
                    </a:lnTo>
                    <a:lnTo>
                      <a:pt x="179" y="73"/>
                    </a:lnTo>
                    <a:lnTo>
                      <a:pt x="144" y="18"/>
                    </a:lnTo>
                    <a:lnTo>
                      <a:pt x="91"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53" name="Group 472"/>
            <p:cNvGrpSpPr>
              <a:grpSpLocks/>
            </p:cNvGrpSpPr>
            <p:nvPr/>
          </p:nvGrpSpPr>
          <p:grpSpPr bwMode="auto">
            <a:xfrm>
              <a:off x="4496" y="1975"/>
              <a:ext cx="220" cy="222"/>
              <a:chOff x="4496" y="1975"/>
              <a:chExt cx="220" cy="222"/>
            </a:xfrm>
          </p:grpSpPr>
          <p:sp>
            <p:nvSpPr>
              <p:cNvPr id="75" name="Freeform 473"/>
              <p:cNvSpPr>
                <a:spLocks/>
              </p:cNvSpPr>
              <p:nvPr/>
            </p:nvSpPr>
            <p:spPr bwMode="auto">
              <a:xfrm>
                <a:off x="4496" y="1975"/>
                <a:ext cx="220" cy="222"/>
              </a:xfrm>
              <a:custGeom>
                <a:avLst/>
                <a:gdLst/>
                <a:ahLst/>
                <a:cxnLst>
                  <a:cxn ang="0">
                    <a:pos x="122" y="0"/>
                  </a:cxn>
                  <a:cxn ang="0">
                    <a:pos x="100" y="0"/>
                  </a:cxn>
                  <a:cxn ang="0">
                    <a:pos x="72" y="7"/>
                  </a:cxn>
                  <a:cxn ang="0">
                    <a:pos x="15" y="55"/>
                  </a:cxn>
                  <a:cxn ang="0">
                    <a:pos x="0" y="105"/>
                  </a:cxn>
                  <a:cxn ang="0">
                    <a:pos x="0" y="118"/>
                  </a:cxn>
                  <a:cxn ang="0">
                    <a:pos x="28" y="187"/>
                  </a:cxn>
                  <a:cxn ang="0">
                    <a:pos x="98" y="221"/>
                  </a:cxn>
                  <a:cxn ang="0">
                    <a:pos x="108" y="222"/>
                  </a:cxn>
                  <a:cxn ang="0">
                    <a:pos x="132" y="220"/>
                  </a:cxn>
                  <a:cxn ang="0">
                    <a:pos x="151" y="214"/>
                  </a:cxn>
                  <a:cxn ang="0">
                    <a:pos x="161" y="209"/>
                  </a:cxn>
                  <a:cxn ang="0">
                    <a:pos x="100" y="209"/>
                  </a:cxn>
                  <a:cxn ang="0">
                    <a:pos x="88" y="206"/>
                  </a:cxn>
                  <a:cxn ang="0">
                    <a:pos x="26" y="162"/>
                  </a:cxn>
                  <a:cxn ang="0">
                    <a:pos x="13" y="113"/>
                  </a:cxn>
                  <a:cxn ang="0">
                    <a:pos x="13" y="106"/>
                  </a:cxn>
                  <a:cxn ang="0">
                    <a:pos x="39" y="44"/>
                  </a:cxn>
                  <a:cxn ang="0">
                    <a:pos x="100" y="13"/>
                  </a:cxn>
                  <a:cxn ang="0">
                    <a:pos x="162" y="13"/>
                  </a:cxn>
                  <a:cxn ang="0">
                    <a:pos x="143" y="5"/>
                  </a:cxn>
                  <a:cxn ang="0">
                    <a:pos x="134" y="3"/>
                  </a:cxn>
                  <a:cxn ang="0">
                    <a:pos x="122" y="0"/>
                  </a:cxn>
                </a:cxnLst>
                <a:rect l="0" t="0" r="r" b="b"/>
                <a:pathLst>
                  <a:path w="220" h="222">
                    <a:moveTo>
                      <a:pt x="122" y="0"/>
                    </a:moveTo>
                    <a:lnTo>
                      <a:pt x="100" y="0"/>
                    </a:lnTo>
                    <a:lnTo>
                      <a:pt x="72" y="7"/>
                    </a:lnTo>
                    <a:lnTo>
                      <a:pt x="15" y="55"/>
                    </a:lnTo>
                    <a:lnTo>
                      <a:pt x="0" y="105"/>
                    </a:lnTo>
                    <a:lnTo>
                      <a:pt x="0" y="118"/>
                    </a:lnTo>
                    <a:lnTo>
                      <a:pt x="28" y="187"/>
                    </a:lnTo>
                    <a:lnTo>
                      <a:pt x="98" y="221"/>
                    </a:lnTo>
                    <a:lnTo>
                      <a:pt x="108" y="222"/>
                    </a:lnTo>
                    <a:lnTo>
                      <a:pt x="132" y="220"/>
                    </a:lnTo>
                    <a:lnTo>
                      <a:pt x="151" y="214"/>
                    </a:lnTo>
                    <a:lnTo>
                      <a:pt x="161" y="209"/>
                    </a:lnTo>
                    <a:lnTo>
                      <a:pt x="100" y="209"/>
                    </a:lnTo>
                    <a:lnTo>
                      <a:pt x="88" y="206"/>
                    </a:lnTo>
                    <a:lnTo>
                      <a:pt x="26" y="162"/>
                    </a:lnTo>
                    <a:lnTo>
                      <a:pt x="13" y="113"/>
                    </a:lnTo>
                    <a:lnTo>
                      <a:pt x="13" y="106"/>
                    </a:lnTo>
                    <a:lnTo>
                      <a:pt x="39" y="44"/>
                    </a:lnTo>
                    <a:lnTo>
                      <a:pt x="100" y="13"/>
                    </a:lnTo>
                    <a:lnTo>
                      <a:pt x="162" y="13"/>
                    </a:lnTo>
                    <a:lnTo>
                      <a:pt x="143" y="5"/>
                    </a:lnTo>
                    <a:lnTo>
                      <a:pt x="134" y="3"/>
                    </a:lnTo>
                    <a:lnTo>
                      <a:pt x="122"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6" name="Freeform 474"/>
              <p:cNvSpPr>
                <a:spLocks/>
              </p:cNvSpPr>
              <p:nvPr/>
            </p:nvSpPr>
            <p:spPr bwMode="auto">
              <a:xfrm>
                <a:off x="4496" y="1975"/>
                <a:ext cx="220" cy="222"/>
              </a:xfrm>
              <a:custGeom>
                <a:avLst/>
                <a:gdLst/>
                <a:ahLst/>
                <a:cxnLst>
                  <a:cxn ang="0">
                    <a:pos x="162" y="13"/>
                  </a:cxn>
                  <a:cxn ang="0">
                    <a:pos x="120" y="13"/>
                  </a:cxn>
                  <a:cxn ang="0">
                    <a:pos x="130" y="15"/>
                  </a:cxn>
                  <a:cxn ang="0">
                    <a:pos x="152" y="23"/>
                  </a:cxn>
                  <a:cxn ang="0">
                    <a:pos x="201" y="76"/>
                  </a:cxn>
                  <a:cxn ang="0">
                    <a:pos x="207" y="110"/>
                  </a:cxn>
                  <a:cxn ang="0">
                    <a:pos x="206" y="123"/>
                  </a:cxn>
                  <a:cxn ang="0">
                    <a:pos x="176" y="183"/>
                  </a:cxn>
                  <a:cxn ang="0">
                    <a:pos x="110" y="209"/>
                  </a:cxn>
                  <a:cxn ang="0">
                    <a:pos x="161" y="209"/>
                  </a:cxn>
                  <a:cxn ang="0">
                    <a:pos x="205" y="167"/>
                  </a:cxn>
                  <a:cxn ang="0">
                    <a:pos x="220" y="118"/>
                  </a:cxn>
                  <a:cxn ang="0">
                    <a:pos x="220" y="101"/>
                  </a:cxn>
                  <a:cxn ang="0">
                    <a:pos x="192" y="37"/>
                  </a:cxn>
                  <a:cxn ang="0">
                    <a:pos x="162" y="14"/>
                  </a:cxn>
                  <a:cxn ang="0">
                    <a:pos x="162" y="13"/>
                  </a:cxn>
                </a:cxnLst>
                <a:rect l="0" t="0" r="r" b="b"/>
                <a:pathLst>
                  <a:path w="220" h="222">
                    <a:moveTo>
                      <a:pt x="162" y="13"/>
                    </a:moveTo>
                    <a:lnTo>
                      <a:pt x="120" y="13"/>
                    </a:lnTo>
                    <a:lnTo>
                      <a:pt x="130" y="15"/>
                    </a:lnTo>
                    <a:lnTo>
                      <a:pt x="152" y="23"/>
                    </a:lnTo>
                    <a:lnTo>
                      <a:pt x="201" y="76"/>
                    </a:lnTo>
                    <a:lnTo>
                      <a:pt x="207" y="110"/>
                    </a:lnTo>
                    <a:lnTo>
                      <a:pt x="206" y="123"/>
                    </a:lnTo>
                    <a:lnTo>
                      <a:pt x="176" y="183"/>
                    </a:lnTo>
                    <a:lnTo>
                      <a:pt x="110" y="209"/>
                    </a:lnTo>
                    <a:lnTo>
                      <a:pt x="161" y="209"/>
                    </a:lnTo>
                    <a:lnTo>
                      <a:pt x="205" y="167"/>
                    </a:lnTo>
                    <a:lnTo>
                      <a:pt x="220" y="118"/>
                    </a:lnTo>
                    <a:lnTo>
                      <a:pt x="220" y="101"/>
                    </a:lnTo>
                    <a:lnTo>
                      <a:pt x="192" y="37"/>
                    </a:lnTo>
                    <a:lnTo>
                      <a:pt x="162" y="14"/>
                    </a:lnTo>
                    <a:lnTo>
                      <a:pt x="162" y="13"/>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7" name="Freeform 475"/>
              <p:cNvSpPr>
                <a:spLocks/>
              </p:cNvSpPr>
              <p:nvPr/>
            </p:nvSpPr>
            <p:spPr bwMode="auto">
              <a:xfrm>
                <a:off x="4496" y="1975"/>
                <a:ext cx="220" cy="222"/>
              </a:xfrm>
              <a:custGeom>
                <a:avLst/>
                <a:gdLst/>
                <a:ahLst/>
                <a:cxnLst>
                  <a:cxn ang="0">
                    <a:pos x="110" y="25"/>
                  </a:cxn>
                  <a:cxn ang="0">
                    <a:pos x="44" y="57"/>
                  </a:cxn>
                  <a:cxn ang="0">
                    <a:pos x="26" y="105"/>
                  </a:cxn>
                  <a:cxn ang="0">
                    <a:pos x="26" y="110"/>
                  </a:cxn>
                  <a:cxn ang="0">
                    <a:pos x="49" y="170"/>
                  </a:cxn>
                  <a:cxn ang="0">
                    <a:pos x="101" y="196"/>
                  </a:cxn>
                  <a:cxn ang="0">
                    <a:pos x="131" y="194"/>
                  </a:cxn>
                  <a:cxn ang="0">
                    <a:pos x="149" y="187"/>
                  </a:cxn>
                  <a:cxn ang="0">
                    <a:pos x="153" y="184"/>
                  </a:cxn>
                  <a:cxn ang="0">
                    <a:pos x="111" y="184"/>
                  </a:cxn>
                  <a:cxn ang="0">
                    <a:pos x="87" y="180"/>
                  </a:cxn>
                  <a:cxn ang="0">
                    <a:pos x="40" y="125"/>
                  </a:cxn>
                  <a:cxn ang="0">
                    <a:pos x="39" y="108"/>
                  </a:cxn>
                  <a:cxn ang="0">
                    <a:pos x="41" y="90"/>
                  </a:cxn>
                  <a:cxn ang="0">
                    <a:pos x="94" y="41"/>
                  </a:cxn>
                  <a:cxn ang="0">
                    <a:pos x="108" y="39"/>
                  </a:cxn>
                  <a:cxn ang="0">
                    <a:pos x="154" y="39"/>
                  </a:cxn>
                  <a:cxn ang="0">
                    <a:pos x="135" y="30"/>
                  </a:cxn>
                  <a:cxn ang="0">
                    <a:pos x="126" y="28"/>
                  </a:cxn>
                  <a:cxn ang="0">
                    <a:pos x="110" y="25"/>
                  </a:cxn>
                </a:cxnLst>
                <a:rect l="0" t="0" r="r" b="b"/>
                <a:pathLst>
                  <a:path w="220" h="222">
                    <a:moveTo>
                      <a:pt x="110" y="25"/>
                    </a:moveTo>
                    <a:lnTo>
                      <a:pt x="44" y="57"/>
                    </a:lnTo>
                    <a:lnTo>
                      <a:pt x="26" y="105"/>
                    </a:lnTo>
                    <a:lnTo>
                      <a:pt x="26" y="110"/>
                    </a:lnTo>
                    <a:lnTo>
                      <a:pt x="49" y="170"/>
                    </a:lnTo>
                    <a:lnTo>
                      <a:pt x="101" y="196"/>
                    </a:lnTo>
                    <a:lnTo>
                      <a:pt x="131" y="194"/>
                    </a:lnTo>
                    <a:lnTo>
                      <a:pt x="149" y="187"/>
                    </a:lnTo>
                    <a:lnTo>
                      <a:pt x="153" y="184"/>
                    </a:lnTo>
                    <a:lnTo>
                      <a:pt x="111" y="184"/>
                    </a:lnTo>
                    <a:lnTo>
                      <a:pt x="87" y="180"/>
                    </a:lnTo>
                    <a:lnTo>
                      <a:pt x="40" y="125"/>
                    </a:lnTo>
                    <a:lnTo>
                      <a:pt x="39" y="108"/>
                    </a:lnTo>
                    <a:lnTo>
                      <a:pt x="41" y="90"/>
                    </a:lnTo>
                    <a:lnTo>
                      <a:pt x="94" y="41"/>
                    </a:lnTo>
                    <a:lnTo>
                      <a:pt x="108" y="39"/>
                    </a:lnTo>
                    <a:lnTo>
                      <a:pt x="154" y="39"/>
                    </a:lnTo>
                    <a:lnTo>
                      <a:pt x="135" y="30"/>
                    </a:lnTo>
                    <a:lnTo>
                      <a:pt x="126" y="28"/>
                    </a:lnTo>
                    <a:lnTo>
                      <a:pt x="110" y="25"/>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8" name="Freeform 476"/>
              <p:cNvSpPr>
                <a:spLocks/>
              </p:cNvSpPr>
              <p:nvPr/>
            </p:nvSpPr>
            <p:spPr bwMode="auto">
              <a:xfrm>
                <a:off x="4496" y="1975"/>
                <a:ext cx="220" cy="222"/>
              </a:xfrm>
              <a:custGeom>
                <a:avLst/>
                <a:gdLst/>
                <a:ahLst/>
                <a:cxnLst>
                  <a:cxn ang="0">
                    <a:pos x="154" y="39"/>
                  </a:cxn>
                  <a:cxn ang="0">
                    <a:pos x="108" y="39"/>
                  </a:cxn>
                  <a:cxn ang="0">
                    <a:pos x="117" y="40"/>
                  </a:cxn>
                  <a:cxn ang="0">
                    <a:pos x="123" y="40"/>
                  </a:cxn>
                  <a:cxn ang="0">
                    <a:pos x="134" y="43"/>
                  </a:cxn>
                  <a:cxn ang="0">
                    <a:pos x="180" y="96"/>
                  </a:cxn>
                  <a:cxn ang="0">
                    <a:pos x="181" y="114"/>
                  </a:cxn>
                  <a:cxn ang="0">
                    <a:pos x="179" y="130"/>
                  </a:cxn>
                  <a:cxn ang="0">
                    <a:pos x="131" y="180"/>
                  </a:cxn>
                  <a:cxn ang="0">
                    <a:pos x="111" y="184"/>
                  </a:cxn>
                  <a:cxn ang="0">
                    <a:pos x="153" y="184"/>
                  </a:cxn>
                  <a:cxn ang="0">
                    <a:pos x="192" y="131"/>
                  </a:cxn>
                  <a:cxn ang="0">
                    <a:pos x="194" y="114"/>
                  </a:cxn>
                  <a:cxn ang="0">
                    <a:pos x="193" y="97"/>
                  </a:cxn>
                  <a:cxn ang="0">
                    <a:pos x="188" y="80"/>
                  </a:cxn>
                  <a:cxn ang="0">
                    <a:pos x="180" y="64"/>
                  </a:cxn>
                  <a:cxn ang="0">
                    <a:pos x="169" y="50"/>
                  </a:cxn>
                  <a:cxn ang="0">
                    <a:pos x="154" y="39"/>
                  </a:cxn>
                </a:cxnLst>
                <a:rect l="0" t="0" r="r" b="b"/>
                <a:pathLst>
                  <a:path w="220" h="222">
                    <a:moveTo>
                      <a:pt x="154" y="39"/>
                    </a:moveTo>
                    <a:lnTo>
                      <a:pt x="108" y="39"/>
                    </a:lnTo>
                    <a:lnTo>
                      <a:pt x="117" y="40"/>
                    </a:lnTo>
                    <a:lnTo>
                      <a:pt x="123" y="40"/>
                    </a:lnTo>
                    <a:lnTo>
                      <a:pt x="134" y="43"/>
                    </a:lnTo>
                    <a:lnTo>
                      <a:pt x="180" y="96"/>
                    </a:lnTo>
                    <a:lnTo>
                      <a:pt x="181" y="114"/>
                    </a:lnTo>
                    <a:lnTo>
                      <a:pt x="179" y="130"/>
                    </a:lnTo>
                    <a:lnTo>
                      <a:pt x="131" y="180"/>
                    </a:lnTo>
                    <a:lnTo>
                      <a:pt x="111" y="184"/>
                    </a:lnTo>
                    <a:lnTo>
                      <a:pt x="153" y="184"/>
                    </a:lnTo>
                    <a:lnTo>
                      <a:pt x="192" y="131"/>
                    </a:lnTo>
                    <a:lnTo>
                      <a:pt x="194" y="114"/>
                    </a:lnTo>
                    <a:lnTo>
                      <a:pt x="193" y="97"/>
                    </a:lnTo>
                    <a:lnTo>
                      <a:pt x="188" y="80"/>
                    </a:lnTo>
                    <a:lnTo>
                      <a:pt x="180" y="64"/>
                    </a:lnTo>
                    <a:lnTo>
                      <a:pt x="169" y="50"/>
                    </a:lnTo>
                    <a:lnTo>
                      <a:pt x="154" y="39"/>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54" name="Group 477"/>
            <p:cNvGrpSpPr>
              <a:grpSpLocks/>
            </p:cNvGrpSpPr>
            <p:nvPr/>
          </p:nvGrpSpPr>
          <p:grpSpPr bwMode="auto">
            <a:xfrm>
              <a:off x="1867" y="3240"/>
              <a:ext cx="181" cy="181"/>
              <a:chOff x="1867" y="3240"/>
              <a:chExt cx="181" cy="181"/>
            </a:xfrm>
          </p:grpSpPr>
          <p:sp>
            <p:nvSpPr>
              <p:cNvPr id="74" name="Freeform 478"/>
              <p:cNvSpPr>
                <a:spLocks/>
              </p:cNvSpPr>
              <p:nvPr/>
            </p:nvSpPr>
            <p:spPr bwMode="auto">
              <a:xfrm>
                <a:off x="1867" y="3240"/>
                <a:ext cx="181" cy="181"/>
              </a:xfrm>
              <a:custGeom>
                <a:avLst/>
                <a:gdLst/>
                <a:ahLst/>
                <a:cxnLst>
                  <a:cxn ang="0">
                    <a:pos x="90" y="0"/>
                  </a:cxn>
                  <a:cxn ang="0">
                    <a:pos x="29" y="23"/>
                  </a:cxn>
                  <a:cxn ang="0">
                    <a:pos x="0" y="81"/>
                  </a:cxn>
                  <a:cxn ang="0">
                    <a:pos x="2" y="106"/>
                  </a:cxn>
                  <a:cxn ang="0">
                    <a:pos x="35" y="163"/>
                  </a:cxn>
                  <a:cxn ang="0">
                    <a:pos x="72" y="181"/>
                  </a:cxn>
                  <a:cxn ang="0">
                    <a:pos x="99" y="179"/>
                  </a:cxn>
                  <a:cxn ang="0">
                    <a:pos x="158" y="149"/>
                  </a:cxn>
                  <a:cxn ang="0">
                    <a:pos x="180" y="94"/>
                  </a:cxn>
                  <a:cxn ang="0">
                    <a:pos x="177" y="70"/>
                  </a:cxn>
                  <a:cxn ang="0">
                    <a:pos x="142" y="17"/>
                  </a:cxn>
                  <a:cxn ang="0">
                    <a:pos x="90" y="0"/>
                  </a:cxn>
                </a:cxnLst>
                <a:rect l="0" t="0" r="r" b="b"/>
                <a:pathLst>
                  <a:path w="181" h="181">
                    <a:moveTo>
                      <a:pt x="90" y="0"/>
                    </a:moveTo>
                    <a:lnTo>
                      <a:pt x="29" y="23"/>
                    </a:lnTo>
                    <a:lnTo>
                      <a:pt x="0" y="81"/>
                    </a:lnTo>
                    <a:lnTo>
                      <a:pt x="2" y="106"/>
                    </a:lnTo>
                    <a:lnTo>
                      <a:pt x="35" y="163"/>
                    </a:lnTo>
                    <a:lnTo>
                      <a:pt x="72" y="181"/>
                    </a:lnTo>
                    <a:lnTo>
                      <a:pt x="99" y="179"/>
                    </a:lnTo>
                    <a:lnTo>
                      <a:pt x="158" y="149"/>
                    </a:lnTo>
                    <a:lnTo>
                      <a:pt x="180" y="94"/>
                    </a:lnTo>
                    <a:lnTo>
                      <a:pt x="177" y="70"/>
                    </a:lnTo>
                    <a:lnTo>
                      <a:pt x="142" y="17"/>
                    </a:lnTo>
                    <a:lnTo>
                      <a:pt x="90"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55" name="Group 479"/>
            <p:cNvGrpSpPr>
              <a:grpSpLocks/>
            </p:cNvGrpSpPr>
            <p:nvPr/>
          </p:nvGrpSpPr>
          <p:grpSpPr bwMode="auto">
            <a:xfrm>
              <a:off x="1847" y="3221"/>
              <a:ext cx="220" cy="222"/>
              <a:chOff x="1847" y="3221"/>
              <a:chExt cx="220" cy="222"/>
            </a:xfrm>
          </p:grpSpPr>
          <p:sp>
            <p:nvSpPr>
              <p:cNvPr id="70" name="Freeform 480"/>
              <p:cNvSpPr>
                <a:spLocks/>
              </p:cNvSpPr>
              <p:nvPr/>
            </p:nvSpPr>
            <p:spPr bwMode="auto">
              <a:xfrm>
                <a:off x="1847" y="3221"/>
                <a:ext cx="220" cy="222"/>
              </a:xfrm>
              <a:custGeom>
                <a:avLst/>
                <a:gdLst/>
                <a:ahLst/>
                <a:cxnLst>
                  <a:cxn ang="0">
                    <a:pos x="122" y="0"/>
                  </a:cxn>
                  <a:cxn ang="0">
                    <a:pos x="99" y="0"/>
                  </a:cxn>
                  <a:cxn ang="0">
                    <a:pos x="69" y="7"/>
                  </a:cxn>
                  <a:cxn ang="0">
                    <a:pos x="14" y="56"/>
                  </a:cxn>
                  <a:cxn ang="0">
                    <a:pos x="0" y="106"/>
                  </a:cxn>
                  <a:cxn ang="0">
                    <a:pos x="0" y="120"/>
                  </a:cxn>
                  <a:cxn ang="0">
                    <a:pos x="29" y="186"/>
                  </a:cxn>
                  <a:cxn ang="0">
                    <a:pos x="98" y="221"/>
                  </a:cxn>
                  <a:cxn ang="0">
                    <a:pos x="109" y="222"/>
                  </a:cxn>
                  <a:cxn ang="0">
                    <a:pos x="132" y="219"/>
                  </a:cxn>
                  <a:cxn ang="0">
                    <a:pos x="151" y="213"/>
                  </a:cxn>
                  <a:cxn ang="0">
                    <a:pos x="160" y="209"/>
                  </a:cxn>
                  <a:cxn ang="0">
                    <a:pos x="109" y="209"/>
                  </a:cxn>
                  <a:cxn ang="0">
                    <a:pos x="86" y="205"/>
                  </a:cxn>
                  <a:cxn ang="0">
                    <a:pos x="25" y="160"/>
                  </a:cxn>
                  <a:cxn ang="0">
                    <a:pos x="13" y="106"/>
                  </a:cxn>
                  <a:cxn ang="0">
                    <a:pos x="15" y="91"/>
                  </a:cxn>
                  <a:cxn ang="0">
                    <a:pos x="53" y="31"/>
                  </a:cxn>
                  <a:cxn ang="0">
                    <a:pos x="110" y="12"/>
                  </a:cxn>
                  <a:cxn ang="0">
                    <a:pos x="160" y="12"/>
                  </a:cxn>
                  <a:cxn ang="0">
                    <a:pos x="144" y="5"/>
                  </a:cxn>
                  <a:cxn ang="0">
                    <a:pos x="122" y="0"/>
                  </a:cxn>
                </a:cxnLst>
                <a:rect l="0" t="0" r="r" b="b"/>
                <a:pathLst>
                  <a:path w="220" h="222">
                    <a:moveTo>
                      <a:pt x="122" y="0"/>
                    </a:moveTo>
                    <a:lnTo>
                      <a:pt x="99" y="0"/>
                    </a:lnTo>
                    <a:lnTo>
                      <a:pt x="69" y="7"/>
                    </a:lnTo>
                    <a:lnTo>
                      <a:pt x="14" y="56"/>
                    </a:lnTo>
                    <a:lnTo>
                      <a:pt x="0" y="106"/>
                    </a:lnTo>
                    <a:lnTo>
                      <a:pt x="0" y="120"/>
                    </a:lnTo>
                    <a:lnTo>
                      <a:pt x="29" y="186"/>
                    </a:lnTo>
                    <a:lnTo>
                      <a:pt x="98" y="221"/>
                    </a:lnTo>
                    <a:lnTo>
                      <a:pt x="109" y="222"/>
                    </a:lnTo>
                    <a:lnTo>
                      <a:pt x="132" y="219"/>
                    </a:lnTo>
                    <a:lnTo>
                      <a:pt x="151" y="213"/>
                    </a:lnTo>
                    <a:lnTo>
                      <a:pt x="160" y="209"/>
                    </a:lnTo>
                    <a:lnTo>
                      <a:pt x="109" y="209"/>
                    </a:lnTo>
                    <a:lnTo>
                      <a:pt x="86" y="205"/>
                    </a:lnTo>
                    <a:lnTo>
                      <a:pt x="25" y="160"/>
                    </a:lnTo>
                    <a:lnTo>
                      <a:pt x="13" y="106"/>
                    </a:lnTo>
                    <a:lnTo>
                      <a:pt x="15" y="91"/>
                    </a:lnTo>
                    <a:lnTo>
                      <a:pt x="53" y="31"/>
                    </a:lnTo>
                    <a:lnTo>
                      <a:pt x="110" y="12"/>
                    </a:lnTo>
                    <a:lnTo>
                      <a:pt x="160" y="12"/>
                    </a:lnTo>
                    <a:lnTo>
                      <a:pt x="144" y="5"/>
                    </a:lnTo>
                    <a:lnTo>
                      <a:pt x="122"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1" name="Freeform 481"/>
              <p:cNvSpPr>
                <a:spLocks/>
              </p:cNvSpPr>
              <p:nvPr/>
            </p:nvSpPr>
            <p:spPr bwMode="auto">
              <a:xfrm>
                <a:off x="1847" y="3221"/>
                <a:ext cx="220" cy="222"/>
              </a:xfrm>
              <a:custGeom>
                <a:avLst/>
                <a:gdLst/>
                <a:ahLst/>
                <a:cxnLst>
                  <a:cxn ang="0">
                    <a:pos x="160" y="12"/>
                  </a:cxn>
                  <a:cxn ang="0">
                    <a:pos x="110" y="12"/>
                  </a:cxn>
                  <a:cxn ang="0">
                    <a:pos x="129" y="14"/>
                  </a:cxn>
                  <a:cxn ang="0">
                    <a:pos x="147" y="20"/>
                  </a:cxn>
                  <a:cxn ang="0">
                    <a:pos x="199" y="70"/>
                  </a:cxn>
                  <a:cxn ang="0">
                    <a:pos x="207" y="113"/>
                  </a:cxn>
                  <a:cxn ang="0">
                    <a:pos x="206" y="120"/>
                  </a:cxn>
                  <a:cxn ang="0">
                    <a:pos x="178" y="181"/>
                  </a:cxn>
                  <a:cxn ang="0">
                    <a:pos x="109" y="209"/>
                  </a:cxn>
                  <a:cxn ang="0">
                    <a:pos x="160" y="209"/>
                  </a:cxn>
                  <a:cxn ang="0">
                    <a:pos x="205" y="167"/>
                  </a:cxn>
                  <a:cxn ang="0">
                    <a:pos x="220" y="118"/>
                  </a:cxn>
                  <a:cxn ang="0">
                    <a:pos x="220" y="101"/>
                  </a:cxn>
                  <a:cxn ang="0">
                    <a:pos x="193" y="37"/>
                  </a:cxn>
                  <a:cxn ang="0">
                    <a:pos x="163" y="13"/>
                  </a:cxn>
                  <a:cxn ang="0">
                    <a:pos x="160" y="12"/>
                  </a:cxn>
                </a:cxnLst>
                <a:rect l="0" t="0" r="r" b="b"/>
                <a:pathLst>
                  <a:path w="220" h="222">
                    <a:moveTo>
                      <a:pt x="160" y="12"/>
                    </a:moveTo>
                    <a:lnTo>
                      <a:pt x="110" y="12"/>
                    </a:lnTo>
                    <a:lnTo>
                      <a:pt x="129" y="14"/>
                    </a:lnTo>
                    <a:lnTo>
                      <a:pt x="147" y="20"/>
                    </a:lnTo>
                    <a:lnTo>
                      <a:pt x="199" y="70"/>
                    </a:lnTo>
                    <a:lnTo>
                      <a:pt x="207" y="113"/>
                    </a:lnTo>
                    <a:lnTo>
                      <a:pt x="206" y="120"/>
                    </a:lnTo>
                    <a:lnTo>
                      <a:pt x="178" y="181"/>
                    </a:lnTo>
                    <a:lnTo>
                      <a:pt x="109" y="209"/>
                    </a:lnTo>
                    <a:lnTo>
                      <a:pt x="160" y="209"/>
                    </a:lnTo>
                    <a:lnTo>
                      <a:pt x="205" y="167"/>
                    </a:lnTo>
                    <a:lnTo>
                      <a:pt x="220" y="118"/>
                    </a:lnTo>
                    <a:lnTo>
                      <a:pt x="220" y="101"/>
                    </a:lnTo>
                    <a:lnTo>
                      <a:pt x="193" y="37"/>
                    </a:lnTo>
                    <a:lnTo>
                      <a:pt x="163" y="13"/>
                    </a:lnTo>
                    <a:lnTo>
                      <a:pt x="160" y="12"/>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2" name="Freeform 482"/>
              <p:cNvSpPr>
                <a:spLocks/>
              </p:cNvSpPr>
              <p:nvPr/>
            </p:nvSpPr>
            <p:spPr bwMode="auto">
              <a:xfrm>
                <a:off x="1847" y="3221"/>
                <a:ext cx="220" cy="222"/>
              </a:xfrm>
              <a:custGeom>
                <a:avLst/>
                <a:gdLst/>
                <a:ahLst/>
                <a:cxnLst>
                  <a:cxn ang="0">
                    <a:pos x="119" y="25"/>
                  </a:cxn>
                  <a:cxn ang="0">
                    <a:pos x="109" y="25"/>
                  </a:cxn>
                  <a:cxn ang="0">
                    <a:pos x="73" y="34"/>
                  </a:cxn>
                  <a:cxn ang="0">
                    <a:pos x="28" y="89"/>
                  </a:cxn>
                  <a:cxn ang="0">
                    <a:pos x="26" y="106"/>
                  </a:cxn>
                  <a:cxn ang="0">
                    <a:pos x="26" y="108"/>
                  </a:cxn>
                  <a:cxn ang="0">
                    <a:pos x="50" y="170"/>
                  </a:cxn>
                  <a:cxn ang="0">
                    <a:pos x="102" y="195"/>
                  </a:cxn>
                  <a:cxn ang="0">
                    <a:pos x="133" y="192"/>
                  </a:cxn>
                  <a:cxn ang="0">
                    <a:pos x="151" y="185"/>
                  </a:cxn>
                  <a:cxn ang="0">
                    <a:pos x="155" y="182"/>
                  </a:cxn>
                  <a:cxn ang="0">
                    <a:pos x="103" y="182"/>
                  </a:cxn>
                  <a:cxn ang="0">
                    <a:pos x="87" y="178"/>
                  </a:cxn>
                  <a:cxn ang="0">
                    <a:pos x="40" y="125"/>
                  </a:cxn>
                  <a:cxn ang="0">
                    <a:pos x="39" y="108"/>
                  </a:cxn>
                  <a:cxn ang="0">
                    <a:pos x="39" y="106"/>
                  </a:cxn>
                  <a:cxn ang="0">
                    <a:pos x="75" y="47"/>
                  </a:cxn>
                  <a:cxn ang="0">
                    <a:pos x="102" y="38"/>
                  </a:cxn>
                  <a:cxn ang="0">
                    <a:pos x="154" y="38"/>
                  </a:cxn>
                  <a:cxn ang="0">
                    <a:pos x="153" y="38"/>
                  </a:cxn>
                  <a:cxn ang="0">
                    <a:pos x="134" y="29"/>
                  </a:cxn>
                  <a:cxn ang="0">
                    <a:pos x="127" y="27"/>
                  </a:cxn>
                  <a:cxn ang="0">
                    <a:pos x="119" y="25"/>
                  </a:cxn>
                </a:cxnLst>
                <a:rect l="0" t="0" r="r" b="b"/>
                <a:pathLst>
                  <a:path w="220" h="222">
                    <a:moveTo>
                      <a:pt x="119" y="25"/>
                    </a:moveTo>
                    <a:lnTo>
                      <a:pt x="109" y="25"/>
                    </a:lnTo>
                    <a:lnTo>
                      <a:pt x="73" y="34"/>
                    </a:lnTo>
                    <a:lnTo>
                      <a:pt x="28" y="89"/>
                    </a:lnTo>
                    <a:lnTo>
                      <a:pt x="26" y="106"/>
                    </a:lnTo>
                    <a:lnTo>
                      <a:pt x="26" y="108"/>
                    </a:lnTo>
                    <a:lnTo>
                      <a:pt x="50" y="170"/>
                    </a:lnTo>
                    <a:lnTo>
                      <a:pt x="102" y="195"/>
                    </a:lnTo>
                    <a:lnTo>
                      <a:pt x="133" y="192"/>
                    </a:lnTo>
                    <a:lnTo>
                      <a:pt x="151" y="185"/>
                    </a:lnTo>
                    <a:lnTo>
                      <a:pt x="155" y="182"/>
                    </a:lnTo>
                    <a:lnTo>
                      <a:pt x="103" y="182"/>
                    </a:lnTo>
                    <a:lnTo>
                      <a:pt x="87" y="178"/>
                    </a:lnTo>
                    <a:lnTo>
                      <a:pt x="40" y="125"/>
                    </a:lnTo>
                    <a:lnTo>
                      <a:pt x="39" y="108"/>
                    </a:lnTo>
                    <a:lnTo>
                      <a:pt x="39" y="106"/>
                    </a:lnTo>
                    <a:lnTo>
                      <a:pt x="75" y="47"/>
                    </a:lnTo>
                    <a:lnTo>
                      <a:pt x="102" y="38"/>
                    </a:lnTo>
                    <a:lnTo>
                      <a:pt x="154" y="38"/>
                    </a:lnTo>
                    <a:lnTo>
                      <a:pt x="153" y="38"/>
                    </a:lnTo>
                    <a:lnTo>
                      <a:pt x="134" y="29"/>
                    </a:lnTo>
                    <a:lnTo>
                      <a:pt x="127" y="27"/>
                    </a:lnTo>
                    <a:lnTo>
                      <a:pt x="119" y="25"/>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3" name="Freeform 483"/>
              <p:cNvSpPr>
                <a:spLocks/>
              </p:cNvSpPr>
              <p:nvPr/>
            </p:nvSpPr>
            <p:spPr bwMode="auto">
              <a:xfrm>
                <a:off x="1847" y="3221"/>
                <a:ext cx="220" cy="222"/>
              </a:xfrm>
              <a:custGeom>
                <a:avLst/>
                <a:gdLst/>
                <a:ahLst/>
                <a:cxnLst>
                  <a:cxn ang="0">
                    <a:pos x="154" y="38"/>
                  </a:cxn>
                  <a:cxn ang="0">
                    <a:pos x="116" y="38"/>
                  </a:cxn>
                  <a:cxn ang="0">
                    <a:pos x="137" y="43"/>
                  </a:cxn>
                  <a:cxn ang="0">
                    <a:pos x="154" y="54"/>
                  </a:cxn>
                  <a:cxn ang="0">
                    <a:pos x="167" y="67"/>
                  </a:cxn>
                  <a:cxn ang="0">
                    <a:pos x="176" y="82"/>
                  </a:cxn>
                  <a:cxn ang="0">
                    <a:pos x="180" y="99"/>
                  </a:cxn>
                  <a:cxn ang="0">
                    <a:pos x="181" y="115"/>
                  </a:cxn>
                  <a:cxn ang="0">
                    <a:pos x="178" y="132"/>
                  </a:cxn>
                  <a:cxn ang="0">
                    <a:pos x="131" y="179"/>
                  </a:cxn>
                  <a:cxn ang="0">
                    <a:pos x="111" y="182"/>
                  </a:cxn>
                  <a:cxn ang="0">
                    <a:pos x="155" y="182"/>
                  </a:cxn>
                  <a:cxn ang="0">
                    <a:pos x="192" y="130"/>
                  </a:cxn>
                  <a:cxn ang="0">
                    <a:pos x="194" y="113"/>
                  </a:cxn>
                  <a:cxn ang="0">
                    <a:pos x="193" y="95"/>
                  </a:cxn>
                  <a:cxn ang="0">
                    <a:pos x="188" y="79"/>
                  </a:cxn>
                  <a:cxn ang="0">
                    <a:pos x="180" y="63"/>
                  </a:cxn>
                  <a:cxn ang="0">
                    <a:pos x="168" y="49"/>
                  </a:cxn>
                  <a:cxn ang="0">
                    <a:pos x="154" y="38"/>
                  </a:cxn>
                </a:cxnLst>
                <a:rect l="0" t="0" r="r" b="b"/>
                <a:pathLst>
                  <a:path w="220" h="222">
                    <a:moveTo>
                      <a:pt x="154" y="38"/>
                    </a:moveTo>
                    <a:lnTo>
                      <a:pt x="116" y="38"/>
                    </a:lnTo>
                    <a:lnTo>
                      <a:pt x="137" y="43"/>
                    </a:lnTo>
                    <a:lnTo>
                      <a:pt x="154" y="54"/>
                    </a:lnTo>
                    <a:lnTo>
                      <a:pt x="167" y="67"/>
                    </a:lnTo>
                    <a:lnTo>
                      <a:pt x="176" y="82"/>
                    </a:lnTo>
                    <a:lnTo>
                      <a:pt x="180" y="99"/>
                    </a:lnTo>
                    <a:lnTo>
                      <a:pt x="181" y="115"/>
                    </a:lnTo>
                    <a:lnTo>
                      <a:pt x="178" y="132"/>
                    </a:lnTo>
                    <a:lnTo>
                      <a:pt x="131" y="179"/>
                    </a:lnTo>
                    <a:lnTo>
                      <a:pt x="111" y="182"/>
                    </a:lnTo>
                    <a:lnTo>
                      <a:pt x="155" y="182"/>
                    </a:lnTo>
                    <a:lnTo>
                      <a:pt x="192" y="130"/>
                    </a:lnTo>
                    <a:lnTo>
                      <a:pt x="194" y="113"/>
                    </a:lnTo>
                    <a:lnTo>
                      <a:pt x="193" y="95"/>
                    </a:lnTo>
                    <a:lnTo>
                      <a:pt x="188" y="79"/>
                    </a:lnTo>
                    <a:lnTo>
                      <a:pt x="180" y="63"/>
                    </a:lnTo>
                    <a:lnTo>
                      <a:pt x="168" y="49"/>
                    </a:lnTo>
                    <a:lnTo>
                      <a:pt x="154" y="38"/>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56" name="Group 484"/>
            <p:cNvGrpSpPr>
              <a:grpSpLocks/>
            </p:cNvGrpSpPr>
            <p:nvPr/>
          </p:nvGrpSpPr>
          <p:grpSpPr bwMode="auto">
            <a:xfrm>
              <a:off x="10287" y="3226"/>
              <a:ext cx="182" cy="181"/>
              <a:chOff x="10287" y="3226"/>
              <a:chExt cx="182" cy="181"/>
            </a:xfrm>
          </p:grpSpPr>
          <p:sp>
            <p:nvSpPr>
              <p:cNvPr id="69" name="Freeform 485"/>
              <p:cNvSpPr>
                <a:spLocks/>
              </p:cNvSpPr>
              <p:nvPr/>
            </p:nvSpPr>
            <p:spPr bwMode="auto">
              <a:xfrm>
                <a:off x="10287" y="3226"/>
                <a:ext cx="182" cy="181"/>
              </a:xfrm>
              <a:custGeom>
                <a:avLst/>
                <a:gdLst/>
                <a:ahLst/>
                <a:cxnLst>
                  <a:cxn ang="0">
                    <a:pos x="91" y="0"/>
                  </a:cxn>
                  <a:cxn ang="0">
                    <a:pos x="30" y="23"/>
                  </a:cxn>
                  <a:cxn ang="0">
                    <a:pos x="0" y="80"/>
                  </a:cxn>
                  <a:cxn ang="0">
                    <a:pos x="2" y="106"/>
                  </a:cxn>
                  <a:cxn ang="0">
                    <a:pos x="35" y="162"/>
                  </a:cxn>
                  <a:cxn ang="0">
                    <a:pos x="72" y="180"/>
                  </a:cxn>
                  <a:cxn ang="0">
                    <a:pos x="99" y="179"/>
                  </a:cxn>
                  <a:cxn ang="0">
                    <a:pos x="159" y="149"/>
                  </a:cxn>
                  <a:cxn ang="0">
                    <a:pos x="182" y="95"/>
                  </a:cxn>
                  <a:cxn ang="0">
                    <a:pos x="179" y="71"/>
                  </a:cxn>
                  <a:cxn ang="0">
                    <a:pos x="144" y="17"/>
                  </a:cxn>
                  <a:cxn ang="0">
                    <a:pos x="91" y="0"/>
                  </a:cxn>
                </a:cxnLst>
                <a:rect l="0" t="0" r="r" b="b"/>
                <a:pathLst>
                  <a:path w="182" h="181">
                    <a:moveTo>
                      <a:pt x="91" y="0"/>
                    </a:moveTo>
                    <a:lnTo>
                      <a:pt x="30" y="23"/>
                    </a:lnTo>
                    <a:lnTo>
                      <a:pt x="0" y="80"/>
                    </a:lnTo>
                    <a:lnTo>
                      <a:pt x="2" y="106"/>
                    </a:lnTo>
                    <a:lnTo>
                      <a:pt x="35" y="162"/>
                    </a:lnTo>
                    <a:lnTo>
                      <a:pt x="72" y="180"/>
                    </a:lnTo>
                    <a:lnTo>
                      <a:pt x="99" y="179"/>
                    </a:lnTo>
                    <a:lnTo>
                      <a:pt x="159" y="149"/>
                    </a:lnTo>
                    <a:lnTo>
                      <a:pt x="182" y="95"/>
                    </a:lnTo>
                    <a:lnTo>
                      <a:pt x="179" y="71"/>
                    </a:lnTo>
                    <a:lnTo>
                      <a:pt x="144" y="17"/>
                    </a:lnTo>
                    <a:lnTo>
                      <a:pt x="91"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57" name="Group 486"/>
            <p:cNvGrpSpPr>
              <a:grpSpLocks/>
            </p:cNvGrpSpPr>
            <p:nvPr/>
          </p:nvGrpSpPr>
          <p:grpSpPr bwMode="auto">
            <a:xfrm>
              <a:off x="10268" y="3205"/>
              <a:ext cx="220" cy="222"/>
              <a:chOff x="10268" y="3205"/>
              <a:chExt cx="220" cy="222"/>
            </a:xfrm>
          </p:grpSpPr>
          <p:sp>
            <p:nvSpPr>
              <p:cNvPr id="65" name="Freeform 487"/>
              <p:cNvSpPr>
                <a:spLocks/>
              </p:cNvSpPr>
              <p:nvPr/>
            </p:nvSpPr>
            <p:spPr bwMode="auto">
              <a:xfrm>
                <a:off x="10268" y="3205"/>
                <a:ext cx="220" cy="222"/>
              </a:xfrm>
              <a:custGeom>
                <a:avLst/>
                <a:gdLst/>
                <a:ahLst/>
                <a:cxnLst>
                  <a:cxn ang="0">
                    <a:pos x="111" y="0"/>
                  </a:cxn>
                  <a:cxn ang="0">
                    <a:pos x="38" y="27"/>
                  </a:cxn>
                  <a:cxn ang="0">
                    <a:pos x="2" y="88"/>
                  </a:cxn>
                  <a:cxn ang="0">
                    <a:pos x="0" y="107"/>
                  </a:cxn>
                  <a:cxn ang="0">
                    <a:pos x="0" y="121"/>
                  </a:cxn>
                  <a:cxn ang="0">
                    <a:pos x="28" y="187"/>
                  </a:cxn>
                  <a:cxn ang="0">
                    <a:pos x="98" y="222"/>
                  </a:cxn>
                  <a:cxn ang="0">
                    <a:pos x="133" y="220"/>
                  </a:cxn>
                  <a:cxn ang="0">
                    <a:pos x="152" y="214"/>
                  </a:cxn>
                  <a:cxn ang="0">
                    <a:pos x="160" y="210"/>
                  </a:cxn>
                  <a:cxn ang="0">
                    <a:pos x="110" y="210"/>
                  </a:cxn>
                  <a:cxn ang="0">
                    <a:pos x="99" y="209"/>
                  </a:cxn>
                  <a:cxn ang="0">
                    <a:pos x="36" y="177"/>
                  </a:cxn>
                  <a:cxn ang="0">
                    <a:pos x="13" y="115"/>
                  </a:cxn>
                  <a:cxn ang="0">
                    <a:pos x="12" y="109"/>
                  </a:cxn>
                  <a:cxn ang="0">
                    <a:pos x="14" y="93"/>
                  </a:cxn>
                  <a:cxn ang="0">
                    <a:pos x="52" y="33"/>
                  </a:cxn>
                  <a:cxn ang="0">
                    <a:pos x="110" y="13"/>
                  </a:cxn>
                  <a:cxn ang="0">
                    <a:pos x="160" y="13"/>
                  </a:cxn>
                  <a:cxn ang="0">
                    <a:pos x="143" y="6"/>
                  </a:cxn>
                  <a:cxn ang="0">
                    <a:pos x="132" y="3"/>
                  </a:cxn>
                  <a:cxn ang="0">
                    <a:pos x="111" y="0"/>
                  </a:cxn>
                </a:cxnLst>
                <a:rect l="0" t="0" r="r" b="b"/>
                <a:pathLst>
                  <a:path w="220" h="222">
                    <a:moveTo>
                      <a:pt x="111" y="0"/>
                    </a:moveTo>
                    <a:lnTo>
                      <a:pt x="38" y="27"/>
                    </a:lnTo>
                    <a:lnTo>
                      <a:pt x="2" y="88"/>
                    </a:lnTo>
                    <a:lnTo>
                      <a:pt x="0" y="107"/>
                    </a:lnTo>
                    <a:lnTo>
                      <a:pt x="0" y="121"/>
                    </a:lnTo>
                    <a:lnTo>
                      <a:pt x="28" y="187"/>
                    </a:lnTo>
                    <a:lnTo>
                      <a:pt x="98" y="222"/>
                    </a:lnTo>
                    <a:lnTo>
                      <a:pt x="133" y="220"/>
                    </a:lnTo>
                    <a:lnTo>
                      <a:pt x="152" y="214"/>
                    </a:lnTo>
                    <a:lnTo>
                      <a:pt x="160" y="210"/>
                    </a:lnTo>
                    <a:lnTo>
                      <a:pt x="110" y="210"/>
                    </a:lnTo>
                    <a:lnTo>
                      <a:pt x="99" y="209"/>
                    </a:lnTo>
                    <a:lnTo>
                      <a:pt x="36" y="177"/>
                    </a:lnTo>
                    <a:lnTo>
                      <a:pt x="13" y="115"/>
                    </a:lnTo>
                    <a:lnTo>
                      <a:pt x="12" y="109"/>
                    </a:lnTo>
                    <a:lnTo>
                      <a:pt x="14" y="93"/>
                    </a:lnTo>
                    <a:lnTo>
                      <a:pt x="52" y="33"/>
                    </a:lnTo>
                    <a:lnTo>
                      <a:pt x="110" y="13"/>
                    </a:lnTo>
                    <a:lnTo>
                      <a:pt x="160" y="13"/>
                    </a:lnTo>
                    <a:lnTo>
                      <a:pt x="143" y="6"/>
                    </a:lnTo>
                    <a:lnTo>
                      <a:pt x="132" y="3"/>
                    </a:lnTo>
                    <a:lnTo>
                      <a:pt x="111"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6" name="Freeform 488"/>
              <p:cNvSpPr>
                <a:spLocks/>
              </p:cNvSpPr>
              <p:nvPr/>
            </p:nvSpPr>
            <p:spPr bwMode="auto">
              <a:xfrm>
                <a:off x="10268" y="3205"/>
                <a:ext cx="220" cy="222"/>
              </a:xfrm>
              <a:custGeom>
                <a:avLst/>
                <a:gdLst/>
                <a:ahLst/>
                <a:cxnLst>
                  <a:cxn ang="0">
                    <a:pos x="160" y="13"/>
                  </a:cxn>
                  <a:cxn ang="0">
                    <a:pos x="110" y="13"/>
                  </a:cxn>
                  <a:cxn ang="0">
                    <a:pos x="120" y="15"/>
                  </a:cxn>
                  <a:cxn ang="0">
                    <a:pos x="130" y="16"/>
                  </a:cxn>
                  <a:cxn ang="0">
                    <a:pos x="191" y="56"/>
                  </a:cxn>
                  <a:cxn ang="0">
                    <a:pos x="207" y="104"/>
                  </a:cxn>
                  <a:cxn ang="0">
                    <a:pos x="207" y="121"/>
                  </a:cxn>
                  <a:cxn ang="0">
                    <a:pos x="178" y="181"/>
                  </a:cxn>
                  <a:cxn ang="0">
                    <a:pos x="110" y="210"/>
                  </a:cxn>
                  <a:cxn ang="0">
                    <a:pos x="160" y="210"/>
                  </a:cxn>
                  <a:cxn ang="0">
                    <a:pos x="205" y="168"/>
                  </a:cxn>
                  <a:cxn ang="0">
                    <a:pos x="219" y="119"/>
                  </a:cxn>
                  <a:cxn ang="0">
                    <a:pos x="219" y="102"/>
                  </a:cxn>
                  <a:cxn ang="0">
                    <a:pos x="192" y="38"/>
                  </a:cxn>
                  <a:cxn ang="0">
                    <a:pos x="162" y="15"/>
                  </a:cxn>
                  <a:cxn ang="0">
                    <a:pos x="160" y="13"/>
                  </a:cxn>
                </a:cxnLst>
                <a:rect l="0" t="0" r="r" b="b"/>
                <a:pathLst>
                  <a:path w="220" h="222">
                    <a:moveTo>
                      <a:pt x="160" y="13"/>
                    </a:moveTo>
                    <a:lnTo>
                      <a:pt x="110" y="13"/>
                    </a:lnTo>
                    <a:lnTo>
                      <a:pt x="120" y="15"/>
                    </a:lnTo>
                    <a:lnTo>
                      <a:pt x="130" y="16"/>
                    </a:lnTo>
                    <a:lnTo>
                      <a:pt x="191" y="56"/>
                    </a:lnTo>
                    <a:lnTo>
                      <a:pt x="207" y="104"/>
                    </a:lnTo>
                    <a:lnTo>
                      <a:pt x="207" y="121"/>
                    </a:lnTo>
                    <a:lnTo>
                      <a:pt x="178" y="181"/>
                    </a:lnTo>
                    <a:lnTo>
                      <a:pt x="110" y="210"/>
                    </a:lnTo>
                    <a:lnTo>
                      <a:pt x="160" y="210"/>
                    </a:lnTo>
                    <a:lnTo>
                      <a:pt x="205" y="168"/>
                    </a:lnTo>
                    <a:lnTo>
                      <a:pt x="219" y="119"/>
                    </a:lnTo>
                    <a:lnTo>
                      <a:pt x="219" y="102"/>
                    </a:lnTo>
                    <a:lnTo>
                      <a:pt x="192" y="38"/>
                    </a:lnTo>
                    <a:lnTo>
                      <a:pt x="162" y="15"/>
                    </a:lnTo>
                    <a:lnTo>
                      <a:pt x="160" y="13"/>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7" name="Freeform 489"/>
              <p:cNvSpPr>
                <a:spLocks/>
              </p:cNvSpPr>
              <p:nvPr/>
            </p:nvSpPr>
            <p:spPr bwMode="auto">
              <a:xfrm>
                <a:off x="10268" y="3205"/>
                <a:ext cx="220" cy="222"/>
              </a:xfrm>
              <a:custGeom>
                <a:avLst/>
                <a:gdLst/>
                <a:ahLst/>
                <a:cxnLst>
                  <a:cxn ang="0">
                    <a:pos x="118" y="27"/>
                  </a:cxn>
                  <a:cxn ang="0">
                    <a:pos x="101" y="27"/>
                  </a:cxn>
                  <a:cxn ang="0">
                    <a:pos x="74" y="35"/>
                  </a:cxn>
                  <a:cxn ang="0">
                    <a:pos x="28" y="89"/>
                  </a:cxn>
                  <a:cxn ang="0">
                    <a:pos x="26" y="106"/>
                  </a:cxn>
                  <a:cxn ang="0">
                    <a:pos x="26" y="111"/>
                  </a:cxn>
                  <a:cxn ang="0">
                    <a:pos x="48" y="171"/>
                  </a:cxn>
                  <a:cxn ang="0">
                    <a:pos x="101" y="197"/>
                  </a:cxn>
                  <a:cxn ang="0">
                    <a:pos x="110" y="197"/>
                  </a:cxn>
                  <a:cxn ang="0">
                    <a:pos x="131" y="194"/>
                  </a:cxn>
                  <a:cxn ang="0">
                    <a:pos x="149" y="187"/>
                  </a:cxn>
                  <a:cxn ang="0">
                    <a:pos x="154" y="184"/>
                  </a:cxn>
                  <a:cxn ang="0">
                    <a:pos x="104" y="184"/>
                  </a:cxn>
                  <a:cxn ang="0">
                    <a:pos x="87" y="180"/>
                  </a:cxn>
                  <a:cxn ang="0">
                    <a:pos x="40" y="127"/>
                  </a:cxn>
                  <a:cxn ang="0">
                    <a:pos x="38" y="109"/>
                  </a:cxn>
                  <a:cxn ang="0">
                    <a:pos x="41" y="92"/>
                  </a:cxn>
                  <a:cxn ang="0">
                    <a:pos x="94" y="41"/>
                  </a:cxn>
                  <a:cxn ang="0">
                    <a:pos x="101" y="40"/>
                  </a:cxn>
                  <a:cxn ang="0">
                    <a:pos x="155" y="40"/>
                  </a:cxn>
                  <a:cxn ang="0">
                    <a:pos x="154" y="39"/>
                  </a:cxn>
                  <a:cxn ang="0">
                    <a:pos x="135" y="30"/>
                  </a:cxn>
                  <a:cxn ang="0">
                    <a:pos x="126" y="28"/>
                  </a:cxn>
                  <a:cxn ang="0">
                    <a:pos x="118" y="27"/>
                  </a:cxn>
                </a:cxnLst>
                <a:rect l="0" t="0" r="r" b="b"/>
                <a:pathLst>
                  <a:path w="220" h="222">
                    <a:moveTo>
                      <a:pt x="118" y="27"/>
                    </a:moveTo>
                    <a:lnTo>
                      <a:pt x="101" y="27"/>
                    </a:lnTo>
                    <a:lnTo>
                      <a:pt x="74" y="35"/>
                    </a:lnTo>
                    <a:lnTo>
                      <a:pt x="28" y="89"/>
                    </a:lnTo>
                    <a:lnTo>
                      <a:pt x="26" y="106"/>
                    </a:lnTo>
                    <a:lnTo>
                      <a:pt x="26" y="111"/>
                    </a:lnTo>
                    <a:lnTo>
                      <a:pt x="48" y="171"/>
                    </a:lnTo>
                    <a:lnTo>
                      <a:pt x="101" y="197"/>
                    </a:lnTo>
                    <a:lnTo>
                      <a:pt x="110" y="197"/>
                    </a:lnTo>
                    <a:lnTo>
                      <a:pt x="131" y="194"/>
                    </a:lnTo>
                    <a:lnTo>
                      <a:pt x="149" y="187"/>
                    </a:lnTo>
                    <a:lnTo>
                      <a:pt x="154" y="184"/>
                    </a:lnTo>
                    <a:lnTo>
                      <a:pt x="104" y="184"/>
                    </a:lnTo>
                    <a:lnTo>
                      <a:pt x="87" y="180"/>
                    </a:lnTo>
                    <a:lnTo>
                      <a:pt x="40" y="127"/>
                    </a:lnTo>
                    <a:lnTo>
                      <a:pt x="38" y="109"/>
                    </a:lnTo>
                    <a:lnTo>
                      <a:pt x="41" y="92"/>
                    </a:lnTo>
                    <a:lnTo>
                      <a:pt x="94" y="41"/>
                    </a:lnTo>
                    <a:lnTo>
                      <a:pt x="101" y="40"/>
                    </a:lnTo>
                    <a:lnTo>
                      <a:pt x="155" y="40"/>
                    </a:lnTo>
                    <a:lnTo>
                      <a:pt x="154" y="39"/>
                    </a:lnTo>
                    <a:lnTo>
                      <a:pt x="135" y="30"/>
                    </a:lnTo>
                    <a:lnTo>
                      <a:pt x="126" y="28"/>
                    </a:lnTo>
                    <a:lnTo>
                      <a:pt x="118" y="27"/>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8" name="Freeform 490"/>
              <p:cNvSpPr>
                <a:spLocks/>
              </p:cNvSpPr>
              <p:nvPr/>
            </p:nvSpPr>
            <p:spPr bwMode="auto">
              <a:xfrm>
                <a:off x="10268" y="3205"/>
                <a:ext cx="220" cy="222"/>
              </a:xfrm>
              <a:custGeom>
                <a:avLst/>
                <a:gdLst/>
                <a:ahLst/>
                <a:cxnLst>
                  <a:cxn ang="0">
                    <a:pos x="155" y="40"/>
                  </a:cxn>
                  <a:cxn ang="0">
                    <a:pos x="116" y="40"/>
                  </a:cxn>
                  <a:cxn ang="0">
                    <a:pos x="135" y="44"/>
                  </a:cxn>
                  <a:cxn ang="0">
                    <a:pos x="152" y="54"/>
                  </a:cxn>
                  <a:cxn ang="0">
                    <a:pos x="166" y="67"/>
                  </a:cxn>
                  <a:cxn ang="0">
                    <a:pos x="175" y="82"/>
                  </a:cxn>
                  <a:cxn ang="0">
                    <a:pos x="180" y="98"/>
                  </a:cxn>
                  <a:cxn ang="0">
                    <a:pos x="181" y="115"/>
                  </a:cxn>
                  <a:cxn ang="0">
                    <a:pos x="178" y="132"/>
                  </a:cxn>
                  <a:cxn ang="0">
                    <a:pos x="131" y="180"/>
                  </a:cxn>
                  <a:cxn ang="0">
                    <a:pos x="111" y="184"/>
                  </a:cxn>
                  <a:cxn ang="0">
                    <a:pos x="154" y="184"/>
                  </a:cxn>
                  <a:cxn ang="0">
                    <a:pos x="191" y="133"/>
                  </a:cxn>
                  <a:cxn ang="0">
                    <a:pos x="193" y="115"/>
                  </a:cxn>
                  <a:cxn ang="0">
                    <a:pos x="192" y="97"/>
                  </a:cxn>
                  <a:cxn ang="0">
                    <a:pos x="188" y="80"/>
                  </a:cxn>
                  <a:cxn ang="0">
                    <a:pos x="180" y="64"/>
                  </a:cxn>
                  <a:cxn ang="0">
                    <a:pos x="169" y="50"/>
                  </a:cxn>
                  <a:cxn ang="0">
                    <a:pos x="155" y="40"/>
                  </a:cxn>
                </a:cxnLst>
                <a:rect l="0" t="0" r="r" b="b"/>
                <a:pathLst>
                  <a:path w="220" h="222">
                    <a:moveTo>
                      <a:pt x="155" y="40"/>
                    </a:moveTo>
                    <a:lnTo>
                      <a:pt x="116" y="40"/>
                    </a:lnTo>
                    <a:lnTo>
                      <a:pt x="135" y="44"/>
                    </a:lnTo>
                    <a:lnTo>
                      <a:pt x="152" y="54"/>
                    </a:lnTo>
                    <a:lnTo>
                      <a:pt x="166" y="67"/>
                    </a:lnTo>
                    <a:lnTo>
                      <a:pt x="175" y="82"/>
                    </a:lnTo>
                    <a:lnTo>
                      <a:pt x="180" y="98"/>
                    </a:lnTo>
                    <a:lnTo>
                      <a:pt x="181" y="115"/>
                    </a:lnTo>
                    <a:lnTo>
                      <a:pt x="178" y="132"/>
                    </a:lnTo>
                    <a:lnTo>
                      <a:pt x="131" y="180"/>
                    </a:lnTo>
                    <a:lnTo>
                      <a:pt x="111" y="184"/>
                    </a:lnTo>
                    <a:lnTo>
                      <a:pt x="154" y="184"/>
                    </a:lnTo>
                    <a:lnTo>
                      <a:pt x="191" y="133"/>
                    </a:lnTo>
                    <a:lnTo>
                      <a:pt x="193" y="115"/>
                    </a:lnTo>
                    <a:lnTo>
                      <a:pt x="192" y="97"/>
                    </a:lnTo>
                    <a:lnTo>
                      <a:pt x="188" y="80"/>
                    </a:lnTo>
                    <a:lnTo>
                      <a:pt x="180" y="64"/>
                    </a:lnTo>
                    <a:lnTo>
                      <a:pt x="169" y="50"/>
                    </a:lnTo>
                    <a:lnTo>
                      <a:pt x="155" y="4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58" name="Group 491"/>
            <p:cNvGrpSpPr>
              <a:grpSpLocks/>
            </p:cNvGrpSpPr>
            <p:nvPr/>
          </p:nvGrpSpPr>
          <p:grpSpPr bwMode="auto">
            <a:xfrm>
              <a:off x="10593" y="3900"/>
              <a:ext cx="181" cy="181"/>
              <a:chOff x="10593" y="3900"/>
              <a:chExt cx="181" cy="181"/>
            </a:xfrm>
          </p:grpSpPr>
          <p:sp>
            <p:nvSpPr>
              <p:cNvPr id="64" name="Freeform 492"/>
              <p:cNvSpPr>
                <a:spLocks/>
              </p:cNvSpPr>
              <p:nvPr/>
            </p:nvSpPr>
            <p:spPr bwMode="auto">
              <a:xfrm>
                <a:off x="10593" y="3900"/>
                <a:ext cx="181" cy="181"/>
              </a:xfrm>
              <a:custGeom>
                <a:avLst/>
                <a:gdLst/>
                <a:ahLst/>
                <a:cxnLst>
                  <a:cxn ang="0">
                    <a:pos x="89" y="0"/>
                  </a:cxn>
                  <a:cxn ang="0">
                    <a:pos x="29" y="24"/>
                  </a:cxn>
                  <a:cxn ang="0">
                    <a:pos x="0" y="82"/>
                  </a:cxn>
                  <a:cxn ang="0">
                    <a:pos x="2" y="107"/>
                  </a:cxn>
                  <a:cxn ang="0">
                    <a:pos x="35" y="163"/>
                  </a:cxn>
                  <a:cxn ang="0">
                    <a:pos x="73" y="181"/>
                  </a:cxn>
                  <a:cxn ang="0">
                    <a:pos x="99" y="179"/>
                  </a:cxn>
                  <a:cxn ang="0">
                    <a:pos x="158" y="149"/>
                  </a:cxn>
                  <a:cxn ang="0">
                    <a:pos x="181" y="94"/>
                  </a:cxn>
                  <a:cxn ang="0">
                    <a:pos x="178" y="70"/>
                  </a:cxn>
                  <a:cxn ang="0">
                    <a:pos x="142" y="17"/>
                  </a:cxn>
                  <a:cxn ang="0">
                    <a:pos x="89" y="0"/>
                  </a:cxn>
                </a:cxnLst>
                <a:rect l="0" t="0" r="r" b="b"/>
                <a:pathLst>
                  <a:path w="181" h="181">
                    <a:moveTo>
                      <a:pt x="89" y="0"/>
                    </a:moveTo>
                    <a:lnTo>
                      <a:pt x="29" y="24"/>
                    </a:lnTo>
                    <a:lnTo>
                      <a:pt x="0" y="82"/>
                    </a:lnTo>
                    <a:lnTo>
                      <a:pt x="2" y="107"/>
                    </a:lnTo>
                    <a:lnTo>
                      <a:pt x="35" y="163"/>
                    </a:lnTo>
                    <a:lnTo>
                      <a:pt x="73" y="181"/>
                    </a:lnTo>
                    <a:lnTo>
                      <a:pt x="99" y="179"/>
                    </a:lnTo>
                    <a:lnTo>
                      <a:pt x="158" y="149"/>
                    </a:lnTo>
                    <a:lnTo>
                      <a:pt x="181" y="94"/>
                    </a:lnTo>
                    <a:lnTo>
                      <a:pt x="178" y="70"/>
                    </a:lnTo>
                    <a:lnTo>
                      <a:pt x="142" y="17"/>
                    </a:lnTo>
                    <a:lnTo>
                      <a:pt x="89"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59" name="Group 493"/>
            <p:cNvGrpSpPr>
              <a:grpSpLocks/>
            </p:cNvGrpSpPr>
            <p:nvPr/>
          </p:nvGrpSpPr>
          <p:grpSpPr bwMode="auto">
            <a:xfrm>
              <a:off x="10573" y="3880"/>
              <a:ext cx="220" cy="223"/>
              <a:chOff x="10573" y="3880"/>
              <a:chExt cx="220" cy="223"/>
            </a:xfrm>
          </p:grpSpPr>
          <p:sp>
            <p:nvSpPr>
              <p:cNvPr id="60" name="Freeform 494"/>
              <p:cNvSpPr>
                <a:spLocks/>
              </p:cNvSpPr>
              <p:nvPr/>
            </p:nvSpPr>
            <p:spPr bwMode="auto">
              <a:xfrm>
                <a:off x="10573" y="3880"/>
                <a:ext cx="220" cy="223"/>
              </a:xfrm>
              <a:custGeom>
                <a:avLst/>
                <a:gdLst/>
                <a:ahLst/>
                <a:cxnLst>
                  <a:cxn ang="0">
                    <a:pos x="111" y="0"/>
                  </a:cxn>
                  <a:cxn ang="0">
                    <a:pos x="37" y="27"/>
                  </a:cxn>
                  <a:cxn ang="0">
                    <a:pos x="2" y="88"/>
                  </a:cxn>
                  <a:cxn ang="0">
                    <a:pos x="0" y="109"/>
                  </a:cxn>
                  <a:cxn ang="0">
                    <a:pos x="0" y="123"/>
                  </a:cxn>
                  <a:cxn ang="0">
                    <a:pos x="28" y="186"/>
                  </a:cxn>
                  <a:cxn ang="0">
                    <a:pos x="97" y="222"/>
                  </a:cxn>
                  <a:cxn ang="0">
                    <a:pos x="108" y="223"/>
                  </a:cxn>
                  <a:cxn ang="0">
                    <a:pos x="132" y="220"/>
                  </a:cxn>
                  <a:cxn ang="0">
                    <a:pos x="151" y="214"/>
                  </a:cxn>
                  <a:cxn ang="0">
                    <a:pos x="160" y="210"/>
                  </a:cxn>
                  <a:cxn ang="0">
                    <a:pos x="109" y="210"/>
                  </a:cxn>
                  <a:cxn ang="0">
                    <a:pos x="88" y="207"/>
                  </a:cxn>
                  <a:cxn ang="0">
                    <a:pos x="26" y="162"/>
                  </a:cxn>
                  <a:cxn ang="0">
                    <a:pos x="13" y="109"/>
                  </a:cxn>
                  <a:cxn ang="0">
                    <a:pos x="14" y="93"/>
                  </a:cxn>
                  <a:cxn ang="0">
                    <a:pos x="53" y="32"/>
                  </a:cxn>
                  <a:cxn ang="0">
                    <a:pos x="111" y="13"/>
                  </a:cxn>
                  <a:cxn ang="0">
                    <a:pos x="160" y="13"/>
                  </a:cxn>
                  <a:cxn ang="0">
                    <a:pos x="143" y="6"/>
                  </a:cxn>
                  <a:cxn ang="0">
                    <a:pos x="133" y="3"/>
                  </a:cxn>
                  <a:cxn ang="0">
                    <a:pos x="121" y="1"/>
                  </a:cxn>
                  <a:cxn ang="0">
                    <a:pos x="111" y="0"/>
                  </a:cxn>
                </a:cxnLst>
                <a:rect l="0" t="0" r="r" b="b"/>
                <a:pathLst>
                  <a:path w="220" h="223">
                    <a:moveTo>
                      <a:pt x="111" y="0"/>
                    </a:moveTo>
                    <a:lnTo>
                      <a:pt x="37" y="27"/>
                    </a:lnTo>
                    <a:lnTo>
                      <a:pt x="2" y="88"/>
                    </a:lnTo>
                    <a:lnTo>
                      <a:pt x="0" y="109"/>
                    </a:lnTo>
                    <a:lnTo>
                      <a:pt x="0" y="123"/>
                    </a:lnTo>
                    <a:lnTo>
                      <a:pt x="28" y="186"/>
                    </a:lnTo>
                    <a:lnTo>
                      <a:pt x="97" y="222"/>
                    </a:lnTo>
                    <a:lnTo>
                      <a:pt x="108" y="223"/>
                    </a:lnTo>
                    <a:lnTo>
                      <a:pt x="132" y="220"/>
                    </a:lnTo>
                    <a:lnTo>
                      <a:pt x="151" y="214"/>
                    </a:lnTo>
                    <a:lnTo>
                      <a:pt x="160" y="210"/>
                    </a:lnTo>
                    <a:lnTo>
                      <a:pt x="109" y="210"/>
                    </a:lnTo>
                    <a:lnTo>
                      <a:pt x="88" y="207"/>
                    </a:lnTo>
                    <a:lnTo>
                      <a:pt x="26" y="162"/>
                    </a:lnTo>
                    <a:lnTo>
                      <a:pt x="13" y="109"/>
                    </a:lnTo>
                    <a:lnTo>
                      <a:pt x="14" y="93"/>
                    </a:lnTo>
                    <a:lnTo>
                      <a:pt x="53" y="32"/>
                    </a:lnTo>
                    <a:lnTo>
                      <a:pt x="111" y="13"/>
                    </a:lnTo>
                    <a:lnTo>
                      <a:pt x="160" y="13"/>
                    </a:lnTo>
                    <a:lnTo>
                      <a:pt x="143" y="6"/>
                    </a:lnTo>
                    <a:lnTo>
                      <a:pt x="133" y="3"/>
                    </a:lnTo>
                    <a:lnTo>
                      <a:pt x="121" y="1"/>
                    </a:lnTo>
                    <a:lnTo>
                      <a:pt x="111"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1" name="Freeform 495"/>
              <p:cNvSpPr>
                <a:spLocks/>
              </p:cNvSpPr>
              <p:nvPr/>
            </p:nvSpPr>
            <p:spPr bwMode="auto">
              <a:xfrm>
                <a:off x="10573" y="3880"/>
                <a:ext cx="220" cy="223"/>
              </a:xfrm>
              <a:custGeom>
                <a:avLst/>
                <a:gdLst/>
                <a:ahLst/>
                <a:cxnLst>
                  <a:cxn ang="0">
                    <a:pos x="160" y="13"/>
                  </a:cxn>
                  <a:cxn ang="0">
                    <a:pos x="111" y="13"/>
                  </a:cxn>
                  <a:cxn ang="0">
                    <a:pos x="130" y="15"/>
                  </a:cxn>
                  <a:cxn ang="0">
                    <a:pos x="147" y="20"/>
                  </a:cxn>
                  <a:cxn ang="0">
                    <a:pos x="199" y="71"/>
                  </a:cxn>
                  <a:cxn ang="0">
                    <a:pos x="207" y="104"/>
                  </a:cxn>
                  <a:cxn ang="0">
                    <a:pos x="207" y="121"/>
                  </a:cxn>
                  <a:cxn ang="0">
                    <a:pos x="178" y="181"/>
                  </a:cxn>
                  <a:cxn ang="0">
                    <a:pos x="109" y="210"/>
                  </a:cxn>
                  <a:cxn ang="0">
                    <a:pos x="160" y="210"/>
                  </a:cxn>
                  <a:cxn ang="0">
                    <a:pos x="205" y="168"/>
                  </a:cxn>
                  <a:cxn ang="0">
                    <a:pos x="220" y="118"/>
                  </a:cxn>
                  <a:cxn ang="0">
                    <a:pos x="220" y="101"/>
                  </a:cxn>
                  <a:cxn ang="0">
                    <a:pos x="192" y="37"/>
                  </a:cxn>
                  <a:cxn ang="0">
                    <a:pos x="162" y="14"/>
                  </a:cxn>
                  <a:cxn ang="0">
                    <a:pos x="160" y="13"/>
                  </a:cxn>
                </a:cxnLst>
                <a:rect l="0" t="0" r="r" b="b"/>
                <a:pathLst>
                  <a:path w="220" h="223">
                    <a:moveTo>
                      <a:pt x="160" y="13"/>
                    </a:moveTo>
                    <a:lnTo>
                      <a:pt x="111" y="13"/>
                    </a:lnTo>
                    <a:lnTo>
                      <a:pt x="130" y="15"/>
                    </a:lnTo>
                    <a:lnTo>
                      <a:pt x="147" y="20"/>
                    </a:lnTo>
                    <a:lnTo>
                      <a:pt x="199" y="71"/>
                    </a:lnTo>
                    <a:lnTo>
                      <a:pt x="207" y="104"/>
                    </a:lnTo>
                    <a:lnTo>
                      <a:pt x="207" y="121"/>
                    </a:lnTo>
                    <a:lnTo>
                      <a:pt x="178" y="181"/>
                    </a:lnTo>
                    <a:lnTo>
                      <a:pt x="109" y="210"/>
                    </a:lnTo>
                    <a:lnTo>
                      <a:pt x="160" y="210"/>
                    </a:lnTo>
                    <a:lnTo>
                      <a:pt x="205" y="168"/>
                    </a:lnTo>
                    <a:lnTo>
                      <a:pt x="220" y="118"/>
                    </a:lnTo>
                    <a:lnTo>
                      <a:pt x="220" y="101"/>
                    </a:lnTo>
                    <a:lnTo>
                      <a:pt x="192" y="37"/>
                    </a:lnTo>
                    <a:lnTo>
                      <a:pt x="162" y="14"/>
                    </a:lnTo>
                    <a:lnTo>
                      <a:pt x="160" y="13"/>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2" name="Freeform 496"/>
              <p:cNvSpPr>
                <a:spLocks/>
              </p:cNvSpPr>
              <p:nvPr/>
            </p:nvSpPr>
            <p:spPr bwMode="auto">
              <a:xfrm>
                <a:off x="10573" y="3880"/>
                <a:ext cx="220" cy="223"/>
              </a:xfrm>
              <a:custGeom>
                <a:avLst/>
                <a:gdLst/>
                <a:ahLst/>
                <a:cxnLst>
                  <a:cxn ang="0">
                    <a:pos x="118" y="26"/>
                  </a:cxn>
                  <a:cxn ang="0">
                    <a:pos x="101" y="26"/>
                  </a:cxn>
                  <a:cxn ang="0">
                    <a:pos x="73" y="35"/>
                  </a:cxn>
                  <a:cxn ang="0">
                    <a:pos x="28" y="89"/>
                  </a:cxn>
                  <a:cxn ang="0">
                    <a:pos x="26" y="109"/>
                  </a:cxn>
                  <a:cxn ang="0">
                    <a:pos x="26" y="124"/>
                  </a:cxn>
                  <a:cxn ang="0">
                    <a:pos x="63" y="183"/>
                  </a:cxn>
                  <a:cxn ang="0">
                    <a:pos x="101" y="196"/>
                  </a:cxn>
                  <a:cxn ang="0">
                    <a:pos x="131" y="194"/>
                  </a:cxn>
                  <a:cxn ang="0">
                    <a:pos x="149" y="187"/>
                  </a:cxn>
                  <a:cxn ang="0">
                    <a:pos x="154" y="183"/>
                  </a:cxn>
                  <a:cxn ang="0">
                    <a:pos x="103" y="183"/>
                  </a:cxn>
                  <a:cxn ang="0">
                    <a:pos x="89" y="180"/>
                  </a:cxn>
                  <a:cxn ang="0">
                    <a:pos x="40" y="127"/>
                  </a:cxn>
                  <a:cxn ang="0">
                    <a:pos x="39" y="109"/>
                  </a:cxn>
                  <a:cxn ang="0">
                    <a:pos x="41" y="91"/>
                  </a:cxn>
                  <a:cxn ang="0">
                    <a:pos x="94" y="40"/>
                  </a:cxn>
                  <a:cxn ang="0">
                    <a:pos x="101" y="39"/>
                  </a:cxn>
                  <a:cxn ang="0">
                    <a:pos x="154" y="39"/>
                  </a:cxn>
                  <a:cxn ang="0">
                    <a:pos x="153" y="38"/>
                  </a:cxn>
                  <a:cxn ang="0">
                    <a:pos x="135" y="30"/>
                  </a:cxn>
                  <a:cxn ang="0">
                    <a:pos x="126" y="27"/>
                  </a:cxn>
                  <a:cxn ang="0">
                    <a:pos x="118" y="26"/>
                  </a:cxn>
                </a:cxnLst>
                <a:rect l="0" t="0" r="r" b="b"/>
                <a:pathLst>
                  <a:path w="220" h="223">
                    <a:moveTo>
                      <a:pt x="118" y="26"/>
                    </a:moveTo>
                    <a:lnTo>
                      <a:pt x="101" y="26"/>
                    </a:lnTo>
                    <a:lnTo>
                      <a:pt x="73" y="35"/>
                    </a:lnTo>
                    <a:lnTo>
                      <a:pt x="28" y="89"/>
                    </a:lnTo>
                    <a:lnTo>
                      <a:pt x="26" y="109"/>
                    </a:lnTo>
                    <a:lnTo>
                      <a:pt x="26" y="124"/>
                    </a:lnTo>
                    <a:lnTo>
                      <a:pt x="63" y="183"/>
                    </a:lnTo>
                    <a:lnTo>
                      <a:pt x="101" y="196"/>
                    </a:lnTo>
                    <a:lnTo>
                      <a:pt x="131" y="194"/>
                    </a:lnTo>
                    <a:lnTo>
                      <a:pt x="149" y="187"/>
                    </a:lnTo>
                    <a:lnTo>
                      <a:pt x="154" y="183"/>
                    </a:lnTo>
                    <a:lnTo>
                      <a:pt x="103" y="183"/>
                    </a:lnTo>
                    <a:lnTo>
                      <a:pt x="89" y="180"/>
                    </a:lnTo>
                    <a:lnTo>
                      <a:pt x="40" y="127"/>
                    </a:lnTo>
                    <a:lnTo>
                      <a:pt x="39" y="109"/>
                    </a:lnTo>
                    <a:lnTo>
                      <a:pt x="41" y="91"/>
                    </a:lnTo>
                    <a:lnTo>
                      <a:pt x="94" y="40"/>
                    </a:lnTo>
                    <a:lnTo>
                      <a:pt x="101" y="39"/>
                    </a:lnTo>
                    <a:lnTo>
                      <a:pt x="154" y="39"/>
                    </a:lnTo>
                    <a:lnTo>
                      <a:pt x="153" y="38"/>
                    </a:lnTo>
                    <a:lnTo>
                      <a:pt x="135" y="30"/>
                    </a:lnTo>
                    <a:lnTo>
                      <a:pt x="126" y="27"/>
                    </a:lnTo>
                    <a:lnTo>
                      <a:pt x="118" y="26"/>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3" name="Freeform 497"/>
              <p:cNvSpPr>
                <a:spLocks/>
              </p:cNvSpPr>
              <p:nvPr/>
            </p:nvSpPr>
            <p:spPr bwMode="auto">
              <a:xfrm>
                <a:off x="10573" y="3880"/>
                <a:ext cx="220" cy="223"/>
              </a:xfrm>
              <a:custGeom>
                <a:avLst/>
                <a:gdLst/>
                <a:ahLst/>
                <a:cxnLst>
                  <a:cxn ang="0">
                    <a:pos x="154" y="39"/>
                  </a:cxn>
                  <a:cxn ang="0">
                    <a:pos x="117" y="39"/>
                  </a:cxn>
                  <a:cxn ang="0">
                    <a:pos x="123" y="40"/>
                  </a:cxn>
                  <a:cxn ang="0">
                    <a:pos x="136" y="44"/>
                  </a:cxn>
                  <a:cxn ang="0">
                    <a:pos x="180" y="98"/>
                  </a:cxn>
                  <a:cxn ang="0">
                    <a:pos x="181" y="115"/>
                  </a:cxn>
                  <a:cxn ang="0">
                    <a:pos x="178" y="132"/>
                  </a:cxn>
                  <a:cxn ang="0">
                    <a:pos x="131" y="180"/>
                  </a:cxn>
                  <a:cxn ang="0">
                    <a:pos x="111" y="183"/>
                  </a:cxn>
                  <a:cxn ang="0">
                    <a:pos x="154" y="183"/>
                  </a:cxn>
                  <a:cxn ang="0">
                    <a:pos x="192" y="131"/>
                  </a:cxn>
                  <a:cxn ang="0">
                    <a:pos x="194" y="114"/>
                  </a:cxn>
                  <a:cxn ang="0">
                    <a:pos x="193" y="97"/>
                  </a:cxn>
                  <a:cxn ang="0">
                    <a:pos x="188" y="80"/>
                  </a:cxn>
                  <a:cxn ang="0">
                    <a:pos x="180" y="64"/>
                  </a:cxn>
                  <a:cxn ang="0">
                    <a:pos x="169" y="50"/>
                  </a:cxn>
                  <a:cxn ang="0">
                    <a:pos x="154" y="39"/>
                  </a:cxn>
                </a:cxnLst>
                <a:rect l="0" t="0" r="r" b="b"/>
                <a:pathLst>
                  <a:path w="220" h="223">
                    <a:moveTo>
                      <a:pt x="154" y="39"/>
                    </a:moveTo>
                    <a:lnTo>
                      <a:pt x="117" y="39"/>
                    </a:lnTo>
                    <a:lnTo>
                      <a:pt x="123" y="40"/>
                    </a:lnTo>
                    <a:lnTo>
                      <a:pt x="136" y="44"/>
                    </a:lnTo>
                    <a:lnTo>
                      <a:pt x="180" y="98"/>
                    </a:lnTo>
                    <a:lnTo>
                      <a:pt x="181" y="115"/>
                    </a:lnTo>
                    <a:lnTo>
                      <a:pt x="178" y="132"/>
                    </a:lnTo>
                    <a:lnTo>
                      <a:pt x="131" y="180"/>
                    </a:lnTo>
                    <a:lnTo>
                      <a:pt x="111" y="183"/>
                    </a:lnTo>
                    <a:lnTo>
                      <a:pt x="154" y="183"/>
                    </a:lnTo>
                    <a:lnTo>
                      <a:pt x="192" y="131"/>
                    </a:lnTo>
                    <a:lnTo>
                      <a:pt x="194" y="114"/>
                    </a:lnTo>
                    <a:lnTo>
                      <a:pt x="193" y="97"/>
                    </a:lnTo>
                    <a:lnTo>
                      <a:pt x="188" y="80"/>
                    </a:lnTo>
                    <a:lnTo>
                      <a:pt x="180" y="64"/>
                    </a:lnTo>
                    <a:lnTo>
                      <a:pt x="169" y="50"/>
                    </a:lnTo>
                    <a:lnTo>
                      <a:pt x="154" y="39"/>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sp>
        <p:nvSpPr>
          <p:cNvPr id="145" name="Rectangle 498"/>
          <p:cNvSpPr>
            <a:spLocks noChangeArrowheads="1"/>
          </p:cNvSpPr>
          <p:nvPr/>
        </p:nvSpPr>
        <p:spPr bwMode="auto">
          <a:xfrm>
            <a:off x="533400" y="3870811"/>
            <a:ext cx="434853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1981200" algn="l"/>
              </a:tabLst>
            </a:pPr>
            <a:r>
              <a:rPr lang="en-US" sz="900" dirty="0" smtClean="0">
                <a:solidFill>
                  <a:prstClr val="black"/>
                </a:solidFill>
                <a:latin typeface="Calibri" pitchFamily="34" charset="0"/>
                <a:ea typeface="Arial" pitchFamily="34" charset="0"/>
                <a:cs typeface="Times New Roman" pitchFamily="18" charset="0"/>
              </a:rPr>
              <a:t>                                                                       </a:t>
            </a:r>
            <a:r>
              <a:rPr lang="en-US" sz="1000" dirty="0" smtClean="0">
                <a:solidFill>
                  <a:prstClr val="black"/>
                </a:solidFill>
                <a:latin typeface="Calibri" pitchFamily="34" charset="0"/>
                <a:ea typeface="Arial" pitchFamily="34" charset="0"/>
                <a:cs typeface="Times New Roman" pitchFamily="18" charset="0"/>
              </a:rPr>
              <a:t>Jointed track                                Non-CWR Joint</a:t>
            </a:r>
            <a:endParaRPr lang="en-US" sz="1000" dirty="0" smtClean="0">
              <a:solidFill>
                <a:prstClr val="black"/>
              </a:solidFill>
              <a:latin typeface="Arial" pitchFamily="34" charset="0"/>
            </a:endParaRPr>
          </a:p>
          <a:p>
            <a:pPr algn="ctr" eaLnBrk="0" fontAlgn="base" hangingPunct="0">
              <a:spcBef>
                <a:spcPct val="0"/>
              </a:spcBef>
              <a:spcAft>
                <a:spcPct val="0"/>
              </a:spcAft>
              <a:tabLst>
                <a:tab pos="1981200" algn="l"/>
              </a:tabLst>
            </a:pPr>
            <a:r>
              <a:rPr lang="en-US" sz="1000" dirty="0" smtClean="0">
                <a:solidFill>
                  <a:prstClr val="black"/>
                </a:solidFill>
                <a:latin typeface="Calibri" pitchFamily="34" charset="0"/>
                <a:ea typeface="Arial" pitchFamily="34" charset="0"/>
                <a:cs typeface="Times New Roman" pitchFamily="18" charset="0"/>
              </a:rPr>
              <a:t>                                                                                                           CWR Joint</a:t>
            </a:r>
            <a:endParaRPr lang="en-US" sz="1000" dirty="0" smtClean="0">
              <a:solidFill>
                <a:prstClr val="black"/>
              </a:solidFill>
              <a:latin typeface="Arial" pitchFamily="34" charset="0"/>
            </a:endParaRPr>
          </a:p>
        </p:txBody>
      </p:sp>
      <p:sp>
        <p:nvSpPr>
          <p:cNvPr id="2" name="TextBox 1"/>
          <p:cNvSpPr txBox="1"/>
          <p:nvPr/>
        </p:nvSpPr>
        <p:spPr>
          <a:xfrm>
            <a:off x="990600" y="5867400"/>
            <a:ext cx="2498522" cy="369332"/>
          </a:xfrm>
          <a:prstGeom prst="rect">
            <a:avLst/>
          </a:prstGeom>
          <a:noFill/>
        </p:spPr>
        <p:txBody>
          <a:bodyPr wrap="square" rtlCol="0">
            <a:spAutoFit/>
          </a:bodyPr>
          <a:lstStyle/>
          <a:p>
            <a:r>
              <a:rPr lang="en-US" b="1" dirty="0" smtClean="0">
                <a:solidFill>
                  <a:prstClr val="black"/>
                </a:solidFill>
              </a:rPr>
              <a:t>ALL INSTALLATIONS</a:t>
            </a:r>
            <a:endParaRPr lang="en-US" b="1" dirty="0">
              <a:solidFill>
                <a:prstClr val="black"/>
              </a:solidFill>
            </a:endParaRPr>
          </a:p>
        </p:txBody>
      </p:sp>
      <p:sp>
        <p:nvSpPr>
          <p:cNvPr id="147" name="TextBox 146"/>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83</a:t>
            </a:fld>
            <a:endParaRPr lang="en-US" sz="800" dirty="0">
              <a:solidFill>
                <a:prstClr val="black"/>
              </a:solidFill>
            </a:endParaRPr>
          </a:p>
        </p:txBody>
      </p:sp>
    </p:spTree>
    <p:extLst>
      <p:ext uri="{BB962C8B-B14F-4D97-AF65-F5344CB8AC3E}">
        <p14:creationId xmlns:p14="http://schemas.microsoft.com/office/powerpoint/2010/main" val="41157868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14400" y="1981200"/>
            <a:ext cx="7315200" cy="430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 213.119 (c) </a:t>
            </a:r>
            <a:r>
              <a:rPr lang="en-US" sz="2000" i="1" kern="0" dirty="0" smtClean="0">
                <a:solidFill>
                  <a:sysClr val="windowText" lastClr="000000"/>
                </a:solidFill>
              </a:rPr>
              <a:t>CONTINUED</a:t>
            </a:r>
          </a:p>
          <a:p>
            <a:pPr marL="45720" indent="0">
              <a:buNone/>
            </a:pPr>
            <a:r>
              <a:rPr lang="en-US" sz="2000" kern="0" dirty="0" smtClean="0">
                <a:solidFill>
                  <a:sysClr val="windowText" lastClr="000000"/>
                </a:solidFill>
              </a:rPr>
              <a:t>CWR joint installation and maintenance procedures which require that- </a:t>
            </a:r>
          </a:p>
          <a:p>
            <a:pPr marL="45720" indent="0">
              <a:buNone/>
            </a:pPr>
            <a:r>
              <a:rPr lang="en-US" sz="2000" kern="0" dirty="0" smtClean="0">
                <a:solidFill>
                  <a:sysClr val="windowText" lastClr="000000"/>
                </a:solidFill>
              </a:rPr>
              <a:t>(2)  In the case of a bolted joint installed during CWR installation after (August 25, 2009), the track owner shall either, within 60 days-</a:t>
            </a:r>
          </a:p>
          <a:p>
            <a:pPr marL="45720" indent="0">
              <a:buNone/>
            </a:pPr>
            <a:r>
              <a:rPr lang="en-US" sz="2000" kern="0" dirty="0" smtClean="0">
                <a:solidFill>
                  <a:sysClr val="windowText" lastClr="000000"/>
                </a:solidFill>
              </a:rPr>
              <a:t>	</a:t>
            </a:r>
            <a:r>
              <a:rPr lang="en-US" sz="1800" kern="0" dirty="0" smtClean="0">
                <a:solidFill>
                  <a:sysClr val="windowText" lastClr="000000"/>
                </a:solidFill>
              </a:rPr>
              <a:t>   (i)  Weld the joint; </a:t>
            </a:r>
          </a:p>
          <a:p>
            <a:pPr marL="45720" indent="0">
              <a:buNone/>
            </a:pPr>
            <a:r>
              <a:rPr lang="en-US" sz="1800" kern="0" dirty="0" smtClean="0">
                <a:solidFill>
                  <a:sysClr val="windowText" lastClr="000000"/>
                </a:solidFill>
              </a:rPr>
              <a:t>	   (ii)  Install a joint with six bolts; </a:t>
            </a:r>
          </a:p>
          <a:p>
            <a:pPr marL="45720" indent="0">
              <a:buNone/>
            </a:pPr>
            <a:r>
              <a:rPr lang="en-US" sz="1800" kern="0" dirty="0" smtClean="0">
                <a:solidFill>
                  <a:sysClr val="windowText" lastClr="000000"/>
                </a:solidFill>
              </a:rPr>
              <a:t>	   (iii)  Anchor every tie 195 feet in both directions of he joint; and –</a:t>
            </a:r>
          </a:p>
          <a:p>
            <a:pPr marL="45720" indent="0">
              <a:buNone/>
            </a:pPr>
            <a:endParaRPr lang="en-US" sz="1800" kern="0" dirty="0">
              <a:solidFill>
                <a:sysClr val="windowText" lastClr="000000"/>
              </a:solidFill>
            </a:endParaRPr>
          </a:p>
          <a:p>
            <a:pPr marL="45720" indent="0">
              <a:buNone/>
            </a:pPr>
            <a:r>
              <a:rPr lang="en-US" sz="1800" b="1" kern="0" dirty="0" smtClean="0">
                <a:solidFill>
                  <a:sysClr val="windowText" lastClr="000000"/>
                </a:solidFill>
              </a:rPr>
              <a:t>NEW INSTALLATIONS</a:t>
            </a:r>
            <a:endParaRPr lang="en-US" sz="1800" b="1" kern="0" dirty="0">
              <a:solidFill>
                <a:sysClr val="windowText" lastClr="000000"/>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84</a:t>
            </a:fld>
            <a:endParaRPr lang="en-US" sz="800" dirty="0">
              <a:solidFill>
                <a:prstClr val="black"/>
              </a:solidFill>
            </a:endParaRPr>
          </a:p>
        </p:txBody>
      </p:sp>
    </p:spTree>
    <p:extLst>
      <p:ext uri="{BB962C8B-B14F-4D97-AF65-F5344CB8AC3E}">
        <p14:creationId xmlns:p14="http://schemas.microsoft.com/office/powerpoint/2010/main" val="5515174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14400" y="1981200"/>
            <a:ext cx="7315200" cy="417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 213.119 (c) </a:t>
            </a:r>
            <a:r>
              <a:rPr lang="en-US" sz="2000" i="1" kern="0" dirty="0" smtClean="0">
                <a:solidFill>
                  <a:sysClr val="windowText" lastClr="000000"/>
                </a:solidFill>
              </a:rPr>
              <a:t>CONTINUED</a:t>
            </a:r>
          </a:p>
          <a:p>
            <a:pPr marL="45720" indent="0">
              <a:buNone/>
            </a:pPr>
            <a:r>
              <a:rPr lang="en-US" sz="2000" kern="0" dirty="0" smtClean="0">
                <a:solidFill>
                  <a:sysClr val="windowText" lastClr="000000"/>
                </a:solidFill>
              </a:rPr>
              <a:t>CWR joint installation and maintenance procedures which require that- </a:t>
            </a:r>
          </a:p>
          <a:p>
            <a:pPr marL="45720" indent="0">
              <a:buNone/>
            </a:pPr>
            <a:r>
              <a:rPr lang="en-US" sz="2000" kern="0" dirty="0">
                <a:solidFill>
                  <a:sysClr val="windowText" lastClr="000000"/>
                </a:solidFill>
              </a:rPr>
              <a:t>(3) In the case of a bolted joint in CWR experiencing service failure or a failed bar with a rail gap present, the track owner shall either-  </a:t>
            </a:r>
          </a:p>
          <a:p>
            <a:pPr marL="331470" indent="-285750">
              <a:buFont typeface="+mj-lt"/>
              <a:buAutoNum type="romanLcPeriod"/>
            </a:pPr>
            <a:r>
              <a:rPr lang="en-US" sz="1200" b="1" kern="0" dirty="0" smtClean="0">
                <a:solidFill>
                  <a:sysClr val="windowText" lastClr="000000"/>
                </a:solidFill>
              </a:rPr>
              <a:t>Weld </a:t>
            </a:r>
            <a:r>
              <a:rPr lang="en-US" sz="1200" b="1" kern="0" dirty="0">
                <a:solidFill>
                  <a:sysClr val="windowText" lastClr="000000"/>
                </a:solidFill>
              </a:rPr>
              <a:t>the joint; </a:t>
            </a:r>
            <a:r>
              <a:rPr lang="en-US" sz="1200" b="1" kern="0" dirty="0" smtClean="0">
                <a:solidFill>
                  <a:sysClr val="windowText" lastClr="000000"/>
                </a:solidFill>
              </a:rPr>
              <a:t> </a:t>
            </a:r>
          </a:p>
          <a:p>
            <a:pPr marL="331470" indent="-285750">
              <a:buFont typeface="+mj-lt"/>
              <a:buAutoNum type="romanLcPeriod"/>
            </a:pPr>
            <a:r>
              <a:rPr lang="en-US" sz="1200" b="1" kern="0" dirty="0" smtClean="0">
                <a:solidFill>
                  <a:sysClr val="windowText" lastClr="000000"/>
                </a:solidFill>
              </a:rPr>
              <a:t>Replace </a:t>
            </a:r>
            <a:r>
              <a:rPr lang="en-US" sz="1200" b="1" kern="0" dirty="0">
                <a:solidFill>
                  <a:sysClr val="windowText" lastClr="000000"/>
                </a:solidFill>
              </a:rPr>
              <a:t>the broken bar’s, replace the broken bolts, adjust  the anchors and weld the joint within 30 </a:t>
            </a:r>
            <a:r>
              <a:rPr lang="en-US" sz="1200" b="1" kern="0" dirty="0" smtClean="0">
                <a:solidFill>
                  <a:sysClr val="windowText" lastClr="000000"/>
                </a:solidFill>
              </a:rPr>
              <a:t>days </a:t>
            </a:r>
          </a:p>
          <a:p>
            <a:pPr marL="331470" indent="-285750">
              <a:buFont typeface="+mj-lt"/>
              <a:buAutoNum type="romanLcPeriod"/>
            </a:pPr>
            <a:r>
              <a:rPr lang="en-US" sz="1200" b="1" kern="0" dirty="0" smtClean="0">
                <a:solidFill>
                  <a:sysClr val="windowText" lastClr="000000"/>
                </a:solidFill>
              </a:rPr>
              <a:t>Replace </a:t>
            </a:r>
            <a:r>
              <a:rPr lang="en-US" sz="1200" b="1" kern="0" dirty="0">
                <a:solidFill>
                  <a:sysClr val="windowText" lastClr="000000"/>
                </a:solidFill>
              </a:rPr>
              <a:t>the broken bar’s, replace the broken bolts, install  one additional bolt per rail end, and adjust anchors</a:t>
            </a:r>
            <a:r>
              <a:rPr lang="en-US" sz="1200" b="1" kern="0" dirty="0" smtClean="0">
                <a:solidFill>
                  <a:sysClr val="windowText" lastClr="000000"/>
                </a:solidFill>
              </a:rPr>
              <a:t>; </a:t>
            </a:r>
          </a:p>
          <a:p>
            <a:pPr marL="331470" indent="-285750">
              <a:buFont typeface="+mj-lt"/>
              <a:buAutoNum type="romanLcPeriod"/>
            </a:pPr>
            <a:r>
              <a:rPr lang="en-US" sz="1200" b="1" kern="0" dirty="0" smtClean="0">
                <a:solidFill>
                  <a:sysClr val="windowText" lastClr="000000"/>
                </a:solidFill>
              </a:rPr>
              <a:t>Replace </a:t>
            </a:r>
            <a:r>
              <a:rPr lang="en-US" sz="1200" b="1" kern="0" dirty="0">
                <a:solidFill>
                  <a:sysClr val="windowText" lastClr="000000"/>
                </a:solidFill>
              </a:rPr>
              <a:t>the broken bar’s, replace the broken bolts, and anchor every tie 195 feet in both directions from the </a:t>
            </a:r>
            <a:r>
              <a:rPr lang="en-US" sz="1200" b="1" kern="0" dirty="0" smtClean="0">
                <a:solidFill>
                  <a:sysClr val="windowText" lastClr="000000"/>
                </a:solidFill>
              </a:rPr>
              <a:t>CWR </a:t>
            </a:r>
          </a:p>
          <a:p>
            <a:pPr marL="331470" indent="-285750">
              <a:buFont typeface="+mj-lt"/>
              <a:buAutoNum type="romanLcPeriod"/>
            </a:pPr>
            <a:r>
              <a:rPr lang="en-US" sz="1200" b="1" kern="0" dirty="0" smtClean="0">
                <a:solidFill>
                  <a:sysClr val="windowText" lastClr="000000"/>
                </a:solidFill>
              </a:rPr>
              <a:t>Replace </a:t>
            </a:r>
            <a:r>
              <a:rPr lang="en-US" sz="1200" b="1" kern="0" dirty="0">
                <a:solidFill>
                  <a:sysClr val="windowText" lastClr="000000"/>
                </a:solidFill>
              </a:rPr>
              <a:t>the broken bar’s, replace the broken bolts, add rail with provisions for later adjustment pursuant to paragraph (d)(2) of this section, and reapply the anchors.</a:t>
            </a:r>
          </a:p>
        </p:txBody>
      </p:sp>
      <p:sp>
        <p:nvSpPr>
          <p:cNvPr id="8" name="TextBox 7"/>
          <p:cNvSpPr txBox="1"/>
          <p:nvPr/>
        </p:nvSpPr>
        <p:spPr>
          <a:xfrm>
            <a:off x="990600" y="6061955"/>
            <a:ext cx="2498522" cy="369332"/>
          </a:xfrm>
          <a:prstGeom prst="rect">
            <a:avLst/>
          </a:prstGeom>
          <a:noFill/>
        </p:spPr>
        <p:txBody>
          <a:bodyPr wrap="square" rtlCol="0">
            <a:spAutoFit/>
          </a:bodyPr>
          <a:lstStyle/>
          <a:p>
            <a:r>
              <a:rPr lang="en-US" b="1" dirty="0" smtClean="0">
                <a:solidFill>
                  <a:prstClr val="black"/>
                </a:solidFill>
              </a:rPr>
              <a:t>ALL MAINTENANCE</a:t>
            </a:r>
            <a:endParaRPr lang="en-US" b="1" dirty="0">
              <a:solidFill>
                <a:prstClr val="black"/>
              </a:solidFill>
            </a:endParaRPr>
          </a:p>
        </p:txBody>
      </p:sp>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85</a:t>
            </a:fld>
            <a:endParaRPr lang="en-US" sz="800" dirty="0">
              <a:solidFill>
                <a:prstClr val="black"/>
              </a:solidFill>
            </a:endParaRPr>
          </a:p>
        </p:txBody>
      </p:sp>
    </p:spTree>
    <p:extLst>
      <p:ext uri="{BB962C8B-B14F-4D97-AF65-F5344CB8AC3E}">
        <p14:creationId xmlns:p14="http://schemas.microsoft.com/office/powerpoint/2010/main" val="6356895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14400" y="1981200"/>
            <a:ext cx="7315200" cy="372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 213.119 (d</a:t>
            </a:r>
            <a:r>
              <a:rPr lang="en-US" sz="2000" kern="0" dirty="0" smtClean="0">
                <a:solidFill>
                  <a:sysClr val="windowText" lastClr="000000"/>
                </a:solidFill>
              </a:rPr>
              <a:t>) Procedures </a:t>
            </a:r>
            <a:r>
              <a:rPr lang="en-US" sz="2000" kern="0" dirty="0">
                <a:solidFill>
                  <a:sysClr val="windowText" lastClr="000000"/>
                </a:solidFill>
              </a:rPr>
              <a:t>which specifically address </a:t>
            </a:r>
            <a:r>
              <a:rPr lang="en-US" sz="2000" b="1" kern="0" dirty="0">
                <a:solidFill>
                  <a:sysClr val="windowText" lastClr="000000"/>
                </a:solidFill>
              </a:rPr>
              <a:t>maintaining a desired rail installation temperature range when cutting CWR</a:t>
            </a:r>
            <a:r>
              <a:rPr lang="en-US" sz="2000" kern="0" dirty="0">
                <a:solidFill>
                  <a:sysClr val="windowText" lastClr="000000"/>
                </a:solidFill>
              </a:rPr>
              <a:t>, including rail repairs, in-track welding, and in conjunction with adjustments made in the area of tight track, a track buckle or pull-apart. Rail repair practices shall take into consideration existing rail temperature so that --</a:t>
            </a:r>
          </a:p>
          <a:p>
            <a:pPr marL="45720" indent="0">
              <a:buNone/>
            </a:pPr>
            <a:r>
              <a:rPr lang="en-US" sz="2000" kern="0" dirty="0">
                <a:solidFill>
                  <a:sysClr val="windowText" lastClr="000000"/>
                </a:solidFill>
              </a:rPr>
              <a:t>	</a:t>
            </a:r>
            <a:r>
              <a:rPr lang="en-US" sz="1600" kern="0" dirty="0">
                <a:solidFill>
                  <a:sysClr val="windowText" lastClr="000000"/>
                </a:solidFill>
              </a:rPr>
              <a:t>(1)  When rail is removed, the length installed shall be determined </a:t>
            </a:r>
            <a:r>
              <a:rPr lang="en-US" sz="1600" kern="0" dirty="0" smtClean="0">
                <a:solidFill>
                  <a:sysClr val="windowText" lastClr="000000"/>
                </a:solidFill>
              </a:rPr>
              <a:t>by </a:t>
            </a:r>
            <a:r>
              <a:rPr lang="en-US" sz="1600" kern="0" dirty="0">
                <a:solidFill>
                  <a:sysClr val="windowText" lastClr="000000"/>
                </a:solidFill>
              </a:rPr>
              <a:t>taking into consideration the existing rail temperature and the desired rail installation temperature range; and </a:t>
            </a:r>
          </a:p>
          <a:p>
            <a:pPr marL="45720" indent="0">
              <a:buNone/>
            </a:pPr>
            <a:r>
              <a:rPr lang="en-US" sz="1600" kern="0" dirty="0">
                <a:solidFill>
                  <a:sysClr val="windowText" lastClr="000000"/>
                </a:solidFill>
              </a:rPr>
              <a:t>  	(2)  Under no circumstances should rail be added when the temp. is below (a)(1), of this section without provisions for later adjustment.</a:t>
            </a: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86</a:t>
            </a:fld>
            <a:endParaRPr lang="en-US" sz="800" dirty="0">
              <a:solidFill>
                <a:prstClr val="black"/>
              </a:solidFill>
            </a:endParaRPr>
          </a:p>
        </p:txBody>
      </p:sp>
    </p:spTree>
    <p:extLst>
      <p:ext uri="{BB962C8B-B14F-4D97-AF65-F5344CB8AC3E}">
        <p14:creationId xmlns:p14="http://schemas.microsoft.com/office/powerpoint/2010/main" val="39265447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14400" y="1981200"/>
            <a:ext cx="7315200" cy="11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 213.119 (e)</a:t>
            </a:r>
          </a:p>
          <a:p>
            <a:r>
              <a:rPr lang="en-US" sz="2000" kern="0" dirty="0" smtClean="0">
                <a:solidFill>
                  <a:sysClr val="windowText" lastClr="000000"/>
                </a:solidFill>
              </a:rPr>
              <a:t>(</a:t>
            </a:r>
            <a:r>
              <a:rPr lang="en-US" sz="2000" kern="0" dirty="0">
                <a:solidFill>
                  <a:sysClr val="windowText" lastClr="000000"/>
                </a:solidFill>
              </a:rPr>
              <a:t>e)	Procedures which address the monitoring of CWR in curved track for inward shifts as a result of disturbed track.</a:t>
            </a:r>
          </a:p>
        </p:txBody>
      </p:sp>
      <p:sp>
        <p:nvSpPr>
          <p:cNvPr id="11" name="Rectangle 3" descr="P1010373"/>
          <p:cNvSpPr>
            <a:spLocks noGrp="1" noChangeAspect="1" noChangeArrowheads="1"/>
          </p:cNvSpPr>
          <p:nvPr isPhoto="1"/>
        </p:nvSpPr>
        <p:spPr bwMode="auto">
          <a:xfrm>
            <a:off x="2362200" y="3048000"/>
            <a:ext cx="4343400" cy="3257550"/>
          </a:xfrm>
          <a:prstGeom prst="rect">
            <a:avLst/>
          </a:prstGeom>
          <a:blipFill dpi="0" rotWithShape="1">
            <a:blip r:embed="rId3" cstate="print"/>
            <a:srcRect/>
            <a:stretch>
              <a:fillRect/>
            </a:stretch>
          </a:blipFill>
          <a:ln w="9525">
            <a:solidFill>
              <a:schemeClr val="tx1"/>
            </a:solidFill>
            <a:miter lim="800000"/>
            <a:headEnd/>
            <a:tailEnd/>
          </a:ln>
          <a:effectLst/>
        </p:spPr>
        <p:txBody>
          <a:bodyPr/>
          <a:lstStyle/>
          <a:p>
            <a:endParaRPr lang="en-US" dirty="0">
              <a:solidFill>
                <a:prstClr val="black"/>
              </a:solidFill>
            </a:endParaRPr>
          </a:p>
        </p:txBody>
      </p:sp>
      <p:sp>
        <p:nvSpPr>
          <p:cNvPr id="12" name="Right Arrow 11"/>
          <p:cNvSpPr/>
          <p:nvPr/>
        </p:nvSpPr>
        <p:spPr>
          <a:xfrm>
            <a:off x="457200" y="3505200"/>
            <a:ext cx="914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extBox 12"/>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87</a:t>
            </a:fld>
            <a:endParaRPr lang="en-US" sz="800" dirty="0">
              <a:solidFill>
                <a:prstClr val="black"/>
              </a:solidFill>
            </a:endParaRPr>
          </a:p>
        </p:txBody>
      </p:sp>
    </p:spTree>
    <p:extLst>
      <p:ext uri="{BB962C8B-B14F-4D97-AF65-F5344CB8AC3E}">
        <p14:creationId xmlns:p14="http://schemas.microsoft.com/office/powerpoint/2010/main" val="239281790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0.06111 L 0.3 0.05 " pathEditMode="relative" rAng="0" ptsTypes="AA">
                                      <p:cBhvr>
                                        <p:cTn id="6" dur="3000" fill="hold"/>
                                        <p:tgtEl>
                                          <p:spTgt spid="12"/>
                                        </p:tgtEl>
                                        <p:attrNameLst>
                                          <p:attrName>ppt_x</p:attrName>
                                          <p:attrName>ppt_y</p:attrName>
                                        </p:attrNameLst>
                                      </p:cBhvr>
                                      <p:rCtr x="15000"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smtClean="0"/>
              <a:t>                           Contents    </a:t>
            </a:r>
            <a:endParaRPr lang="en-US" sz="4000" dirty="0"/>
          </a:p>
        </p:txBody>
      </p:sp>
      <p:sp>
        <p:nvSpPr>
          <p:cNvPr id="9" name="Rectangle 7"/>
          <p:cNvSpPr>
            <a:spLocks noGrp="1" noChangeArrowheads="1"/>
          </p:cNvSpPr>
          <p:nvPr>
            <p:ph idx="4294967295"/>
          </p:nvPr>
        </p:nvSpPr>
        <p:spPr bwMode="auto">
          <a:xfrm>
            <a:off x="914400" y="1981200"/>
            <a:ext cx="7315200" cy="38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 213.119 (f) Procedures which </a:t>
            </a:r>
            <a:r>
              <a:rPr lang="en-US" sz="2000" b="1" i="1" kern="0" dirty="0" smtClean="0">
                <a:solidFill>
                  <a:sysClr val="windowText" lastClr="000000"/>
                </a:solidFill>
              </a:rPr>
              <a:t>control train speed on CWR track </a:t>
            </a:r>
            <a:r>
              <a:rPr lang="en-US" sz="2000" kern="0" dirty="0" smtClean="0">
                <a:solidFill>
                  <a:sysClr val="windowText" lastClr="000000"/>
                </a:solidFill>
              </a:rPr>
              <a:t>when --</a:t>
            </a:r>
          </a:p>
          <a:p>
            <a:r>
              <a:rPr lang="en-US" sz="1600" kern="0" dirty="0" smtClean="0">
                <a:solidFill>
                  <a:sysClr val="windowText" lastClr="000000"/>
                </a:solidFill>
              </a:rPr>
              <a:t>      (1)  Maintenance work, track rehabilitation, track construction, or any other event occurs which disturbs the roadbed or ballast section and reduces the lateral and/or longitudinal resistance of the track; and</a:t>
            </a:r>
          </a:p>
          <a:p>
            <a:r>
              <a:rPr lang="en-US" sz="1600" kern="0" dirty="0" smtClean="0">
                <a:solidFill>
                  <a:sysClr val="windowText" lastClr="000000"/>
                </a:solidFill>
              </a:rPr>
              <a:t>      (2)  The difference between the average rail temperature and the average rail neutral temperature is in a range that causes buckling-prone conditions to be present at a specific location; and-</a:t>
            </a:r>
          </a:p>
          <a:p>
            <a:r>
              <a:rPr lang="en-US" sz="1600" kern="0" dirty="0" smtClean="0">
                <a:solidFill>
                  <a:sysClr val="windowText" lastClr="000000"/>
                </a:solidFill>
              </a:rPr>
              <a:t>      (3)  In formulating the procedures under paragraphs (f)(1) and (f)(2) of this section, the track owner shall --</a:t>
            </a:r>
          </a:p>
          <a:p>
            <a:pPr marL="45720" indent="0">
              <a:buNone/>
            </a:pPr>
            <a:r>
              <a:rPr lang="en-US" sz="1600" kern="0" dirty="0" smtClean="0">
                <a:solidFill>
                  <a:sysClr val="windowText" lastClr="000000"/>
                </a:solidFill>
              </a:rPr>
              <a:t>  	(i) Determine track stabilization procedures (speed restrictions, ballast consolidation, etc.; and </a:t>
            </a:r>
          </a:p>
          <a:p>
            <a:pPr marL="45720" indent="0">
              <a:buNone/>
            </a:pPr>
            <a:r>
              <a:rPr lang="en-US" sz="1600" kern="0" dirty="0" smtClean="0">
                <a:solidFill>
                  <a:sysClr val="windowText" lastClr="000000"/>
                </a:solidFill>
              </a:rPr>
              <a:t>              (ii) Take into consideration the type of crossties used. </a:t>
            </a:r>
            <a:endParaRPr lang="en-US" sz="1600" kern="0" dirty="0">
              <a:solidFill>
                <a:sysClr val="windowText" lastClr="000000"/>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88</a:t>
            </a:fld>
            <a:endParaRPr lang="en-US" sz="800" dirty="0">
              <a:solidFill>
                <a:prstClr val="black"/>
              </a:solidFill>
            </a:endParaRPr>
          </a:p>
        </p:txBody>
      </p:sp>
    </p:spTree>
    <p:extLst>
      <p:ext uri="{BB962C8B-B14F-4D97-AF65-F5344CB8AC3E}">
        <p14:creationId xmlns:p14="http://schemas.microsoft.com/office/powerpoint/2010/main" val="39532519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14400" y="1981200"/>
            <a:ext cx="7315200" cy="332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 213.119 (g</a:t>
            </a:r>
            <a:r>
              <a:rPr lang="en-US" sz="2000" kern="0" dirty="0" smtClean="0">
                <a:solidFill>
                  <a:sysClr val="windowText" lastClr="000000"/>
                </a:solidFill>
              </a:rPr>
              <a:t>) Procedures </a:t>
            </a:r>
            <a:r>
              <a:rPr lang="en-US" sz="2000" kern="0" dirty="0">
                <a:solidFill>
                  <a:sysClr val="windowText" lastClr="000000"/>
                </a:solidFill>
              </a:rPr>
              <a:t>which prescribe when physical track inspections are to be </a:t>
            </a:r>
            <a:r>
              <a:rPr lang="en-US" sz="2000" kern="0" dirty="0" smtClean="0">
                <a:solidFill>
                  <a:sysClr val="windowText" lastClr="000000"/>
                </a:solidFill>
              </a:rPr>
              <a:t>performed</a:t>
            </a:r>
            <a:r>
              <a:rPr lang="en-US" sz="2000" kern="0" dirty="0">
                <a:solidFill>
                  <a:sysClr val="windowText" lastClr="000000"/>
                </a:solidFill>
              </a:rPr>
              <a:t>.  </a:t>
            </a:r>
          </a:p>
          <a:p>
            <a:pPr marL="502920" indent="-457200">
              <a:buAutoNum type="arabicParenBoth"/>
            </a:pPr>
            <a:r>
              <a:rPr lang="en-US" sz="2000" kern="0" dirty="0" smtClean="0">
                <a:solidFill>
                  <a:sysClr val="windowText" lastClr="000000"/>
                </a:solidFill>
              </a:rPr>
              <a:t>At </a:t>
            </a:r>
            <a:r>
              <a:rPr lang="en-US" sz="2000" kern="0" dirty="0">
                <a:solidFill>
                  <a:sysClr val="windowText" lastClr="000000"/>
                </a:solidFill>
              </a:rPr>
              <a:t>a minimum, these procedures shall address inspecting track </a:t>
            </a:r>
            <a:r>
              <a:rPr lang="en-US" sz="2000" kern="0" dirty="0" smtClean="0">
                <a:solidFill>
                  <a:sysClr val="windowText" lastClr="000000"/>
                </a:solidFill>
              </a:rPr>
              <a:t>to identify-</a:t>
            </a:r>
          </a:p>
          <a:p>
            <a:pPr marL="45720" indent="0">
              <a:buNone/>
            </a:pPr>
            <a:r>
              <a:rPr lang="en-US" sz="2000" kern="0" dirty="0">
                <a:solidFill>
                  <a:sysClr val="windowText" lastClr="000000"/>
                </a:solidFill>
              </a:rPr>
              <a:t> </a:t>
            </a:r>
            <a:r>
              <a:rPr lang="en-US" sz="2000" kern="0" dirty="0" smtClean="0">
                <a:solidFill>
                  <a:sysClr val="windowText" lastClr="000000"/>
                </a:solidFill>
              </a:rPr>
              <a:t> </a:t>
            </a:r>
            <a:r>
              <a:rPr lang="en-US" sz="1600" kern="0" dirty="0" smtClean="0">
                <a:solidFill>
                  <a:sysClr val="windowText" lastClr="000000"/>
                </a:solidFill>
              </a:rPr>
              <a:t>(</a:t>
            </a:r>
            <a:r>
              <a:rPr lang="en-US" sz="1600" kern="0" dirty="0">
                <a:solidFill>
                  <a:sysClr val="windowText" lastClr="000000"/>
                </a:solidFill>
              </a:rPr>
              <a:t>i) </a:t>
            </a:r>
            <a:r>
              <a:rPr lang="en-US" sz="1600" b="1" kern="0" dirty="0">
                <a:solidFill>
                  <a:sysClr val="windowText" lastClr="000000"/>
                </a:solidFill>
              </a:rPr>
              <a:t> </a:t>
            </a:r>
            <a:r>
              <a:rPr lang="en-US" sz="1600" b="1" i="1" kern="0" dirty="0">
                <a:solidFill>
                  <a:sysClr val="windowText" lastClr="000000"/>
                </a:solidFill>
              </a:rPr>
              <a:t>Buckling-prone</a:t>
            </a:r>
            <a:r>
              <a:rPr lang="en-US" sz="1600" b="1" kern="0" dirty="0">
                <a:solidFill>
                  <a:sysClr val="windowText" lastClr="000000"/>
                </a:solidFill>
              </a:rPr>
              <a:t> </a:t>
            </a:r>
            <a:r>
              <a:rPr lang="en-US" sz="1600" kern="0" dirty="0">
                <a:solidFill>
                  <a:sysClr val="windowText" lastClr="000000"/>
                </a:solidFill>
              </a:rPr>
              <a:t>conditions in CWR track, including-</a:t>
            </a:r>
          </a:p>
          <a:p>
            <a:pPr marL="45720" indent="0">
              <a:buNone/>
            </a:pPr>
            <a:r>
              <a:rPr lang="en-US" sz="1600" kern="0" dirty="0" smtClean="0">
                <a:solidFill>
                  <a:sysClr val="windowText" lastClr="000000"/>
                </a:solidFill>
              </a:rPr>
              <a:t>    </a:t>
            </a:r>
            <a:r>
              <a:rPr lang="en-US" sz="1600" kern="0" dirty="0">
                <a:solidFill>
                  <a:sysClr val="windowText" lastClr="000000"/>
                </a:solidFill>
              </a:rPr>
              <a:t>(A)  Locations where tight or kinky rail conditions are likely to occur; </a:t>
            </a:r>
            <a:r>
              <a:rPr lang="en-US" sz="1600" kern="0" dirty="0" smtClean="0">
                <a:solidFill>
                  <a:sysClr val="windowText" lastClr="000000"/>
                </a:solidFill>
              </a:rPr>
              <a:t>and</a:t>
            </a:r>
            <a:endParaRPr lang="en-US" sz="1600" kern="0" dirty="0">
              <a:solidFill>
                <a:sysClr val="windowText" lastClr="000000"/>
              </a:solidFill>
            </a:endParaRPr>
          </a:p>
          <a:p>
            <a:pPr marL="45720" indent="0">
              <a:buNone/>
            </a:pPr>
            <a:r>
              <a:rPr lang="en-US" sz="1600" kern="0" dirty="0" smtClean="0">
                <a:solidFill>
                  <a:sysClr val="windowText" lastClr="000000"/>
                </a:solidFill>
              </a:rPr>
              <a:t>    (</a:t>
            </a:r>
            <a:r>
              <a:rPr lang="en-US" sz="1600" kern="0" dirty="0">
                <a:solidFill>
                  <a:sysClr val="windowText" lastClr="000000"/>
                </a:solidFill>
              </a:rPr>
              <a:t>B)  Locations where track work of the nature described in paragraph </a:t>
            </a:r>
            <a:r>
              <a:rPr lang="en-US" sz="1600" kern="0" dirty="0" smtClean="0">
                <a:solidFill>
                  <a:sysClr val="windowText" lastClr="000000"/>
                </a:solidFill>
              </a:rPr>
              <a:t>(</a:t>
            </a:r>
            <a:r>
              <a:rPr lang="en-US" sz="1600" kern="0" dirty="0">
                <a:solidFill>
                  <a:sysClr val="windowText" lastClr="000000"/>
                </a:solidFill>
              </a:rPr>
              <a:t>f</a:t>
            </a:r>
            <a:r>
              <a:rPr lang="en-US" sz="1600" kern="0" dirty="0" smtClean="0">
                <a:solidFill>
                  <a:sysClr val="windowText" lastClr="000000"/>
                </a:solidFill>
              </a:rPr>
              <a:t>)   (</a:t>
            </a:r>
            <a:r>
              <a:rPr lang="en-US" sz="1600" kern="0" dirty="0">
                <a:solidFill>
                  <a:sysClr val="windowText" lastClr="000000"/>
                </a:solidFill>
              </a:rPr>
              <a:t>1)(I) of this section has recently been performed;  and</a:t>
            </a:r>
          </a:p>
          <a:p>
            <a:pPr marL="45720" indent="0">
              <a:buNone/>
            </a:pPr>
            <a:r>
              <a:rPr lang="en-US" sz="1600" kern="0" dirty="0" smtClean="0">
                <a:solidFill>
                  <a:sysClr val="windowText" lastClr="000000"/>
                </a:solidFill>
              </a:rPr>
              <a:t>   (</a:t>
            </a:r>
            <a:r>
              <a:rPr lang="en-US" sz="1600" kern="0" dirty="0">
                <a:solidFill>
                  <a:sysClr val="windowText" lastClr="000000"/>
                </a:solidFill>
              </a:rPr>
              <a:t>ii)   </a:t>
            </a:r>
            <a:r>
              <a:rPr lang="en-US" sz="1600" b="1" i="1" kern="0" dirty="0">
                <a:solidFill>
                  <a:sysClr val="windowText" lastClr="000000"/>
                </a:solidFill>
              </a:rPr>
              <a:t>Pull-apart prone </a:t>
            </a:r>
            <a:r>
              <a:rPr lang="en-US" sz="1600" kern="0" dirty="0">
                <a:solidFill>
                  <a:sysClr val="windowText" lastClr="000000"/>
                </a:solidFill>
              </a:rPr>
              <a:t>conditions in CWR track, including </a:t>
            </a:r>
            <a:r>
              <a:rPr lang="en-US" sz="1600" kern="0" dirty="0" smtClean="0">
                <a:solidFill>
                  <a:sysClr val="windowText" lastClr="000000"/>
                </a:solidFill>
              </a:rPr>
              <a:t>locations where </a:t>
            </a:r>
            <a:r>
              <a:rPr lang="en-US" sz="1600" kern="0" dirty="0">
                <a:solidFill>
                  <a:sysClr val="windowText" lastClr="000000"/>
                </a:solidFill>
              </a:rPr>
              <a:t>pull-apart or stripped-joint rail conditions are likely to </a:t>
            </a:r>
            <a:r>
              <a:rPr lang="en-US" sz="1600" kern="0" dirty="0" smtClean="0">
                <a:solidFill>
                  <a:sysClr val="windowText" lastClr="000000"/>
                </a:solidFill>
              </a:rPr>
              <a:t>occur</a:t>
            </a:r>
            <a:r>
              <a:rPr lang="en-US" sz="1600" kern="0" dirty="0">
                <a:solidFill>
                  <a:sysClr val="windowText" lastClr="000000"/>
                </a:solidFill>
              </a:rPr>
              <a:t>; and</a:t>
            </a: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89</a:t>
            </a:fld>
            <a:endParaRPr lang="en-US" sz="800" dirty="0">
              <a:solidFill>
                <a:prstClr val="black"/>
              </a:solidFill>
            </a:endParaRPr>
          </a:p>
        </p:txBody>
      </p:sp>
    </p:spTree>
    <p:extLst>
      <p:ext uri="{BB962C8B-B14F-4D97-AF65-F5344CB8AC3E}">
        <p14:creationId xmlns:p14="http://schemas.microsoft.com/office/powerpoint/2010/main" val="35898332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93289" y="228600"/>
            <a:ext cx="7426911" cy="1143000"/>
          </a:xfrm>
        </p:spPr>
        <p:txBody>
          <a:bodyPr/>
          <a:lstStyle/>
          <a:p>
            <a:pPr algn="l"/>
            <a:r>
              <a:rPr lang="en-US" sz="4400" dirty="0" smtClean="0">
                <a:solidFill>
                  <a:srgbClr val="FF0000"/>
                </a:solidFill>
              </a:rPr>
              <a:t>§ 213.113 Defective Rails</a:t>
            </a:r>
            <a:endParaRPr lang="en-US" sz="3200" dirty="0">
              <a:solidFill>
                <a:srgbClr val="FF0000"/>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9</a:t>
            </a:fld>
            <a:endParaRPr lang="en-US" sz="800" dirty="0">
              <a:solidFill>
                <a:prstClr val="black"/>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150852362"/>
              </p:ext>
            </p:extLst>
          </p:nvPr>
        </p:nvGraphicFramePr>
        <p:xfrm>
          <a:off x="1066800" y="1219200"/>
          <a:ext cx="7010400" cy="5105400"/>
        </p:xfrm>
        <a:graphic>
          <a:graphicData uri="http://schemas.openxmlformats.org/presentationml/2006/ole">
            <mc:AlternateContent xmlns:mc="http://schemas.openxmlformats.org/markup-compatibility/2006">
              <mc:Choice xmlns:v="urn:schemas-microsoft-com:vml" Requires="v">
                <p:oleObj spid="_x0000_s202789" name="Worksheet" r:id="rId4" imgW="5219633" imgH="5105375" progId="Excel.Sheet.12">
                  <p:embed/>
                </p:oleObj>
              </mc:Choice>
              <mc:Fallback>
                <p:oleObj name="Worksheet" r:id="rId4" imgW="5219633" imgH="5105375" progId="Excel.Sheet.12">
                  <p:embed/>
                  <p:pic>
                    <p:nvPicPr>
                      <p:cNvPr id="0" name=""/>
                      <p:cNvPicPr/>
                      <p:nvPr/>
                    </p:nvPicPr>
                    <p:blipFill>
                      <a:blip r:embed="rId5"/>
                      <a:stretch>
                        <a:fillRect/>
                      </a:stretch>
                    </p:blipFill>
                    <p:spPr>
                      <a:xfrm>
                        <a:off x="1066800" y="1219200"/>
                        <a:ext cx="7010400" cy="5105400"/>
                      </a:xfrm>
                      <a:prstGeom prst="rect">
                        <a:avLst/>
                      </a:prstGeom>
                    </p:spPr>
                  </p:pic>
                </p:oleObj>
              </mc:Fallback>
            </mc:AlternateContent>
          </a:graphicData>
        </a:graphic>
      </p:graphicFrame>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09800"/>
            <a:ext cx="2209800" cy="246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49440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14400" y="1981200"/>
            <a:ext cx="7315200" cy="371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 213.119 (g</a:t>
            </a:r>
            <a:r>
              <a:rPr lang="en-US" sz="2000" kern="0" dirty="0" smtClean="0">
                <a:solidFill>
                  <a:sysClr val="windowText" lastClr="000000"/>
                </a:solidFill>
              </a:rPr>
              <a:t>) Procedures </a:t>
            </a:r>
            <a:r>
              <a:rPr lang="en-US" sz="2000" kern="0" dirty="0">
                <a:solidFill>
                  <a:sysClr val="windowText" lastClr="000000"/>
                </a:solidFill>
              </a:rPr>
              <a:t>which prescribe when physical track inspections are to </a:t>
            </a:r>
            <a:r>
              <a:rPr lang="en-US" sz="2000" kern="0" dirty="0" smtClean="0">
                <a:solidFill>
                  <a:sysClr val="windowText" lastClr="000000"/>
                </a:solidFill>
              </a:rPr>
              <a:t>be performed</a:t>
            </a:r>
            <a:r>
              <a:rPr lang="en-US" sz="2000" kern="0" dirty="0">
                <a:solidFill>
                  <a:sysClr val="windowText" lastClr="000000"/>
                </a:solidFill>
              </a:rPr>
              <a:t>.  </a:t>
            </a:r>
          </a:p>
          <a:p>
            <a:pPr marL="45720" indent="0">
              <a:buNone/>
            </a:pPr>
            <a:r>
              <a:rPr lang="en-US" sz="2000" kern="0" dirty="0" smtClean="0">
                <a:solidFill>
                  <a:sysClr val="windowText" lastClr="000000"/>
                </a:solidFill>
              </a:rPr>
              <a:t>(</a:t>
            </a:r>
            <a:r>
              <a:rPr lang="en-US" sz="2000" kern="0" dirty="0">
                <a:solidFill>
                  <a:sysClr val="windowText" lastClr="000000"/>
                </a:solidFill>
              </a:rPr>
              <a:t>2)  In formulating </a:t>
            </a:r>
            <a:r>
              <a:rPr lang="en-US" sz="2000" kern="0" dirty="0" smtClean="0">
                <a:solidFill>
                  <a:sysClr val="windowText" lastClr="000000"/>
                </a:solidFill>
              </a:rPr>
              <a:t>the                                                             procedures under paragraph                                                                  (</a:t>
            </a:r>
            <a:r>
              <a:rPr lang="en-US" sz="2000" kern="0" dirty="0">
                <a:solidFill>
                  <a:sysClr val="windowText" lastClr="000000"/>
                </a:solidFill>
              </a:rPr>
              <a:t>g)(1), the track owner shall-</a:t>
            </a:r>
          </a:p>
          <a:p>
            <a:r>
              <a:rPr lang="en-US" sz="1600" i="1" dirty="0" smtClean="0"/>
              <a:t>(</a:t>
            </a:r>
            <a:r>
              <a:rPr lang="en-US" sz="1600" i="1" dirty="0"/>
              <a:t>i) Specify when the inspections will be </a:t>
            </a:r>
            <a:r>
              <a:rPr lang="en-US" sz="1600" i="1" dirty="0" smtClean="0"/>
              <a:t>                                                                          conducted</a:t>
            </a:r>
            <a:r>
              <a:rPr lang="en-US" sz="1600" i="1" dirty="0"/>
              <a:t>; and</a:t>
            </a:r>
          </a:p>
          <a:p>
            <a:r>
              <a:rPr lang="en-US" sz="1600" i="1" dirty="0"/>
              <a:t>(ii) Specify the appropriate remedial </a:t>
            </a:r>
            <a:r>
              <a:rPr lang="en-US" sz="1600" i="1" dirty="0" smtClean="0"/>
              <a:t>                                                                              actions </a:t>
            </a:r>
            <a:r>
              <a:rPr lang="en-US" sz="1600" i="1" dirty="0"/>
              <a:t>to be taken when either </a:t>
            </a:r>
            <a:r>
              <a:rPr lang="en-US" sz="1600" i="1" dirty="0" smtClean="0"/>
              <a:t>                                                                             buckling-prone </a:t>
            </a:r>
            <a:r>
              <a:rPr lang="en-US" sz="1600" i="1" dirty="0"/>
              <a:t>or pull-apart prone </a:t>
            </a:r>
            <a:r>
              <a:rPr lang="en-US" sz="1600" i="1" dirty="0" smtClean="0"/>
              <a:t>                                                                       conditions </a:t>
            </a:r>
            <a:r>
              <a:rPr lang="en-US" sz="1600" i="1" dirty="0"/>
              <a:t>are found.</a:t>
            </a:r>
          </a:p>
          <a:p>
            <a:pPr marL="45720" indent="0">
              <a:buNone/>
            </a:pPr>
            <a:endParaRPr lang="en-US" sz="1600" kern="0" dirty="0">
              <a:solidFill>
                <a:sysClr val="windowText" lastClr="000000"/>
              </a:solidFill>
            </a:endParaRPr>
          </a:p>
        </p:txBody>
      </p:sp>
      <p:pic>
        <p:nvPicPr>
          <p:cNvPr id="8" name="Picture 4" descr="bucklezone"/>
          <p:cNvPicPr>
            <a:picLocks noChangeAspect="1" noChangeArrowheads="1"/>
          </p:cNvPicPr>
          <p:nvPr/>
        </p:nvPicPr>
        <p:blipFill>
          <a:blip r:embed="rId3" cstate="print"/>
          <a:srcRect/>
          <a:stretch>
            <a:fillRect/>
          </a:stretch>
        </p:blipFill>
        <p:spPr bwMode="auto">
          <a:xfrm>
            <a:off x="5334000" y="2758495"/>
            <a:ext cx="3267075" cy="3185105"/>
          </a:xfrm>
          <a:prstGeom prst="rect">
            <a:avLst/>
          </a:prstGeom>
          <a:noFill/>
          <a:ln w="9525">
            <a:noFill/>
            <a:miter lim="800000"/>
            <a:headEnd/>
            <a:tailEnd/>
          </a:ln>
        </p:spPr>
      </p:pic>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90</a:t>
            </a:fld>
            <a:endParaRPr lang="en-US" sz="800" dirty="0">
              <a:solidFill>
                <a:prstClr val="black"/>
              </a:solidFill>
            </a:endParaRPr>
          </a:p>
        </p:txBody>
      </p:sp>
    </p:spTree>
    <p:extLst>
      <p:ext uri="{BB962C8B-B14F-4D97-AF65-F5344CB8AC3E}">
        <p14:creationId xmlns:p14="http://schemas.microsoft.com/office/powerpoint/2010/main" val="4176658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14400" y="1981200"/>
            <a:ext cx="7315200" cy="453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119(h) Procedures which prescribe the scheduling and conduct of inspections to </a:t>
            </a:r>
            <a:r>
              <a:rPr lang="en-US" sz="2000" kern="0" dirty="0" smtClean="0">
                <a:solidFill>
                  <a:sysClr val="windowText" lastClr="000000"/>
                </a:solidFill>
              </a:rPr>
              <a:t>detect cracks </a:t>
            </a:r>
            <a:r>
              <a:rPr lang="en-US" sz="2000" kern="0" dirty="0">
                <a:solidFill>
                  <a:sysClr val="windowText" lastClr="000000"/>
                </a:solidFill>
              </a:rPr>
              <a:t>and other indications of potential failures in CWR joints</a:t>
            </a:r>
            <a:r>
              <a:rPr lang="en-US" sz="2000" kern="0" dirty="0" smtClean="0">
                <a:solidFill>
                  <a:sysClr val="windowText" lastClr="000000"/>
                </a:solidFill>
              </a:rPr>
              <a:t>. </a:t>
            </a:r>
            <a:r>
              <a:rPr lang="en-US" sz="2000" kern="0" dirty="0">
                <a:solidFill>
                  <a:sysClr val="windowText" lastClr="000000"/>
                </a:solidFill>
              </a:rPr>
              <a:t>In formulating the </a:t>
            </a:r>
            <a:r>
              <a:rPr lang="en-US" sz="2000" kern="0" dirty="0" smtClean="0">
                <a:solidFill>
                  <a:sysClr val="windowText" lastClr="000000"/>
                </a:solidFill>
              </a:rPr>
              <a:t>procedures under </a:t>
            </a:r>
            <a:r>
              <a:rPr lang="en-US" sz="2000" kern="0" dirty="0">
                <a:solidFill>
                  <a:sysClr val="windowText" lastClr="000000"/>
                </a:solidFill>
              </a:rPr>
              <a:t>this paragraph, the track owner </a:t>
            </a:r>
            <a:r>
              <a:rPr lang="en-US" sz="2000" kern="0" dirty="0" smtClean="0">
                <a:solidFill>
                  <a:sysClr val="windowText" lastClr="000000"/>
                </a:solidFill>
              </a:rPr>
              <a:t>shall – </a:t>
            </a:r>
          </a:p>
          <a:p>
            <a:r>
              <a:rPr lang="en-US" sz="1600" kern="0" dirty="0">
                <a:solidFill>
                  <a:sysClr val="windowText" lastClr="000000"/>
                </a:solidFill>
              </a:rPr>
              <a:t>(1) Address the inspection of joints and the track structure at joints, including, at a minimum</a:t>
            </a:r>
            <a:r>
              <a:rPr lang="en-US" sz="1600" kern="0" dirty="0" smtClean="0">
                <a:solidFill>
                  <a:sysClr val="windowText" lastClr="000000"/>
                </a:solidFill>
              </a:rPr>
              <a:t>, periodic </a:t>
            </a:r>
            <a:r>
              <a:rPr lang="en-US" sz="1600" kern="0" dirty="0">
                <a:solidFill>
                  <a:sysClr val="windowText" lastClr="000000"/>
                </a:solidFill>
              </a:rPr>
              <a:t>on foot inspections</a:t>
            </a:r>
            <a:r>
              <a:rPr lang="en-US" sz="1600" kern="0" dirty="0" smtClean="0">
                <a:solidFill>
                  <a:sysClr val="windowText" lastClr="000000"/>
                </a:solidFill>
              </a:rPr>
              <a:t>.</a:t>
            </a:r>
          </a:p>
          <a:p>
            <a:r>
              <a:rPr lang="en-US" sz="1600" kern="0" dirty="0">
                <a:solidFill>
                  <a:sysClr val="windowText" lastClr="000000"/>
                </a:solidFill>
              </a:rPr>
              <a:t>(2) Identify joint bars with visible or otherwise detectable cracks and conduct remedial </a:t>
            </a:r>
            <a:r>
              <a:rPr lang="en-US" sz="1600" kern="0" dirty="0" smtClean="0">
                <a:solidFill>
                  <a:sysClr val="windowText" lastClr="000000"/>
                </a:solidFill>
              </a:rPr>
              <a:t>action pursuant </a:t>
            </a:r>
            <a:r>
              <a:rPr lang="en-US" sz="1600" kern="0" dirty="0">
                <a:solidFill>
                  <a:sysClr val="windowText" lastClr="000000"/>
                </a:solidFill>
              </a:rPr>
              <a:t>to §213.121</a:t>
            </a:r>
            <a:r>
              <a:rPr lang="en-US" sz="1600" kern="0" dirty="0" smtClean="0">
                <a:solidFill>
                  <a:sysClr val="windowText" lastClr="000000"/>
                </a:solidFill>
              </a:rPr>
              <a:t>;</a:t>
            </a:r>
          </a:p>
          <a:p>
            <a:r>
              <a:rPr lang="en-US" sz="1600" kern="0" dirty="0">
                <a:solidFill>
                  <a:sysClr val="windowText" lastClr="000000"/>
                </a:solidFill>
              </a:rPr>
              <a:t>(3) Specify the conditions of actual or potential joint failure for which personnel must inspect</a:t>
            </a:r>
            <a:r>
              <a:rPr lang="en-US" sz="1600" kern="0" dirty="0" smtClean="0">
                <a:solidFill>
                  <a:sysClr val="windowText" lastClr="000000"/>
                </a:solidFill>
              </a:rPr>
              <a:t>, including</a:t>
            </a:r>
            <a:r>
              <a:rPr lang="en-US" sz="1600" kern="0" dirty="0">
                <a:solidFill>
                  <a:sysClr val="windowText" lastClr="000000"/>
                </a:solidFill>
              </a:rPr>
              <a:t>, at a minimum, the following items</a:t>
            </a:r>
            <a:r>
              <a:rPr lang="en-US" sz="1600" kern="0" dirty="0" smtClean="0">
                <a:solidFill>
                  <a:sysClr val="windowText" lastClr="000000"/>
                </a:solidFill>
              </a:rPr>
              <a:t>:</a:t>
            </a:r>
          </a:p>
          <a:p>
            <a:r>
              <a:rPr lang="en-US" sz="1050" kern="0" dirty="0">
                <a:solidFill>
                  <a:sysClr val="windowText" lastClr="000000"/>
                </a:solidFill>
              </a:rPr>
              <a:t>(i) Loose, bent, or missing joint bolts;</a:t>
            </a:r>
          </a:p>
          <a:p>
            <a:r>
              <a:rPr lang="en-US" sz="1050" kern="0" dirty="0">
                <a:solidFill>
                  <a:sysClr val="windowText" lastClr="000000"/>
                </a:solidFill>
              </a:rPr>
              <a:t>(ii) Rail end batter or mismatch that contributes to instability of the joint; and</a:t>
            </a:r>
          </a:p>
          <a:p>
            <a:r>
              <a:rPr lang="en-US" sz="1050" kern="0" dirty="0">
                <a:solidFill>
                  <a:sysClr val="windowText" lastClr="000000"/>
                </a:solidFill>
              </a:rPr>
              <a:t>(iii) Evidence of excessive longitudinal rail movement in or near the joint, including, but </a:t>
            </a:r>
            <a:r>
              <a:rPr lang="en-US" sz="1050" kern="0" dirty="0" smtClean="0">
                <a:solidFill>
                  <a:sysClr val="windowText" lastClr="000000"/>
                </a:solidFill>
              </a:rPr>
              <a:t>not limited </a:t>
            </a:r>
            <a:r>
              <a:rPr lang="en-US" sz="1050" kern="0" dirty="0">
                <a:solidFill>
                  <a:sysClr val="windowText" lastClr="000000"/>
                </a:solidFill>
              </a:rPr>
              <a:t>to; wide rail gap, defective joint bolts, disturbed ballast, surface deviations, </a:t>
            </a:r>
            <a:r>
              <a:rPr lang="en-US" sz="1050" kern="0" dirty="0" smtClean="0">
                <a:solidFill>
                  <a:sysClr val="windowText" lastClr="000000"/>
                </a:solidFill>
              </a:rPr>
              <a:t>gap between </a:t>
            </a:r>
            <a:r>
              <a:rPr lang="en-US" sz="1050" kern="0" dirty="0">
                <a:solidFill>
                  <a:sysClr val="windowText" lastClr="000000"/>
                </a:solidFill>
              </a:rPr>
              <a:t>tie plates and rail, or displaced rail anchors;</a:t>
            </a: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91</a:t>
            </a:fld>
            <a:endParaRPr lang="en-US" sz="800" dirty="0">
              <a:solidFill>
                <a:prstClr val="black"/>
              </a:solidFill>
            </a:endParaRPr>
          </a:p>
        </p:txBody>
      </p:sp>
    </p:spTree>
    <p:extLst>
      <p:ext uri="{BB962C8B-B14F-4D97-AF65-F5344CB8AC3E}">
        <p14:creationId xmlns:p14="http://schemas.microsoft.com/office/powerpoint/2010/main" val="8759410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14400" y="1981200"/>
            <a:ext cx="7315200" cy="3764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119(h) </a:t>
            </a:r>
            <a:r>
              <a:rPr lang="en-US" sz="2000" i="1" kern="0" dirty="0" smtClean="0">
                <a:solidFill>
                  <a:sysClr val="windowText" lastClr="000000"/>
                </a:solidFill>
              </a:rPr>
              <a:t>CONTINUED</a:t>
            </a:r>
            <a:r>
              <a:rPr lang="en-US" sz="2000" kern="0" dirty="0" smtClean="0">
                <a:solidFill>
                  <a:sysClr val="windowText" lastClr="000000"/>
                </a:solidFill>
              </a:rPr>
              <a:t>    …inspections </a:t>
            </a:r>
            <a:r>
              <a:rPr lang="en-US" sz="2000" kern="0" dirty="0">
                <a:solidFill>
                  <a:sysClr val="windowText" lastClr="000000"/>
                </a:solidFill>
              </a:rPr>
              <a:t>to </a:t>
            </a:r>
            <a:r>
              <a:rPr lang="en-US" sz="2000" kern="0" dirty="0" smtClean="0">
                <a:solidFill>
                  <a:sysClr val="windowText" lastClr="000000"/>
                </a:solidFill>
              </a:rPr>
              <a:t>detect cracks </a:t>
            </a:r>
            <a:r>
              <a:rPr lang="en-US" sz="2000" kern="0" dirty="0">
                <a:solidFill>
                  <a:sysClr val="windowText" lastClr="000000"/>
                </a:solidFill>
              </a:rPr>
              <a:t>and other indications of potential failures in CWR joints</a:t>
            </a:r>
            <a:r>
              <a:rPr lang="en-US" sz="2000" kern="0" dirty="0" smtClean="0">
                <a:solidFill>
                  <a:sysClr val="windowText" lastClr="000000"/>
                </a:solidFill>
              </a:rPr>
              <a:t>. </a:t>
            </a:r>
          </a:p>
          <a:p>
            <a:r>
              <a:rPr lang="en-US" sz="1600" kern="0" dirty="0">
                <a:solidFill>
                  <a:sysClr val="windowText" lastClr="000000"/>
                </a:solidFill>
              </a:rPr>
              <a:t>(4) Specify the </a:t>
            </a:r>
            <a:r>
              <a:rPr lang="en-US" sz="1600" u="sng" kern="0" dirty="0">
                <a:solidFill>
                  <a:sysClr val="windowText" lastClr="000000"/>
                </a:solidFill>
              </a:rPr>
              <a:t>procedures for the inspection </a:t>
            </a:r>
            <a:r>
              <a:rPr lang="en-US" sz="1600" kern="0" dirty="0">
                <a:solidFill>
                  <a:sysClr val="windowText" lastClr="000000"/>
                </a:solidFill>
              </a:rPr>
              <a:t>of CWR joints that are </a:t>
            </a:r>
            <a:r>
              <a:rPr lang="en-US" sz="1600" b="1" i="1" u="sng" kern="0" dirty="0">
                <a:solidFill>
                  <a:sysClr val="windowText" lastClr="000000"/>
                </a:solidFill>
              </a:rPr>
              <a:t>imbedded</a:t>
            </a:r>
            <a:r>
              <a:rPr lang="en-US" sz="1600" kern="0" dirty="0">
                <a:solidFill>
                  <a:sysClr val="windowText" lastClr="000000"/>
                </a:solidFill>
              </a:rPr>
              <a:t> in </a:t>
            </a:r>
            <a:r>
              <a:rPr lang="en-US" sz="1600" kern="0" dirty="0" smtClean="0">
                <a:solidFill>
                  <a:sysClr val="windowText" lastClr="000000"/>
                </a:solidFill>
              </a:rPr>
              <a:t>highway-rail crossings </a:t>
            </a:r>
            <a:r>
              <a:rPr lang="en-US" sz="1600" kern="0" dirty="0">
                <a:solidFill>
                  <a:sysClr val="windowText" lastClr="000000"/>
                </a:solidFill>
              </a:rPr>
              <a:t>or in other structures that prevent a complete inspection of the joint, </a:t>
            </a:r>
            <a:r>
              <a:rPr lang="en-US" sz="1600" kern="0" dirty="0" smtClean="0">
                <a:solidFill>
                  <a:sysClr val="windowText" lastClr="000000"/>
                </a:solidFill>
              </a:rPr>
              <a:t>including procedures </a:t>
            </a:r>
            <a:r>
              <a:rPr lang="en-US" sz="1600" kern="0" dirty="0">
                <a:solidFill>
                  <a:sysClr val="windowText" lastClr="000000"/>
                </a:solidFill>
              </a:rPr>
              <a:t>for the removal from the joint of loose material or other temporary </a:t>
            </a:r>
            <a:r>
              <a:rPr lang="en-US" sz="1600" kern="0" dirty="0" smtClean="0">
                <a:solidFill>
                  <a:sysClr val="windowText" lastClr="000000"/>
                </a:solidFill>
              </a:rPr>
              <a:t>material:</a:t>
            </a:r>
          </a:p>
          <a:p>
            <a:r>
              <a:rPr lang="en-US" sz="1600" kern="0" dirty="0">
                <a:solidFill>
                  <a:sysClr val="windowText" lastClr="000000"/>
                </a:solidFill>
              </a:rPr>
              <a:t>(5) </a:t>
            </a:r>
            <a:r>
              <a:rPr lang="en-US" sz="1600" u="sng" kern="0" dirty="0">
                <a:solidFill>
                  <a:sysClr val="windowText" lastClr="000000"/>
                </a:solidFill>
              </a:rPr>
              <a:t>Specify the appropriate corrective actions </a:t>
            </a:r>
            <a:r>
              <a:rPr lang="en-US" sz="1600" kern="0" dirty="0">
                <a:solidFill>
                  <a:sysClr val="windowText" lastClr="000000"/>
                </a:solidFill>
              </a:rPr>
              <a:t>to be taken when personnel find conditions </a:t>
            </a:r>
            <a:r>
              <a:rPr lang="en-US" sz="1600" kern="0" dirty="0" smtClean="0">
                <a:solidFill>
                  <a:sysClr val="windowText" lastClr="000000"/>
                </a:solidFill>
              </a:rPr>
              <a:t>of actual </a:t>
            </a:r>
            <a:r>
              <a:rPr lang="en-US" sz="1600" kern="0" dirty="0">
                <a:solidFill>
                  <a:sysClr val="windowText" lastClr="000000"/>
                </a:solidFill>
              </a:rPr>
              <a:t>or potential joint failure, including on-foot follow-up inspections to monitor conditions </a:t>
            </a:r>
            <a:r>
              <a:rPr lang="en-US" sz="1600" kern="0" dirty="0" smtClean="0">
                <a:solidFill>
                  <a:sysClr val="windowText" lastClr="000000"/>
                </a:solidFill>
              </a:rPr>
              <a:t>of potential </a:t>
            </a:r>
            <a:r>
              <a:rPr lang="en-US" sz="1600" kern="0" dirty="0">
                <a:solidFill>
                  <a:sysClr val="windowText" lastClr="000000"/>
                </a:solidFill>
              </a:rPr>
              <a:t>joint failure in any period prior to completion of repairs</a:t>
            </a:r>
            <a:r>
              <a:rPr lang="en-US" sz="1600" kern="0" dirty="0" smtClean="0">
                <a:solidFill>
                  <a:sysClr val="windowText" lastClr="000000"/>
                </a:solidFill>
              </a:rPr>
              <a:t>;</a:t>
            </a:r>
          </a:p>
          <a:p>
            <a:r>
              <a:rPr lang="en-US" sz="1600" kern="0" dirty="0">
                <a:solidFill>
                  <a:sysClr val="windowText" lastClr="000000"/>
                </a:solidFill>
              </a:rPr>
              <a:t>(6) </a:t>
            </a:r>
            <a:r>
              <a:rPr lang="en-US" sz="1600" u="sng" kern="0" dirty="0">
                <a:solidFill>
                  <a:sysClr val="windowText" lastClr="000000"/>
                </a:solidFill>
              </a:rPr>
              <a:t>Specify the timing of periodic </a:t>
            </a:r>
            <a:r>
              <a:rPr lang="en-US" sz="1600" kern="0" dirty="0">
                <a:solidFill>
                  <a:sysClr val="windowText" lastClr="000000"/>
                </a:solidFill>
              </a:rPr>
              <a:t>inspections, which shall be based on the configuration </a:t>
            </a:r>
            <a:r>
              <a:rPr lang="en-US" sz="1600" kern="0" dirty="0" smtClean="0">
                <a:solidFill>
                  <a:sysClr val="windowText" lastClr="000000"/>
                </a:solidFill>
              </a:rPr>
              <a:t>and condition </a:t>
            </a:r>
            <a:r>
              <a:rPr lang="en-US" sz="1600" kern="0" dirty="0">
                <a:solidFill>
                  <a:sysClr val="windowText" lastClr="000000"/>
                </a:solidFill>
              </a:rPr>
              <a:t>of the joint</a:t>
            </a:r>
            <a:r>
              <a:rPr lang="en-US" sz="1600" kern="0" dirty="0" smtClean="0">
                <a:solidFill>
                  <a:sysClr val="windowText" lastClr="000000"/>
                </a:solidFill>
              </a:rPr>
              <a:t>: [see table]…</a:t>
            </a:r>
          </a:p>
          <a:p>
            <a:endParaRPr lang="en-US" sz="1600" kern="0" dirty="0" smtClean="0">
              <a:solidFill>
                <a:sysClr val="windowText" lastClr="000000"/>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92</a:t>
            </a:fld>
            <a:endParaRPr lang="en-US" sz="800" dirty="0">
              <a:solidFill>
                <a:prstClr val="black"/>
              </a:solidFill>
            </a:endParaRPr>
          </a:p>
        </p:txBody>
      </p:sp>
    </p:spTree>
    <p:extLst>
      <p:ext uri="{BB962C8B-B14F-4D97-AF65-F5344CB8AC3E}">
        <p14:creationId xmlns:p14="http://schemas.microsoft.com/office/powerpoint/2010/main" val="37073254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14400" y="1981200"/>
            <a:ext cx="7315200" cy="1727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119(h)(6) </a:t>
            </a:r>
            <a:r>
              <a:rPr lang="en-US" sz="2000" kern="0" dirty="0">
                <a:solidFill>
                  <a:sysClr val="windowText" lastClr="000000"/>
                </a:solidFill>
              </a:rPr>
              <a:t>CONTINUED </a:t>
            </a:r>
            <a:endParaRPr lang="en-US" sz="2000" kern="0" dirty="0" smtClean="0">
              <a:solidFill>
                <a:sysClr val="windowText" lastClr="000000"/>
              </a:solidFill>
            </a:endParaRPr>
          </a:p>
          <a:p>
            <a:pPr marL="331470" indent="-285750">
              <a:buFont typeface="+mj-lt"/>
              <a:buAutoNum type="romanLcPeriod"/>
            </a:pPr>
            <a:r>
              <a:rPr lang="en-US" sz="1400" kern="0" dirty="0" smtClean="0">
                <a:solidFill>
                  <a:sysClr val="windowText" lastClr="000000"/>
                </a:solidFill>
              </a:rPr>
              <a:t>inspection frequency [table]</a:t>
            </a:r>
          </a:p>
          <a:p>
            <a:pPr marL="331470" indent="-285750">
              <a:buFont typeface="+mj-lt"/>
              <a:buAutoNum type="romanLcPeriod"/>
            </a:pPr>
            <a:r>
              <a:rPr lang="en-US" sz="1400" kern="0" dirty="0" smtClean="0">
                <a:solidFill>
                  <a:sysClr val="windowText" lastClr="000000"/>
                </a:solidFill>
              </a:rPr>
              <a:t>Unscheduled passenger train exception</a:t>
            </a:r>
          </a:p>
          <a:p>
            <a:pPr marL="331470" indent="-285750">
              <a:buFont typeface="+mj-lt"/>
              <a:buAutoNum type="romanLcPeriod"/>
            </a:pPr>
            <a:r>
              <a:rPr lang="en-US" sz="1400" kern="0" dirty="0">
                <a:solidFill>
                  <a:sysClr val="windowText" lastClr="000000"/>
                </a:solidFill>
              </a:rPr>
              <a:t>Tourist, scenic, historic, or excursion operations, if limited to the maximum </a:t>
            </a:r>
            <a:r>
              <a:rPr lang="en-US" sz="1400" kern="0" dirty="0" smtClean="0">
                <a:solidFill>
                  <a:sysClr val="windowText" lastClr="000000"/>
                </a:solidFill>
              </a:rPr>
              <a:t>authorized speed </a:t>
            </a:r>
            <a:r>
              <a:rPr lang="en-US" sz="1400" kern="0" dirty="0">
                <a:solidFill>
                  <a:sysClr val="windowText" lastClr="000000"/>
                </a:solidFill>
              </a:rPr>
              <a:t>for passenger trains </a:t>
            </a:r>
            <a:endParaRPr lang="en-US" sz="1400" kern="0" dirty="0" smtClean="0">
              <a:solidFill>
                <a:sysClr val="windowText" lastClr="000000"/>
              </a:solidFill>
            </a:endParaRPr>
          </a:p>
          <a:p>
            <a:pPr marL="331470" indent="-285750">
              <a:buFont typeface="+mj-lt"/>
              <a:buAutoNum type="romanLcPeriod"/>
            </a:pPr>
            <a:endParaRPr lang="en-US" sz="1000" kern="0" dirty="0" smtClean="0">
              <a:solidFill>
                <a:sysClr val="windowText" lastClr="000000"/>
              </a:solidFill>
            </a:endParaRPr>
          </a:p>
        </p:txBody>
      </p:sp>
      <p:graphicFrame>
        <p:nvGraphicFramePr>
          <p:cNvPr id="8" name="Table 7"/>
          <p:cNvGraphicFramePr>
            <a:graphicFrameLocks noGrp="1"/>
          </p:cNvGraphicFramePr>
          <p:nvPr/>
        </p:nvGraphicFramePr>
        <p:xfrm>
          <a:off x="1617345" y="3581400"/>
          <a:ext cx="5909310" cy="2671445"/>
        </p:xfrm>
        <a:graphic>
          <a:graphicData uri="http://schemas.openxmlformats.org/drawingml/2006/table">
            <a:tbl>
              <a:tblPr/>
              <a:tblGrid>
                <a:gridCol w="1242060"/>
                <a:gridCol w="862965"/>
                <a:gridCol w="798195"/>
                <a:gridCol w="872490"/>
                <a:gridCol w="1042035"/>
                <a:gridCol w="1091565"/>
              </a:tblGrid>
              <a:tr h="243205">
                <a:tc gridSpan="6">
                  <a:txBody>
                    <a:bodyPr/>
                    <a:lstStyle/>
                    <a:p>
                      <a:pPr marL="1261745" marR="0">
                        <a:lnSpc>
                          <a:spcPts val="1255"/>
                        </a:lnSpc>
                        <a:spcBef>
                          <a:spcPts val="0"/>
                        </a:spcBef>
                        <a:spcAft>
                          <a:spcPts val="0"/>
                        </a:spcAft>
                      </a:pPr>
                      <a:r>
                        <a:rPr lang="en-US" sz="1100" i="1" dirty="0">
                          <a:latin typeface="Arial"/>
                          <a:ea typeface="Calibri"/>
                          <a:cs typeface="Times New Roman"/>
                        </a:rPr>
                        <a:t>Min</a:t>
                      </a:r>
                      <a:r>
                        <a:rPr lang="en-US" sz="1100" i="1" spc="10" dirty="0">
                          <a:latin typeface="Arial"/>
                          <a:ea typeface="Calibri"/>
                          <a:cs typeface="Times New Roman"/>
                        </a:rPr>
                        <a:t>i</a:t>
                      </a:r>
                      <a:r>
                        <a:rPr lang="en-US" sz="1100" i="1" spc="-10" dirty="0">
                          <a:latin typeface="Arial"/>
                          <a:ea typeface="Calibri"/>
                          <a:cs typeface="Times New Roman"/>
                        </a:rPr>
                        <a:t>m</a:t>
                      </a:r>
                      <a:r>
                        <a:rPr lang="en-US" sz="1100" i="1" spc="5" dirty="0">
                          <a:latin typeface="Arial"/>
                          <a:ea typeface="Calibri"/>
                          <a:cs typeface="Times New Roman"/>
                        </a:rPr>
                        <a:t>u</a:t>
                      </a:r>
                      <a:r>
                        <a:rPr lang="en-US" sz="1100" i="1" dirty="0">
                          <a:latin typeface="Arial"/>
                          <a:ea typeface="Calibri"/>
                          <a:cs typeface="Times New Roman"/>
                        </a:rPr>
                        <a:t>m</a:t>
                      </a:r>
                      <a:r>
                        <a:rPr lang="en-US" sz="1100" i="1" spc="-45" dirty="0">
                          <a:latin typeface="Arial"/>
                          <a:ea typeface="Calibri"/>
                          <a:cs typeface="Times New Roman"/>
                        </a:rPr>
                        <a:t> </a:t>
                      </a:r>
                      <a:r>
                        <a:rPr lang="en-US" sz="1100" i="1" dirty="0">
                          <a:latin typeface="Arial"/>
                          <a:ea typeface="Calibri"/>
                          <a:cs typeface="Times New Roman"/>
                        </a:rPr>
                        <a:t>N</a:t>
                      </a:r>
                      <a:r>
                        <a:rPr lang="en-US" sz="1100" i="1" spc="5" dirty="0">
                          <a:latin typeface="Arial"/>
                          <a:ea typeface="Calibri"/>
                          <a:cs typeface="Times New Roman"/>
                        </a:rPr>
                        <a:t>u</a:t>
                      </a:r>
                      <a:r>
                        <a:rPr lang="en-US" sz="1100" i="1" spc="-10" dirty="0">
                          <a:latin typeface="Arial"/>
                          <a:ea typeface="Calibri"/>
                          <a:cs typeface="Times New Roman"/>
                        </a:rPr>
                        <a:t>m</a:t>
                      </a:r>
                      <a:r>
                        <a:rPr lang="en-US" sz="1100" i="1" dirty="0">
                          <a:latin typeface="Arial"/>
                          <a:ea typeface="Calibri"/>
                          <a:cs typeface="Times New Roman"/>
                        </a:rPr>
                        <a:t>ber</a:t>
                      </a:r>
                      <a:r>
                        <a:rPr lang="en-US" sz="1100" i="1" spc="-40" dirty="0">
                          <a:latin typeface="Arial"/>
                          <a:ea typeface="Calibri"/>
                          <a:cs typeface="Times New Roman"/>
                        </a:rPr>
                        <a:t> </a:t>
                      </a:r>
                      <a:r>
                        <a:rPr lang="en-US" sz="1100" i="1" dirty="0">
                          <a:latin typeface="Arial"/>
                          <a:ea typeface="Calibri"/>
                          <a:cs typeface="Times New Roman"/>
                        </a:rPr>
                        <a:t>of</a:t>
                      </a:r>
                      <a:r>
                        <a:rPr lang="en-US" sz="1100" i="1" spc="-10" dirty="0">
                          <a:latin typeface="Arial"/>
                          <a:ea typeface="Calibri"/>
                          <a:cs typeface="Times New Roman"/>
                        </a:rPr>
                        <a:t> </a:t>
                      </a:r>
                      <a:r>
                        <a:rPr lang="en-US" sz="1100" i="1" dirty="0">
                          <a:latin typeface="Arial"/>
                          <a:ea typeface="Calibri"/>
                          <a:cs typeface="Times New Roman"/>
                        </a:rPr>
                        <a:t>Inspections</a:t>
                      </a:r>
                      <a:r>
                        <a:rPr lang="en-US" sz="1100" i="1" spc="-55" dirty="0">
                          <a:latin typeface="Arial"/>
                          <a:ea typeface="Calibri"/>
                          <a:cs typeface="Times New Roman"/>
                        </a:rPr>
                        <a:t> </a:t>
                      </a:r>
                      <a:r>
                        <a:rPr lang="en-US" sz="1100" i="1" dirty="0">
                          <a:latin typeface="Arial"/>
                          <a:ea typeface="Calibri"/>
                          <a:cs typeface="Times New Roman"/>
                        </a:rPr>
                        <a:t>per</a:t>
                      </a:r>
                      <a:r>
                        <a:rPr lang="en-US" sz="1100" i="1" spc="-20" dirty="0">
                          <a:latin typeface="Arial"/>
                          <a:ea typeface="Calibri"/>
                          <a:cs typeface="Times New Roman"/>
                        </a:rPr>
                        <a:t> </a:t>
                      </a:r>
                      <a:r>
                        <a:rPr lang="en-US" sz="1100" i="1" dirty="0">
                          <a:latin typeface="Arial"/>
                          <a:ea typeface="Calibri"/>
                          <a:cs typeface="Times New Roman"/>
                        </a:rPr>
                        <a:t>Calendar</a:t>
                      </a:r>
                      <a:r>
                        <a:rPr lang="en-US" sz="1100" i="1" spc="-45" dirty="0">
                          <a:latin typeface="Arial"/>
                          <a:ea typeface="Calibri"/>
                          <a:cs typeface="Times New Roman"/>
                        </a:rPr>
                        <a:t> </a:t>
                      </a:r>
                      <a:r>
                        <a:rPr lang="en-US" sz="1100" i="1" dirty="0">
                          <a:latin typeface="Arial"/>
                          <a:ea typeface="Calibri"/>
                          <a:cs typeface="Times New Roman"/>
                        </a:rPr>
                        <a:t>Year</a:t>
                      </a:r>
                      <a:r>
                        <a:rPr lang="en-US" sz="1100" i="1" spc="-25" dirty="0">
                          <a:latin typeface="Arial"/>
                          <a:ea typeface="Calibri"/>
                          <a:cs typeface="Times New Roman"/>
                        </a:rPr>
                        <a:t> </a:t>
                      </a:r>
                      <a:r>
                        <a:rPr lang="en-US" sz="1100" i="1" dirty="0">
                          <a:latin typeface="Arial"/>
                          <a:ea typeface="Calibri"/>
                          <a:cs typeface="Times New Roman"/>
                        </a:rPr>
                        <a:t>[1]</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03860">
                <a:tc>
                  <a:txBody>
                    <a:bodyPr/>
                    <a:lstStyle/>
                    <a:p>
                      <a:pPr marL="0" marR="0">
                        <a:lnSpc>
                          <a:spcPct val="115000"/>
                        </a:lnSpc>
                        <a:spcBef>
                          <a:spcPts val="0"/>
                        </a:spcBef>
                        <a:spcAft>
                          <a:spcPts val="0"/>
                        </a:spcAft>
                      </a:pPr>
                      <a:endParaRPr lang="en-US" sz="1200" dirty="0">
                        <a:latin typeface="Times New Roman"/>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CCCCC"/>
                    </a:solidFill>
                  </a:tcPr>
                </a:tc>
                <a:tc gridSpan="3">
                  <a:txBody>
                    <a:bodyPr/>
                    <a:lstStyle/>
                    <a:p>
                      <a:pPr marL="64770" marR="48895">
                        <a:lnSpc>
                          <a:spcPts val="1270"/>
                        </a:lnSpc>
                        <a:spcBef>
                          <a:spcPts val="5"/>
                        </a:spcBef>
                        <a:spcAft>
                          <a:spcPts val="0"/>
                        </a:spcAft>
                      </a:pPr>
                      <a:r>
                        <a:rPr lang="en-US" sz="1100" i="1" dirty="0">
                          <a:latin typeface="Arial"/>
                          <a:ea typeface="Calibri"/>
                          <a:cs typeface="Times New Roman"/>
                        </a:rPr>
                        <a:t>Freight</a:t>
                      </a:r>
                      <a:r>
                        <a:rPr lang="en-US" sz="1100" i="1" spc="-35" dirty="0">
                          <a:latin typeface="Arial"/>
                          <a:ea typeface="Calibri"/>
                          <a:cs typeface="Times New Roman"/>
                        </a:rPr>
                        <a:t> </a:t>
                      </a:r>
                      <a:r>
                        <a:rPr lang="en-US" sz="1100" i="1" dirty="0">
                          <a:latin typeface="Arial"/>
                          <a:ea typeface="Calibri"/>
                          <a:cs typeface="Times New Roman"/>
                        </a:rPr>
                        <a:t>trai</a:t>
                      </a:r>
                      <a:r>
                        <a:rPr lang="en-US" sz="1100" i="1" spc="-5" dirty="0">
                          <a:latin typeface="Arial"/>
                          <a:ea typeface="Calibri"/>
                          <a:cs typeface="Times New Roman"/>
                        </a:rPr>
                        <a:t>n</a:t>
                      </a:r>
                      <a:r>
                        <a:rPr lang="en-US" sz="1100" i="1" dirty="0">
                          <a:latin typeface="Arial"/>
                          <a:ea typeface="Calibri"/>
                          <a:cs typeface="Times New Roman"/>
                        </a:rPr>
                        <a:t>s</a:t>
                      </a:r>
                      <a:r>
                        <a:rPr lang="en-US" sz="1100" i="1" spc="-20" dirty="0">
                          <a:latin typeface="Arial"/>
                          <a:ea typeface="Calibri"/>
                          <a:cs typeface="Times New Roman"/>
                        </a:rPr>
                        <a:t> </a:t>
                      </a:r>
                      <a:r>
                        <a:rPr lang="en-US" sz="1100" i="1" dirty="0">
                          <a:latin typeface="Arial"/>
                          <a:ea typeface="Calibri"/>
                          <a:cs typeface="Times New Roman"/>
                        </a:rPr>
                        <a:t>operating</a:t>
                      </a:r>
                      <a:r>
                        <a:rPr lang="en-US" sz="1100" i="1" spc="-50" dirty="0">
                          <a:latin typeface="Arial"/>
                          <a:ea typeface="Calibri"/>
                          <a:cs typeface="Times New Roman"/>
                        </a:rPr>
                        <a:t> </a:t>
                      </a:r>
                      <a:r>
                        <a:rPr lang="en-US" sz="1100" i="1" dirty="0">
                          <a:latin typeface="Arial"/>
                          <a:ea typeface="Calibri"/>
                          <a:cs typeface="Times New Roman"/>
                        </a:rPr>
                        <a:t>over</a:t>
                      </a:r>
                      <a:r>
                        <a:rPr lang="en-US" sz="1100" i="1" spc="-20" dirty="0">
                          <a:latin typeface="Arial"/>
                          <a:ea typeface="Calibri"/>
                          <a:cs typeface="Times New Roman"/>
                        </a:rPr>
                        <a:t> </a:t>
                      </a:r>
                      <a:r>
                        <a:rPr lang="en-US" sz="1100" i="1" dirty="0">
                          <a:latin typeface="Arial"/>
                          <a:ea typeface="Calibri"/>
                          <a:cs typeface="Times New Roman"/>
                        </a:rPr>
                        <a:t>track</a:t>
                      </a:r>
                      <a:r>
                        <a:rPr lang="en-US" sz="1100" i="1" spc="-25" dirty="0">
                          <a:latin typeface="Arial"/>
                          <a:ea typeface="Calibri"/>
                          <a:cs typeface="Times New Roman"/>
                        </a:rPr>
                        <a:t> </a:t>
                      </a:r>
                      <a:r>
                        <a:rPr lang="en-US" sz="1100" i="1" spc="-5" dirty="0">
                          <a:latin typeface="Arial"/>
                          <a:ea typeface="Calibri"/>
                          <a:cs typeface="Times New Roman"/>
                        </a:rPr>
                        <a:t>w</a:t>
                      </a:r>
                      <a:r>
                        <a:rPr lang="en-US" sz="1100" i="1" dirty="0">
                          <a:latin typeface="Arial"/>
                          <a:ea typeface="Calibri"/>
                          <a:cs typeface="Times New Roman"/>
                        </a:rPr>
                        <a:t>ith</a:t>
                      </a:r>
                      <a:r>
                        <a:rPr lang="en-US" sz="1100" i="1" spc="-25" dirty="0">
                          <a:latin typeface="Arial"/>
                          <a:ea typeface="Calibri"/>
                          <a:cs typeface="Times New Roman"/>
                        </a:rPr>
                        <a:t> </a:t>
                      </a:r>
                      <a:r>
                        <a:rPr lang="en-US" sz="1100" i="1" dirty="0">
                          <a:latin typeface="Arial"/>
                          <a:ea typeface="Calibri"/>
                          <a:cs typeface="Times New Roman"/>
                        </a:rPr>
                        <a:t>an</a:t>
                      </a:r>
                      <a:r>
                        <a:rPr lang="en-US" sz="1100" i="1" spc="-10" dirty="0">
                          <a:latin typeface="Arial"/>
                          <a:ea typeface="Calibri"/>
                          <a:cs typeface="Times New Roman"/>
                        </a:rPr>
                        <a:t> </a:t>
                      </a:r>
                      <a:r>
                        <a:rPr lang="en-US" sz="1100" i="1" dirty="0">
                          <a:latin typeface="Arial"/>
                          <a:ea typeface="Calibri"/>
                          <a:cs typeface="Times New Roman"/>
                        </a:rPr>
                        <a:t>annual</a:t>
                      </a:r>
                      <a:r>
                        <a:rPr lang="en-US" sz="1100" i="1" spc="-35" dirty="0">
                          <a:latin typeface="Arial"/>
                          <a:ea typeface="Calibri"/>
                          <a:cs typeface="Times New Roman"/>
                        </a:rPr>
                        <a:t> </a:t>
                      </a:r>
                      <a:r>
                        <a:rPr lang="en-US" sz="1100" i="1" dirty="0">
                          <a:latin typeface="Arial"/>
                          <a:ea typeface="Calibri"/>
                          <a:cs typeface="Times New Roman"/>
                        </a:rPr>
                        <a:t>t</a:t>
                      </a:r>
                      <a:r>
                        <a:rPr lang="en-US" sz="1100" i="1" spc="-5" dirty="0">
                          <a:latin typeface="Arial"/>
                          <a:ea typeface="Calibri"/>
                          <a:cs typeface="Times New Roman"/>
                        </a:rPr>
                        <a:t>o</a:t>
                      </a:r>
                      <a:r>
                        <a:rPr lang="en-US" sz="1100" i="1" dirty="0">
                          <a:latin typeface="Arial"/>
                          <a:ea typeface="Calibri"/>
                          <a:cs typeface="Times New Roman"/>
                        </a:rPr>
                        <a:t>nnage</a:t>
                      </a:r>
                      <a:r>
                        <a:rPr lang="en-US" sz="1100" i="1" spc="-40" dirty="0">
                          <a:latin typeface="Arial"/>
                          <a:ea typeface="Calibri"/>
                          <a:cs typeface="Times New Roman"/>
                        </a:rPr>
                        <a:t> </a:t>
                      </a:r>
                      <a:r>
                        <a:rPr lang="en-US" sz="1100" i="1" dirty="0">
                          <a:latin typeface="Arial"/>
                          <a:ea typeface="Calibri"/>
                          <a:cs typeface="Times New Roman"/>
                        </a:rPr>
                        <a:t>of:</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A"/>
                    </a:solidFill>
                  </a:tcPr>
                </a:tc>
                <a:tc hMerge="1">
                  <a:txBody>
                    <a:bodyPr/>
                    <a:lstStyle/>
                    <a:p>
                      <a:endParaRPr lang="en-US"/>
                    </a:p>
                  </a:txBody>
                  <a:tcPr/>
                </a:tc>
                <a:tc hMerge="1">
                  <a:txBody>
                    <a:bodyPr/>
                    <a:lstStyle/>
                    <a:p>
                      <a:endParaRPr lang="en-US"/>
                    </a:p>
                  </a:txBody>
                  <a:tcPr/>
                </a:tc>
                <a:tc gridSpan="2">
                  <a:txBody>
                    <a:bodyPr/>
                    <a:lstStyle/>
                    <a:p>
                      <a:pPr marL="64770" marR="44450">
                        <a:lnSpc>
                          <a:spcPts val="1270"/>
                        </a:lnSpc>
                        <a:spcBef>
                          <a:spcPts val="5"/>
                        </a:spcBef>
                        <a:spcAft>
                          <a:spcPts val="0"/>
                        </a:spcAft>
                      </a:pPr>
                      <a:r>
                        <a:rPr lang="en-US" sz="1100" i="1" dirty="0">
                          <a:latin typeface="Arial"/>
                          <a:ea typeface="Calibri"/>
                          <a:cs typeface="Times New Roman"/>
                        </a:rPr>
                        <a:t>Passenger</a:t>
                      </a:r>
                      <a:r>
                        <a:rPr lang="en-US" sz="1100" i="1" spc="-55" dirty="0">
                          <a:latin typeface="Arial"/>
                          <a:ea typeface="Calibri"/>
                          <a:cs typeface="Times New Roman"/>
                        </a:rPr>
                        <a:t> </a:t>
                      </a:r>
                      <a:r>
                        <a:rPr lang="en-US" sz="1100" i="1" spc="-5" dirty="0">
                          <a:latin typeface="Arial"/>
                          <a:ea typeface="Calibri"/>
                          <a:cs typeface="Times New Roman"/>
                        </a:rPr>
                        <a:t>t</a:t>
                      </a:r>
                      <a:r>
                        <a:rPr lang="en-US" sz="1100" i="1" dirty="0">
                          <a:latin typeface="Arial"/>
                          <a:ea typeface="Calibri"/>
                          <a:cs typeface="Times New Roman"/>
                        </a:rPr>
                        <a:t>rains</a:t>
                      </a:r>
                      <a:r>
                        <a:rPr lang="en-US" sz="1100" i="1" spc="-25" dirty="0">
                          <a:latin typeface="Arial"/>
                          <a:ea typeface="Calibri"/>
                          <a:cs typeface="Times New Roman"/>
                        </a:rPr>
                        <a:t> </a:t>
                      </a:r>
                      <a:r>
                        <a:rPr lang="en-US" sz="1100" i="1" dirty="0">
                          <a:latin typeface="Arial"/>
                          <a:ea typeface="Calibri"/>
                          <a:cs typeface="Times New Roman"/>
                        </a:rPr>
                        <a:t>operating</a:t>
                      </a:r>
                      <a:r>
                        <a:rPr lang="en-US" sz="1100" i="1" spc="-45" dirty="0">
                          <a:latin typeface="Arial"/>
                          <a:ea typeface="Calibri"/>
                          <a:cs typeface="Times New Roman"/>
                        </a:rPr>
                        <a:t> </a:t>
                      </a:r>
                      <a:r>
                        <a:rPr lang="en-US" sz="1100" i="1" dirty="0">
                          <a:latin typeface="Arial"/>
                          <a:ea typeface="Calibri"/>
                          <a:cs typeface="Times New Roman"/>
                        </a:rPr>
                        <a:t>over</a:t>
                      </a:r>
                      <a:r>
                        <a:rPr lang="en-US" sz="1100" i="1" spc="-25" dirty="0">
                          <a:latin typeface="Arial"/>
                          <a:ea typeface="Calibri"/>
                          <a:cs typeface="Times New Roman"/>
                        </a:rPr>
                        <a:t> </a:t>
                      </a:r>
                      <a:r>
                        <a:rPr lang="en-US" sz="1100" i="1" dirty="0">
                          <a:latin typeface="Arial"/>
                          <a:ea typeface="Calibri"/>
                          <a:cs typeface="Times New Roman"/>
                        </a:rPr>
                        <a:t>track</a:t>
                      </a:r>
                      <a:r>
                        <a:rPr lang="en-US" sz="1100" i="1" spc="-25" dirty="0">
                          <a:latin typeface="Arial"/>
                          <a:ea typeface="Calibri"/>
                          <a:cs typeface="Times New Roman"/>
                        </a:rPr>
                        <a:t> </a:t>
                      </a:r>
                      <a:r>
                        <a:rPr lang="en-US" sz="1100" i="1" dirty="0">
                          <a:latin typeface="Arial"/>
                          <a:ea typeface="Calibri"/>
                          <a:cs typeface="Times New Roman"/>
                        </a:rPr>
                        <a:t>with</a:t>
                      </a:r>
                      <a:r>
                        <a:rPr lang="en-US" sz="1100" i="1" spc="-20" dirty="0">
                          <a:latin typeface="Arial"/>
                          <a:ea typeface="Calibri"/>
                          <a:cs typeface="Times New Roman"/>
                        </a:rPr>
                        <a:t> </a:t>
                      </a:r>
                      <a:r>
                        <a:rPr lang="en-US" sz="1100" i="1" spc="-5" dirty="0">
                          <a:latin typeface="Arial"/>
                          <a:ea typeface="Calibri"/>
                          <a:cs typeface="Times New Roman"/>
                        </a:rPr>
                        <a:t>a</a:t>
                      </a:r>
                      <a:r>
                        <a:rPr lang="en-US" sz="1100" i="1" dirty="0">
                          <a:latin typeface="Arial"/>
                          <a:ea typeface="Calibri"/>
                          <a:cs typeface="Times New Roman"/>
                        </a:rPr>
                        <a:t>n</a:t>
                      </a:r>
                      <a:r>
                        <a:rPr lang="en-US" sz="1100" i="1" spc="-10" dirty="0">
                          <a:latin typeface="Arial"/>
                          <a:ea typeface="Calibri"/>
                          <a:cs typeface="Times New Roman"/>
                        </a:rPr>
                        <a:t> </a:t>
                      </a:r>
                      <a:r>
                        <a:rPr lang="en-US" sz="1100" i="1" dirty="0">
                          <a:latin typeface="Arial"/>
                          <a:ea typeface="Calibri"/>
                          <a:cs typeface="Times New Roman"/>
                        </a:rPr>
                        <a:t>annual</a:t>
                      </a:r>
                      <a:r>
                        <a:rPr lang="en-US" sz="1100" i="1" spc="-35" dirty="0">
                          <a:latin typeface="Arial"/>
                          <a:ea typeface="Calibri"/>
                          <a:cs typeface="Times New Roman"/>
                        </a:rPr>
                        <a:t> </a:t>
                      </a:r>
                      <a:r>
                        <a:rPr lang="en-US" sz="1100" i="1" dirty="0">
                          <a:latin typeface="Arial"/>
                          <a:ea typeface="Calibri"/>
                          <a:cs typeface="Times New Roman"/>
                        </a:rPr>
                        <a:t>to</a:t>
                      </a:r>
                      <a:r>
                        <a:rPr lang="en-US" sz="1100" i="1" spc="-5" dirty="0">
                          <a:latin typeface="Arial"/>
                          <a:ea typeface="Calibri"/>
                          <a:cs typeface="Times New Roman"/>
                        </a:rPr>
                        <a:t>n</a:t>
                      </a:r>
                      <a:r>
                        <a:rPr lang="en-US" sz="1100" i="1" dirty="0">
                          <a:latin typeface="Arial"/>
                          <a:ea typeface="Calibri"/>
                          <a:cs typeface="Times New Roman"/>
                        </a:rPr>
                        <a:t>nage</a:t>
                      </a:r>
                      <a:r>
                        <a:rPr lang="en-US" sz="1100" i="1" spc="-40" dirty="0">
                          <a:latin typeface="Arial"/>
                          <a:ea typeface="Calibri"/>
                          <a:cs typeface="Times New Roman"/>
                        </a:rPr>
                        <a:t> </a:t>
                      </a:r>
                      <a:r>
                        <a:rPr lang="en-US" sz="1100" i="1" dirty="0">
                          <a:latin typeface="Arial"/>
                          <a:ea typeface="Calibri"/>
                          <a:cs typeface="Times New Roman"/>
                        </a:rPr>
                        <a:t>of:</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A"/>
                    </a:solidFill>
                  </a:tcPr>
                </a:tc>
                <a:tc hMerge="1">
                  <a:txBody>
                    <a:bodyPr/>
                    <a:lstStyle/>
                    <a:p>
                      <a:endParaRPr lang="en-US"/>
                    </a:p>
                  </a:txBody>
                  <a:tcPr/>
                </a:tc>
              </a:tr>
              <a:tr h="564515">
                <a:tc>
                  <a:txBody>
                    <a:bodyPr/>
                    <a:lstStyle/>
                    <a:p>
                      <a:pPr marL="64770" marR="0">
                        <a:lnSpc>
                          <a:spcPts val="1255"/>
                        </a:lnSpc>
                        <a:spcBef>
                          <a:spcPts val="0"/>
                        </a:spcBef>
                        <a:spcAft>
                          <a:spcPts val="0"/>
                        </a:spcAft>
                      </a:pPr>
                      <a:r>
                        <a:rPr lang="en-US" sz="1100" i="1" dirty="0">
                          <a:latin typeface="Arial"/>
                          <a:ea typeface="Calibri"/>
                          <a:cs typeface="Times New Roman"/>
                        </a:rPr>
                        <a:t>Track</a:t>
                      </a:r>
                      <a:r>
                        <a:rPr lang="en-US" sz="1100" i="1" spc="-25" dirty="0">
                          <a:latin typeface="Arial"/>
                          <a:ea typeface="Calibri"/>
                          <a:cs typeface="Times New Roman"/>
                        </a:rPr>
                        <a:t> </a:t>
                      </a:r>
                      <a:r>
                        <a:rPr lang="en-US" sz="1100" i="1" dirty="0">
                          <a:latin typeface="Arial"/>
                          <a:ea typeface="Calibri"/>
                          <a:cs typeface="Times New Roman"/>
                        </a:rPr>
                        <a:t>Class</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64770" marR="0">
                        <a:lnSpc>
                          <a:spcPts val="1255"/>
                        </a:lnSpc>
                        <a:spcBef>
                          <a:spcPts val="0"/>
                        </a:spcBef>
                        <a:spcAft>
                          <a:spcPts val="0"/>
                        </a:spcAft>
                      </a:pPr>
                      <a:r>
                        <a:rPr lang="en-US" sz="1100" i="1" dirty="0">
                          <a:latin typeface="Arial"/>
                          <a:ea typeface="Calibri"/>
                          <a:cs typeface="Times New Roman"/>
                        </a:rPr>
                        <a:t>Less</a:t>
                      </a:r>
                      <a:r>
                        <a:rPr lang="en-US" sz="1100" i="1" spc="-25" dirty="0">
                          <a:latin typeface="Arial"/>
                          <a:ea typeface="Calibri"/>
                          <a:cs typeface="Times New Roman"/>
                        </a:rPr>
                        <a:t> </a:t>
                      </a:r>
                      <a:r>
                        <a:rPr lang="en-US" sz="1100" i="1" dirty="0">
                          <a:latin typeface="Arial"/>
                          <a:ea typeface="Calibri"/>
                          <a:cs typeface="Times New Roman"/>
                        </a:rPr>
                        <a:t>than</a:t>
                      </a:r>
                      <a:endParaRPr lang="en-US" sz="1100" dirty="0">
                        <a:latin typeface="Calibri"/>
                        <a:ea typeface="Calibri"/>
                        <a:cs typeface="Times New Roman"/>
                      </a:endParaRPr>
                    </a:p>
                    <a:p>
                      <a:pPr marL="64770" marR="0">
                        <a:lnSpc>
                          <a:spcPct val="115000"/>
                        </a:lnSpc>
                        <a:spcBef>
                          <a:spcPts val="0"/>
                        </a:spcBef>
                        <a:spcAft>
                          <a:spcPts val="0"/>
                        </a:spcAft>
                      </a:pPr>
                      <a:r>
                        <a:rPr lang="en-US" sz="1100" i="1" dirty="0">
                          <a:latin typeface="Arial"/>
                          <a:ea typeface="Calibri"/>
                          <a:cs typeface="Times New Roman"/>
                        </a:rPr>
                        <a:t>40 </a:t>
                      </a:r>
                      <a:r>
                        <a:rPr lang="en-US" sz="1100" i="1" spc="-10" dirty="0">
                          <a:latin typeface="Arial"/>
                          <a:ea typeface="Calibri"/>
                          <a:cs typeface="Times New Roman"/>
                        </a:rPr>
                        <a:t>m</a:t>
                      </a:r>
                      <a:r>
                        <a:rPr lang="en-US" sz="1100" i="1" dirty="0">
                          <a:latin typeface="Arial"/>
                          <a:ea typeface="Calibri"/>
                          <a:cs typeface="Times New Roman"/>
                        </a:rPr>
                        <a:t>gt</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A"/>
                    </a:solidFill>
                  </a:tcPr>
                </a:tc>
                <a:tc>
                  <a:txBody>
                    <a:bodyPr/>
                    <a:lstStyle/>
                    <a:p>
                      <a:pPr marL="64770" marR="184150">
                        <a:lnSpc>
                          <a:spcPts val="1270"/>
                        </a:lnSpc>
                        <a:spcBef>
                          <a:spcPts val="5"/>
                        </a:spcBef>
                        <a:spcAft>
                          <a:spcPts val="0"/>
                        </a:spcAft>
                      </a:pPr>
                      <a:r>
                        <a:rPr lang="en-US" sz="1100" i="1" dirty="0">
                          <a:latin typeface="Arial"/>
                          <a:ea typeface="Calibri"/>
                          <a:cs typeface="Times New Roman"/>
                        </a:rPr>
                        <a:t>40</a:t>
                      </a:r>
                      <a:r>
                        <a:rPr lang="en-US" sz="1100" i="1" spc="-10" dirty="0">
                          <a:latin typeface="Arial"/>
                          <a:ea typeface="Calibri"/>
                          <a:cs typeface="Times New Roman"/>
                        </a:rPr>
                        <a:t> </a:t>
                      </a:r>
                      <a:r>
                        <a:rPr lang="en-US" sz="1100" i="1" dirty="0">
                          <a:latin typeface="Arial"/>
                          <a:ea typeface="Calibri"/>
                          <a:cs typeface="Times New Roman"/>
                        </a:rPr>
                        <a:t>to</a:t>
                      </a:r>
                      <a:r>
                        <a:rPr lang="en-US" sz="1100" i="1" spc="-10" dirty="0">
                          <a:latin typeface="Arial"/>
                          <a:ea typeface="Calibri"/>
                          <a:cs typeface="Times New Roman"/>
                        </a:rPr>
                        <a:t> </a:t>
                      </a:r>
                      <a:r>
                        <a:rPr lang="en-US" sz="1100" i="1" dirty="0">
                          <a:latin typeface="Arial"/>
                          <a:ea typeface="Calibri"/>
                          <a:cs typeface="Times New Roman"/>
                        </a:rPr>
                        <a:t>60</a:t>
                      </a:r>
                      <a:r>
                        <a:rPr lang="en-US" sz="1100" i="1" spc="-15" dirty="0">
                          <a:latin typeface="Arial"/>
                          <a:ea typeface="Calibri"/>
                          <a:cs typeface="Times New Roman"/>
                        </a:rPr>
                        <a:t> </a:t>
                      </a:r>
                      <a:r>
                        <a:rPr lang="en-US" sz="1100" i="1" dirty="0">
                          <a:latin typeface="Arial"/>
                          <a:ea typeface="Calibri"/>
                          <a:cs typeface="Times New Roman"/>
                        </a:rPr>
                        <a:t>mgt</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A"/>
                    </a:solidFill>
                  </a:tcPr>
                </a:tc>
                <a:tc>
                  <a:txBody>
                    <a:bodyPr/>
                    <a:lstStyle/>
                    <a:p>
                      <a:pPr marL="64770" marR="290195" algn="just">
                        <a:lnSpc>
                          <a:spcPts val="1270"/>
                        </a:lnSpc>
                        <a:spcBef>
                          <a:spcPts val="5"/>
                        </a:spcBef>
                        <a:spcAft>
                          <a:spcPts val="0"/>
                        </a:spcAft>
                      </a:pPr>
                      <a:r>
                        <a:rPr lang="en-US" sz="1100" i="1" dirty="0">
                          <a:latin typeface="Arial"/>
                          <a:ea typeface="Calibri"/>
                          <a:cs typeface="Times New Roman"/>
                        </a:rPr>
                        <a:t>Greater</a:t>
                      </a:r>
                      <a:r>
                        <a:rPr lang="en-US" sz="1100" i="1" spc="-40" dirty="0">
                          <a:latin typeface="Arial"/>
                          <a:ea typeface="Calibri"/>
                          <a:cs typeface="Times New Roman"/>
                        </a:rPr>
                        <a:t> </a:t>
                      </a:r>
                      <a:r>
                        <a:rPr lang="en-US" sz="1100" i="1" dirty="0">
                          <a:latin typeface="Arial"/>
                          <a:ea typeface="Calibri"/>
                          <a:cs typeface="Times New Roman"/>
                        </a:rPr>
                        <a:t>than</a:t>
                      </a:r>
                      <a:r>
                        <a:rPr lang="en-US" sz="1100" i="1" spc="-20" dirty="0">
                          <a:latin typeface="Arial"/>
                          <a:ea typeface="Calibri"/>
                          <a:cs typeface="Times New Roman"/>
                        </a:rPr>
                        <a:t> </a:t>
                      </a:r>
                      <a:r>
                        <a:rPr lang="en-US" sz="1100" i="1" dirty="0">
                          <a:latin typeface="Arial"/>
                          <a:ea typeface="Calibri"/>
                          <a:cs typeface="Times New Roman"/>
                        </a:rPr>
                        <a:t>60</a:t>
                      </a:r>
                      <a:r>
                        <a:rPr lang="en-US" sz="1100" i="1" spc="-15" dirty="0">
                          <a:latin typeface="Arial"/>
                          <a:ea typeface="Calibri"/>
                          <a:cs typeface="Times New Roman"/>
                        </a:rPr>
                        <a:t> </a:t>
                      </a:r>
                      <a:r>
                        <a:rPr lang="en-US" sz="1100" i="1" dirty="0">
                          <a:latin typeface="Arial"/>
                          <a:ea typeface="Calibri"/>
                          <a:cs typeface="Times New Roman"/>
                        </a:rPr>
                        <a:t>mgt</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A"/>
                    </a:solidFill>
                  </a:tcPr>
                </a:tc>
                <a:tc>
                  <a:txBody>
                    <a:bodyPr/>
                    <a:lstStyle/>
                    <a:p>
                      <a:pPr marL="64770" marR="132715">
                        <a:lnSpc>
                          <a:spcPts val="1270"/>
                        </a:lnSpc>
                        <a:spcBef>
                          <a:spcPts val="5"/>
                        </a:spcBef>
                        <a:spcAft>
                          <a:spcPts val="0"/>
                        </a:spcAft>
                      </a:pPr>
                      <a:r>
                        <a:rPr lang="en-US" sz="1100" i="1" dirty="0">
                          <a:latin typeface="Arial"/>
                          <a:ea typeface="Calibri"/>
                          <a:cs typeface="Times New Roman"/>
                        </a:rPr>
                        <a:t>Less</a:t>
                      </a:r>
                      <a:r>
                        <a:rPr lang="en-US" sz="1100" i="1" spc="-25" dirty="0">
                          <a:latin typeface="Arial"/>
                          <a:ea typeface="Calibri"/>
                          <a:cs typeface="Times New Roman"/>
                        </a:rPr>
                        <a:t> </a:t>
                      </a:r>
                      <a:r>
                        <a:rPr lang="en-US" sz="1100" i="1" dirty="0">
                          <a:latin typeface="Arial"/>
                          <a:ea typeface="Calibri"/>
                          <a:cs typeface="Times New Roman"/>
                        </a:rPr>
                        <a:t>than</a:t>
                      </a:r>
                      <a:r>
                        <a:rPr lang="en-US" sz="1100" i="1" spc="-20" dirty="0">
                          <a:latin typeface="Arial"/>
                          <a:ea typeface="Calibri"/>
                          <a:cs typeface="Times New Roman"/>
                        </a:rPr>
                        <a:t> </a:t>
                      </a:r>
                      <a:r>
                        <a:rPr lang="en-US" sz="1100" i="1" spc="-5" dirty="0">
                          <a:latin typeface="Arial"/>
                          <a:ea typeface="Calibri"/>
                          <a:cs typeface="Times New Roman"/>
                        </a:rPr>
                        <a:t>2</a:t>
                      </a:r>
                      <a:r>
                        <a:rPr lang="en-US" sz="1100" i="1" dirty="0">
                          <a:latin typeface="Arial"/>
                          <a:ea typeface="Calibri"/>
                          <a:cs typeface="Times New Roman"/>
                        </a:rPr>
                        <a:t>0</a:t>
                      </a:r>
                      <a:r>
                        <a:rPr lang="en-US" sz="1100" i="1" spc="-15" dirty="0">
                          <a:latin typeface="Arial"/>
                          <a:ea typeface="Calibri"/>
                          <a:cs typeface="Times New Roman"/>
                        </a:rPr>
                        <a:t> </a:t>
                      </a:r>
                      <a:r>
                        <a:rPr lang="en-US" sz="1100" i="1" dirty="0">
                          <a:latin typeface="Arial"/>
                          <a:ea typeface="Calibri"/>
                          <a:cs typeface="Times New Roman"/>
                        </a:rPr>
                        <a:t>mgt</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A"/>
                    </a:solidFill>
                  </a:tcPr>
                </a:tc>
                <a:tc>
                  <a:txBody>
                    <a:bodyPr/>
                    <a:lstStyle/>
                    <a:p>
                      <a:pPr marL="64770" marR="35560">
                        <a:lnSpc>
                          <a:spcPts val="1270"/>
                        </a:lnSpc>
                        <a:spcBef>
                          <a:spcPts val="5"/>
                        </a:spcBef>
                        <a:spcAft>
                          <a:spcPts val="0"/>
                        </a:spcAft>
                      </a:pPr>
                      <a:r>
                        <a:rPr lang="en-US" sz="1100" i="1" dirty="0">
                          <a:latin typeface="Arial"/>
                          <a:ea typeface="Calibri"/>
                          <a:cs typeface="Times New Roman"/>
                        </a:rPr>
                        <a:t>Greater</a:t>
                      </a:r>
                      <a:r>
                        <a:rPr lang="en-US" sz="1100" i="1" spc="-35" dirty="0">
                          <a:latin typeface="Arial"/>
                          <a:ea typeface="Calibri"/>
                          <a:cs typeface="Times New Roman"/>
                        </a:rPr>
                        <a:t> </a:t>
                      </a:r>
                      <a:r>
                        <a:rPr lang="en-US" sz="1100" i="1" dirty="0">
                          <a:latin typeface="Arial"/>
                          <a:ea typeface="Calibri"/>
                          <a:cs typeface="Times New Roman"/>
                        </a:rPr>
                        <a:t>than</a:t>
                      </a:r>
                      <a:r>
                        <a:rPr lang="en-US" sz="1100" i="1" spc="-20" dirty="0">
                          <a:latin typeface="Arial"/>
                          <a:ea typeface="Calibri"/>
                          <a:cs typeface="Times New Roman"/>
                        </a:rPr>
                        <a:t> </a:t>
                      </a:r>
                      <a:r>
                        <a:rPr lang="en-US" sz="1100" i="1" dirty="0">
                          <a:latin typeface="Arial"/>
                          <a:ea typeface="Calibri"/>
                          <a:cs typeface="Times New Roman"/>
                        </a:rPr>
                        <a:t>or</a:t>
                      </a:r>
                      <a:r>
                        <a:rPr lang="en-US" sz="1100" i="1" spc="-15" dirty="0">
                          <a:latin typeface="Arial"/>
                          <a:ea typeface="Calibri"/>
                          <a:cs typeface="Times New Roman"/>
                        </a:rPr>
                        <a:t> </a:t>
                      </a:r>
                      <a:r>
                        <a:rPr lang="en-US" sz="1100" i="1" dirty="0">
                          <a:latin typeface="Arial"/>
                          <a:ea typeface="Calibri"/>
                          <a:cs typeface="Times New Roman"/>
                        </a:rPr>
                        <a:t>equal</a:t>
                      </a:r>
                      <a:r>
                        <a:rPr lang="en-US" sz="1100" i="1" spc="-25" dirty="0">
                          <a:latin typeface="Arial"/>
                          <a:ea typeface="Calibri"/>
                          <a:cs typeface="Times New Roman"/>
                        </a:rPr>
                        <a:t> </a:t>
                      </a:r>
                      <a:r>
                        <a:rPr lang="en-US" sz="1100" i="1" dirty="0">
                          <a:latin typeface="Arial"/>
                          <a:ea typeface="Calibri"/>
                          <a:cs typeface="Times New Roman"/>
                        </a:rPr>
                        <a:t>to</a:t>
                      </a:r>
                      <a:r>
                        <a:rPr lang="en-US" sz="1100" i="1" spc="-10" dirty="0">
                          <a:latin typeface="Arial"/>
                          <a:ea typeface="Calibri"/>
                          <a:cs typeface="Times New Roman"/>
                        </a:rPr>
                        <a:t> </a:t>
                      </a:r>
                      <a:r>
                        <a:rPr lang="en-US" sz="1100" i="1" dirty="0">
                          <a:latin typeface="Arial"/>
                          <a:ea typeface="Calibri"/>
                          <a:cs typeface="Times New Roman"/>
                        </a:rPr>
                        <a:t>20</a:t>
                      </a:r>
                      <a:endParaRPr lang="en-US" sz="1100" dirty="0">
                        <a:latin typeface="Calibri"/>
                        <a:ea typeface="Calibri"/>
                        <a:cs typeface="Times New Roman"/>
                      </a:endParaRPr>
                    </a:p>
                    <a:p>
                      <a:pPr marL="64770" marR="0">
                        <a:lnSpc>
                          <a:spcPts val="1245"/>
                        </a:lnSpc>
                        <a:spcBef>
                          <a:spcPts val="0"/>
                        </a:spcBef>
                        <a:spcAft>
                          <a:spcPts val="0"/>
                        </a:spcAft>
                      </a:pPr>
                      <a:r>
                        <a:rPr lang="en-US" sz="1100" i="1" dirty="0">
                          <a:latin typeface="Arial"/>
                          <a:ea typeface="Calibri"/>
                          <a:cs typeface="Times New Roman"/>
                        </a:rPr>
                        <a:t>mgt</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A"/>
                    </a:solidFill>
                  </a:tcPr>
                </a:tc>
              </a:tr>
              <a:tr h="243205">
                <a:tc>
                  <a:txBody>
                    <a:bodyPr/>
                    <a:lstStyle/>
                    <a:p>
                      <a:pPr marL="64770" marR="0">
                        <a:lnSpc>
                          <a:spcPts val="1255"/>
                        </a:lnSpc>
                        <a:spcBef>
                          <a:spcPts val="0"/>
                        </a:spcBef>
                        <a:spcAft>
                          <a:spcPts val="0"/>
                        </a:spcAft>
                      </a:pPr>
                      <a:r>
                        <a:rPr lang="en-US" sz="1100" i="1" dirty="0">
                          <a:latin typeface="Arial"/>
                          <a:ea typeface="Calibri"/>
                          <a:cs typeface="Times New Roman"/>
                        </a:rPr>
                        <a:t>5</a:t>
                      </a:r>
                      <a:r>
                        <a:rPr lang="en-US" sz="1100" i="1" spc="-5" dirty="0">
                          <a:latin typeface="Arial"/>
                          <a:ea typeface="Calibri"/>
                          <a:cs typeface="Times New Roman"/>
                        </a:rPr>
                        <a:t> </a:t>
                      </a:r>
                      <a:r>
                        <a:rPr lang="en-US" sz="1100" i="1" dirty="0">
                          <a:latin typeface="Arial"/>
                          <a:ea typeface="Calibri"/>
                          <a:cs typeface="Times New Roman"/>
                        </a:rPr>
                        <a:t>and</a:t>
                      </a:r>
                      <a:r>
                        <a:rPr lang="en-US" sz="1100" i="1" spc="-20" dirty="0">
                          <a:latin typeface="Arial"/>
                          <a:ea typeface="Calibri"/>
                          <a:cs typeface="Times New Roman"/>
                        </a:rPr>
                        <a:t> </a:t>
                      </a:r>
                      <a:r>
                        <a:rPr lang="en-US" sz="1100" i="1" dirty="0">
                          <a:latin typeface="Arial"/>
                          <a:ea typeface="Calibri"/>
                          <a:cs typeface="Times New Roman"/>
                        </a:rPr>
                        <a:t>above</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64770" marR="0">
                        <a:lnSpc>
                          <a:spcPts val="1255"/>
                        </a:lnSpc>
                        <a:spcBef>
                          <a:spcPts val="0"/>
                        </a:spcBef>
                        <a:spcAft>
                          <a:spcPts val="0"/>
                        </a:spcAft>
                      </a:pPr>
                      <a:r>
                        <a:rPr lang="en-US" sz="1100" i="1" dirty="0">
                          <a:latin typeface="Arial"/>
                          <a:ea typeface="Calibri"/>
                          <a:cs typeface="Times New Roman"/>
                        </a:rPr>
                        <a:t>2</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0">
                        <a:lnSpc>
                          <a:spcPts val="1255"/>
                        </a:lnSpc>
                        <a:spcBef>
                          <a:spcPts val="0"/>
                        </a:spcBef>
                        <a:spcAft>
                          <a:spcPts val="0"/>
                        </a:spcAft>
                      </a:pPr>
                      <a:r>
                        <a:rPr lang="en-US" sz="1100" i="1" dirty="0">
                          <a:latin typeface="Arial"/>
                          <a:ea typeface="Calibri"/>
                          <a:cs typeface="Times New Roman"/>
                        </a:rPr>
                        <a:t>3</a:t>
                      </a:r>
                      <a:r>
                        <a:rPr lang="en-US" sz="1100" i="1" spc="-5" dirty="0">
                          <a:latin typeface="Arial"/>
                          <a:ea typeface="Calibri"/>
                          <a:cs typeface="Times New Roman"/>
                        </a:rPr>
                        <a:t> </a:t>
                      </a:r>
                      <a:r>
                        <a:rPr lang="en-US" sz="1100" i="1" dirty="0">
                          <a:latin typeface="Arial"/>
                          <a:ea typeface="Calibri"/>
                          <a:cs typeface="Times New Roman"/>
                        </a:rPr>
                        <a:t>[2]</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lnSpc>
                          <a:spcPts val="1255"/>
                        </a:lnSpc>
                        <a:spcBef>
                          <a:spcPts val="0"/>
                        </a:spcBef>
                        <a:spcAft>
                          <a:spcPts val="0"/>
                        </a:spcAft>
                      </a:pPr>
                      <a:r>
                        <a:rPr lang="en-US" sz="1100" i="1" dirty="0">
                          <a:latin typeface="Arial"/>
                          <a:ea typeface="Calibri"/>
                          <a:cs typeface="Times New Roman"/>
                        </a:rPr>
                        <a:t>4</a:t>
                      </a:r>
                      <a:r>
                        <a:rPr lang="en-US" sz="1100" i="1" spc="-5" dirty="0">
                          <a:latin typeface="Arial"/>
                          <a:ea typeface="Calibri"/>
                          <a:cs typeface="Times New Roman"/>
                        </a:rPr>
                        <a:t> </a:t>
                      </a:r>
                      <a:r>
                        <a:rPr lang="en-US" sz="1100" i="1" dirty="0">
                          <a:latin typeface="Arial"/>
                          <a:ea typeface="Calibri"/>
                          <a:cs typeface="Times New Roman"/>
                        </a:rPr>
                        <a:t>[2]</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lnSpc>
                          <a:spcPts val="1255"/>
                        </a:lnSpc>
                        <a:spcBef>
                          <a:spcPts val="0"/>
                        </a:spcBef>
                        <a:spcAft>
                          <a:spcPts val="0"/>
                        </a:spcAft>
                      </a:pPr>
                      <a:r>
                        <a:rPr lang="en-US" sz="1100" i="1" dirty="0">
                          <a:latin typeface="Arial"/>
                          <a:ea typeface="Calibri"/>
                          <a:cs typeface="Times New Roman"/>
                        </a:rPr>
                        <a:t>3</a:t>
                      </a:r>
                      <a:r>
                        <a:rPr lang="en-US" sz="1100" i="1" spc="-5" dirty="0">
                          <a:latin typeface="Arial"/>
                          <a:ea typeface="Calibri"/>
                          <a:cs typeface="Times New Roman"/>
                        </a:rPr>
                        <a:t> </a:t>
                      </a:r>
                      <a:r>
                        <a:rPr lang="en-US" sz="1100" i="1" dirty="0">
                          <a:latin typeface="Arial"/>
                          <a:ea typeface="Calibri"/>
                          <a:cs typeface="Times New Roman"/>
                        </a:rPr>
                        <a:t>[2]</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lnSpc>
                          <a:spcPts val="1255"/>
                        </a:lnSpc>
                        <a:spcBef>
                          <a:spcPts val="0"/>
                        </a:spcBef>
                        <a:spcAft>
                          <a:spcPts val="0"/>
                        </a:spcAft>
                      </a:pPr>
                      <a:r>
                        <a:rPr lang="en-US" sz="1100" i="1" dirty="0">
                          <a:latin typeface="Arial"/>
                          <a:ea typeface="Calibri"/>
                          <a:cs typeface="Times New Roman"/>
                        </a:rPr>
                        <a:t>3</a:t>
                      </a:r>
                      <a:r>
                        <a:rPr lang="en-US" sz="1100" i="1" spc="-5" dirty="0">
                          <a:latin typeface="Arial"/>
                          <a:ea typeface="Calibri"/>
                          <a:cs typeface="Times New Roman"/>
                        </a:rPr>
                        <a:t> </a:t>
                      </a:r>
                      <a:r>
                        <a:rPr lang="en-US" sz="1100" i="1" dirty="0">
                          <a:latin typeface="Arial"/>
                          <a:ea typeface="Calibri"/>
                          <a:cs typeface="Times New Roman"/>
                        </a:rPr>
                        <a:t>[2]</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3205">
                <a:tc>
                  <a:txBody>
                    <a:bodyPr/>
                    <a:lstStyle/>
                    <a:p>
                      <a:pPr marL="64770" marR="0">
                        <a:lnSpc>
                          <a:spcPts val="1255"/>
                        </a:lnSpc>
                        <a:spcBef>
                          <a:spcPts val="0"/>
                        </a:spcBef>
                        <a:spcAft>
                          <a:spcPts val="0"/>
                        </a:spcAft>
                      </a:pPr>
                      <a:r>
                        <a:rPr lang="en-US" sz="1100" i="1" dirty="0">
                          <a:latin typeface="Arial"/>
                          <a:ea typeface="Calibri"/>
                          <a:cs typeface="Times New Roman"/>
                        </a:rPr>
                        <a:t>4</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64770" marR="0">
                        <a:lnSpc>
                          <a:spcPts val="1255"/>
                        </a:lnSpc>
                        <a:spcBef>
                          <a:spcPts val="0"/>
                        </a:spcBef>
                        <a:spcAft>
                          <a:spcPts val="0"/>
                        </a:spcAft>
                      </a:pPr>
                      <a:r>
                        <a:rPr lang="en-US" sz="1100" i="1" dirty="0">
                          <a:latin typeface="Arial"/>
                          <a:ea typeface="Calibri"/>
                          <a:cs typeface="Times New Roman"/>
                        </a:rPr>
                        <a:t>2</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lnSpc>
                          <a:spcPts val="1255"/>
                        </a:lnSpc>
                        <a:spcBef>
                          <a:spcPts val="0"/>
                        </a:spcBef>
                        <a:spcAft>
                          <a:spcPts val="0"/>
                        </a:spcAft>
                      </a:pPr>
                      <a:r>
                        <a:rPr lang="en-US" sz="1100" i="1" dirty="0">
                          <a:latin typeface="Arial"/>
                          <a:ea typeface="Calibri"/>
                          <a:cs typeface="Times New Roman"/>
                        </a:rPr>
                        <a:t>3</a:t>
                      </a:r>
                      <a:r>
                        <a:rPr lang="en-US" sz="1100" i="1" spc="-5" dirty="0">
                          <a:latin typeface="Arial"/>
                          <a:ea typeface="Calibri"/>
                          <a:cs typeface="Times New Roman"/>
                        </a:rPr>
                        <a:t> </a:t>
                      </a:r>
                      <a:r>
                        <a:rPr lang="en-US" sz="1100" i="1" dirty="0">
                          <a:latin typeface="Arial"/>
                          <a:ea typeface="Calibri"/>
                          <a:cs typeface="Times New Roman"/>
                        </a:rPr>
                        <a:t>[2]</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lnSpc>
                          <a:spcPts val="1255"/>
                        </a:lnSpc>
                        <a:spcBef>
                          <a:spcPts val="0"/>
                        </a:spcBef>
                        <a:spcAft>
                          <a:spcPts val="0"/>
                        </a:spcAft>
                      </a:pPr>
                      <a:r>
                        <a:rPr lang="en-US" sz="1100" i="1" dirty="0">
                          <a:latin typeface="Arial"/>
                          <a:ea typeface="Calibri"/>
                          <a:cs typeface="Times New Roman"/>
                        </a:rPr>
                        <a:t>4</a:t>
                      </a:r>
                      <a:r>
                        <a:rPr lang="en-US" sz="1100" i="1" spc="-5" dirty="0">
                          <a:latin typeface="Arial"/>
                          <a:ea typeface="Calibri"/>
                          <a:cs typeface="Times New Roman"/>
                        </a:rPr>
                        <a:t> </a:t>
                      </a:r>
                      <a:r>
                        <a:rPr lang="en-US" sz="1100" i="1" dirty="0">
                          <a:latin typeface="Arial"/>
                          <a:ea typeface="Calibri"/>
                          <a:cs typeface="Times New Roman"/>
                        </a:rPr>
                        <a:t>[2]</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lnSpc>
                          <a:spcPts val="1255"/>
                        </a:lnSpc>
                        <a:spcBef>
                          <a:spcPts val="0"/>
                        </a:spcBef>
                        <a:spcAft>
                          <a:spcPts val="0"/>
                        </a:spcAft>
                      </a:pPr>
                      <a:r>
                        <a:rPr lang="en-US" sz="1100" i="1" dirty="0">
                          <a:latin typeface="Arial"/>
                          <a:ea typeface="Calibri"/>
                          <a:cs typeface="Times New Roman"/>
                        </a:rPr>
                        <a:t>2</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lnSpc>
                          <a:spcPts val="1255"/>
                        </a:lnSpc>
                        <a:spcBef>
                          <a:spcPts val="0"/>
                        </a:spcBef>
                        <a:spcAft>
                          <a:spcPts val="0"/>
                        </a:spcAft>
                      </a:pPr>
                      <a:r>
                        <a:rPr lang="en-US" sz="1100" i="1" dirty="0">
                          <a:latin typeface="Arial"/>
                          <a:ea typeface="Calibri"/>
                          <a:cs typeface="Times New Roman"/>
                        </a:rPr>
                        <a:t>3</a:t>
                      </a:r>
                      <a:r>
                        <a:rPr lang="en-US" sz="1100" i="1" spc="-5" dirty="0">
                          <a:latin typeface="Arial"/>
                          <a:ea typeface="Calibri"/>
                          <a:cs typeface="Times New Roman"/>
                        </a:rPr>
                        <a:t> </a:t>
                      </a:r>
                      <a:r>
                        <a:rPr lang="en-US" sz="1100" i="1" dirty="0">
                          <a:latin typeface="Arial"/>
                          <a:ea typeface="Calibri"/>
                          <a:cs typeface="Times New Roman"/>
                        </a:rPr>
                        <a:t>[2]</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3205">
                <a:tc>
                  <a:txBody>
                    <a:bodyPr/>
                    <a:lstStyle/>
                    <a:p>
                      <a:pPr marL="64770" marR="0">
                        <a:lnSpc>
                          <a:spcPts val="1255"/>
                        </a:lnSpc>
                        <a:spcBef>
                          <a:spcPts val="0"/>
                        </a:spcBef>
                        <a:spcAft>
                          <a:spcPts val="0"/>
                        </a:spcAft>
                      </a:pPr>
                      <a:r>
                        <a:rPr lang="en-US" sz="1100" i="1" dirty="0">
                          <a:latin typeface="Arial"/>
                          <a:ea typeface="Calibri"/>
                          <a:cs typeface="Times New Roman"/>
                        </a:rPr>
                        <a:t>3</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64770" marR="0">
                        <a:lnSpc>
                          <a:spcPts val="1255"/>
                        </a:lnSpc>
                        <a:spcBef>
                          <a:spcPts val="0"/>
                        </a:spcBef>
                        <a:spcAft>
                          <a:spcPts val="0"/>
                        </a:spcAft>
                      </a:pPr>
                      <a:r>
                        <a:rPr lang="en-US" sz="1100" i="1" dirty="0">
                          <a:latin typeface="Arial"/>
                          <a:ea typeface="Calibri"/>
                          <a:cs typeface="Times New Roman"/>
                        </a:rPr>
                        <a:t>1</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lnSpc>
                          <a:spcPts val="1255"/>
                        </a:lnSpc>
                        <a:spcBef>
                          <a:spcPts val="0"/>
                        </a:spcBef>
                        <a:spcAft>
                          <a:spcPts val="0"/>
                        </a:spcAft>
                      </a:pPr>
                      <a:r>
                        <a:rPr lang="en-US" sz="1100" i="1" dirty="0">
                          <a:latin typeface="Arial"/>
                          <a:ea typeface="Calibri"/>
                          <a:cs typeface="Times New Roman"/>
                        </a:rPr>
                        <a:t>2</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lnSpc>
                          <a:spcPts val="1255"/>
                        </a:lnSpc>
                        <a:spcBef>
                          <a:spcPts val="0"/>
                        </a:spcBef>
                        <a:spcAft>
                          <a:spcPts val="0"/>
                        </a:spcAft>
                      </a:pPr>
                      <a:r>
                        <a:rPr lang="en-US" sz="1100" i="1" dirty="0">
                          <a:latin typeface="Arial"/>
                          <a:ea typeface="Calibri"/>
                          <a:cs typeface="Times New Roman"/>
                        </a:rPr>
                        <a:t>2</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lnSpc>
                          <a:spcPts val="1255"/>
                        </a:lnSpc>
                        <a:spcBef>
                          <a:spcPts val="0"/>
                        </a:spcBef>
                        <a:spcAft>
                          <a:spcPts val="0"/>
                        </a:spcAft>
                      </a:pPr>
                      <a:r>
                        <a:rPr lang="en-US" sz="1100" i="1" dirty="0">
                          <a:latin typeface="Arial"/>
                          <a:ea typeface="Calibri"/>
                          <a:cs typeface="Times New Roman"/>
                        </a:rPr>
                        <a:t>2</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lnSpc>
                          <a:spcPts val="1255"/>
                        </a:lnSpc>
                        <a:spcBef>
                          <a:spcPts val="0"/>
                        </a:spcBef>
                        <a:spcAft>
                          <a:spcPts val="0"/>
                        </a:spcAft>
                      </a:pPr>
                      <a:r>
                        <a:rPr lang="en-US" sz="1100" i="1" dirty="0">
                          <a:latin typeface="Arial"/>
                          <a:ea typeface="Calibri"/>
                          <a:cs typeface="Times New Roman"/>
                        </a:rPr>
                        <a:t>2</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3205">
                <a:tc>
                  <a:txBody>
                    <a:bodyPr/>
                    <a:lstStyle/>
                    <a:p>
                      <a:pPr marL="64770" marR="0">
                        <a:lnSpc>
                          <a:spcPts val="1255"/>
                        </a:lnSpc>
                        <a:spcBef>
                          <a:spcPts val="0"/>
                        </a:spcBef>
                        <a:spcAft>
                          <a:spcPts val="0"/>
                        </a:spcAft>
                      </a:pPr>
                      <a:r>
                        <a:rPr lang="en-US" sz="1100" i="1" dirty="0">
                          <a:latin typeface="Arial"/>
                          <a:ea typeface="Calibri"/>
                          <a:cs typeface="Times New Roman"/>
                        </a:rPr>
                        <a:t>2</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64770" marR="0">
                        <a:lnSpc>
                          <a:spcPts val="1255"/>
                        </a:lnSpc>
                        <a:spcBef>
                          <a:spcPts val="0"/>
                        </a:spcBef>
                        <a:spcAft>
                          <a:spcPts val="0"/>
                        </a:spcAft>
                      </a:pPr>
                      <a:r>
                        <a:rPr lang="en-US" sz="1100" i="1" dirty="0">
                          <a:latin typeface="Arial"/>
                          <a:ea typeface="Calibri"/>
                          <a:cs typeface="Times New Roman"/>
                        </a:rPr>
                        <a:t>0</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lnSpc>
                          <a:spcPts val="1255"/>
                        </a:lnSpc>
                        <a:spcBef>
                          <a:spcPts val="0"/>
                        </a:spcBef>
                        <a:spcAft>
                          <a:spcPts val="0"/>
                        </a:spcAft>
                      </a:pPr>
                      <a:r>
                        <a:rPr lang="en-US" sz="1100" i="1" dirty="0">
                          <a:latin typeface="Arial"/>
                          <a:ea typeface="Calibri"/>
                          <a:cs typeface="Times New Roman"/>
                        </a:rPr>
                        <a:t>0</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lnSpc>
                          <a:spcPts val="1255"/>
                        </a:lnSpc>
                        <a:spcBef>
                          <a:spcPts val="0"/>
                        </a:spcBef>
                        <a:spcAft>
                          <a:spcPts val="0"/>
                        </a:spcAft>
                      </a:pPr>
                      <a:r>
                        <a:rPr lang="en-US" sz="1100" i="1" dirty="0">
                          <a:latin typeface="Arial"/>
                          <a:ea typeface="Calibri"/>
                          <a:cs typeface="Times New Roman"/>
                        </a:rPr>
                        <a:t>0</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lnSpc>
                          <a:spcPts val="1255"/>
                        </a:lnSpc>
                        <a:spcBef>
                          <a:spcPts val="0"/>
                        </a:spcBef>
                        <a:spcAft>
                          <a:spcPts val="0"/>
                        </a:spcAft>
                      </a:pPr>
                      <a:r>
                        <a:rPr lang="en-US" sz="1100" i="1" dirty="0">
                          <a:latin typeface="Arial"/>
                          <a:ea typeface="Calibri"/>
                          <a:cs typeface="Times New Roman"/>
                        </a:rPr>
                        <a:t>1</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lnSpc>
                          <a:spcPts val="1255"/>
                        </a:lnSpc>
                        <a:spcBef>
                          <a:spcPts val="0"/>
                        </a:spcBef>
                        <a:spcAft>
                          <a:spcPts val="0"/>
                        </a:spcAft>
                      </a:pPr>
                      <a:r>
                        <a:rPr lang="en-US" sz="1100" i="1" dirty="0">
                          <a:latin typeface="Arial"/>
                          <a:ea typeface="Calibri"/>
                          <a:cs typeface="Times New Roman"/>
                        </a:rPr>
                        <a:t>1</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3205">
                <a:tc>
                  <a:txBody>
                    <a:bodyPr/>
                    <a:lstStyle/>
                    <a:p>
                      <a:pPr marL="64770" marR="0">
                        <a:lnSpc>
                          <a:spcPts val="1260"/>
                        </a:lnSpc>
                        <a:spcBef>
                          <a:spcPts val="0"/>
                        </a:spcBef>
                        <a:spcAft>
                          <a:spcPts val="0"/>
                        </a:spcAft>
                      </a:pPr>
                      <a:r>
                        <a:rPr lang="en-US" sz="1100" i="1" dirty="0">
                          <a:latin typeface="Arial"/>
                          <a:ea typeface="Calibri"/>
                          <a:cs typeface="Times New Roman"/>
                        </a:rPr>
                        <a:t>1</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64770" marR="0">
                        <a:lnSpc>
                          <a:spcPts val="1260"/>
                        </a:lnSpc>
                        <a:spcBef>
                          <a:spcPts val="0"/>
                        </a:spcBef>
                        <a:spcAft>
                          <a:spcPts val="0"/>
                        </a:spcAft>
                      </a:pPr>
                      <a:r>
                        <a:rPr lang="en-US" sz="1100" i="1" dirty="0">
                          <a:latin typeface="Arial"/>
                          <a:ea typeface="Calibri"/>
                          <a:cs typeface="Times New Roman"/>
                        </a:rPr>
                        <a:t>0</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lnSpc>
                          <a:spcPts val="1260"/>
                        </a:lnSpc>
                        <a:spcBef>
                          <a:spcPts val="0"/>
                        </a:spcBef>
                        <a:spcAft>
                          <a:spcPts val="0"/>
                        </a:spcAft>
                      </a:pPr>
                      <a:r>
                        <a:rPr lang="en-US" sz="1100" i="1" dirty="0">
                          <a:latin typeface="Arial"/>
                          <a:ea typeface="Calibri"/>
                          <a:cs typeface="Times New Roman"/>
                        </a:rPr>
                        <a:t>0</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lnSpc>
                          <a:spcPts val="1260"/>
                        </a:lnSpc>
                        <a:spcBef>
                          <a:spcPts val="0"/>
                        </a:spcBef>
                        <a:spcAft>
                          <a:spcPts val="0"/>
                        </a:spcAft>
                      </a:pPr>
                      <a:r>
                        <a:rPr lang="en-US" sz="1100" i="1" dirty="0">
                          <a:latin typeface="Arial"/>
                          <a:ea typeface="Calibri"/>
                          <a:cs typeface="Times New Roman"/>
                        </a:rPr>
                        <a:t>0</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lnSpc>
                          <a:spcPts val="1260"/>
                        </a:lnSpc>
                        <a:spcBef>
                          <a:spcPts val="0"/>
                        </a:spcBef>
                        <a:spcAft>
                          <a:spcPts val="0"/>
                        </a:spcAft>
                      </a:pPr>
                      <a:r>
                        <a:rPr lang="en-US" sz="1100" i="1" dirty="0">
                          <a:latin typeface="Arial"/>
                          <a:ea typeface="Calibri"/>
                          <a:cs typeface="Times New Roman"/>
                        </a:rPr>
                        <a:t>0</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lnSpc>
                          <a:spcPts val="1260"/>
                        </a:lnSpc>
                        <a:spcBef>
                          <a:spcPts val="0"/>
                        </a:spcBef>
                        <a:spcAft>
                          <a:spcPts val="0"/>
                        </a:spcAft>
                      </a:pPr>
                      <a:r>
                        <a:rPr lang="en-US" sz="1100" i="1" dirty="0">
                          <a:latin typeface="Arial"/>
                          <a:ea typeface="Calibri"/>
                          <a:cs typeface="Times New Roman"/>
                        </a:rPr>
                        <a:t>0</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3840">
                <a:tc>
                  <a:txBody>
                    <a:bodyPr/>
                    <a:lstStyle/>
                    <a:p>
                      <a:pPr marL="64770" marR="0">
                        <a:lnSpc>
                          <a:spcPts val="1260"/>
                        </a:lnSpc>
                        <a:spcBef>
                          <a:spcPts val="0"/>
                        </a:spcBef>
                        <a:spcAft>
                          <a:spcPts val="0"/>
                        </a:spcAft>
                      </a:pPr>
                      <a:r>
                        <a:rPr lang="en-US" sz="1100" i="1" dirty="0">
                          <a:latin typeface="Arial"/>
                          <a:ea typeface="Calibri"/>
                          <a:cs typeface="Times New Roman"/>
                        </a:rPr>
                        <a:t>Excepted</a:t>
                      </a:r>
                      <a:r>
                        <a:rPr lang="en-US" sz="1100" i="1" spc="-45" dirty="0">
                          <a:latin typeface="Arial"/>
                          <a:ea typeface="Calibri"/>
                          <a:cs typeface="Times New Roman"/>
                        </a:rPr>
                        <a:t> </a:t>
                      </a:r>
                      <a:r>
                        <a:rPr lang="en-US" sz="1100" i="1" dirty="0">
                          <a:latin typeface="Arial"/>
                          <a:ea typeface="Calibri"/>
                          <a:cs typeface="Times New Roman"/>
                        </a:rPr>
                        <a:t>t</a:t>
                      </a:r>
                      <a:r>
                        <a:rPr lang="en-US" sz="1100" i="1" spc="-5" dirty="0">
                          <a:latin typeface="Arial"/>
                          <a:ea typeface="Calibri"/>
                          <a:cs typeface="Times New Roman"/>
                        </a:rPr>
                        <a:t>r</a:t>
                      </a:r>
                      <a:r>
                        <a:rPr lang="en-US" sz="1100" i="1" dirty="0">
                          <a:latin typeface="Arial"/>
                          <a:ea typeface="Calibri"/>
                          <a:cs typeface="Times New Roman"/>
                        </a:rPr>
                        <a:t>ack</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marL="64770" marR="0">
                        <a:lnSpc>
                          <a:spcPts val="1260"/>
                        </a:lnSpc>
                        <a:spcBef>
                          <a:spcPts val="0"/>
                        </a:spcBef>
                        <a:spcAft>
                          <a:spcPts val="0"/>
                        </a:spcAft>
                      </a:pPr>
                      <a:r>
                        <a:rPr lang="en-US" sz="1100" i="1" dirty="0">
                          <a:latin typeface="Arial"/>
                          <a:ea typeface="Calibri"/>
                          <a:cs typeface="Times New Roman"/>
                        </a:rPr>
                        <a:t>0</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lnSpc>
                          <a:spcPts val="1260"/>
                        </a:lnSpc>
                        <a:spcBef>
                          <a:spcPts val="0"/>
                        </a:spcBef>
                        <a:spcAft>
                          <a:spcPts val="0"/>
                        </a:spcAft>
                      </a:pPr>
                      <a:r>
                        <a:rPr lang="en-US" sz="1100" i="1" dirty="0">
                          <a:latin typeface="Arial"/>
                          <a:ea typeface="Calibri"/>
                          <a:cs typeface="Times New Roman"/>
                        </a:rPr>
                        <a:t>0</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lnSpc>
                          <a:spcPts val="1260"/>
                        </a:lnSpc>
                        <a:spcBef>
                          <a:spcPts val="0"/>
                        </a:spcBef>
                        <a:spcAft>
                          <a:spcPts val="0"/>
                        </a:spcAft>
                      </a:pPr>
                      <a:r>
                        <a:rPr lang="en-US" sz="1100" i="1" dirty="0">
                          <a:latin typeface="Arial"/>
                          <a:ea typeface="Calibri"/>
                          <a:cs typeface="Times New Roman"/>
                        </a:rPr>
                        <a:t>0</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lnSpc>
                          <a:spcPts val="1260"/>
                        </a:lnSpc>
                        <a:spcBef>
                          <a:spcPts val="0"/>
                        </a:spcBef>
                        <a:spcAft>
                          <a:spcPts val="0"/>
                        </a:spcAft>
                      </a:pPr>
                      <a:r>
                        <a:rPr lang="en-US" sz="1100" i="1" dirty="0">
                          <a:latin typeface="Arial"/>
                          <a:ea typeface="Calibri"/>
                          <a:cs typeface="Times New Roman"/>
                        </a:rPr>
                        <a:t>n/a</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lnSpc>
                          <a:spcPts val="1260"/>
                        </a:lnSpc>
                        <a:spcBef>
                          <a:spcPts val="0"/>
                        </a:spcBef>
                        <a:spcAft>
                          <a:spcPts val="0"/>
                        </a:spcAft>
                      </a:pPr>
                      <a:r>
                        <a:rPr lang="en-US" sz="1100" i="1" dirty="0">
                          <a:latin typeface="Arial"/>
                          <a:ea typeface="Calibri"/>
                          <a:cs typeface="Times New Roman"/>
                        </a:rPr>
                        <a:t>n/a</a:t>
                      </a:r>
                      <a:endParaRPr lang="en-US" sz="11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 name="TextBox 10"/>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93</a:t>
            </a:fld>
            <a:endParaRPr lang="en-US" sz="800" dirty="0">
              <a:solidFill>
                <a:prstClr val="black"/>
              </a:solidFill>
            </a:endParaRPr>
          </a:p>
        </p:txBody>
      </p:sp>
    </p:spTree>
    <p:extLst>
      <p:ext uri="{BB962C8B-B14F-4D97-AF65-F5344CB8AC3E}">
        <p14:creationId xmlns:p14="http://schemas.microsoft.com/office/powerpoint/2010/main" val="22628291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14400" y="1981200"/>
            <a:ext cx="7315200" cy="144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smtClean="0">
                <a:solidFill>
                  <a:sysClr val="windowText" lastClr="000000"/>
                </a:solidFill>
              </a:rPr>
              <a:t>119(h)(6) </a:t>
            </a:r>
            <a:r>
              <a:rPr lang="en-US" sz="2000" kern="0" dirty="0">
                <a:solidFill>
                  <a:sysClr val="windowText" lastClr="000000"/>
                </a:solidFill>
              </a:rPr>
              <a:t>CONTINUED </a:t>
            </a:r>
            <a:endParaRPr lang="en-US" sz="2000" kern="0" dirty="0" smtClean="0">
              <a:solidFill>
                <a:sysClr val="windowText" lastClr="000000"/>
              </a:solidFill>
            </a:endParaRPr>
          </a:p>
          <a:p>
            <a:pPr marL="45720" indent="0">
              <a:buNone/>
            </a:pPr>
            <a:r>
              <a:rPr lang="en-US" sz="1600" b="1" kern="0" dirty="0" smtClean="0">
                <a:solidFill>
                  <a:sysClr val="windowText" lastClr="000000"/>
                </a:solidFill>
              </a:rPr>
              <a:t>Iv. All CWR joints that are located in switches, turnouts, track crossings, lift rail assemblies or other transition devices on moveable bridges must be inspected on foot at least monthly,</a:t>
            </a:r>
          </a:p>
          <a:p>
            <a:pPr marL="331470" indent="-285750">
              <a:buFont typeface="+mj-lt"/>
              <a:buAutoNum type="romanLcPeriod"/>
            </a:pPr>
            <a:endParaRPr lang="en-US" sz="1000" kern="0" dirty="0" smtClean="0">
              <a:solidFill>
                <a:sysClr val="windowText" lastClr="000000"/>
              </a:solidFill>
            </a:endParaRPr>
          </a:p>
        </p:txBody>
      </p:sp>
      <p:grpSp>
        <p:nvGrpSpPr>
          <p:cNvPr id="11" name="Group 363"/>
          <p:cNvGrpSpPr>
            <a:grpSpLocks/>
          </p:cNvGrpSpPr>
          <p:nvPr/>
        </p:nvGrpSpPr>
        <p:grpSpPr bwMode="auto">
          <a:xfrm>
            <a:off x="1981200" y="3919538"/>
            <a:ext cx="5686425" cy="1643062"/>
            <a:chOff x="1842" y="1658"/>
            <a:chExt cx="8956" cy="2586"/>
          </a:xfrm>
        </p:grpSpPr>
        <p:grpSp>
          <p:nvGrpSpPr>
            <p:cNvPr id="12" name="Group 364"/>
            <p:cNvGrpSpPr>
              <a:grpSpLocks/>
            </p:cNvGrpSpPr>
            <p:nvPr/>
          </p:nvGrpSpPr>
          <p:grpSpPr bwMode="auto">
            <a:xfrm>
              <a:off x="2489" y="3992"/>
              <a:ext cx="8212" cy="2"/>
              <a:chOff x="2489" y="3992"/>
              <a:chExt cx="8212" cy="2"/>
            </a:xfrm>
          </p:grpSpPr>
          <p:sp>
            <p:nvSpPr>
              <p:cNvPr id="145" name="Freeform 365"/>
              <p:cNvSpPr>
                <a:spLocks/>
              </p:cNvSpPr>
              <p:nvPr/>
            </p:nvSpPr>
            <p:spPr bwMode="auto">
              <a:xfrm>
                <a:off x="2489" y="3992"/>
                <a:ext cx="8212" cy="2"/>
              </a:xfrm>
              <a:custGeom>
                <a:avLst/>
                <a:gdLst/>
                <a:ahLst/>
                <a:cxnLst>
                  <a:cxn ang="0">
                    <a:pos x="0" y="0"/>
                  </a:cxn>
                  <a:cxn ang="0">
                    <a:pos x="8211" y="0"/>
                  </a:cxn>
                </a:cxnLst>
                <a:rect l="0" t="0" r="r" b="b"/>
                <a:pathLst>
                  <a:path w="8212">
                    <a:moveTo>
                      <a:pt x="0" y="0"/>
                    </a:moveTo>
                    <a:lnTo>
                      <a:pt x="8211" y="0"/>
                    </a:lnTo>
                  </a:path>
                </a:pathLst>
              </a:custGeom>
              <a:noFill/>
              <a:ln w="2474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13" name="Group 366"/>
            <p:cNvGrpSpPr>
              <a:grpSpLocks/>
            </p:cNvGrpSpPr>
            <p:nvPr/>
          </p:nvGrpSpPr>
          <p:grpSpPr bwMode="auto">
            <a:xfrm>
              <a:off x="1866" y="3318"/>
              <a:ext cx="8420" cy="40"/>
              <a:chOff x="1866" y="3318"/>
              <a:chExt cx="8420" cy="40"/>
            </a:xfrm>
          </p:grpSpPr>
          <p:sp>
            <p:nvSpPr>
              <p:cNvPr id="144" name="Freeform 367"/>
              <p:cNvSpPr>
                <a:spLocks/>
              </p:cNvSpPr>
              <p:nvPr/>
            </p:nvSpPr>
            <p:spPr bwMode="auto">
              <a:xfrm>
                <a:off x="1866" y="3318"/>
                <a:ext cx="8420" cy="40"/>
              </a:xfrm>
              <a:custGeom>
                <a:avLst/>
                <a:gdLst/>
                <a:ahLst/>
                <a:cxnLst>
                  <a:cxn ang="0">
                    <a:pos x="0" y="0"/>
                  </a:cxn>
                  <a:cxn ang="0">
                    <a:pos x="8420" y="40"/>
                  </a:cxn>
                </a:cxnLst>
                <a:rect l="0" t="0" r="r" b="b"/>
                <a:pathLst>
                  <a:path w="8420" h="40">
                    <a:moveTo>
                      <a:pt x="0" y="0"/>
                    </a:moveTo>
                    <a:lnTo>
                      <a:pt x="8420" y="40"/>
                    </a:lnTo>
                  </a:path>
                </a:pathLst>
              </a:custGeom>
              <a:noFill/>
              <a:ln w="2474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14" name="Group 368"/>
            <p:cNvGrpSpPr>
              <a:grpSpLocks/>
            </p:cNvGrpSpPr>
            <p:nvPr/>
          </p:nvGrpSpPr>
          <p:grpSpPr bwMode="auto">
            <a:xfrm>
              <a:off x="2280" y="2466"/>
              <a:ext cx="7570" cy="889"/>
              <a:chOff x="2280" y="2466"/>
              <a:chExt cx="7570" cy="889"/>
            </a:xfrm>
          </p:grpSpPr>
          <p:sp>
            <p:nvSpPr>
              <p:cNvPr id="143" name="Freeform 369"/>
              <p:cNvSpPr>
                <a:spLocks/>
              </p:cNvSpPr>
              <p:nvPr/>
            </p:nvSpPr>
            <p:spPr bwMode="auto">
              <a:xfrm>
                <a:off x="2280" y="2466"/>
                <a:ext cx="7570" cy="889"/>
              </a:xfrm>
              <a:custGeom>
                <a:avLst/>
                <a:gdLst/>
                <a:ahLst/>
                <a:cxnLst>
                  <a:cxn ang="0">
                    <a:pos x="7570" y="889"/>
                  </a:cxn>
                  <a:cxn ang="0">
                    <a:pos x="7386" y="882"/>
                  </a:cxn>
                  <a:cxn ang="0">
                    <a:pos x="7202" y="875"/>
                  </a:cxn>
                  <a:cxn ang="0">
                    <a:pos x="7018" y="868"/>
                  </a:cxn>
                  <a:cxn ang="0">
                    <a:pos x="6833" y="861"/>
                  </a:cxn>
                  <a:cxn ang="0">
                    <a:pos x="6649" y="853"/>
                  </a:cxn>
                  <a:cxn ang="0">
                    <a:pos x="6465" y="845"/>
                  </a:cxn>
                  <a:cxn ang="0">
                    <a:pos x="6280" y="837"/>
                  </a:cxn>
                  <a:cxn ang="0">
                    <a:pos x="6095" y="828"/>
                  </a:cxn>
                  <a:cxn ang="0">
                    <a:pos x="5910" y="818"/>
                  </a:cxn>
                  <a:cxn ang="0">
                    <a:pos x="5725" y="808"/>
                  </a:cxn>
                  <a:cxn ang="0">
                    <a:pos x="5540" y="797"/>
                  </a:cxn>
                  <a:cxn ang="0">
                    <a:pos x="5354" y="785"/>
                  </a:cxn>
                  <a:cxn ang="0">
                    <a:pos x="5168" y="772"/>
                  </a:cxn>
                  <a:cxn ang="0">
                    <a:pos x="4981" y="758"/>
                  </a:cxn>
                  <a:cxn ang="0">
                    <a:pos x="4795" y="744"/>
                  </a:cxn>
                  <a:cxn ang="0">
                    <a:pos x="4607" y="728"/>
                  </a:cxn>
                  <a:cxn ang="0">
                    <a:pos x="4420" y="710"/>
                  </a:cxn>
                  <a:cxn ang="0">
                    <a:pos x="4232" y="692"/>
                  </a:cxn>
                  <a:cxn ang="0">
                    <a:pos x="4043" y="672"/>
                  </a:cxn>
                  <a:cxn ang="0">
                    <a:pos x="3854" y="650"/>
                  </a:cxn>
                  <a:cxn ang="0">
                    <a:pos x="3665" y="627"/>
                  </a:cxn>
                  <a:cxn ang="0">
                    <a:pos x="3475" y="603"/>
                  </a:cxn>
                  <a:cxn ang="0">
                    <a:pos x="3285" y="577"/>
                  </a:cxn>
                  <a:cxn ang="0">
                    <a:pos x="3094" y="550"/>
                  </a:cxn>
                  <a:cxn ang="0">
                    <a:pos x="2903" y="522"/>
                  </a:cxn>
                  <a:cxn ang="0">
                    <a:pos x="2711" y="492"/>
                  </a:cxn>
                  <a:cxn ang="0">
                    <a:pos x="2519" y="462"/>
                  </a:cxn>
                  <a:cxn ang="0">
                    <a:pos x="2326" y="430"/>
                  </a:cxn>
                  <a:cxn ang="0">
                    <a:pos x="2134" y="398"/>
                  </a:cxn>
                  <a:cxn ang="0">
                    <a:pos x="1941" y="364"/>
                  </a:cxn>
                  <a:cxn ang="0">
                    <a:pos x="1747" y="330"/>
                  </a:cxn>
                  <a:cxn ang="0">
                    <a:pos x="1554" y="295"/>
                  </a:cxn>
                  <a:cxn ang="0">
                    <a:pos x="1360" y="260"/>
                  </a:cxn>
                  <a:cxn ang="0">
                    <a:pos x="1166" y="224"/>
                  </a:cxn>
                  <a:cxn ang="0">
                    <a:pos x="972" y="187"/>
                  </a:cxn>
                  <a:cxn ang="0">
                    <a:pos x="778" y="150"/>
                  </a:cxn>
                  <a:cxn ang="0">
                    <a:pos x="584" y="113"/>
                  </a:cxn>
                  <a:cxn ang="0">
                    <a:pos x="389" y="75"/>
                  </a:cxn>
                  <a:cxn ang="0">
                    <a:pos x="195" y="38"/>
                  </a:cxn>
                  <a:cxn ang="0">
                    <a:pos x="0" y="0"/>
                  </a:cxn>
                </a:cxnLst>
                <a:rect l="0" t="0" r="r" b="b"/>
                <a:pathLst>
                  <a:path w="7570" h="889">
                    <a:moveTo>
                      <a:pt x="7570" y="889"/>
                    </a:moveTo>
                    <a:lnTo>
                      <a:pt x="7386" y="882"/>
                    </a:lnTo>
                    <a:lnTo>
                      <a:pt x="7202" y="875"/>
                    </a:lnTo>
                    <a:lnTo>
                      <a:pt x="7018" y="868"/>
                    </a:lnTo>
                    <a:lnTo>
                      <a:pt x="6833" y="861"/>
                    </a:lnTo>
                    <a:lnTo>
                      <a:pt x="6649" y="853"/>
                    </a:lnTo>
                    <a:lnTo>
                      <a:pt x="6465" y="845"/>
                    </a:lnTo>
                    <a:lnTo>
                      <a:pt x="6280" y="837"/>
                    </a:lnTo>
                    <a:lnTo>
                      <a:pt x="6095" y="828"/>
                    </a:lnTo>
                    <a:lnTo>
                      <a:pt x="5910" y="818"/>
                    </a:lnTo>
                    <a:lnTo>
                      <a:pt x="5725" y="808"/>
                    </a:lnTo>
                    <a:lnTo>
                      <a:pt x="5540" y="797"/>
                    </a:lnTo>
                    <a:lnTo>
                      <a:pt x="5354" y="785"/>
                    </a:lnTo>
                    <a:lnTo>
                      <a:pt x="5168" y="772"/>
                    </a:lnTo>
                    <a:lnTo>
                      <a:pt x="4981" y="758"/>
                    </a:lnTo>
                    <a:lnTo>
                      <a:pt x="4795" y="744"/>
                    </a:lnTo>
                    <a:lnTo>
                      <a:pt x="4607" y="728"/>
                    </a:lnTo>
                    <a:lnTo>
                      <a:pt x="4420" y="710"/>
                    </a:lnTo>
                    <a:lnTo>
                      <a:pt x="4232" y="692"/>
                    </a:lnTo>
                    <a:lnTo>
                      <a:pt x="4043" y="672"/>
                    </a:lnTo>
                    <a:lnTo>
                      <a:pt x="3854" y="650"/>
                    </a:lnTo>
                    <a:lnTo>
                      <a:pt x="3665" y="627"/>
                    </a:lnTo>
                    <a:lnTo>
                      <a:pt x="3475" y="603"/>
                    </a:lnTo>
                    <a:lnTo>
                      <a:pt x="3285" y="577"/>
                    </a:lnTo>
                    <a:lnTo>
                      <a:pt x="3094" y="550"/>
                    </a:lnTo>
                    <a:lnTo>
                      <a:pt x="2903" y="522"/>
                    </a:lnTo>
                    <a:lnTo>
                      <a:pt x="2711" y="492"/>
                    </a:lnTo>
                    <a:lnTo>
                      <a:pt x="2519" y="462"/>
                    </a:lnTo>
                    <a:lnTo>
                      <a:pt x="2326" y="430"/>
                    </a:lnTo>
                    <a:lnTo>
                      <a:pt x="2134" y="398"/>
                    </a:lnTo>
                    <a:lnTo>
                      <a:pt x="1941" y="364"/>
                    </a:lnTo>
                    <a:lnTo>
                      <a:pt x="1747" y="330"/>
                    </a:lnTo>
                    <a:lnTo>
                      <a:pt x="1554" y="295"/>
                    </a:lnTo>
                    <a:lnTo>
                      <a:pt x="1360" y="260"/>
                    </a:lnTo>
                    <a:lnTo>
                      <a:pt x="1166" y="224"/>
                    </a:lnTo>
                    <a:lnTo>
                      <a:pt x="972" y="187"/>
                    </a:lnTo>
                    <a:lnTo>
                      <a:pt x="778" y="150"/>
                    </a:lnTo>
                    <a:lnTo>
                      <a:pt x="584" y="113"/>
                    </a:lnTo>
                    <a:lnTo>
                      <a:pt x="389" y="75"/>
                    </a:lnTo>
                    <a:lnTo>
                      <a:pt x="195" y="38"/>
                    </a:lnTo>
                    <a:lnTo>
                      <a:pt x="0" y="0"/>
                    </a:lnTo>
                  </a:path>
                </a:pathLst>
              </a:custGeom>
              <a:noFill/>
              <a:ln w="1855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15" name="Group 370"/>
            <p:cNvGrpSpPr>
              <a:grpSpLocks/>
            </p:cNvGrpSpPr>
            <p:nvPr/>
          </p:nvGrpSpPr>
          <p:grpSpPr bwMode="auto">
            <a:xfrm>
              <a:off x="2286" y="3010"/>
              <a:ext cx="7571" cy="888"/>
              <a:chOff x="2286" y="3010"/>
              <a:chExt cx="7571" cy="888"/>
            </a:xfrm>
          </p:grpSpPr>
          <p:sp>
            <p:nvSpPr>
              <p:cNvPr id="141" name="Freeform 371"/>
              <p:cNvSpPr>
                <a:spLocks/>
              </p:cNvSpPr>
              <p:nvPr/>
            </p:nvSpPr>
            <p:spPr bwMode="auto">
              <a:xfrm>
                <a:off x="2286" y="3010"/>
                <a:ext cx="7571" cy="888"/>
              </a:xfrm>
              <a:custGeom>
                <a:avLst/>
                <a:gdLst/>
                <a:ahLst/>
                <a:cxnLst>
                  <a:cxn ang="0">
                    <a:pos x="7571" y="888"/>
                  </a:cxn>
                  <a:cxn ang="0">
                    <a:pos x="7387" y="881"/>
                  </a:cxn>
                  <a:cxn ang="0">
                    <a:pos x="7203" y="874"/>
                  </a:cxn>
                  <a:cxn ang="0">
                    <a:pos x="7018" y="867"/>
                  </a:cxn>
                  <a:cxn ang="0">
                    <a:pos x="6834" y="860"/>
                  </a:cxn>
                  <a:cxn ang="0">
                    <a:pos x="6650" y="852"/>
                  </a:cxn>
                  <a:cxn ang="0">
                    <a:pos x="6465" y="844"/>
                  </a:cxn>
                  <a:cxn ang="0">
                    <a:pos x="6281" y="836"/>
                  </a:cxn>
                  <a:cxn ang="0">
                    <a:pos x="6096" y="827"/>
                  </a:cxn>
                  <a:cxn ang="0">
                    <a:pos x="5911" y="817"/>
                  </a:cxn>
                  <a:cxn ang="0">
                    <a:pos x="5726" y="807"/>
                  </a:cxn>
                  <a:cxn ang="0">
                    <a:pos x="5540" y="796"/>
                  </a:cxn>
                  <a:cxn ang="0">
                    <a:pos x="5355" y="784"/>
                  </a:cxn>
                  <a:cxn ang="0">
                    <a:pos x="5169" y="772"/>
                  </a:cxn>
                  <a:cxn ang="0">
                    <a:pos x="4982" y="758"/>
                  </a:cxn>
                  <a:cxn ang="0">
                    <a:pos x="4796" y="743"/>
                  </a:cxn>
                  <a:cxn ang="0">
                    <a:pos x="4608" y="727"/>
                  </a:cxn>
                  <a:cxn ang="0">
                    <a:pos x="4421" y="710"/>
                  </a:cxn>
                  <a:cxn ang="0">
                    <a:pos x="4233" y="691"/>
                  </a:cxn>
                  <a:cxn ang="0">
                    <a:pos x="4045" y="671"/>
                  </a:cxn>
                  <a:cxn ang="0">
                    <a:pos x="3856" y="650"/>
                  </a:cxn>
                  <a:cxn ang="0">
                    <a:pos x="3666" y="627"/>
                  </a:cxn>
                  <a:cxn ang="0">
                    <a:pos x="3476" y="603"/>
                  </a:cxn>
                  <a:cxn ang="0">
                    <a:pos x="3286" y="577"/>
                  </a:cxn>
                  <a:cxn ang="0">
                    <a:pos x="3095" y="550"/>
                  </a:cxn>
                  <a:cxn ang="0">
                    <a:pos x="2904" y="521"/>
                  </a:cxn>
                  <a:cxn ang="0">
                    <a:pos x="2712" y="492"/>
                  </a:cxn>
                  <a:cxn ang="0">
                    <a:pos x="2520" y="461"/>
                  </a:cxn>
                  <a:cxn ang="0">
                    <a:pos x="2327" y="430"/>
                  </a:cxn>
                  <a:cxn ang="0">
                    <a:pos x="2134" y="397"/>
                  </a:cxn>
                  <a:cxn ang="0">
                    <a:pos x="1941" y="363"/>
                  </a:cxn>
                  <a:cxn ang="0">
                    <a:pos x="1748" y="329"/>
                  </a:cxn>
                  <a:cxn ang="0">
                    <a:pos x="1554" y="294"/>
                  </a:cxn>
                  <a:cxn ang="0">
                    <a:pos x="1361" y="259"/>
                  </a:cxn>
                  <a:cxn ang="0">
                    <a:pos x="1167" y="223"/>
                  </a:cxn>
                  <a:cxn ang="0">
                    <a:pos x="972" y="186"/>
                  </a:cxn>
                  <a:cxn ang="0">
                    <a:pos x="778" y="149"/>
                  </a:cxn>
                  <a:cxn ang="0">
                    <a:pos x="584" y="112"/>
                  </a:cxn>
                  <a:cxn ang="0">
                    <a:pos x="389" y="75"/>
                  </a:cxn>
                  <a:cxn ang="0">
                    <a:pos x="195" y="37"/>
                  </a:cxn>
                  <a:cxn ang="0">
                    <a:pos x="0" y="0"/>
                  </a:cxn>
                </a:cxnLst>
                <a:rect l="0" t="0" r="r" b="b"/>
                <a:pathLst>
                  <a:path w="7571" h="888">
                    <a:moveTo>
                      <a:pt x="7571" y="888"/>
                    </a:moveTo>
                    <a:lnTo>
                      <a:pt x="7387" y="881"/>
                    </a:lnTo>
                    <a:lnTo>
                      <a:pt x="7203" y="874"/>
                    </a:lnTo>
                    <a:lnTo>
                      <a:pt x="7018" y="867"/>
                    </a:lnTo>
                    <a:lnTo>
                      <a:pt x="6834" y="860"/>
                    </a:lnTo>
                    <a:lnTo>
                      <a:pt x="6650" y="852"/>
                    </a:lnTo>
                    <a:lnTo>
                      <a:pt x="6465" y="844"/>
                    </a:lnTo>
                    <a:lnTo>
                      <a:pt x="6281" y="836"/>
                    </a:lnTo>
                    <a:lnTo>
                      <a:pt x="6096" y="827"/>
                    </a:lnTo>
                    <a:lnTo>
                      <a:pt x="5911" y="817"/>
                    </a:lnTo>
                    <a:lnTo>
                      <a:pt x="5726" y="807"/>
                    </a:lnTo>
                    <a:lnTo>
                      <a:pt x="5540" y="796"/>
                    </a:lnTo>
                    <a:lnTo>
                      <a:pt x="5355" y="784"/>
                    </a:lnTo>
                    <a:lnTo>
                      <a:pt x="5169" y="772"/>
                    </a:lnTo>
                    <a:lnTo>
                      <a:pt x="4982" y="758"/>
                    </a:lnTo>
                    <a:lnTo>
                      <a:pt x="4796" y="743"/>
                    </a:lnTo>
                    <a:lnTo>
                      <a:pt x="4608" y="727"/>
                    </a:lnTo>
                    <a:lnTo>
                      <a:pt x="4421" y="710"/>
                    </a:lnTo>
                    <a:lnTo>
                      <a:pt x="4233" y="691"/>
                    </a:lnTo>
                    <a:lnTo>
                      <a:pt x="4045" y="671"/>
                    </a:lnTo>
                    <a:lnTo>
                      <a:pt x="3856" y="650"/>
                    </a:lnTo>
                    <a:lnTo>
                      <a:pt x="3666" y="627"/>
                    </a:lnTo>
                    <a:lnTo>
                      <a:pt x="3476" y="603"/>
                    </a:lnTo>
                    <a:lnTo>
                      <a:pt x="3286" y="577"/>
                    </a:lnTo>
                    <a:lnTo>
                      <a:pt x="3095" y="550"/>
                    </a:lnTo>
                    <a:lnTo>
                      <a:pt x="2904" y="521"/>
                    </a:lnTo>
                    <a:lnTo>
                      <a:pt x="2712" y="492"/>
                    </a:lnTo>
                    <a:lnTo>
                      <a:pt x="2520" y="461"/>
                    </a:lnTo>
                    <a:lnTo>
                      <a:pt x="2327" y="430"/>
                    </a:lnTo>
                    <a:lnTo>
                      <a:pt x="2134" y="397"/>
                    </a:lnTo>
                    <a:lnTo>
                      <a:pt x="1941" y="363"/>
                    </a:lnTo>
                    <a:lnTo>
                      <a:pt x="1748" y="329"/>
                    </a:lnTo>
                    <a:lnTo>
                      <a:pt x="1554" y="294"/>
                    </a:lnTo>
                    <a:lnTo>
                      <a:pt x="1361" y="259"/>
                    </a:lnTo>
                    <a:lnTo>
                      <a:pt x="1167" y="223"/>
                    </a:lnTo>
                    <a:lnTo>
                      <a:pt x="972" y="186"/>
                    </a:lnTo>
                    <a:lnTo>
                      <a:pt x="778" y="149"/>
                    </a:lnTo>
                    <a:lnTo>
                      <a:pt x="584" y="112"/>
                    </a:lnTo>
                    <a:lnTo>
                      <a:pt x="389" y="75"/>
                    </a:lnTo>
                    <a:lnTo>
                      <a:pt x="195" y="37"/>
                    </a:lnTo>
                    <a:lnTo>
                      <a:pt x="0" y="0"/>
                    </a:lnTo>
                  </a:path>
                </a:pathLst>
              </a:custGeom>
              <a:noFill/>
              <a:ln w="1855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pic>
            <p:nvPicPr>
              <p:cNvPr id="142" name="Picture 372"/>
              <p:cNvPicPr>
                <a:picLocks noChangeAspect="1" noChangeArrowheads="1"/>
              </p:cNvPicPr>
              <p:nvPr/>
            </p:nvPicPr>
            <p:blipFill>
              <a:blip r:embed="rId3" cstate="print"/>
              <a:srcRect/>
              <a:stretch>
                <a:fillRect/>
              </a:stretch>
            </p:blipFill>
            <p:spPr bwMode="auto">
              <a:xfrm>
                <a:off x="2310" y="2256"/>
                <a:ext cx="986" cy="1981"/>
              </a:xfrm>
              <a:prstGeom prst="rect">
                <a:avLst/>
              </a:prstGeom>
              <a:noFill/>
            </p:spPr>
          </p:pic>
        </p:grpSp>
        <p:grpSp>
          <p:nvGrpSpPr>
            <p:cNvPr id="16" name="Group 373"/>
            <p:cNvGrpSpPr>
              <a:grpSpLocks/>
            </p:cNvGrpSpPr>
            <p:nvPr/>
          </p:nvGrpSpPr>
          <p:grpSpPr bwMode="auto">
            <a:xfrm>
              <a:off x="3464" y="2261"/>
              <a:ext cx="148" cy="1972"/>
              <a:chOff x="3464" y="2261"/>
              <a:chExt cx="148" cy="1972"/>
            </a:xfrm>
          </p:grpSpPr>
          <p:sp>
            <p:nvSpPr>
              <p:cNvPr id="140" name="Freeform 374"/>
              <p:cNvSpPr>
                <a:spLocks/>
              </p:cNvSpPr>
              <p:nvPr/>
            </p:nvSpPr>
            <p:spPr bwMode="auto">
              <a:xfrm>
                <a:off x="3464" y="2261"/>
                <a:ext cx="148" cy="1972"/>
              </a:xfrm>
              <a:custGeom>
                <a:avLst/>
                <a:gdLst/>
                <a:ahLst/>
                <a:cxnLst>
                  <a:cxn ang="0">
                    <a:pos x="148" y="0"/>
                  </a:cxn>
                  <a:cxn ang="0">
                    <a:pos x="0" y="0"/>
                  </a:cxn>
                  <a:cxn ang="0">
                    <a:pos x="0" y="1971"/>
                  </a:cxn>
                  <a:cxn ang="0">
                    <a:pos x="148" y="1971"/>
                  </a:cxn>
                  <a:cxn ang="0">
                    <a:pos x="148" y="0"/>
                  </a:cxn>
                </a:cxnLst>
                <a:rect l="0" t="0" r="r" b="b"/>
                <a:pathLst>
                  <a:path w="148" h="1972">
                    <a:moveTo>
                      <a:pt x="148" y="0"/>
                    </a:moveTo>
                    <a:lnTo>
                      <a:pt x="0" y="0"/>
                    </a:lnTo>
                    <a:lnTo>
                      <a:pt x="0" y="1971"/>
                    </a:lnTo>
                    <a:lnTo>
                      <a:pt x="148" y="1971"/>
                    </a:lnTo>
                    <a:lnTo>
                      <a:pt x="148"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17" name="Group 375"/>
            <p:cNvGrpSpPr>
              <a:grpSpLocks/>
            </p:cNvGrpSpPr>
            <p:nvPr/>
          </p:nvGrpSpPr>
          <p:grpSpPr bwMode="auto">
            <a:xfrm>
              <a:off x="3760" y="2489"/>
              <a:ext cx="170" cy="1751"/>
              <a:chOff x="3760" y="2489"/>
              <a:chExt cx="170" cy="1751"/>
            </a:xfrm>
          </p:grpSpPr>
          <p:sp>
            <p:nvSpPr>
              <p:cNvPr id="139" name="Freeform 376"/>
              <p:cNvSpPr>
                <a:spLocks/>
              </p:cNvSpPr>
              <p:nvPr/>
            </p:nvSpPr>
            <p:spPr bwMode="auto">
              <a:xfrm>
                <a:off x="3760" y="2489"/>
                <a:ext cx="170" cy="1751"/>
              </a:xfrm>
              <a:custGeom>
                <a:avLst/>
                <a:gdLst/>
                <a:ahLst/>
                <a:cxnLst>
                  <a:cxn ang="0">
                    <a:pos x="170" y="0"/>
                  </a:cxn>
                  <a:cxn ang="0">
                    <a:pos x="0" y="0"/>
                  </a:cxn>
                  <a:cxn ang="0">
                    <a:pos x="0" y="1751"/>
                  </a:cxn>
                  <a:cxn ang="0">
                    <a:pos x="170" y="1751"/>
                  </a:cxn>
                  <a:cxn ang="0">
                    <a:pos x="170" y="0"/>
                  </a:cxn>
                </a:cxnLst>
                <a:rect l="0" t="0" r="r" b="b"/>
                <a:pathLst>
                  <a:path w="170" h="1751">
                    <a:moveTo>
                      <a:pt x="170" y="0"/>
                    </a:moveTo>
                    <a:lnTo>
                      <a:pt x="0" y="0"/>
                    </a:lnTo>
                    <a:lnTo>
                      <a:pt x="0" y="1751"/>
                    </a:lnTo>
                    <a:lnTo>
                      <a:pt x="170" y="1751"/>
                    </a:lnTo>
                    <a:lnTo>
                      <a:pt x="170"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18" name="Group 377"/>
            <p:cNvGrpSpPr>
              <a:grpSpLocks/>
            </p:cNvGrpSpPr>
            <p:nvPr/>
          </p:nvGrpSpPr>
          <p:grpSpPr bwMode="auto">
            <a:xfrm>
              <a:off x="4075" y="2489"/>
              <a:ext cx="170" cy="1751"/>
              <a:chOff x="4075" y="2489"/>
              <a:chExt cx="170" cy="1751"/>
            </a:xfrm>
          </p:grpSpPr>
          <p:sp>
            <p:nvSpPr>
              <p:cNvPr id="138" name="Freeform 378"/>
              <p:cNvSpPr>
                <a:spLocks/>
              </p:cNvSpPr>
              <p:nvPr/>
            </p:nvSpPr>
            <p:spPr bwMode="auto">
              <a:xfrm>
                <a:off x="4075" y="2489"/>
                <a:ext cx="170" cy="1751"/>
              </a:xfrm>
              <a:custGeom>
                <a:avLst/>
                <a:gdLst/>
                <a:ahLst/>
                <a:cxnLst>
                  <a:cxn ang="0">
                    <a:pos x="171" y="0"/>
                  </a:cxn>
                  <a:cxn ang="0">
                    <a:pos x="0" y="0"/>
                  </a:cxn>
                  <a:cxn ang="0">
                    <a:pos x="0" y="1751"/>
                  </a:cxn>
                  <a:cxn ang="0">
                    <a:pos x="171" y="1751"/>
                  </a:cxn>
                  <a:cxn ang="0">
                    <a:pos x="171" y="0"/>
                  </a:cxn>
                </a:cxnLst>
                <a:rect l="0" t="0" r="r" b="b"/>
                <a:pathLst>
                  <a:path w="170" h="1751">
                    <a:moveTo>
                      <a:pt x="171" y="0"/>
                    </a:moveTo>
                    <a:lnTo>
                      <a:pt x="0" y="0"/>
                    </a:lnTo>
                    <a:lnTo>
                      <a:pt x="0" y="1751"/>
                    </a:lnTo>
                    <a:lnTo>
                      <a:pt x="171" y="1751"/>
                    </a:lnTo>
                    <a:lnTo>
                      <a:pt x="171"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19" name="Group 379"/>
            <p:cNvGrpSpPr>
              <a:grpSpLocks/>
            </p:cNvGrpSpPr>
            <p:nvPr/>
          </p:nvGrpSpPr>
          <p:grpSpPr bwMode="auto">
            <a:xfrm>
              <a:off x="4390" y="2489"/>
              <a:ext cx="170" cy="1751"/>
              <a:chOff x="4390" y="2489"/>
              <a:chExt cx="170" cy="1751"/>
            </a:xfrm>
          </p:grpSpPr>
          <p:sp>
            <p:nvSpPr>
              <p:cNvPr id="137" name="Freeform 380"/>
              <p:cNvSpPr>
                <a:spLocks/>
              </p:cNvSpPr>
              <p:nvPr/>
            </p:nvSpPr>
            <p:spPr bwMode="auto">
              <a:xfrm>
                <a:off x="4390" y="2489"/>
                <a:ext cx="170" cy="1751"/>
              </a:xfrm>
              <a:custGeom>
                <a:avLst/>
                <a:gdLst/>
                <a:ahLst/>
                <a:cxnLst>
                  <a:cxn ang="0">
                    <a:pos x="170" y="0"/>
                  </a:cxn>
                  <a:cxn ang="0">
                    <a:pos x="0" y="0"/>
                  </a:cxn>
                  <a:cxn ang="0">
                    <a:pos x="0" y="1751"/>
                  </a:cxn>
                  <a:cxn ang="0">
                    <a:pos x="170" y="1751"/>
                  </a:cxn>
                  <a:cxn ang="0">
                    <a:pos x="170" y="0"/>
                  </a:cxn>
                </a:cxnLst>
                <a:rect l="0" t="0" r="r" b="b"/>
                <a:pathLst>
                  <a:path w="170" h="1751">
                    <a:moveTo>
                      <a:pt x="170" y="0"/>
                    </a:moveTo>
                    <a:lnTo>
                      <a:pt x="0" y="0"/>
                    </a:lnTo>
                    <a:lnTo>
                      <a:pt x="0" y="1751"/>
                    </a:lnTo>
                    <a:lnTo>
                      <a:pt x="170" y="1751"/>
                    </a:lnTo>
                    <a:lnTo>
                      <a:pt x="170"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0" name="Group 381"/>
            <p:cNvGrpSpPr>
              <a:grpSpLocks/>
            </p:cNvGrpSpPr>
            <p:nvPr/>
          </p:nvGrpSpPr>
          <p:grpSpPr bwMode="auto">
            <a:xfrm>
              <a:off x="4716" y="2489"/>
              <a:ext cx="170" cy="1751"/>
              <a:chOff x="4716" y="2489"/>
              <a:chExt cx="170" cy="1751"/>
            </a:xfrm>
          </p:grpSpPr>
          <p:sp>
            <p:nvSpPr>
              <p:cNvPr id="136" name="Freeform 382"/>
              <p:cNvSpPr>
                <a:spLocks/>
              </p:cNvSpPr>
              <p:nvPr/>
            </p:nvSpPr>
            <p:spPr bwMode="auto">
              <a:xfrm>
                <a:off x="4716" y="2489"/>
                <a:ext cx="170" cy="1751"/>
              </a:xfrm>
              <a:custGeom>
                <a:avLst/>
                <a:gdLst/>
                <a:ahLst/>
                <a:cxnLst>
                  <a:cxn ang="0">
                    <a:pos x="170" y="0"/>
                  </a:cxn>
                  <a:cxn ang="0">
                    <a:pos x="0" y="0"/>
                  </a:cxn>
                  <a:cxn ang="0">
                    <a:pos x="0" y="1751"/>
                  </a:cxn>
                  <a:cxn ang="0">
                    <a:pos x="170" y="1751"/>
                  </a:cxn>
                  <a:cxn ang="0">
                    <a:pos x="170" y="0"/>
                  </a:cxn>
                </a:cxnLst>
                <a:rect l="0" t="0" r="r" b="b"/>
                <a:pathLst>
                  <a:path w="170" h="1751">
                    <a:moveTo>
                      <a:pt x="170" y="0"/>
                    </a:moveTo>
                    <a:lnTo>
                      <a:pt x="0" y="0"/>
                    </a:lnTo>
                    <a:lnTo>
                      <a:pt x="0" y="1751"/>
                    </a:lnTo>
                    <a:lnTo>
                      <a:pt x="170" y="1751"/>
                    </a:lnTo>
                    <a:lnTo>
                      <a:pt x="170"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1" name="Group 383"/>
            <p:cNvGrpSpPr>
              <a:grpSpLocks/>
            </p:cNvGrpSpPr>
            <p:nvPr/>
          </p:nvGrpSpPr>
          <p:grpSpPr bwMode="auto">
            <a:xfrm>
              <a:off x="5046" y="2761"/>
              <a:ext cx="158" cy="1478"/>
              <a:chOff x="5046" y="2761"/>
              <a:chExt cx="158" cy="1478"/>
            </a:xfrm>
          </p:grpSpPr>
          <p:sp>
            <p:nvSpPr>
              <p:cNvPr id="135" name="Freeform 384"/>
              <p:cNvSpPr>
                <a:spLocks/>
              </p:cNvSpPr>
              <p:nvPr/>
            </p:nvSpPr>
            <p:spPr bwMode="auto">
              <a:xfrm>
                <a:off x="5046" y="2761"/>
                <a:ext cx="158" cy="1478"/>
              </a:xfrm>
              <a:custGeom>
                <a:avLst/>
                <a:gdLst/>
                <a:ahLst/>
                <a:cxnLst>
                  <a:cxn ang="0">
                    <a:pos x="158" y="0"/>
                  </a:cxn>
                  <a:cxn ang="0">
                    <a:pos x="0" y="0"/>
                  </a:cxn>
                  <a:cxn ang="0">
                    <a:pos x="0" y="1479"/>
                  </a:cxn>
                  <a:cxn ang="0">
                    <a:pos x="158" y="1479"/>
                  </a:cxn>
                  <a:cxn ang="0">
                    <a:pos x="158" y="0"/>
                  </a:cxn>
                </a:cxnLst>
                <a:rect l="0" t="0" r="r" b="b"/>
                <a:pathLst>
                  <a:path w="158" h="1478">
                    <a:moveTo>
                      <a:pt x="158" y="0"/>
                    </a:moveTo>
                    <a:lnTo>
                      <a:pt x="0" y="0"/>
                    </a:lnTo>
                    <a:lnTo>
                      <a:pt x="0" y="1479"/>
                    </a:lnTo>
                    <a:lnTo>
                      <a:pt x="158" y="1479"/>
                    </a:lnTo>
                    <a:lnTo>
                      <a:pt x="158"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2" name="Group 385"/>
            <p:cNvGrpSpPr>
              <a:grpSpLocks/>
            </p:cNvGrpSpPr>
            <p:nvPr/>
          </p:nvGrpSpPr>
          <p:grpSpPr bwMode="auto">
            <a:xfrm>
              <a:off x="5360" y="2761"/>
              <a:ext cx="160" cy="1478"/>
              <a:chOff x="5360" y="2761"/>
              <a:chExt cx="160" cy="1478"/>
            </a:xfrm>
          </p:grpSpPr>
          <p:sp>
            <p:nvSpPr>
              <p:cNvPr id="134" name="Freeform 386"/>
              <p:cNvSpPr>
                <a:spLocks/>
              </p:cNvSpPr>
              <p:nvPr/>
            </p:nvSpPr>
            <p:spPr bwMode="auto">
              <a:xfrm>
                <a:off x="5360" y="2761"/>
                <a:ext cx="160" cy="1478"/>
              </a:xfrm>
              <a:custGeom>
                <a:avLst/>
                <a:gdLst/>
                <a:ahLst/>
                <a:cxnLst>
                  <a:cxn ang="0">
                    <a:pos x="160" y="0"/>
                  </a:cxn>
                  <a:cxn ang="0">
                    <a:pos x="0" y="0"/>
                  </a:cxn>
                  <a:cxn ang="0">
                    <a:pos x="0" y="1479"/>
                  </a:cxn>
                  <a:cxn ang="0">
                    <a:pos x="160" y="1479"/>
                  </a:cxn>
                  <a:cxn ang="0">
                    <a:pos x="160" y="0"/>
                  </a:cxn>
                </a:cxnLst>
                <a:rect l="0" t="0" r="r" b="b"/>
                <a:pathLst>
                  <a:path w="160" h="1478">
                    <a:moveTo>
                      <a:pt x="160" y="0"/>
                    </a:moveTo>
                    <a:lnTo>
                      <a:pt x="0" y="0"/>
                    </a:lnTo>
                    <a:lnTo>
                      <a:pt x="0" y="1479"/>
                    </a:lnTo>
                    <a:lnTo>
                      <a:pt x="160" y="1479"/>
                    </a:lnTo>
                    <a:lnTo>
                      <a:pt x="160"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3" name="Group 387"/>
            <p:cNvGrpSpPr>
              <a:grpSpLocks/>
            </p:cNvGrpSpPr>
            <p:nvPr/>
          </p:nvGrpSpPr>
          <p:grpSpPr bwMode="auto">
            <a:xfrm>
              <a:off x="5676" y="2761"/>
              <a:ext cx="158" cy="1478"/>
              <a:chOff x="5676" y="2761"/>
              <a:chExt cx="158" cy="1478"/>
            </a:xfrm>
          </p:grpSpPr>
          <p:sp>
            <p:nvSpPr>
              <p:cNvPr id="133" name="Freeform 388"/>
              <p:cNvSpPr>
                <a:spLocks/>
              </p:cNvSpPr>
              <p:nvPr/>
            </p:nvSpPr>
            <p:spPr bwMode="auto">
              <a:xfrm>
                <a:off x="5676" y="2761"/>
                <a:ext cx="158" cy="1478"/>
              </a:xfrm>
              <a:custGeom>
                <a:avLst/>
                <a:gdLst/>
                <a:ahLst/>
                <a:cxnLst>
                  <a:cxn ang="0">
                    <a:pos x="158" y="0"/>
                  </a:cxn>
                  <a:cxn ang="0">
                    <a:pos x="0" y="0"/>
                  </a:cxn>
                  <a:cxn ang="0">
                    <a:pos x="0" y="1479"/>
                  </a:cxn>
                  <a:cxn ang="0">
                    <a:pos x="158" y="1479"/>
                  </a:cxn>
                  <a:cxn ang="0">
                    <a:pos x="158" y="0"/>
                  </a:cxn>
                </a:cxnLst>
                <a:rect l="0" t="0" r="r" b="b"/>
                <a:pathLst>
                  <a:path w="158" h="1478">
                    <a:moveTo>
                      <a:pt x="158" y="0"/>
                    </a:moveTo>
                    <a:lnTo>
                      <a:pt x="0" y="0"/>
                    </a:lnTo>
                    <a:lnTo>
                      <a:pt x="0" y="1479"/>
                    </a:lnTo>
                    <a:lnTo>
                      <a:pt x="158" y="1479"/>
                    </a:lnTo>
                    <a:lnTo>
                      <a:pt x="158"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4" name="Group 389"/>
            <p:cNvGrpSpPr>
              <a:grpSpLocks/>
            </p:cNvGrpSpPr>
            <p:nvPr/>
          </p:nvGrpSpPr>
          <p:grpSpPr bwMode="auto">
            <a:xfrm>
              <a:off x="6001" y="2761"/>
              <a:ext cx="160" cy="1478"/>
              <a:chOff x="6001" y="2761"/>
              <a:chExt cx="160" cy="1478"/>
            </a:xfrm>
          </p:grpSpPr>
          <p:sp>
            <p:nvSpPr>
              <p:cNvPr id="132" name="Freeform 390"/>
              <p:cNvSpPr>
                <a:spLocks/>
              </p:cNvSpPr>
              <p:nvPr/>
            </p:nvSpPr>
            <p:spPr bwMode="auto">
              <a:xfrm>
                <a:off x="6001" y="2761"/>
                <a:ext cx="160" cy="1478"/>
              </a:xfrm>
              <a:custGeom>
                <a:avLst/>
                <a:gdLst/>
                <a:ahLst/>
                <a:cxnLst>
                  <a:cxn ang="0">
                    <a:pos x="160" y="0"/>
                  </a:cxn>
                  <a:cxn ang="0">
                    <a:pos x="0" y="0"/>
                  </a:cxn>
                  <a:cxn ang="0">
                    <a:pos x="0" y="1479"/>
                  </a:cxn>
                  <a:cxn ang="0">
                    <a:pos x="160" y="1479"/>
                  </a:cxn>
                  <a:cxn ang="0">
                    <a:pos x="160" y="0"/>
                  </a:cxn>
                </a:cxnLst>
                <a:rect l="0" t="0" r="r" b="b"/>
                <a:pathLst>
                  <a:path w="160" h="1478">
                    <a:moveTo>
                      <a:pt x="160" y="0"/>
                    </a:moveTo>
                    <a:lnTo>
                      <a:pt x="0" y="0"/>
                    </a:lnTo>
                    <a:lnTo>
                      <a:pt x="0" y="1479"/>
                    </a:lnTo>
                    <a:lnTo>
                      <a:pt x="160" y="1479"/>
                    </a:lnTo>
                    <a:lnTo>
                      <a:pt x="160"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5" name="Group 391"/>
            <p:cNvGrpSpPr>
              <a:grpSpLocks/>
            </p:cNvGrpSpPr>
            <p:nvPr/>
          </p:nvGrpSpPr>
          <p:grpSpPr bwMode="auto">
            <a:xfrm>
              <a:off x="6318" y="2909"/>
              <a:ext cx="169" cy="1328"/>
              <a:chOff x="6318" y="2909"/>
              <a:chExt cx="169" cy="1328"/>
            </a:xfrm>
          </p:grpSpPr>
          <p:sp>
            <p:nvSpPr>
              <p:cNvPr id="131" name="Freeform 392"/>
              <p:cNvSpPr>
                <a:spLocks/>
              </p:cNvSpPr>
              <p:nvPr/>
            </p:nvSpPr>
            <p:spPr bwMode="auto">
              <a:xfrm>
                <a:off x="6318" y="2909"/>
                <a:ext cx="169" cy="1328"/>
              </a:xfrm>
              <a:custGeom>
                <a:avLst/>
                <a:gdLst/>
                <a:ahLst/>
                <a:cxnLst>
                  <a:cxn ang="0">
                    <a:pos x="169" y="0"/>
                  </a:cxn>
                  <a:cxn ang="0">
                    <a:pos x="0" y="0"/>
                  </a:cxn>
                  <a:cxn ang="0">
                    <a:pos x="0" y="1328"/>
                  </a:cxn>
                  <a:cxn ang="0">
                    <a:pos x="169" y="1328"/>
                  </a:cxn>
                  <a:cxn ang="0">
                    <a:pos x="169" y="0"/>
                  </a:cxn>
                </a:cxnLst>
                <a:rect l="0" t="0" r="r" b="b"/>
                <a:pathLst>
                  <a:path w="169" h="1328">
                    <a:moveTo>
                      <a:pt x="169" y="0"/>
                    </a:moveTo>
                    <a:lnTo>
                      <a:pt x="0" y="0"/>
                    </a:lnTo>
                    <a:lnTo>
                      <a:pt x="0" y="1328"/>
                    </a:lnTo>
                    <a:lnTo>
                      <a:pt x="169" y="1328"/>
                    </a:lnTo>
                    <a:lnTo>
                      <a:pt x="169"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6" name="Group 393"/>
            <p:cNvGrpSpPr>
              <a:grpSpLocks/>
            </p:cNvGrpSpPr>
            <p:nvPr/>
          </p:nvGrpSpPr>
          <p:grpSpPr bwMode="auto">
            <a:xfrm>
              <a:off x="6634" y="2909"/>
              <a:ext cx="168" cy="1328"/>
              <a:chOff x="6634" y="2909"/>
              <a:chExt cx="168" cy="1328"/>
            </a:xfrm>
          </p:grpSpPr>
          <p:sp>
            <p:nvSpPr>
              <p:cNvPr id="130" name="Freeform 394"/>
              <p:cNvSpPr>
                <a:spLocks/>
              </p:cNvSpPr>
              <p:nvPr/>
            </p:nvSpPr>
            <p:spPr bwMode="auto">
              <a:xfrm>
                <a:off x="6634" y="2909"/>
                <a:ext cx="168" cy="1328"/>
              </a:xfrm>
              <a:custGeom>
                <a:avLst/>
                <a:gdLst/>
                <a:ahLst/>
                <a:cxnLst>
                  <a:cxn ang="0">
                    <a:pos x="168" y="0"/>
                  </a:cxn>
                  <a:cxn ang="0">
                    <a:pos x="0" y="0"/>
                  </a:cxn>
                  <a:cxn ang="0">
                    <a:pos x="0" y="1328"/>
                  </a:cxn>
                  <a:cxn ang="0">
                    <a:pos x="168" y="1328"/>
                  </a:cxn>
                  <a:cxn ang="0">
                    <a:pos x="168" y="0"/>
                  </a:cxn>
                </a:cxnLst>
                <a:rect l="0" t="0" r="r" b="b"/>
                <a:pathLst>
                  <a:path w="168" h="1328">
                    <a:moveTo>
                      <a:pt x="168" y="0"/>
                    </a:moveTo>
                    <a:lnTo>
                      <a:pt x="0" y="0"/>
                    </a:lnTo>
                    <a:lnTo>
                      <a:pt x="0" y="1328"/>
                    </a:lnTo>
                    <a:lnTo>
                      <a:pt x="168" y="1328"/>
                    </a:lnTo>
                    <a:lnTo>
                      <a:pt x="168"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7" name="Group 395"/>
            <p:cNvGrpSpPr>
              <a:grpSpLocks/>
            </p:cNvGrpSpPr>
            <p:nvPr/>
          </p:nvGrpSpPr>
          <p:grpSpPr bwMode="auto">
            <a:xfrm>
              <a:off x="6948" y="2909"/>
              <a:ext cx="169" cy="1328"/>
              <a:chOff x="6948" y="2909"/>
              <a:chExt cx="169" cy="1328"/>
            </a:xfrm>
          </p:grpSpPr>
          <p:sp>
            <p:nvSpPr>
              <p:cNvPr id="129" name="Freeform 396"/>
              <p:cNvSpPr>
                <a:spLocks/>
              </p:cNvSpPr>
              <p:nvPr/>
            </p:nvSpPr>
            <p:spPr bwMode="auto">
              <a:xfrm>
                <a:off x="6948" y="2909"/>
                <a:ext cx="169" cy="1328"/>
              </a:xfrm>
              <a:custGeom>
                <a:avLst/>
                <a:gdLst/>
                <a:ahLst/>
                <a:cxnLst>
                  <a:cxn ang="0">
                    <a:pos x="169" y="0"/>
                  </a:cxn>
                  <a:cxn ang="0">
                    <a:pos x="0" y="0"/>
                  </a:cxn>
                  <a:cxn ang="0">
                    <a:pos x="0" y="1328"/>
                  </a:cxn>
                  <a:cxn ang="0">
                    <a:pos x="169" y="1328"/>
                  </a:cxn>
                  <a:cxn ang="0">
                    <a:pos x="169" y="0"/>
                  </a:cxn>
                </a:cxnLst>
                <a:rect l="0" t="0" r="r" b="b"/>
                <a:pathLst>
                  <a:path w="169" h="1328">
                    <a:moveTo>
                      <a:pt x="169" y="0"/>
                    </a:moveTo>
                    <a:lnTo>
                      <a:pt x="0" y="0"/>
                    </a:lnTo>
                    <a:lnTo>
                      <a:pt x="0" y="1328"/>
                    </a:lnTo>
                    <a:lnTo>
                      <a:pt x="169" y="1328"/>
                    </a:lnTo>
                    <a:lnTo>
                      <a:pt x="169"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8" name="Group 397"/>
            <p:cNvGrpSpPr>
              <a:grpSpLocks/>
            </p:cNvGrpSpPr>
            <p:nvPr/>
          </p:nvGrpSpPr>
          <p:grpSpPr bwMode="auto">
            <a:xfrm>
              <a:off x="7274" y="2909"/>
              <a:ext cx="168" cy="1328"/>
              <a:chOff x="7274" y="2909"/>
              <a:chExt cx="168" cy="1328"/>
            </a:xfrm>
          </p:grpSpPr>
          <p:sp>
            <p:nvSpPr>
              <p:cNvPr id="128" name="Freeform 398"/>
              <p:cNvSpPr>
                <a:spLocks/>
              </p:cNvSpPr>
              <p:nvPr/>
            </p:nvSpPr>
            <p:spPr bwMode="auto">
              <a:xfrm>
                <a:off x="7274" y="2909"/>
                <a:ext cx="168" cy="1328"/>
              </a:xfrm>
              <a:custGeom>
                <a:avLst/>
                <a:gdLst/>
                <a:ahLst/>
                <a:cxnLst>
                  <a:cxn ang="0">
                    <a:pos x="168" y="0"/>
                  </a:cxn>
                  <a:cxn ang="0">
                    <a:pos x="0" y="0"/>
                  </a:cxn>
                  <a:cxn ang="0">
                    <a:pos x="0" y="1328"/>
                  </a:cxn>
                  <a:cxn ang="0">
                    <a:pos x="168" y="1328"/>
                  </a:cxn>
                  <a:cxn ang="0">
                    <a:pos x="168" y="0"/>
                  </a:cxn>
                </a:cxnLst>
                <a:rect l="0" t="0" r="r" b="b"/>
                <a:pathLst>
                  <a:path w="168" h="1328">
                    <a:moveTo>
                      <a:pt x="168" y="0"/>
                    </a:moveTo>
                    <a:lnTo>
                      <a:pt x="0" y="0"/>
                    </a:lnTo>
                    <a:lnTo>
                      <a:pt x="0" y="1328"/>
                    </a:lnTo>
                    <a:lnTo>
                      <a:pt x="168" y="1328"/>
                    </a:lnTo>
                    <a:lnTo>
                      <a:pt x="168"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29" name="Group 399"/>
            <p:cNvGrpSpPr>
              <a:grpSpLocks/>
            </p:cNvGrpSpPr>
            <p:nvPr/>
          </p:nvGrpSpPr>
          <p:grpSpPr bwMode="auto">
            <a:xfrm>
              <a:off x="7648" y="2978"/>
              <a:ext cx="148" cy="1261"/>
              <a:chOff x="7648" y="2978"/>
              <a:chExt cx="148" cy="1261"/>
            </a:xfrm>
          </p:grpSpPr>
          <p:sp>
            <p:nvSpPr>
              <p:cNvPr id="127" name="Freeform 400"/>
              <p:cNvSpPr>
                <a:spLocks/>
              </p:cNvSpPr>
              <p:nvPr/>
            </p:nvSpPr>
            <p:spPr bwMode="auto">
              <a:xfrm>
                <a:off x="7648" y="2978"/>
                <a:ext cx="148" cy="1261"/>
              </a:xfrm>
              <a:custGeom>
                <a:avLst/>
                <a:gdLst/>
                <a:ahLst/>
                <a:cxnLst>
                  <a:cxn ang="0">
                    <a:pos x="147" y="0"/>
                  </a:cxn>
                  <a:cxn ang="0">
                    <a:pos x="0" y="0"/>
                  </a:cxn>
                  <a:cxn ang="0">
                    <a:pos x="0" y="1262"/>
                  </a:cxn>
                  <a:cxn ang="0">
                    <a:pos x="147" y="1262"/>
                  </a:cxn>
                  <a:cxn ang="0">
                    <a:pos x="147" y="0"/>
                  </a:cxn>
                </a:cxnLst>
                <a:rect l="0" t="0" r="r" b="b"/>
                <a:pathLst>
                  <a:path w="148" h="1261">
                    <a:moveTo>
                      <a:pt x="147" y="0"/>
                    </a:moveTo>
                    <a:lnTo>
                      <a:pt x="0" y="0"/>
                    </a:lnTo>
                    <a:lnTo>
                      <a:pt x="0" y="1262"/>
                    </a:lnTo>
                    <a:lnTo>
                      <a:pt x="147" y="1262"/>
                    </a:lnTo>
                    <a:lnTo>
                      <a:pt x="147"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0" name="Group 401"/>
            <p:cNvGrpSpPr>
              <a:grpSpLocks/>
            </p:cNvGrpSpPr>
            <p:nvPr/>
          </p:nvGrpSpPr>
          <p:grpSpPr bwMode="auto">
            <a:xfrm>
              <a:off x="7962" y="2978"/>
              <a:ext cx="148" cy="1261"/>
              <a:chOff x="7962" y="2978"/>
              <a:chExt cx="148" cy="1261"/>
            </a:xfrm>
          </p:grpSpPr>
          <p:sp>
            <p:nvSpPr>
              <p:cNvPr id="126" name="Freeform 402"/>
              <p:cNvSpPr>
                <a:spLocks/>
              </p:cNvSpPr>
              <p:nvPr/>
            </p:nvSpPr>
            <p:spPr bwMode="auto">
              <a:xfrm>
                <a:off x="7962" y="2978"/>
                <a:ext cx="148" cy="1261"/>
              </a:xfrm>
              <a:custGeom>
                <a:avLst/>
                <a:gdLst/>
                <a:ahLst/>
                <a:cxnLst>
                  <a:cxn ang="0">
                    <a:pos x="148" y="0"/>
                  </a:cxn>
                  <a:cxn ang="0">
                    <a:pos x="0" y="0"/>
                  </a:cxn>
                  <a:cxn ang="0">
                    <a:pos x="0" y="1262"/>
                  </a:cxn>
                  <a:cxn ang="0">
                    <a:pos x="148" y="1262"/>
                  </a:cxn>
                  <a:cxn ang="0">
                    <a:pos x="148" y="0"/>
                  </a:cxn>
                </a:cxnLst>
                <a:rect l="0" t="0" r="r" b="b"/>
                <a:pathLst>
                  <a:path w="148" h="1261">
                    <a:moveTo>
                      <a:pt x="148" y="0"/>
                    </a:moveTo>
                    <a:lnTo>
                      <a:pt x="0" y="0"/>
                    </a:lnTo>
                    <a:lnTo>
                      <a:pt x="0" y="1262"/>
                    </a:lnTo>
                    <a:lnTo>
                      <a:pt x="148" y="1262"/>
                    </a:lnTo>
                    <a:lnTo>
                      <a:pt x="148"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1" name="Group 403"/>
            <p:cNvGrpSpPr>
              <a:grpSpLocks/>
            </p:cNvGrpSpPr>
            <p:nvPr/>
          </p:nvGrpSpPr>
          <p:grpSpPr bwMode="auto">
            <a:xfrm>
              <a:off x="8278" y="2978"/>
              <a:ext cx="148" cy="1261"/>
              <a:chOff x="8278" y="2978"/>
              <a:chExt cx="148" cy="1261"/>
            </a:xfrm>
          </p:grpSpPr>
          <p:sp>
            <p:nvSpPr>
              <p:cNvPr id="125" name="Freeform 404"/>
              <p:cNvSpPr>
                <a:spLocks/>
              </p:cNvSpPr>
              <p:nvPr/>
            </p:nvSpPr>
            <p:spPr bwMode="auto">
              <a:xfrm>
                <a:off x="8278" y="2978"/>
                <a:ext cx="148" cy="1261"/>
              </a:xfrm>
              <a:custGeom>
                <a:avLst/>
                <a:gdLst/>
                <a:ahLst/>
                <a:cxnLst>
                  <a:cxn ang="0">
                    <a:pos x="147" y="0"/>
                  </a:cxn>
                  <a:cxn ang="0">
                    <a:pos x="0" y="0"/>
                  </a:cxn>
                  <a:cxn ang="0">
                    <a:pos x="0" y="1262"/>
                  </a:cxn>
                  <a:cxn ang="0">
                    <a:pos x="147" y="1262"/>
                  </a:cxn>
                  <a:cxn ang="0">
                    <a:pos x="147" y="0"/>
                  </a:cxn>
                </a:cxnLst>
                <a:rect l="0" t="0" r="r" b="b"/>
                <a:pathLst>
                  <a:path w="148" h="1261">
                    <a:moveTo>
                      <a:pt x="147" y="0"/>
                    </a:moveTo>
                    <a:lnTo>
                      <a:pt x="0" y="0"/>
                    </a:lnTo>
                    <a:lnTo>
                      <a:pt x="0" y="1262"/>
                    </a:lnTo>
                    <a:lnTo>
                      <a:pt x="147" y="1262"/>
                    </a:lnTo>
                    <a:lnTo>
                      <a:pt x="147"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2" name="Group 405"/>
            <p:cNvGrpSpPr>
              <a:grpSpLocks/>
            </p:cNvGrpSpPr>
            <p:nvPr/>
          </p:nvGrpSpPr>
          <p:grpSpPr bwMode="auto">
            <a:xfrm>
              <a:off x="8604" y="2978"/>
              <a:ext cx="148" cy="1261"/>
              <a:chOff x="8604" y="2978"/>
              <a:chExt cx="148" cy="1261"/>
            </a:xfrm>
          </p:grpSpPr>
          <p:sp>
            <p:nvSpPr>
              <p:cNvPr id="124" name="Freeform 406"/>
              <p:cNvSpPr>
                <a:spLocks/>
              </p:cNvSpPr>
              <p:nvPr/>
            </p:nvSpPr>
            <p:spPr bwMode="auto">
              <a:xfrm>
                <a:off x="8604" y="2978"/>
                <a:ext cx="148" cy="1261"/>
              </a:xfrm>
              <a:custGeom>
                <a:avLst/>
                <a:gdLst/>
                <a:ahLst/>
                <a:cxnLst>
                  <a:cxn ang="0">
                    <a:pos x="148" y="0"/>
                  </a:cxn>
                  <a:cxn ang="0">
                    <a:pos x="0" y="0"/>
                  </a:cxn>
                  <a:cxn ang="0">
                    <a:pos x="0" y="1262"/>
                  </a:cxn>
                  <a:cxn ang="0">
                    <a:pos x="148" y="1262"/>
                  </a:cxn>
                  <a:cxn ang="0">
                    <a:pos x="148" y="0"/>
                  </a:cxn>
                </a:cxnLst>
                <a:rect l="0" t="0" r="r" b="b"/>
                <a:pathLst>
                  <a:path w="148" h="1261">
                    <a:moveTo>
                      <a:pt x="148" y="0"/>
                    </a:moveTo>
                    <a:lnTo>
                      <a:pt x="0" y="0"/>
                    </a:lnTo>
                    <a:lnTo>
                      <a:pt x="0" y="1262"/>
                    </a:lnTo>
                    <a:lnTo>
                      <a:pt x="148" y="1262"/>
                    </a:lnTo>
                    <a:lnTo>
                      <a:pt x="148"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3" name="Group 407"/>
            <p:cNvGrpSpPr>
              <a:grpSpLocks/>
            </p:cNvGrpSpPr>
            <p:nvPr/>
          </p:nvGrpSpPr>
          <p:grpSpPr bwMode="auto">
            <a:xfrm>
              <a:off x="8886" y="3058"/>
              <a:ext cx="148" cy="1182"/>
              <a:chOff x="8886" y="3058"/>
              <a:chExt cx="148" cy="1182"/>
            </a:xfrm>
          </p:grpSpPr>
          <p:sp>
            <p:nvSpPr>
              <p:cNvPr id="123" name="Freeform 408"/>
              <p:cNvSpPr>
                <a:spLocks/>
              </p:cNvSpPr>
              <p:nvPr/>
            </p:nvSpPr>
            <p:spPr bwMode="auto">
              <a:xfrm>
                <a:off x="8886" y="3058"/>
                <a:ext cx="148" cy="1182"/>
              </a:xfrm>
              <a:custGeom>
                <a:avLst/>
                <a:gdLst/>
                <a:ahLst/>
                <a:cxnLst>
                  <a:cxn ang="0">
                    <a:pos x="148" y="0"/>
                  </a:cxn>
                  <a:cxn ang="0">
                    <a:pos x="0" y="0"/>
                  </a:cxn>
                  <a:cxn ang="0">
                    <a:pos x="0" y="1182"/>
                  </a:cxn>
                  <a:cxn ang="0">
                    <a:pos x="148" y="1182"/>
                  </a:cxn>
                  <a:cxn ang="0">
                    <a:pos x="148" y="0"/>
                  </a:cxn>
                </a:cxnLst>
                <a:rect l="0" t="0" r="r" b="b"/>
                <a:pathLst>
                  <a:path w="148" h="1182">
                    <a:moveTo>
                      <a:pt x="148" y="0"/>
                    </a:moveTo>
                    <a:lnTo>
                      <a:pt x="0" y="0"/>
                    </a:lnTo>
                    <a:lnTo>
                      <a:pt x="0" y="1182"/>
                    </a:lnTo>
                    <a:lnTo>
                      <a:pt x="148" y="1182"/>
                    </a:lnTo>
                    <a:lnTo>
                      <a:pt x="148"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4" name="Group 409"/>
            <p:cNvGrpSpPr>
              <a:grpSpLocks/>
            </p:cNvGrpSpPr>
            <p:nvPr/>
          </p:nvGrpSpPr>
          <p:grpSpPr bwMode="auto">
            <a:xfrm>
              <a:off x="9178" y="3058"/>
              <a:ext cx="149" cy="1182"/>
              <a:chOff x="9178" y="3058"/>
              <a:chExt cx="149" cy="1182"/>
            </a:xfrm>
          </p:grpSpPr>
          <p:sp>
            <p:nvSpPr>
              <p:cNvPr id="122" name="Freeform 410"/>
              <p:cNvSpPr>
                <a:spLocks/>
              </p:cNvSpPr>
              <p:nvPr/>
            </p:nvSpPr>
            <p:spPr bwMode="auto">
              <a:xfrm>
                <a:off x="9178" y="3058"/>
                <a:ext cx="149" cy="1182"/>
              </a:xfrm>
              <a:custGeom>
                <a:avLst/>
                <a:gdLst/>
                <a:ahLst/>
                <a:cxnLst>
                  <a:cxn ang="0">
                    <a:pos x="148" y="0"/>
                  </a:cxn>
                  <a:cxn ang="0">
                    <a:pos x="0" y="0"/>
                  </a:cxn>
                  <a:cxn ang="0">
                    <a:pos x="0" y="1182"/>
                  </a:cxn>
                  <a:cxn ang="0">
                    <a:pos x="148" y="1182"/>
                  </a:cxn>
                  <a:cxn ang="0">
                    <a:pos x="148" y="0"/>
                  </a:cxn>
                </a:cxnLst>
                <a:rect l="0" t="0" r="r" b="b"/>
                <a:pathLst>
                  <a:path w="149" h="1182">
                    <a:moveTo>
                      <a:pt x="148" y="0"/>
                    </a:moveTo>
                    <a:lnTo>
                      <a:pt x="0" y="0"/>
                    </a:lnTo>
                    <a:lnTo>
                      <a:pt x="0" y="1182"/>
                    </a:lnTo>
                    <a:lnTo>
                      <a:pt x="148" y="1182"/>
                    </a:lnTo>
                    <a:lnTo>
                      <a:pt x="148"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5" name="Group 411"/>
            <p:cNvGrpSpPr>
              <a:grpSpLocks/>
            </p:cNvGrpSpPr>
            <p:nvPr/>
          </p:nvGrpSpPr>
          <p:grpSpPr bwMode="auto">
            <a:xfrm>
              <a:off x="9425" y="2534"/>
              <a:ext cx="148" cy="1705"/>
              <a:chOff x="9425" y="2534"/>
              <a:chExt cx="148" cy="1705"/>
            </a:xfrm>
          </p:grpSpPr>
          <p:sp>
            <p:nvSpPr>
              <p:cNvPr id="121" name="Freeform 412"/>
              <p:cNvSpPr>
                <a:spLocks/>
              </p:cNvSpPr>
              <p:nvPr/>
            </p:nvSpPr>
            <p:spPr bwMode="auto">
              <a:xfrm>
                <a:off x="9425" y="2534"/>
                <a:ext cx="148" cy="1705"/>
              </a:xfrm>
              <a:custGeom>
                <a:avLst/>
                <a:gdLst/>
                <a:ahLst/>
                <a:cxnLst>
                  <a:cxn ang="0">
                    <a:pos x="147" y="0"/>
                  </a:cxn>
                  <a:cxn ang="0">
                    <a:pos x="0" y="0"/>
                  </a:cxn>
                  <a:cxn ang="0">
                    <a:pos x="0" y="1706"/>
                  </a:cxn>
                  <a:cxn ang="0">
                    <a:pos x="147" y="1706"/>
                  </a:cxn>
                  <a:cxn ang="0">
                    <a:pos x="147" y="0"/>
                  </a:cxn>
                </a:cxnLst>
                <a:rect l="0" t="0" r="r" b="b"/>
                <a:pathLst>
                  <a:path w="148" h="1705">
                    <a:moveTo>
                      <a:pt x="147" y="0"/>
                    </a:moveTo>
                    <a:lnTo>
                      <a:pt x="0" y="0"/>
                    </a:lnTo>
                    <a:lnTo>
                      <a:pt x="0" y="1706"/>
                    </a:lnTo>
                    <a:lnTo>
                      <a:pt x="147" y="1706"/>
                    </a:lnTo>
                    <a:lnTo>
                      <a:pt x="147"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6" name="Group 413"/>
            <p:cNvGrpSpPr>
              <a:grpSpLocks/>
            </p:cNvGrpSpPr>
            <p:nvPr/>
          </p:nvGrpSpPr>
          <p:grpSpPr bwMode="auto">
            <a:xfrm>
              <a:off x="9706" y="2534"/>
              <a:ext cx="148" cy="1705"/>
              <a:chOff x="9706" y="2534"/>
              <a:chExt cx="148" cy="1705"/>
            </a:xfrm>
          </p:grpSpPr>
          <p:sp>
            <p:nvSpPr>
              <p:cNvPr id="120" name="Freeform 414"/>
              <p:cNvSpPr>
                <a:spLocks/>
              </p:cNvSpPr>
              <p:nvPr/>
            </p:nvSpPr>
            <p:spPr bwMode="auto">
              <a:xfrm>
                <a:off x="9706" y="2534"/>
                <a:ext cx="148" cy="1705"/>
              </a:xfrm>
              <a:custGeom>
                <a:avLst/>
                <a:gdLst/>
                <a:ahLst/>
                <a:cxnLst>
                  <a:cxn ang="0">
                    <a:pos x="147" y="0"/>
                  </a:cxn>
                  <a:cxn ang="0">
                    <a:pos x="0" y="0"/>
                  </a:cxn>
                  <a:cxn ang="0">
                    <a:pos x="0" y="1706"/>
                  </a:cxn>
                  <a:cxn ang="0">
                    <a:pos x="147" y="1706"/>
                  </a:cxn>
                  <a:cxn ang="0">
                    <a:pos x="147" y="0"/>
                  </a:cxn>
                </a:cxnLst>
                <a:rect l="0" t="0" r="r" b="b"/>
                <a:pathLst>
                  <a:path w="148" h="1705">
                    <a:moveTo>
                      <a:pt x="147" y="0"/>
                    </a:moveTo>
                    <a:lnTo>
                      <a:pt x="0" y="0"/>
                    </a:lnTo>
                    <a:lnTo>
                      <a:pt x="0" y="1706"/>
                    </a:lnTo>
                    <a:lnTo>
                      <a:pt x="147" y="1706"/>
                    </a:lnTo>
                    <a:lnTo>
                      <a:pt x="147"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7" name="Group 415"/>
            <p:cNvGrpSpPr>
              <a:grpSpLocks/>
            </p:cNvGrpSpPr>
            <p:nvPr/>
          </p:nvGrpSpPr>
          <p:grpSpPr bwMode="auto">
            <a:xfrm>
              <a:off x="9985" y="3058"/>
              <a:ext cx="148" cy="1182"/>
              <a:chOff x="9985" y="3058"/>
              <a:chExt cx="148" cy="1182"/>
            </a:xfrm>
          </p:grpSpPr>
          <p:sp>
            <p:nvSpPr>
              <p:cNvPr id="119" name="Freeform 416"/>
              <p:cNvSpPr>
                <a:spLocks/>
              </p:cNvSpPr>
              <p:nvPr/>
            </p:nvSpPr>
            <p:spPr bwMode="auto">
              <a:xfrm>
                <a:off x="9985" y="3058"/>
                <a:ext cx="148" cy="1182"/>
              </a:xfrm>
              <a:custGeom>
                <a:avLst/>
                <a:gdLst/>
                <a:ahLst/>
                <a:cxnLst>
                  <a:cxn ang="0">
                    <a:pos x="148" y="0"/>
                  </a:cxn>
                  <a:cxn ang="0">
                    <a:pos x="0" y="0"/>
                  </a:cxn>
                  <a:cxn ang="0">
                    <a:pos x="0" y="1182"/>
                  </a:cxn>
                  <a:cxn ang="0">
                    <a:pos x="148" y="1182"/>
                  </a:cxn>
                  <a:cxn ang="0">
                    <a:pos x="148" y="0"/>
                  </a:cxn>
                </a:cxnLst>
                <a:rect l="0" t="0" r="r" b="b"/>
                <a:pathLst>
                  <a:path w="148" h="1182">
                    <a:moveTo>
                      <a:pt x="148" y="0"/>
                    </a:moveTo>
                    <a:lnTo>
                      <a:pt x="0" y="0"/>
                    </a:lnTo>
                    <a:lnTo>
                      <a:pt x="0" y="1182"/>
                    </a:lnTo>
                    <a:lnTo>
                      <a:pt x="148" y="1182"/>
                    </a:lnTo>
                    <a:lnTo>
                      <a:pt x="148" y="0"/>
                    </a:lnTo>
                    <a:close/>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8" name="Group 417"/>
            <p:cNvGrpSpPr>
              <a:grpSpLocks/>
            </p:cNvGrpSpPr>
            <p:nvPr/>
          </p:nvGrpSpPr>
          <p:grpSpPr bwMode="auto">
            <a:xfrm>
              <a:off x="2138" y="1754"/>
              <a:ext cx="78" cy="1010"/>
              <a:chOff x="2138" y="1754"/>
              <a:chExt cx="78" cy="1010"/>
            </a:xfrm>
          </p:grpSpPr>
          <p:sp>
            <p:nvSpPr>
              <p:cNvPr id="116" name="Freeform 418"/>
              <p:cNvSpPr>
                <a:spLocks/>
              </p:cNvSpPr>
              <p:nvPr/>
            </p:nvSpPr>
            <p:spPr bwMode="auto">
              <a:xfrm>
                <a:off x="2138" y="1754"/>
                <a:ext cx="78" cy="1010"/>
              </a:xfrm>
              <a:custGeom>
                <a:avLst/>
                <a:gdLst/>
                <a:ahLst/>
                <a:cxnLst>
                  <a:cxn ang="0">
                    <a:pos x="33" y="933"/>
                  </a:cxn>
                  <a:cxn ang="0">
                    <a:pos x="0" y="933"/>
                  </a:cxn>
                  <a:cxn ang="0">
                    <a:pos x="40" y="1011"/>
                  </a:cxn>
                  <a:cxn ang="0">
                    <a:pos x="69" y="952"/>
                  </a:cxn>
                  <a:cxn ang="0">
                    <a:pos x="40" y="952"/>
                  </a:cxn>
                  <a:cxn ang="0">
                    <a:pos x="35" y="951"/>
                  </a:cxn>
                  <a:cxn ang="0">
                    <a:pos x="33" y="946"/>
                  </a:cxn>
                  <a:cxn ang="0">
                    <a:pos x="33" y="933"/>
                  </a:cxn>
                </a:cxnLst>
                <a:rect l="0" t="0" r="r" b="b"/>
                <a:pathLst>
                  <a:path w="78" h="1010">
                    <a:moveTo>
                      <a:pt x="33" y="933"/>
                    </a:moveTo>
                    <a:lnTo>
                      <a:pt x="0" y="933"/>
                    </a:lnTo>
                    <a:lnTo>
                      <a:pt x="40" y="1011"/>
                    </a:lnTo>
                    <a:lnTo>
                      <a:pt x="69" y="952"/>
                    </a:lnTo>
                    <a:lnTo>
                      <a:pt x="40" y="952"/>
                    </a:lnTo>
                    <a:lnTo>
                      <a:pt x="35" y="951"/>
                    </a:lnTo>
                    <a:lnTo>
                      <a:pt x="33" y="946"/>
                    </a:lnTo>
                    <a:lnTo>
                      <a:pt x="33" y="933"/>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7" name="Freeform 419"/>
              <p:cNvSpPr>
                <a:spLocks/>
              </p:cNvSpPr>
              <p:nvPr/>
            </p:nvSpPr>
            <p:spPr bwMode="auto">
              <a:xfrm>
                <a:off x="2138" y="1754"/>
                <a:ext cx="78" cy="1010"/>
              </a:xfrm>
              <a:custGeom>
                <a:avLst/>
                <a:gdLst/>
                <a:ahLst/>
                <a:cxnLst>
                  <a:cxn ang="0">
                    <a:pos x="40" y="0"/>
                  </a:cxn>
                  <a:cxn ang="0">
                    <a:pos x="35" y="3"/>
                  </a:cxn>
                  <a:cxn ang="0">
                    <a:pos x="33" y="8"/>
                  </a:cxn>
                  <a:cxn ang="0">
                    <a:pos x="33" y="946"/>
                  </a:cxn>
                  <a:cxn ang="0">
                    <a:pos x="35" y="951"/>
                  </a:cxn>
                  <a:cxn ang="0">
                    <a:pos x="40" y="952"/>
                  </a:cxn>
                  <a:cxn ang="0">
                    <a:pos x="45" y="951"/>
                  </a:cxn>
                  <a:cxn ang="0">
                    <a:pos x="46" y="946"/>
                  </a:cxn>
                  <a:cxn ang="0">
                    <a:pos x="46" y="8"/>
                  </a:cxn>
                  <a:cxn ang="0">
                    <a:pos x="45" y="3"/>
                  </a:cxn>
                  <a:cxn ang="0">
                    <a:pos x="40" y="0"/>
                  </a:cxn>
                </a:cxnLst>
                <a:rect l="0" t="0" r="r" b="b"/>
                <a:pathLst>
                  <a:path w="78" h="1010">
                    <a:moveTo>
                      <a:pt x="40" y="0"/>
                    </a:moveTo>
                    <a:lnTo>
                      <a:pt x="35" y="3"/>
                    </a:lnTo>
                    <a:lnTo>
                      <a:pt x="33" y="8"/>
                    </a:lnTo>
                    <a:lnTo>
                      <a:pt x="33" y="946"/>
                    </a:lnTo>
                    <a:lnTo>
                      <a:pt x="35" y="951"/>
                    </a:lnTo>
                    <a:lnTo>
                      <a:pt x="40" y="952"/>
                    </a:lnTo>
                    <a:lnTo>
                      <a:pt x="45" y="951"/>
                    </a:lnTo>
                    <a:lnTo>
                      <a:pt x="46" y="946"/>
                    </a:lnTo>
                    <a:lnTo>
                      <a:pt x="46" y="8"/>
                    </a:lnTo>
                    <a:lnTo>
                      <a:pt x="45" y="3"/>
                    </a:lnTo>
                    <a:lnTo>
                      <a:pt x="40"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8" name="Freeform 420"/>
              <p:cNvSpPr>
                <a:spLocks/>
              </p:cNvSpPr>
              <p:nvPr/>
            </p:nvSpPr>
            <p:spPr bwMode="auto">
              <a:xfrm>
                <a:off x="2138" y="1754"/>
                <a:ext cx="78" cy="1010"/>
              </a:xfrm>
              <a:custGeom>
                <a:avLst/>
                <a:gdLst/>
                <a:ahLst/>
                <a:cxnLst>
                  <a:cxn ang="0">
                    <a:pos x="78" y="933"/>
                  </a:cxn>
                  <a:cxn ang="0">
                    <a:pos x="46" y="933"/>
                  </a:cxn>
                  <a:cxn ang="0">
                    <a:pos x="46" y="946"/>
                  </a:cxn>
                  <a:cxn ang="0">
                    <a:pos x="45" y="951"/>
                  </a:cxn>
                  <a:cxn ang="0">
                    <a:pos x="40" y="952"/>
                  </a:cxn>
                  <a:cxn ang="0">
                    <a:pos x="69" y="952"/>
                  </a:cxn>
                  <a:cxn ang="0">
                    <a:pos x="78" y="933"/>
                  </a:cxn>
                </a:cxnLst>
                <a:rect l="0" t="0" r="r" b="b"/>
                <a:pathLst>
                  <a:path w="78" h="1010">
                    <a:moveTo>
                      <a:pt x="78" y="933"/>
                    </a:moveTo>
                    <a:lnTo>
                      <a:pt x="46" y="933"/>
                    </a:lnTo>
                    <a:lnTo>
                      <a:pt x="46" y="946"/>
                    </a:lnTo>
                    <a:lnTo>
                      <a:pt x="45" y="951"/>
                    </a:lnTo>
                    <a:lnTo>
                      <a:pt x="40" y="952"/>
                    </a:lnTo>
                    <a:lnTo>
                      <a:pt x="69" y="952"/>
                    </a:lnTo>
                    <a:lnTo>
                      <a:pt x="78" y="933"/>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39" name="Group 421"/>
            <p:cNvGrpSpPr>
              <a:grpSpLocks/>
            </p:cNvGrpSpPr>
            <p:nvPr/>
          </p:nvGrpSpPr>
          <p:grpSpPr bwMode="auto">
            <a:xfrm>
              <a:off x="2178" y="1762"/>
              <a:ext cx="311" cy="2"/>
              <a:chOff x="2178" y="1762"/>
              <a:chExt cx="311" cy="2"/>
            </a:xfrm>
          </p:grpSpPr>
          <p:sp>
            <p:nvSpPr>
              <p:cNvPr id="115" name="Freeform 422"/>
              <p:cNvSpPr>
                <a:spLocks/>
              </p:cNvSpPr>
              <p:nvPr/>
            </p:nvSpPr>
            <p:spPr bwMode="auto">
              <a:xfrm>
                <a:off x="2178" y="1762"/>
                <a:ext cx="311" cy="2"/>
              </a:xfrm>
              <a:custGeom>
                <a:avLst/>
                <a:gdLst/>
                <a:ahLst/>
                <a:cxnLst>
                  <a:cxn ang="0">
                    <a:pos x="0" y="0"/>
                  </a:cxn>
                  <a:cxn ang="0">
                    <a:pos x="311" y="0"/>
                  </a:cxn>
                </a:cxnLst>
                <a:rect l="0" t="0" r="r" b="b"/>
                <a:pathLst>
                  <a:path w="311">
                    <a:moveTo>
                      <a:pt x="0" y="0"/>
                    </a:moveTo>
                    <a:lnTo>
                      <a:pt x="311" y="0"/>
                    </a:lnTo>
                  </a:path>
                </a:pathLst>
              </a:custGeom>
              <a:noFill/>
              <a:ln w="618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40" name="Group 423"/>
            <p:cNvGrpSpPr>
              <a:grpSpLocks/>
            </p:cNvGrpSpPr>
            <p:nvPr/>
          </p:nvGrpSpPr>
          <p:grpSpPr bwMode="auto">
            <a:xfrm>
              <a:off x="4496" y="1663"/>
              <a:ext cx="219" cy="223"/>
              <a:chOff x="4496" y="1663"/>
              <a:chExt cx="219" cy="223"/>
            </a:xfrm>
          </p:grpSpPr>
          <p:sp>
            <p:nvSpPr>
              <p:cNvPr id="111" name="Freeform 424"/>
              <p:cNvSpPr>
                <a:spLocks/>
              </p:cNvSpPr>
              <p:nvPr/>
            </p:nvSpPr>
            <p:spPr bwMode="auto">
              <a:xfrm>
                <a:off x="4496" y="1663"/>
                <a:ext cx="219" cy="223"/>
              </a:xfrm>
              <a:custGeom>
                <a:avLst/>
                <a:gdLst/>
                <a:ahLst/>
                <a:cxnLst>
                  <a:cxn ang="0">
                    <a:pos x="111" y="0"/>
                  </a:cxn>
                  <a:cxn ang="0">
                    <a:pos x="38" y="27"/>
                  </a:cxn>
                  <a:cxn ang="0">
                    <a:pos x="2" y="88"/>
                  </a:cxn>
                  <a:cxn ang="0">
                    <a:pos x="0" y="115"/>
                  </a:cxn>
                  <a:cxn ang="0">
                    <a:pos x="0" y="123"/>
                  </a:cxn>
                  <a:cxn ang="0">
                    <a:pos x="28" y="187"/>
                  </a:cxn>
                  <a:cxn ang="0">
                    <a:pos x="98" y="222"/>
                  </a:cxn>
                  <a:cxn ang="0">
                    <a:pos x="108" y="223"/>
                  </a:cxn>
                  <a:cxn ang="0">
                    <a:pos x="131" y="221"/>
                  </a:cxn>
                  <a:cxn ang="0">
                    <a:pos x="151" y="215"/>
                  </a:cxn>
                  <a:cxn ang="0">
                    <a:pos x="160" y="210"/>
                  </a:cxn>
                  <a:cxn ang="0">
                    <a:pos x="110" y="210"/>
                  </a:cxn>
                  <a:cxn ang="0">
                    <a:pos x="85" y="207"/>
                  </a:cxn>
                  <a:cxn ang="0">
                    <a:pos x="26" y="162"/>
                  </a:cxn>
                  <a:cxn ang="0">
                    <a:pos x="13" y="109"/>
                  </a:cxn>
                  <a:cxn ang="0">
                    <a:pos x="14" y="93"/>
                  </a:cxn>
                  <a:cxn ang="0">
                    <a:pos x="52" y="33"/>
                  </a:cxn>
                  <a:cxn ang="0">
                    <a:pos x="110" y="13"/>
                  </a:cxn>
                  <a:cxn ang="0">
                    <a:pos x="160" y="13"/>
                  </a:cxn>
                  <a:cxn ang="0">
                    <a:pos x="143" y="6"/>
                  </a:cxn>
                  <a:cxn ang="0">
                    <a:pos x="134" y="4"/>
                  </a:cxn>
                  <a:cxn ang="0">
                    <a:pos x="122" y="1"/>
                  </a:cxn>
                  <a:cxn ang="0">
                    <a:pos x="111" y="0"/>
                  </a:cxn>
                </a:cxnLst>
                <a:rect l="0" t="0" r="r" b="b"/>
                <a:pathLst>
                  <a:path w="219" h="223">
                    <a:moveTo>
                      <a:pt x="111" y="0"/>
                    </a:moveTo>
                    <a:lnTo>
                      <a:pt x="38" y="27"/>
                    </a:lnTo>
                    <a:lnTo>
                      <a:pt x="2" y="88"/>
                    </a:lnTo>
                    <a:lnTo>
                      <a:pt x="0" y="115"/>
                    </a:lnTo>
                    <a:lnTo>
                      <a:pt x="0" y="123"/>
                    </a:lnTo>
                    <a:lnTo>
                      <a:pt x="28" y="187"/>
                    </a:lnTo>
                    <a:lnTo>
                      <a:pt x="98" y="222"/>
                    </a:lnTo>
                    <a:lnTo>
                      <a:pt x="108" y="223"/>
                    </a:lnTo>
                    <a:lnTo>
                      <a:pt x="131" y="221"/>
                    </a:lnTo>
                    <a:lnTo>
                      <a:pt x="151" y="215"/>
                    </a:lnTo>
                    <a:lnTo>
                      <a:pt x="160" y="210"/>
                    </a:lnTo>
                    <a:lnTo>
                      <a:pt x="110" y="210"/>
                    </a:lnTo>
                    <a:lnTo>
                      <a:pt x="85" y="207"/>
                    </a:lnTo>
                    <a:lnTo>
                      <a:pt x="26" y="162"/>
                    </a:lnTo>
                    <a:lnTo>
                      <a:pt x="13" y="109"/>
                    </a:lnTo>
                    <a:lnTo>
                      <a:pt x="14" y="93"/>
                    </a:lnTo>
                    <a:lnTo>
                      <a:pt x="52" y="33"/>
                    </a:lnTo>
                    <a:lnTo>
                      <a:pt x="110" y="13"/>
                    </a:lnTo>
                    <a:lnTo>
                      <a:pt x="160" y="13"/>
                    </a:lnTo>
                    <a:lnTo>
                      <a:pt x="143" y="6"/>
                    </a:lnTo>
                    <a:lnTo>
                      <a:pt x="134" y="4"/>
                    </a:lnTo>
                    <a:lnTo>
                      <a:pt x="122" y="1"/>
                    </a:lnTo>
                    <a:lnTo>
                      <a:pt x="111"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2" name="Freeform 425"/>
              <p:cNvSpPr>
                <a:spLocks/>
              </p:cNvSpPr>
              <p:nvPr/>
            </p:nvSpPr>
            <p:spPr bwMode="auto">
              <a:xfrm>
                <a:off x="4496" y="1663"/>
                <a:ext cx="219" cy="223"/>
              </a:xfrm>
              <a:custGeom>
                <a:avLst/>
                <a:gdLst/>
                <a:ahLst/>
                <a:cxnLst>
                  <a:cxn ang="0">
                    <a:pos x="160" y="13"/>
                  </a:cxn>
                  <a:cxn ang="0">
                    <a:pos x="110" y="13"/>
                  </a:cxn>
                  <a:cxn ang="0">
                    <a:pos x="120" y="15"/>
                  </a:cxn>
                  <a:cxn ang="0">
                    <a:pos x="130" y="16"/>
                  </a:cxn>
                  <a:cxn ang="0">
                    <a:pos x="190" y="56"/>
                  </a:cxn>
                  <a:cxn ang="0">
                    <a:pos x="207" y="121"/>
                  </a:cxn>
                  <a:cxn ang="0">
                    <a:pos x="204" y="137"/>
                  </a:cxn>
                  <a:cxn ang="0">
                    <a:pos x="165" y="192"/>
                  </a:cxn>
                  <a:cxn ang="0">
                    <a:pos x="110" y="210"/>
                  </a:cxn>
                  <a:cxn ang="0">
                    <a:pos x="160" y="210"/>
                  </a:cxn>
                  <a:cxn ang="0">
                    <a:pos x="205" y="169"/>
                  </a:cxn>
                  <a:cxn ang="0">
                    <a:pos x="220" y="102"/>
                  </a:cxn>
                  <a:cxn ang="0">
                    <a:pos x="217" y="85"/>
                  </a:cxn>
                  <a:cxn ang="0">
                    <a:pos x="179" y="25"/>
                  </a:cxn>
                  <a:cxn ang="0">
                    <a:pos x="162" y="15"/>
                  </a:cxn>
                  <a:cxn ang="0">
                    <a:pos x="160" y="13"/>
                  </a:cxn>
                </a:cxnLst>
                <a:rect l="0" t="0" r="r" b="b"/>
                <a:pathLst>
                  <a:path w="219" h="223">
                    <a:moveTo>
                      <a:pt x="160" y="13"/>
                    </a:moveTo>
                    <a:lnTo>
                      <a:pt x="110" y="13"/>
                    </a:lnTo>
                    <a:lnTo>
                      <a:pt x="120" y="15"/>
                    </a:lnTo>
                    <a:lnTo>
                      <a:pt x="130" y="16"/>
                    </a:lnTo>
                    <a:lnTo>
                      <a:pt x="190" y="56"/>
                    </a:lnTo>
                    <a:lnTo>
                      <a:pt x="207" y="121"/>
                    </a:lnTo>
                    <a:lnTo>
                      <a:pt x="204" y="137"/>
                    </a:lnTo>
                    <a:lnTo>
                      <a:pt x="165" y="192"/>
                    </a:lnTo>
                    <a:lnTo>
                      <a:pt x="110" y="210"/>
                    </a:lnTo>
                    <a:lnTo>
                      <a:pt x="160" y="210"/>
                    </a:lnTo>
                    <a:lnTo>
                      <a:pt x="205" y="169"/>
                    </a:lnTo>
                    <a:lnTo>
                      <a:pt x="220" y="102"/>
                    </a:lnTo>
                    <a:lnTo>
                      <a:pt x="217" y="85"/>
                    </a:lnTo>
                    <a:lnTo>
                      <a:pt x="179" y="25"/>
                    </a:lnTo>
                    <a:lnTo>
                      <a:pt x="162" y="15"/>
                    </a:lnTo>
                    <a:lnTo>
                      <a:pt x="160" y="13"/>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3" name="Freeform 426"/>
              <p:cNvSpPr>
                <a:spLocks/>
              </p:cNvSpPr>
              <p:nvPr/>
            </p:nvSpPr>
            <p:spPr bwMode="auto">
              <a:xfrm>
                <a:off x="4496" y="1663"/>
                <a:ext cx="219" cy="223"/>
              </a:xfrm>
              <a:custGeom>
                <a:avLst/>
                <a:gdLst/>
                <a:ahLst/>
                <a:cxnLst>
                  <a:cxn ang="0">
                    <a:pos x="118" y="27"/>
                  </a:cxn>
                  <a:cxn ang="0">
                    <a:pos x="101" y="27"/>
                  </a:cxn>
                  <a:cxn ang="0">
                    <a:pos x="73" y="35"/>
                  </a:cxn>
                  <a:cxn ang="0">
                    <a:pos x="28" y="90"/>
                  </a:cxn>
                  <a:cxn ang="0">
                    <a:pos x="26" y="111"/>
                  </a:cxn>
                  <a:cxn ang="0">
                    <a:pos x="26" y="124"/>
                  </a:cxn>
                  <a:cxn ang="0">
                    <a:pos x="63" y="183"/>
                  </a:cxn>
                  <a:cxn ang="0">
                    <a:pos x="101" y="197"/>
                  </a:cxn>
                  <a:cxn ang="0">
                    <a:pos x="132" y="194"/>
                  </a:cxn>
                  <a:cxn ang="0">
                    <a:pos x="150" y="187"/>
                  </a:cxn>
                  <a:cxn ang="0">
                    <a:pos x="154" y="184"/>
                  </a:cxn>
                  <a:cxn ang="0">
                    <a:pos x="104" y="184"/>
                  </a:cxn>
                  <a:cxn ang="0">
                    <a:pos x="88" y="180"/>
                  </a:cxn>
                  <a:cxn ang="0">
                    <a:pos x="40" y="127"/>
                  </a:cxn>
                  <a:cxn ang="0">
                    <a:pos x="39" y="109"/>
                  </a:cxn>
                  <a:cxn ang="0">
                    <a:pos x="41" y="92"/>
                  </a:cxn>
                  <a:cxn ang="0">
                    <a:pos x="94" y="41"/>
                  </a:cxn>
                  <a:cxn ang="0">
                    <a:pos x="101" y="40"/>
                  </a:cxn>
                  <a:cxn ang="0">
                    <a:pos x="154" y="40"/>
                  </a:cxn>
                  <a:cxn ang="0">
                    <a:pos x="154" y="39"/>
                  </a:cxn>
                  <a:cxn ang="0">
                    <a:pos x="135" y="30"/>
                  </a:cxn>
                  <a:cxn ang="0">
                    <a:pos x="126" y="28"/>
                  </a:cxn>
                  <a:cxn ang="0">
                    <a:pos x="118" y="27"/>
                  </a:cxn>
                </a:cxnLst>
                <a:rect l="0" t="0" r="r" b="b"/>
                <a:pathLst>
                  <a:path w="219" h="223">
                    <a:moveTo>
                      <a:pt x="118" y="27"/>
                    </a:moveTo>
                    <a:lnTo>
                      <a:pt x="101" y="27"/>
                    </a:lnTo>
                    <a:lnTo>
                      <a:pt x="73" y="35"/>
                    </a:lnTo>
                    <a:lnTo>
                      <a:pt x="28" y="90"/>
                    </a:lnTo>
                    <a:lnTo>
                      <a:pt x="26" y="111"/>
                    </a:lnTo>
                    <a:lnTo>
                      <a:pt x="26" y="124"/>
                    </a:lnTo>
                    <a:lnTo>
                      <a:pt x="63" y="183"/>
                    </a:lnTo>
                    <a:lnTo>
                      <a:pt x="101" y="197"/>
                    </a:lnTo>
                    <a:lnTo>
                      <a:pt x="132" y="194"/>
                    </a:lnTo>
                    <a:lnTo>
                      <a:pt x="150" y="187"/>
                    </a:lnTo>
                    <a:lnTo>
                      <a:pt x="154" y="184"/>
                    </a:lnTo>
                    <a:lnTo>
                      <a:pt x="104" y="184"/>
                    </a:lnTo>
                    <a:lnTo>
                      <a:pt x="88" y="180"/>
                    </a:lnTo>
                    <a:lnTo>
                      <a:pt x="40" y="127"/>
                    </a:lnTo>
                    <a:lnTo>
                      <a:pt x="39" y="109"/>
                    </a:lnTo>
                    <a:lnTo>
                      <a:pt x="41" y="92"/>
                    </a:lnTo>
                    <a:lnTo>
                      <a:pt x="94" y="41"/>
                    </a:lnTo>
                    <a:lnTo>
                      <a:pt x="101" y="40"/>
                    </a:lnTo>
                    <a:lnTo>
                      <a:pt x="154" y="40"/>
                    </a:lnTo>
                    <a:lnTo>
                      <a:pt x="154" y="39"/>
                    </a:lnTo>
                    <a:lnTo>
                      <a:pt x="135" y="30"/>
                    </a:lnTo>
                    <a:lnTo>
                      <a:pt x="126" y="28"/>
                    </a:lnTo>
                    <a:lnTo>
                      <a:pt x="118" y="27"/>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4" name="Freeform 427"/>
              <p:cNvSpPr>
                <a:spLocks/>
              </p:cNvSpPr>
              <p:nvPr/>
            </p:nvSpPr>
            <p:spPr bwMode="auto">
              <a:xfrm>
                <a:off x="4496" y="1663"/>
                <a:ext cx="219" cy="223"/>
              </a:xfrm>
              <a:custGeom>
                <a:avLst/>
                <a:gdLst/>
                <a:ahLst/>
                <a:cxnLst>
                  <a:cxn ang="0">
                    <a:pos x="154" y="40"/>
                  </a:cxn>
                  <a:cxn ang="0">
                    <a:pos x="117" y="40"/>
                  </a:cxn>
                  <a:cxn ang="0">
                    <a:pos x="123" y="41"/>
                  </a:cxn>
                  <a:cxn ang="0">
                    <a:pos x="135" y="44"/>
                  </a:cxn>
                  <a:cxn ang="0">
                    <a:pos x="180" y="98"/>
                  </a:cxn>
                  <a:cxn ang="0">
                    <a:pos x="181" y="115"/>
                  </a:cxn>
                  <a:cxn ang="0">
                    <a:pos x="178" y="132"/>
                  </a:cxn>
                  <a:cxn ang="0">
                    <a:pos x="131" y="181"/>
                  </a:cxn>
                  <a:cxn ang="0">
                    <a:pos x="111" y="184"/>
                  </a:cxn>
                  <a:cxn ang="0">
                    <a:pos x="154" y="184"/>
                  </a:cxn>
                  <a:cxn ang="0">
                    <a:pos x="192" y="132"/>
                  </a:cxn>
                  <a:cxn ang="0">
                    <a:pos x="194" y="115"/>
                  </a:cxn>
                  <a:cxn ang="0">
                    <a:pos x="193" y="97"/>
                  </a:cxn>
                  <a:cxn ang="0">
                    <a:pos x="188" y="81"/>
                  </a:cxn>
                  <a:cxn ang="0">
                    <a:pos x="180" y="65"/>
                  </a:cxn>
                  <a:cxn ang="0">
                    <a:pos x="169" y="51"/>
                  </a:cxn>
                  <a:cxn ang="0">
                    <a:pos x="154" y="40"/>
                  </a:cxn>
                </a:cxnLst>
                <a:rect l="0" t="0" r="r" b="b"/>
                <a:pathLst>
                  <a:path w="219" h="223">
                    <a:moveTo>
                      <a:pt x="154" y="40"/>
                    </a:moveTo>
                    <a:lnTo>
                      <a:pt x="117" y="40"/>
                    </a:lnTo>
                    <a:lnTo>
                      <a:pt x="123" y="41"/>
                    </a:lnTo>
                    <a:lnTo>
                      <a:pt x="135" y="44"/>
                    </a:lnTo>
                    <a:lnTo>
                      <a:pt x="180" y="98"/>
                    </a:lnTo>
                    <a:lnTo>
                      <a:pt x="181" y="115"/>
                    </a:lnTo>
                    <a:lnTo>
                      <a:pt x="178" y="132"/>
                    </a:lnTo>
                    <a:lnTo>
                      <a:pt x="131" y="181"/>
                    </a:lnTo>
                    <a:lnTo>
                      <a:pt x="111" y="184"/>
                    </a:lnTo>
                    <a:lnTo>
                      <a:pt x="154" y="184"/>
                    </a:lnTo>
                    <a:lnTo>
                      <a:pt x="192" y="132"/>
                    </a:lnTo>
                    <a:lnTo>
                      <a:pt x="194" y="115"/>
                    </a:lnTo>
                    <a:lnTo>
                      <a:pt x="193" y="97"/>
                    </a:lnTo>
                    <a:lnTo>
                      <a:pt x="188" y="81"/>
                    </a:lnTo>
                    <a:lnTo>
                      <a:pt x="180" y="65"/>
                    </a:lnTo>
                    <a:lnTo>
                      <a:pt x="169" y="51"/>
                    </a:lnTo>
                    <a:lnTo>
                      <a:pt x="154" y="4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41" name="Group 428"/>
            <p:cNvGrpSpPr>
              <a:grpSpLocks/>
            </p:cNvGrpSpPr>
            <p:nvPr/>
          </p:nvGrpSpPr>
          <p:grpSpPr bwMode="auto">
            <a:xfrm>
              <a:off x="5295" y="3240"/>
              <a:ext cx="181" cy="181"/>
              <a:chOff x="5295" y="3240"/>
              <a:chExt cx="181" cy="181"/>
            </a:xfrm>
          </p:grpSpPr>
          <p:sp>
            <p:nvSpPr>
              <p:cNvPr id="110" name="Freeform 429"/>
              <p:cNvSpPr>
                <a:spLocks/>
              </p:cNvSpPr>
              <p:nvPr/>
            </p:nvSpPr>
            <p:spPr bwMode="auto">
              <a:xfrm>
                <a:off x="5295" y="3240"/>
                <a:ext cx="181" cy="181"/>
              </a:xfrm>
              <a:custGeom>
                <a:avLst/>
                <a:gdLst/>
                <a:ahLst/>
                <a:cxnLst>
                  <a:cxn ang="0">
                    <a:pos x="89" y="0"/>
                  </a:cxn>
                  <a:cxn ang="0">
                    <a:pos x="29" y="24"/>
                  </a:cxn>
                  <a:cxn ang="0">
                    <a:pos x="0" y="82"/>
                  </a:cxn>
                  <a:cxn ang="0">
                    <a:pos x="2" y="107"/>
                  </a:cxn>
                  <a:cxn ang="0">
                    <a:pos x="35" y="163"/>
                  </a:cxn>
                  <a:cxn ang="0">
                    <a:pos x="73" y="181"/>
                  </a:cxn>
                  <a:cxn ang="0">
                    <a:pos x="100" y="179"/>
                  </a:cxn>
                  <a:cxn ang="0">
                    <a:pos x="158" y="149"/>
                  </a:cxn>
                  <a:cxn ang="0">
                    <a:pos x="181" y="93"/>
                  </a:cxn>
                  <a:cxn ang="0">
                    <a:pos x="178" y="70"/>
                  </a:cxn>
                  <a:cxn ang="0">
                    <a:pos x="142" y="17"/>
                  </a:cxn>
                  <a:cxn ang="0">
                    <a:pos x="89" y="0"/>
                  </a:cxn>
                </a:cxnLst>
                <a:rect l="0" t="0" r="r" b="b"/>
                <a:pathLst>
                  <a:path w="181" h="181">
                    <a:moveTo>
                      <a:pt x="89" y="0"/>
                    </a:moveTo>
                    <a:lnTo>
                      <a:pt x="29" y="24"/>
                    </a:lnTo>
                    <a:lnTo>
                      <a:pt x="0" y="82"/>
                    </a:lnTo>
                    <a:lnTo>
                      <a:pt x="2" y="107"/>
                    </a:lnTo>
                    <a:lnTo>
                      <a:pt x="35" y="163"/>
                    </a:lnTo>
                    <a:lnTo>
                      <a:pt x="73" y="181"/>
                    </a:lnTo>
                    <a:lnTo>
                      <a:pt x="100" y="179"/>
                    </a:lnTo>
                    <a:lnTo>
                      <a:pt x="158" y="149"/>
                    </a:lnTo>
                    <a:lnTo>
                      <a:pt x="181" y="93"/>
                    </a:lnTo>
                    <a:lnTo>
                      <a:pt x="178" y="70"/>
                    </a:lnTo>
                    <a:lnTo>
                      <a:pt x="142" y="17"/>
                    </a:lnTo>
                    <a:lnTo>
                      <a:pt x="89"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42" name="Group 430"/>
            <p:cNvGrpSpPr>
              <a:grpSpLocks/>
            </p:cNvGrpSpPr>
            <p:nvPr/>
          </p:nvGrpSpPr>
          <p:grpSpPr bwMode="auto">
            <a:xfrm>
              <a:off x="5275" y="3221"/>
              <a:ext cx="220" cy="222"/>
              <a:chOff x="5275" y="3221"/>
              <a:chExt cx="220" cy="222"/>
            </a:xfrm>
          </p:grpSpPr>
          <p:sp>
            <p:nvSpPr>
              <p:cNvPr id="106" name="Freeform 431"/>
              <p:cNvSpPr>
                <a:spLocks/>
              </p:cNvSpPr>
              <p:nvPr/>
            </p:nvSpPr>
            <p:spPr bwMode="auto">
              <a:xfrm>
                <a:off x="5275" y="3221"/>
                <a:ext cx="220" cy="222"/>
              </a:xfrm>
              <a:custGeom>
                <a:avLst/>
                <a:gdLst/>
                <a:ahLst/>
                <a:cxnLst>
                  <a:cxn ang="0">
                    <a:pos x="123" y="0"/>
                  </a:cxn>
                  <a:cxn ang="0">
                    <a:pos x="100" y="0"/>
                  </a:cxn>
                  <a:cxn ang="0">
                    <a:pos x="71" y="6"/>
                  </a:cxn>
                  <a:cxn ang="0">
                    <a:pos x="14" y="54"/>
                  </a:cxn>
                  <a:cxn ang="0">
                    <a:pos x="0" y="105"/>
                  </a:cxn>
                  <a:cxn ang="0">
                    <a:pos x="0" y="120"/>
                  </a:cxn>
                  <a:cxn ang="0">
                    <a:pos x="28" y="185"/>
                  </a:cxn>
                  <a:cxn ang="0">
                    <a:pos x="97" y="221"/>
                  </a:cxn>
                  <a:cxn ang="0">
                    <a:pos x="109" y="222"/>
                  </a:cxn>
                  <a:cxn ang="0">
                    <a:pos x="131" y="219"/>
                  </a:cxn>
                  <a:cxn ang="0">
                    <a:pos x="151" y="214"/>
                  </a:cxn>
                  <a:cxn ang="0">
                    <a:pos x="161" y="209"/>
                  </a:cxn>
                  <a:cxn ang="0">
                    <a:pos x="109" y="209"/>
                  </a:cxn>
                  <a:cxn ang="0">
                    <a:pos x="88" y="206"/>
                  </a:cxn>
                  <a:cxn ang="0">
                    <a:pos x="26" y="161"/>
                  </a:cxn>
                  <a:cxn ang="0">
                    <a:pos x="13" y="107"/>
                  </a:cxn>
                  <a:cxn ang="0">
                    <a:pos x="15" y="92"/>
                  </a:cxn>
                  <a:cxn ang="0">
                    <a:pos x="52" y="31"/>
                  </a:cxn>
                  <a:cxn ang="0">
                    <a:pos x="111" y="12"/>
                  </a:cxn>
                  <a:cxn ang="0">
                    <a:pos x="161" y="12"/>
                  </a:cxn>
                  <a:cxn ang="0">
                    <a:pos x="144" y="5"/>
                  </a:cxn>
                  <a:cxn ang="0">
                    <a:pos x="123" y="0"/>
                  </a:cxn>
                </a:cxnLst>
                <a:rect l="0" t="0" r="r" b="b"/>
                <a:pathLst>
                  <a:path w="220" h="222">
                    <a:moveTo>
                      <a:pt x="123" y="0"/>
                    </a:moveTo>
                    <a:lnTo>
                      <a:pt x="100" y="0"/>
                    </a:lnTo>
                    <a:lnTo>
                      <a:pt x="71" y="6"/>
                    </a:lnTo>
                    <a:lnTo>
                      <a:pt x="14" y="54"/>
                    </a:lnTo>
                    <a:lnTo>
                      <a:pt x="0" y="105"/>
                    </a:lnTo>
                    <a:lnTo>
                      <a:pt x="0" y="120"/>
                    </a:lnTo>
                    <a:lnTo>
                      <a:pt x="28" y="185"/>
                    </a:lnTo>
                    <a:lnTo>
                      <a:pt x="97" y="221"/>
                    </a:lnTo>
                    <a:lnTo>
                      <a:pt x="109" y="222"/>
                    </a:lnTo>
                    <a:lnTo>
                      <a:pt x="131" y="219"/>
                    </a:lnTo>
                    <a:lnTo>
                      <a:pt x="151" y="214"/>
                    </a:lnTo>
                    <a:lnTo>
                      <a:pt x="161" y="209"/>
                    </a:lnTo>
                    <a:lnTo>
                      <a:pt x="109" y="209"/>
                    </a:lnTo>
                    <a:lnTo>
                      <a:pt x="88" y="206"/>
                    </a:lnTo>
                    <a:lnTo>
                      <a:pt x="26" y="161"/>
                    </a:lnTo>
                    <a:lnTo>
                      <a:pt x="13" y="107"/>
                    </a:lnTo>
                    <a:lnTo>
                      <a:pt x="15" y="92"/>
                    </a:lnTo>
                    <a:lnTo>
                      <a:pt x="52" y="31"/>
                    </a:lnTo>
                    <a:lnTo>
                      <a:pt x="111" y="12"/>
                    </a:lnTo>
                    <a:lnTo>
                      <a:pt x="161" y="12"/>
                    </a:lnTo>
                    <a:lnTo>
                      <a:pt x="144" y="5"/>
                    </a:lnTo>
                    <a:lnTo>
                      <a:pt x="123"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7" name="Freeform 432"/>
              <p:cNvSpPr>
                <a:spLocks/>
              </p:cNvSpPr>
              <p:nvPr/>
            </p:nvSpPr>
            <p:spPr bwMode="auto">
              <a:xfrm>
                <a:off x="5275" y="3221"/>
                <a:ext cx="220" cy="222"/>
              </a:xfrm>
              <a:custGeom>
                <a:avLst/>
                <a:gdLst/>
                <a:ahLst/>
                <a:cxnLst>
                  <a:cxn ang="0">
                    <a:pos x="161" y="12"/>
                  </a:cxn>
                  <a:cxn ang="0">
                    <a:pos x="111" y="12"/>
                  </a:cxn>
                  <a:cxn ang="0">
                    <a:pos x="130" y="14"/>
                  </a:cxn>
                  <a:cxn ang="0">
                    <a:pos x="147" y="19"/>
                  </a:cxn>
                  <a:cxn ang="0">
                    <a:pos x="199" y="70"/>
                  </a:cxn>
                  <a:cxn ang="0">
                    <a:pos x="207" y="103"/>
                  </a:cxn>
                  <a:cxn ang="0">
                    <a:pos x="207" y="120"/>
                  </a:cxn>
                  <a:cxn ang="0">
                    <a:pos x="178" y="180"/>
                  </a:cxn>
                  <a:cxn ang="0">
                    <a:pos x="109" y="209"/>
                  </a:cxn>
                  <a:cxn ang="0">
                    <a:pos x="161" y="209"/>
                  </a:cxn>
                  <a:cxn ang="0">
                    <a:pos x="205" y="168"/>
                  </a:cxn>
                  <a:cxn ang="0">
                    <a:pos x="220" y="118"/>
                  </a:cxn>
                  <a:cxn ang="0">
                    <a:pos x="220" y="101"/>
                  </a:cxn>
                  <a:cxn ang="0">
                    <a:pos x="193" y="37"/>
                  </a:cxn>
                  <a:cxn ang="0">
                    <a:pos x="163" y="13"/>
                  </a:cxn>
                  <a:cxn ang="0">
                    <a:pos x="161" y="12"/>
                  </a:cxn>
                </a:cxnLst>
                <a:rect l="0" t="0" r="r" b="b"/>
                <a:pathLst>
                  <a:path w="220" h="222">
                    <a:moveTo>
                      <a:pt x="161" y="12"/>
                    </a:moveTo>
                    <a:lnTo>
                      <a:pt x="111" y="12"/>
                    </a:lnTo>
                    <a:lnTo>
                      <a:pt x="130" y="14"/>
                    </a:lnTo>
                    <a:lnTo>
                      <a:pt x="147" y="19"/>
                    </a:lnTo>
                    <a:lnTo>
                      <a:pt x="199" y="70"/>
                    </a:lnTo>
                    <a:lnTo>
                      <a:pt x="207" y="103"/>
                    </a:lnTo>
                    <a:lnTo>
                      <a:pt x="207" y="120"/>
                    </a:lnTo>
                    <a:lnTo>
                      <a:pt x="178" y="180"/>
                    </a:lnTo>
                    <a:lnTo>
                      <a:pt x="109" y="209"/>
                    </a:lnTo>
                    <a:lnTo>
                      <a:pt x="161" y="209"/>
                    </a:lnTo>
                    <a:lnTo>
                      <a:pt x="205" y="168"/>
                    </a:lnTo>
                    <a:lnTo>
                      <a:pt x="220" y="118"/>
                    </a:lnTo>
                    <a:lnTo>
                      <a:pt x="220" y="101"/>
                    </a:lnTo>
                    <a:lnTo>
                      <a:pt x="193" y="37"/>
                    </a:lnTo>
                    <a:lnTo>
                      <a:pt x="163" y="13"/>
                    </a:lnTo>
                    <a:lnTo>
                      <a:pt x="161" y="12"/>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8" name="Freeform 433"/>
              <p:cNvSpPr>
                <a:spLocks/>
              </p:cNvSpPr>
              <p:nvPr/>
            </p:nvSpPr>
            <p:spPr bwMode="auto">
              <a:xfrm>
                <a:off x="5275" y="3221"/>
                <a:ext cx="220" cy="222"/>
              </a:xfrm>
              <a:custGeom>
                <a:avLst/>
                <a:gdLst/>
                <a:ahLst/>
                <a:cxnLst>
                  <a:cxn ang="0">
                    <a:pos x="118" y="25"/>
                  </a:cxn>
                  <a:cxn ang="0">
                    <a:pos x="109" y="25"/>
                  </a:cxn>
                  <a:cxn ang="0">
                    <a:pos x="74" y="34"/>
                  </a:cxn>
                  <a:cxn ang="0">
                    <a:pos x="28" y="88"/>
                  </a:cxn>
                  <a:cxn ang="0">
                    <a:pos x="26" y="109"/>
                  </a:cxn>
                  <a:cxn ang="0">
                    <a:pos x="27" y="123"/>
                  </a:cxn>
                  <a:cxn ang="0">
                    <a:pos x="63" y="182"/>
                  </a:cxn>
                  <a:cxn ang="0">
                    <a:pos x="101" y="195"/>
                  </a:cxn>
                  <a:cxn ang="0">
                    <a:pos x="132" y="193"/>
                  </a:cxn>
                  <a:cxn ang="0">
                    <a:pos x="150" y="185"/>
                  </a:cxn>
                  <a:cxn ang="0">
                    <a:pos x="154" y="182"/>
                  </a:cxn>
                  <a:cxn ang="0">
                    <a:pos x="103" y="182"/>
                  </a:cxn>
                  <a:cxn ang="0">
                    <a:pos x="87" y="179"/>
                  </a:cxn>
                  <a:cxn ang="0">
                    <a:pos x="40" y="125"/>
                  </a:cxn>
                  <a:cxn ang="0">
                    <a:pos x="39" y="107"/>
                  </a:cxn>
                  <a:cxn ang="0">
                    <a:pos x="41" y="90"/>
                  </a:cxn>
                  <a:cxn ang="0">
                    <a:pos x="95" y="39"/>
                  </a:cxn>
                  <a:cxn ang="0">
                    <a:pos x="102" y="38"/>
                  </a:cxn>
                  <a:cxn ang="0">
                    <a:pos x="155" y="38"/>
                  </a:cxn>
                  <a:cxn ang="0">
                    <a:pos x="153" y="37"/>
                  </a:cxn>
                  <a:cxn ang="0">
                    <a:pos x="135" y="29"/>
                  </a:cxn>
                  <a:cxn ang="0">
                    <a:pos x="126" y="27"/>
                  </a:cxn>
                  <a:cxn ang="0">
                    <a:pos x="118" y="25"/>
                  </a:cxn>
                </a:cxnLst>
                <a:rect l="0" t="0" r="r" b="b"/>
                <a:pathLst>
                  <a:path w="220" h="222">
                    <a:moveTo>
                      <a:pt x="118" y="25"/>
                    </a:moveTo>
                    <a:lnTo>
                      <a:pt x="109" y="25"/>
                    </a:lnTo>
                    <a:lnTo>
                      <a:pt x="74" y="34"/>
                    </a:lnTo>
                    <a:lnTo>
                      <a:pt x="28" y="88"/>
                    </a:lnTo>
                    <a:lnTo>
                      <a:pt x="26" y="109"/>
                    </a:lnTo>
                    <a:lnTo>
                      <a:pt x="27" y="123"/>
                    </a:lnTo>
                    <a:lnTo>
                      <a:pt x="63" y="182"/>
                    </a:lnTo>
                    <a:lnTo>
                      <a:pt x="101" y="195"/>
                    </a:lnTo>
                    <a:lnTo>
                      <a:pt x="132" y="193"/>
                    </a:lnTo>
                    <a:lnTo>
                      <a:pt x="150" y="185"/>
                    </a:lnTo>
                    <a:lnTo>
                      <a:pt x="154" y="182"/>
                    </a:lnTo>
                    <a:lnTo>
                      <a:pt x="103" y="182"/>
                    </a:lnTo>
                    <a:lnTo>
                      <a:pt x="87" y="179"/>
                    </a:lnTo>
                    <a:lnTo>
                      <a:pt x="40" y="125"/>
                    </a:lnTo>
                    <a:lnTo>
                      <a:pt x="39" y="107"/>
                    </a:lnTo>
                    <a:lnTo>
                      <a:pt x="41" y="90"/>
                    </a:lnTo>
                    <a:lnTo>
                      <a:pt x="95" y="39"/>
                    </a:lnTo>
                    <a:lnTo>
                      <a:pt x="102" y="38"/>
                    </a:lnTo>
                    <a:lnTo>
                      <a:pt x="155" y="38"/>
                    </a:lnTo>
                    <a:lnTo>
                      <a:pt x="153" y="37"/>
                    </a:lnTo>
                    <a:lnTo>
                      <a:pt x="135" y="29"/>
                    </a:lnTo>
                    <a:lnTo>
                      <a:pt x="126" y="27"/>
                    </a:lnTo>
                    <a:lnTo>
                      <a:pt x="118" y="25"/>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9" name="Freeform 434"/>
              <p:cNvSpPr>
                <a:spLocks/>
              </p:cNvSpPr>
              <p:nvPr/>
            </p:nvSpPr>
            <p:spPr bwMode="auto">
              <a:xfrm>
                <a:off x="5275" y="3221"/>
                <a:ext cx="220" cy="222"/>
              </a:xfrm>
              <a:custGeom>
                <a:avLst/>
                <a:gdLst/>
                <a:ahLst/>
                <a:cxnLst>
                  <a:cxn ang="0">
                    <a:pos x="155" y="38"/>
                  </a:cxn>
                  <a:cxn ang="0">
                    <a:pos x="117" y="38"/>
                  </a:cxn>
                  <a:cxn ang="0">
                    <a:pos x="124" y="39"/>
                  </a:cxn>
                  <a:cxn ang="0">
                    <a:pos x="136" y="43"/>
                  </a:cxn>
                  <a:cxn ang="0">
                    <a:pos x="180" y="97"/>
                  </a:cxn>
                  <a:cxn ang="0">
                    <a:pos x="181" y="114"/>
                  </a:cxn>
                  <a:cxn ang="0">
                    <a:pos x="179" y="131"/>
                  </a:cxn>
                  <a:cxn ang="0">
                    <a:pos x="131" y="179"/>
                  </a:cxn>
                  <a:cxn ang="0">
                    <a:pos x="111" y="182"/>
                  </a:cxn>
                  <a:cxn ang="0">
                    <a:pos x="154" y="182"/>
                  </a:cxn>
                  <a:cxn ang="0">
                    <a:pos x="192" y="130"/>
                  </a:cxn>
                  <a:cxn ang="0">
                    <a:pos x="194" y="113"/>
                  </a:cxn>
                  <a:cxn ang="0">
                    <a:pos x="193" y="95"/>
                  </a:cxn>
                  <a:cxn ang="0">
                    <a:pos x="188" y="79"/>
                  </a:cxn>
                  <a:cxn ang="0">
                    <a:pos x="180" y="63"/>
                  </a:cxn>
                  <a:cxn ang="0">
                    <a:pos x="169" y="49"/>
                  </a:cxn>
                  <a:cxn ang="0">
                    <a:pos x="155" y="38"/>
                  </a:cxn>
                </a:cxnLst>
                <a:rect l="0" t="0" r="r" b="b"/>
                <a:pathLst>
                  <a:path w="220" h="222">
                    <a:moveTo>
                      <a:pt x="155" y="38"/>
                    </a:moveTo>
                    <a:lnTo>
                      <a:pt x="117" y="38"/>
                    </a:lnTo>
                    <a:lnTo>
                      <a:pt x="124" y="39"/>
                    </a:lnTo>
                    <a:lnTo>
                      <a:pt x="136" y="43"/>
                    </a:lnTo>
                    <a:lnTo>
                      <a:pt x="180" y="97"/>
                    </a:lnTo>
                    <a:lnTo>
                      <a:pt x="181" y="114"/>
                    </a:lnTo>
                    <a:lnTo>
                      <a:pt x="179" y="131"/>
                    </a:lnTo>
                    <a:lnTo>
                      <a:pt x="131" y="179"/>
                    </a:lnTo>
                    <a:lnTo>
                      <a:pt x="111" y="182"/>
                    </a:lnTo>
                    <a:lnTo>
                      <a:pt x="154" y="182"/>
                    </a:lnTo>
                    <a:lnTo>
                      <a:pt x="192" y="130"/>
                    </a:lnTo>
                    <a:lnTo>
                      <a:pt x="194" y="113"/>
                    </a:lnTo>
                    <a:lnTo>
                      <a:pt x="193" y="95"/>
                    </a:lnTo>
                    <a:lnTo>
                      <a:pt x="188" y="79"/>
                    </a:lnTo>
                    <a:lnTo>
                      <a:pt x="180" y="63"/>
                    </a:lnTo>
                    <a:lnTo>
                      <a:pt x="169" y="49"/>
                    </a:lnTo>
                    <a:lnTo>
                      <a:pt x="155" y="38"/>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43" name="Group 435"/>
            <p:cNvGrpSpPr>
              <a:grpSpLocks/>
            </p:cNvGrpSpPr>
            <p:nvPr/>
          </p:nvGrpSpPr>
          <p:grpSpPr bwMode="auto">
            <a:xfrm>
              <a:off x="5295" y="3473"/>
              <a:ext cx="181" cy="182"/>
              <a:chOff x="5295" y="3473"/>
              <a:chExt cx="181" cy="182"/>
            </a:xfrm>
          </p:grpSpPr>
          <p:sp>
            <p:nvSpPr>
              <p:cNvPr id="105" name="Freeform 436"/>
              <p:cNvSpPr>
                <a:spLocks/>
              </p:cNvSpPr>
              <p:nvPr/>
            </p:nvSpPr>
            <p:spPr bwMode="auto">
              <a:xfrm>
                <a:off x="5295" y="3473"/>
                <a:ext cx="181" cy="182"/>
              </a:xfrm>
              <a:custGeom>
                <a:avLst/>
                <a:gdLst/>
                <a:ahLst/>
                <a:cxnLst>
                  <a:cxn ang="0">
                    <a:pos x="89" y="0"/>
                  </a:cxn>
                  <a:cxn ang="0">
                    <a:pos x="29" y="23"/>
                  </a:cxn>
                  <a:cxn ang="0">
                    <a:pos x="0" y="82"/>
                  </a:cxn>
                  <a:cxn ang="0">
                    <a:pos x="2" y="107"/>
                  </a:cxn>
                  <a:cxn ang="0">
                    <a:pos x="35" y="164"/>
                  </a:cxn>
                  <a:cxn ang="0">
                    <a:pos x="72" y="182"/>
                  </a:cxn>
                  <a:cxn ang="0">
                    <a:pos x="99" y="180"/>
                  </a:cxn>
                  <a:cxn ang="0">
                    <a:pos x="158" y="150"/>
                  </a:cxn>
                  <a:cxn ang="0">
                    <a:pos x="181" y="95"/>
                  </a:cxn>
                  <a:cxn ang="0">
                    <a:pos x="178" y="71"/>
                  </a:cxn>
                  <a:cxn ang="0">
                    <a:pos x="143" y="17"/>
                  </a:cxn>
                  <a:cxn ang="0">
                    <a:pos x="89" y="0"/>
                  </a:cxn>
                </a:cxnLst>
                <a:rect l="0" t="0" r="r" b="b"/>
                <a:pathLst>
                  <a:path w="181" h="182">
                    <a:moveTo>
                      <a:pt x="89" y="0"/>
                    </a:moveTo>
                    <a:lnTo>
                      <a:pt x="29" y="23"/>
                    </a:lnTo>
                    <a:lnTo>
                      <a:pt x="0" y="82"/>
                    </a:lnTo>
                    <a:lnTo>
                      <a:pt x="2" y="107"/>
                    </a:lnTo>
                    <a:lnTo>
                      <a:pt x="35" y="164"/>
                    </a:lnTo>
                    <a:lnTo>
                      <a:pt x="72" y="182"/>
                    </a:lnTo>
                    <a:lnTo>
                      <a:pt x="99" y="180"/>
                    </a:lnTo>
                    <a:lnTo>
                      <a:pt x="158" y="150"/>
                    </a:lnTo>
                    <a:lnTo>
                      <a:pt x="181" y="95"/>
                    </a:lnTo>
                    <a:lnTo>
                      <a:pt x="178" y="71"/>
                    </a:lnTo>
                    <a:lnTo>
                      <a:pt x="143" y="17"/>
                    </a:lnTo>
                    <a:lnTo>
                      <a:pt x="89"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44" name="Group 437"/>
            <p:cNvGrpSpPr>
              <a:grpSpLocks/>
            </p:cNvGrpSpPr>
            <p:nvPr/>
          </p:nvGrpSpPr>
          <p:grpSpPr bwMode="auto">
            <a:xfrm>
              <a:off x="5275" y="3454"/>
              <a:ext cx="220" cy="222"/>
              <a:chOff x="5275" y="3454"/>
              <a:chExt cx="220" cy="222"/>
            </a:xfrm>
          </p:grpSpPr>
          <p:sp>
            <p:nvSpPr>
              <p:cNvPr id="101" name="Freeform 438"/>
              <p:cNvSpPr>
                <a:spLocks/>
              </p:cNvSpPr>
              <p:nvPr/>
            </p:nvSpPr>
            <p:spPr bwMode="auto">
              <a:xfrm>
                <a:off x="5275" y="3454"/>
                <a:ext cx="220" cy="222"/>
              </a:xfrm>
              <a:custGeom>
                <a:avLst/>
                <a:gdLst/>
                <a:ahLst/>
                <a:cxnLst>
                  <a:cxn ang="0">
                    <a:pos x="111" y="0"/>
                  </a:cxn>
                  <a:cxn ang="0">
                    <a:pos x="53" y="16"/>
                  </a:cxn>
                  <a:cxn ang="0">
                    <a:pos x="7" y="71"/>
                  </a:cxn>
                  <a:cxn ang="0">
                    <a:pos x="0" y="108"/>
                  </a:cxn>
                  <a:cxn ang="0">
                    <a:pos x="0" y="121"/>
                  </a:cxn>
                  <a:cxn ang="0">
                    <a:pos x="28" y="186"/>
                  </a:cxn>
                  <a:cxn ang="0">
                    <a:pos x="97" y="222"/>
                  </a:cxn>
                  <a:cxn ang="0">
                    <a:pos x="132" y="220"/>
                  </a:cxn>
                  <a:cxn ang="0">
                    <a:pos x="151" y="214"/>
                  </a:cxn>
                  <a:cxn ang="0">
                    <a:pos x="162" y="208"/>
                  </a:cxn>
                  <a:cxn ang="0">
                    <a:pos x="100" y="208"/>
                  </a:cxn>
                  <a:cxn ang="0">
                    <a:pos x="87" y="206"/>
                  </a:cxn>
                  <a:cxn ang="0">
                    <a:pos x="26" y="161"/>
                  </a:cxn>
                  <a:cxn ang="0">
                    <a:pos x="13" y="109"/>
                  </a:cxn>
                  <a:cxn ang="0">
                    <a:pos x="15" y="91"/>
                  </a:cxn>
                  <a:cxn ang="0">
                    <a:pos x="52" y="32"/>
                  </a:cxn>
                  <a:cxn ang="0">
                    <a:pos x="100" y="13"/>
                  </a:cxn>
                  <a:cxn ang="0">
                    <a:pos x="161" y="13"/>
                  </a:cxn>
                  <a:cxn ang="0">
                    <a:pos x="144" y="6"/>
                  </a:cxn>
                  <a:cxn ang="0">
                    <a:pos x="133" y="2"/>
                  </a:cxn>
                  <a:cxn ang="0">
                    <a:pos x="123" y="1"/>
                  </a:cxn>
                  <a:cxn ang="0">
                    <a:pos x="111" y="0"/>
                  </a:cxn>
                </a:cxnLst>
                <a:rect l="0" t="0" r="r" b="b"/>
                <a:pathLst>
                  <a:path w="220" h="222">
                    <a:moveTo>
                      <a:pt x="111" y="0"/>
                    </a:moveTo>
                    <a:lnTo>
                      <a:pt x="53" y="16"/>
                    </a:lnTo>
                    <a:lnTo>
                      <a:pt x="7" y="71"/>
                    </a:lnTo>
                    <a:lnTo>
                      <a:pt x="0" y="108"/>
                    </a:lnTo>
                    <a:lnTo>
                      <a:pt x="0" y="121"/>
                    </a:lnTo>
                    <a:lnTo>
                      <a:pt x="28" y="186"/>
                    </a:lnTo>
                    <a:lnTo>
                      <a:pt x="97" y="222"/>
                    </a:lnTo>
                    <a:lnTo>
                      <a:pt x="132" y="220"/>
                    </a:lnTo>
                    <a:lnTo>
                      <a:pt x="151" y="214"/>
                    </a:lnTo>
                    <a:lnTo>
                      <a:pt x="162" y="208"/>
                    </a:lnTo>
                    <a:lnTo>
                      <a:pt x="100" y="208"/>
                    </a:lnTo>
                    <a:lnTo>
                      <a:pt x="87" y="206"/>
                    </a:lnTo>
                    <a:lnTo>
                      <a:pt x="26" y="161"/>
                    </a:lnTo>
                    <a:lnTo>
                      <a:pt x="13" y="109"/>
                    </a:lnTo>
                    <a:lnTo>
                      <a:pt x="15" y="91"/>
                    </a:lnTo>
                    <a:lnTo>
                      <a:pt x="52" y="32"/>
                    </a:lnTo>
                    <a:lnTo>
                      <a:pt x="100" y="13"/>
                    </a:lnTo>
                    <a:lnTo>
                      <a:pt x="161" y="13"/>
                    </a:lnTo>
                    <a:lnTo>
                      <a:pt x="144" y="6"/>
                    </a:lnTo>
                    <a:lnTo>
                      <a:pt x="133" y="2"/>
                    </a:lnTo>
                    <a:lnTo>
                      <a:pt x="123" y="1"/>
                    </a:lnTo>
                    <a:lnTo>
                      <a:pt x="111"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2" name="Freeform 439"/>
              <p:cNvSpPr>
                <a:spLocks/>
              </p:cNvSpPr>
              <p:nvPr/>
            </p:nvSpPr>
            <p:spPr bwMode="auto">
              <a:xfrm>
                <a:off x="5275" y="3454"/>
                <a:ext cx="220" cy="222"/>
              </a:xfrm>
              <a:custGeom>
                <a:avLst/>
                <a:gdLst/>
                <a:ahLst/>
                <a:cxnLst>
                  <a:cxn ang="0">
                    <a:pos x="161" y="13"/>
                  </a:cxn>
                  <a:cxn ang="0">
                    <a:pos x="120" y="13"/>
                  </a:cxn>
                  <a:cxn ang="0">
                    <a:pos x="146" y="20"/>
                  </a:cxn>
                  <a:cxn ang="0">
                    <a:pos x="164" y="29"/>
                  </a:cxn>
                  <a:cxn ang="0">
                    <a:pos x="204" y="87"/>
                  </a:cxn>
                  <a:cxn ang="0">
                    <a:pos x="207" y="103"/>
                  </a:cxn>
                  <a:cxn ang="0">
                    <a:pos x="207" y="121"/>
                  </a:cxn>
                  <a:cxn ang="0">
                    <a:pos x="178" y="182"/>
                  </a:cxn>
                  <a:cxn ang="0">
                    <a:pos x="109" y="208"/>
                  </a:cxn>
                  <a:cxn ang="0">
                    <a:pos x="162" y="208"/>
                  </a:cxn>
                  <a:cxn ang="0">
                    <a:pos x="212" y="152"/>
                  </a:cxn>
                  <a:cxn ang="0">
                    <a:pos x="220" y="118"/>
                  </a:cxn>
                  <a:cxn ang="0">
                    <a:pos x="220" y="101"/>
                  </a:cxn>
                  <a:cxn ang="0">
                    <a:pos x="193" y="37"/>
                  </a:cxn>
                  <a:cxn ang="0">
                    <a:pos x="163" y="14"/>
                  </a:cxn>
                  <a:cxn ang="0">
                    <a:pos x="161" y="13"/>
                  </a:cxn>
                </a:cxnLst>
                <a:rect l="0" t="0" r="r" b="b"/>
                <a:pathLst>
                  <a:path w="220" h="222">
                    <a:moveTo>
                      <a:pt x="161" y="13"/>
                    </a:moveTo>
                    <a:lnTo>
                      <a:pt x="120" y="13"/>
                    </a:lnTo>
                    <a:lnTo>
                      <a:pt x="146" y="20"/>
                    </a:lnTo>
                    <a:lnTo>
                      <a:pt x="164" y="29"/>
                    </a:lnTo>
                    <a:lnTo>
                      <a:pt x="204" y="87"/>
                    </a:lnTo>
                    <a:lnTo>
                      <a:pt x="207" y="103"/>
                    </a:lnTo>
                    <a:lnTo>
                      <a:pt x="207" y="121"/>
                    </a:lnTo>
                    <a:lnTo>
                      <a:pt x="178" y="182"/>
                    </a:lnTo>
                    <a:lnTo>
                      <a:pt x="109" y="208"/>
                    </a:lnTo>
                    <a:lnTo>
                      <a:pt x="162" y="208"/>
                    </a:lnTo>
                    <a:lnTo>
                      <a:pt x="212" y="152"/>
                    </a:lnTo>
                    <a:lnTo>
                      <a:pt x="220" y="118"/>
                    </a:lnTo>
                    <a:lnTo>
                      <a:pt x="220" y="101"/>
                    </a:lnTo>
                    <a:lnTo>
                      <a:pt x="193" y="37"/>
                    </a:lnTo>
                    <a:lnTo>
                      <a:pt x="163" y="14"/>
                    </a:lnTo>
                    <a:lnTo>
                      <a:pt x="161" y="13"/>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3" name="Freeform 440"/>
              <p:cNvSpPr>
                <a:spLocks/>
              </p:cNvSpPr>
              <p:nvPr/>
            </p:nvSpPr>
            <p:spPr bwMode="auto">
              <a:xfrm>
                <a:off x="5275" y="3454"/>
                <a:ext cx="220" cy="222"/>
              </a:xfrm>
              <a:custGeom>
                <a:avLst/>
                <a:gdLst/>
                <a:ahLst/>
                <a:cxnLst>
                  <a:cxn ang="0">
                    <a:pos x="118" y="26"/>
                  </a:cxn>
                  <a:cxn ang="0">
                    <a:pos x="101" y="26"/>
                  </a:cxn>
                  <a:cxn ang="0">
                    <a:pos x="74" y="34"/>
                  </a:cxn>
                  <a:cxn ang="0">
                    <a:pos x="28" y="89"/>
                  </a:cxn>
                  <a:cxn ang="0">
                    <a:pos x="26" y="109"/>
                  </a:cxn>
                  <a:cxn ang="0">
                    <a:pos x="26" y="123"/>
                  </a:cxn>
                  <a:cxn ang="0">
                    <a:pos x="63" y="182"/>
                  </a:cxn>
                  <a:cxn ang="0">
                    <a:pos x="111" y="196"/>
                  </a:cxn>
                  <a:cxn ang="0">
                    <a:pos x="131" y="193"/>
                  </a:cxn>
                  <a:cxn ang="0">
                    <a:pos x="149" y="186"/>
                  </a:cxn>
                  <a:cxn ang="0">
                    <a:pos x="153" y="183"/>
                  </a:cxn>
                  <a:cxn ang="0">
                    <a:pos x="103" y="183"/>
                  </a:cxn>
                  <a:cxn ang="0">
                    <a:pos x="88" y="180"/>
                  </a:cxn>
                  <a:cxn ang="0">
                    <a:pos x="40" y="126"/>
                  </a:cxn>
                  <a:cxn ang="0">
                    <a:pos x="39" y="108"/>
                  </a:cxn>
                  <a:cxn ang="0">
                    <a:pos x="42" y="90"/>
                  </a:cxn>
                  <a:cxn ang="0">
                    <a:pos x="95" y="40"/>
                  </a:cxn>
                  <a:cxn ang="0">
                    <a:pos x="102" y="39"/>
                  </a:cxn>
                  <a:cxn ang="0">
                    <a:pos x="155" y="39"/>
                  </a:cxn>
                  <a:cxn ang="0">
                    <a:pos x="153" y="38"/>
                  </a:cxn>
                  <a:cxn ang="0">
                    <a:pos x="135" y="30"/>
                  </a:cxn>
                  <a:cxn ang="0">
                    <a:pos x="126" y="27"/>
                  </a:cxn>
                  <a:cxn ang="0">
                    <a:pos x="118" y="26"/>
                  </a:cxn>
                </a:cxnLst>
                <a:rect l="0" t="0" r="r" b="b"/>
                <a:pathLst>
                  <a:path w="220" h="222">
                    <a:moveTo>
                      <a:pt x="118" y="26"/>
                    </a:moveTo>
                    <a:lnTo>
                      <a:pt x="101" y="26"/>
                    </a:lnTo>
                    <a:lnTo>
                      <a:pt x="74" y="34"/>
                    </a:lnTo>
                    <a:lnTo>
                      <a:pt x="28" y="89"/>
                    </a:lnTo>
                    <a:lnTo>
                      <a:pt x="26" y="109"/>
                    </a:lnTo>
                    <a:lnTo>
                      <a:pt x="26" y="123"/>
                    </a:lnTo>
                    <a:lnTo>
                      <a:pt x="63" y="182"/>
                    </a:lnTo>
                    <a:lnTo>
                      <a:pt x="111" y="196"/>
                    </a:lnTo>
                    <a:lnTo>
                      <a:pt x="131" y="193"/>
                    </a:lnTo>
                    <a:lnTo>
                      <a:pt x="149" y="186"/>
                    </a:lnTo>
                    <a:lnTo>
                      <a:pt x="153" y="183"/>
                    </a:lnTo>
                    <a:lnTo>
                      <a:pt x="103" y="183"/>
                    </a:lnTo>
                    <a:lnTo>
                      <a:pt x="88" y="180"/>
                    </a:lnTo>
                    <a:lnTo>
                      <a:pt x="40" y="126"/>
                    </a:lnTo>
                    <a:lnTo>
                      <a:pt x="39" y="108"/>
                    </a:lnTo>
                    <a:lnTo>
                      <a:pt x="42" y="90"/>
                    </a:lnTo>
                    <a:lnTo>
                      <a:pt x="95" y="40"/>
                    </a:lnTo>
                    <a:lnTo>
                      <a:pt x="102" y="39"/>
                    </a:lnTo>
                    <a:lnTo>
                      <a:pt x="155" y="39"/>
                    </a:lnTo>
                    <a:lnTo>
                      <a:pt x="153" y="38"/>
                    </a:lnTo>
                    <a:lnTo>
                      <a:pt x="135" y="30"/>
                    </a:lnTo>
                    <a:lnTo>
                      <a:pt x="126" y="27"/>
                    </a:lnTo>
                    <a:lnTo>
                      <a:pt x="118" y="26"/>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4" name="Freeform 441"/>
              <p:cNvSpPr>
                <a:spLocks/>
              </p:cNvSpPr>
              <p:nvPr/>
            </p:nvSpPr>
            <p:spPr bwMode="auto">
              <a:xfrm>
                <a:off x="5275" y="3454"/>
                <a:ext cx="220" cy="222"/>
              </a:xfrm>
              <a:custGeom>
                <a:avLst/>
                <a:gdLst/>
                <a:ahLst/>
                <a:cxnLst>
                  <a:cxn ang="0">
                    <a:pos x="155" y="39"/>
                  </a:cxn>
                  <a:cxn ang="0">
                    <a:pos x="117" y="39"/>
                  </a:cxn>
                  <a:cxn ang="0">
                    <a:pos x="124" y="40"/>
                  </a:cxn>
                  <a:cxn ang="0">
                    <a:pos x="136" y="44"/>
                  </a:cxn>
                  <a:cxn ang="0">
                    <a:pos x="180" y="98"/>
                  </a:cxn>
                  <a:cxn ang="0">
                    <a:pos x="181" y="114"/>
                  </a:cxn>
                  <a:cxn ang="0">
                    <a:pos x="179" y="131"/>
                  </a:cxn>
                  <a:cxn ang="0">
                    <a:pos x="131" y="180"/>
                  </a:cxn>
                  <a:cxn ang="0">
                    <a:pos x="111" y="183"/>
                  </a:cxn>
                  <a:cxn ang="0">
                    <a:pos x="153" y="183"/>
                  </a:cxn>
                  <a:cxn ang="0">
                    <a:pos x="192" y="131"/>
                  </a:cxn>
                  <a:cxn ang="0">
                    <a:pos x="194" y="113"/>
                  </a:cxn>
                  <a:cxn ang="0">
                    <a:pos x="193" y="96"/>
                  </a:cxn>
                  <a:cxn ang="0">
                    <a:pos x="188" y="79"/>
                  </a:cxn>
                  <a:cxn ang="0">
                    <a:pos x="180" y="63"/>
                  </a:cxn>
                  <a:cxn ang="0">
                    <a:pos x="169" y="49"/>
                  </a:cxn>
                  <a:cxn ang="0">
                    <a:pos x="155" y="39"/>
                  </a:cxn>
                </a:cxnLst>
                <a:rect l="0" t="0" r="r" b="b"/>
                <a:pathLst>
                  <a:path w="220" h="222">
                    <a:moveTo>
                      <a:pt x="155" y="39"/>
                    </a:moveTo>
                    <a:lnTo>
                      <a:pt x="117" y="39"/>
                    </a:lnTo>
                    <a:lnTo>
                      <a:pt x="124" y="40"/>
                    </a:lnTo>
                    <a:lnTo>
                      <a:pt x="136" y="44"/>
                    </a:lnTo>
                    <a:lnTo>
                      <a:pt x="180" y="98"/>
                    </a:lnTo>
                    <a:lnTo>
                      <a:pt x="181" y="114"/>
                    </a:lnTo>
                    <a:lnTo>
                      <a:pt x="179" y="131"/>
                    </a:lnTo>
                    <a:lnTo>
                      <a:pt x="131" y="180"/>
                    </a:lnTo>
                    <a:lnTo>
                      <a:pt x="111" y="183"/>
                    </a:lnTo>
                    <a:lnTo>
                      <a:pt x="153" y="183"/>
                    </a:lnTo>
                    <a:lnTo>
                      <a:pt x="192" y="131"/>
                    </a:lnTo>
                    <a:lnTo>
                      <a:pt x="194" y="113"/>
                    </a:lnTo>
                    <a:lnTo>
                      <a:pt x="193" y="96"/>
                    </a:lnTo>
                    <a:lnTo>
                      <a:pt x="188" y="79"/>
                    </a:lnTo>
                    <a:lnTo>
                      <a:pt x="180" y="63"/>
                    </a:lnTo>
                    <a:lnTo>
                      <a:pt x="169" y="49"/>
                    </a:lnTo>
                    <a:lnTo>
                      <a:pt x="155" y="39"/>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45" name="Group 442"/>
            <p:cNvGrpSpPr>
              <a:grpSpLocks/>
            </p:cNvGrpSpPr>
            <p:nvPr/>
          </p:nvGrpSpPr>
          <p:grpSpPr bwMode="auto">
            <a:xfrm>
              <a:off x="6230" y="3006"/>
              <a:ext cx="180" cy="182"/>
              <a:chOff x="6230" y="3006"/>
              <a:chExt cx="180" cy="182"/>
            </a:xfrm>
          </p:grpSpPr>
          <p:sp>
            <p:nvSpPr>
              <p:cNvPr id="100" name="Freeform 443"/>
              <p:cNvSpPr>
                <a:spLocks/>
              </p:cNvSpPr>
              <p:nvPr/>
            </p:nvSpPr>
            <p:spPr bwMode="auto">
              <a:xfrm>
                <a:off x="6230" y="3006"/>
                <a:ext cx="180" cy="182"/>
              </a:xfrm>
              <a:custGeom>
                <a:avLst/>
                <a:gdLst/>
                <a:ahLst/>
                <a:cxnLst>
                  <a:cxn ang="0">
                    <a:pos x="90" y="0"/>
                  </a:cxn>
                  <a:cxn ang="0">
                    <a:pos x="30" y="23"/>
                  </a:cxn>
                  <a:cxn ang="0">
                    <a:pos x="0" y="81"/>
                  </a:cxn>
                  <a:cxn ang="0">
                    <a:pos x="2" y="106"/>
                  </a:cxn>
                  <a:cxn ang="0">
                    <a:pos x="34" y="164"/>
                  </a:cxn>
                  <a:cxn ang="0">
                    <a:pos x="71" y="182"/>
                  </a:cxn>
                  <a:cxn ang="0">
                    <a:pos x="98" y="180"/>
                  </a:cxn>
                  <a:cxn ang="0">
                    <a:pos x="158" y="151"/>
                  </a:cxn>
                  <a:cxn ang="0">
                    <a:pos x="180" y="96"/>
                  </a:cxn>
                  <a:cxn ang="0">
                    <a:pos x="178" y="72"/>
                  </a:cxn>
                  <a:cxn ang="0">
                    <a:pos x="142" y="17"/>
                  </a:cxn>
                  <a:cxn ang="0">
                    <a:pos x="90" y="0"/>
                  </a:cxn>
                </a:cxnLst>
                <a:rect l="0" t="0" r="r" b="b"/>
                <a:pathLst>
                  <a:path w="180" h="182">
                    <a:moveTo>
                      <a:pt x="90" y="0"/>
                    </a:moveTo>
                    <a:lnTo>
                      <a:pt x="30" y="23"/>
                    </a:lnTo>
                    <a:lnTo>
                      <a:pt x="0" y="81"/>
                    </a:lnTo>
                    <a:lnTo>
                      <a:pt x="2" y="106"/>
                    </a:lnTo>
                    <a:lnTo>
                      <a:pt x="34" y="164"/>
                    </a:lnTo>
                    <a:lnTo>
                      <a:pt x="71" y="182"/>
                    </a:lnTo>
                    <a:lnTo>
                      <a:pt x="98" y="180"/>
                    </a:lnTo>
                    <a:lnTo>
                      <a:pt x="158" y="151"/>
                    </a:lnTo>
                    <a:lnTo>
                      <a:pt x="180" y="96"/>
                    </a:lnTo>
                    <a:lnTo>
                      <a:pt x="178" y="72"/>
                    </a:lnTo>
                    <a:lnTo>
                      <a:pt x="142" y="17"/>
                    </a:lnTo>
                    <a:lnTo>
                      <a:pt x="9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46" name="Group 444"/>
            <p:cNvGrpSpPr>
              <a:grpSpLocks/>
            </p:cNvGrpSpPr>
            <p:nvPr/>
          </p:nvGrpSpPr>
          <p:grpSpPr bwMode="auto">
            <a:xfrm>
              <a:off x="6210" y="2987"/>
              <a:ext cx="220" cy="222"/>
              <a:chOff x="6210" y="2987"/>
              <a:chExt cx="220" cy="222"/>
            </a:xfrm>
          </p:grpSpPr>
          <p:sp>
            <p:nvSpPr>
              <p:cNvPr id="96" name="Freeform 445"/>
              <p:cNvSpPr>
                <a:spLocks/>
              </p:cNvSpPr>
              <p:nvPr/>
            </p:nvSpPr>
            <p:spPr bwMode="auto">
              <a:xfrm>
                <a:off x="6210" y="2987"/>
                <a:ext cx="220" cy="222"/>
              </a:xfrm>
              <a:custGeom>
                <a:avLst/>
                <a:gdLst/>
                <a:ahLst/>
                <a:cxnLst>
                  <a:cxn ang="0">
                    <a:pos x="110" y="0"/>
                  </a:cxn>
                  <a:cxn ang="0">
                    <a:pos x="100" y="0"/>
                  </a:cxn>
                  <a:cxn ang="0">
                    <a:pos x="72" y="7"/>
                  </a:cxn>
                  <a:cxn ang="0">
                    <a:pos x="14" y="55"/>
                  </a:cxn>
                  <a:cxn ang="0">
                    <a:pos x="0" y="107"/>
                  </a:cxn>
                  <a:cxn ang="0">
                    <a:pos x="0" y="122"/>
                  </a:cxn>
                  <a:cxn ang="0">
                    <a:pos x="28" y="186"/>
                  </a:cxn>
                  <a:cxn ang="0">
                    <a:pos x="97" y="222"/>
                  </a:cxn>
                  <a:cxn ang="0">
                    <a:pos x="134" y="219"/>
                  </a:cxn>
                  <a:cxn ang="0">
                    <a:pos x="153" y="213"/>
                  </a:cxn>
                  <a:cxn ang="0">
                    <a:pos x="161" y="209"/>
                  </a:cxn>
                  <a:cxn ang="0">
                    <a:pos x="100" y="209"/>
                  </a:cxn>
                  <a:cxn ang="0">
                    <a:pos x="86" y="206"/>
                  </a:cxn>
                  <a:cxn ang="0">
                    <a:pos x="26" y="160"/>
                  </a:cxn>
                  <a:cxn ang="0">
                    <a:pos x="13" y="113"/>
                  </a:cxn>
                  <a:cxn ang="0">
                    <a:pos x="13" y="105"/>
                  </a:cxn>
                  <a:cxn ang="0">
                    <a:pos x="38" y="44"/>
                  </a:cxn>
                  <a:cxn ang="0">
                    <a:pos x="100" y="13"/>
                  </a:cxn>
                  <a:cxn ang="0">
                    <a:pos x="162" y="13"/>
                  </a:cxn>
                  <a:cxn ang="0">
                    <a:pos x="144" y="5"/>
                  </a:cxn>
                  <a:cxn ang="0">
                    <a:pos x="133" y="2"/>
                  </a:cxn>
                  <a:cxn ang="0">
                    <a:pos x="122" y="1"/>
                  </a:cxn>
                  <a:cxn ang="0">
                    <a:pos x="110" y="0"/>
                  </a:cxn>
                </a:cxnLst>
                <a:rect l="0" t="0" r="r" b="b"/>
                <a:pathLst>
                  <a:path w="220" h="222">
                    <a:moveTo>
                      <a:pt x="110" y="0"/>
                    </a:moveTo>
                    <a:lnTo>
                      <a:pt x="100" y="0"/>
                    </a:lnTo>
                    <a:lnTo>
                      <a:pt x="72" y="7"/>
                    </a:lnTo>
                    <a:lnTo>
                      <a:pt x="14" y="55"/>
                    </a:lnTo>
                    <a:lnTo>
                      <a:pt x="0" y="107"/>
                    </a:lnTo>
                    <a:lnTo>
                      <a:pt x="0" y="122"/>
                    </a:lnTo>
                    <a:lnTo>
                      <a:pt x="28" y="186"/>
                    </a:lnTo>
                    <a:lnTo>
                      <a:pt x="97" y="222"/>
                    </a:lnTo>
                    <a:lnTo>
                      <a:pt x="134" y="219"/>
                    </a:lnTo>
                    <a:lnTo>
                      <a:pt x="153" y="213"/>
                    </a:lnTo>
                    <a:lnTo>
                      <a:pt x="161" y="209"/>
                    </a:lnTo>
                    <a:lnTo>
                      <a:pt x="100" y="209"/>
                    </a:lnTo>
                    <a:lnTo>
                      <a:pt x="86" y="206"/>
                    </a:lnTo>
                    <a:lnTo>
                      <a:pt x="26" y="160"/>
                    </a:lnTo>
                    <a:lnTo>
                      <a:pt x="13" y="113"/>
                    </a:lnTo>
                    <a:lnTo>
                      <a:pt x="13" y="105"/>
                    </a:lnTo>
                    <a:lnTo>
                      <a:pt x="38" y="44"/>
                    </a:lnTo>
                    <a:lnTo>
                      <a:pt x="100" y="13"/>
                    </a:lnTo>
                    <a:lnTo>
                      <a:pt x="162" y="13"/>
                    </a:lnTo>
                    <a:lnTo>
                      <a:pt x="144" y="5"/>
                    </a:lnTo>
                    <a:lnTo>
                      <a:pt x="133" y="2"/>
                    </a:lnTo>
                    <a:lnTo>
                      <a:pt x="122" y="1"/>
                    </a:lnTo>
                    <a:lnTo>
                      <a:pt x="110"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7" name="Freeform 446"/>
              <p:cNvSpPr>
                <a:spLocks/>
              </p:cNvSpPr>
              <p:nvPr/>
            </p:nvSpPr>
            <p:spPr bwMode="auto">
              <a:xfrm>
                <a:off x="6210" y="2987"/>
                <a:ext cx="220" cy="222"/>
              </a:xfrm>
              <a:custGeom>
                <a:avLst/>
                <a:gdLst/>
                <a:ahLst/>
                <a:cxnLst>
                  <a:cxn ang="0">
                    <a:pos x="162" y="13"/>
                  </a:cxn>
                  <a:cxn ang="0">
                    <a:pos x="120" y="13"/>
                  </a:cxn>
                  <a:cxn ang="0">
                    <a:pos x="130" y="14"/>
                  </a:cxn>
                  <a:cxn ang="0">
                    <a:pos x="146" y="21"/>
                  </a:cxn>
                  <a:cxn ang="0">
                    <a:pos x="199" y="71"/>
                  </a:cxn>
                  <a:cxn ang="0">
                    <a:pos x="207" y="104"/>
                  </a:cxn>
                  <a:cxn ang="0">
                    <a:pos x="206" y="121"/>
                  </a:cxn>
                  <a:cxn ang="0">
                    <a:pos x="178" y="182"/>
                  </a:cxn>
                  <a:cxn ang="0">
                    <a:pos x="109" y="209"/>
                  </a:cxn>
                  <a:cxn ang="0">
                    <a:pos x="161" y="209"/>
                  </a:cxn>
                  <a:cxn ang="0">
                    <a:pos x="205" y="166"/>
                  </a:cxn>
                  <a:cxn ang="0">
                    <a:pos x="220" y="118"/>
                  </a:cxn>
                  <a:cxn ang="0">
                    <a:pos x="220" y="101"/>
                  </a:cxn>
                  <a:cxn ang="0">
                    <a:pos x="193" y="38"/>
                  </a:cxn>
                  <a:cxn ang="0">
                    <a:pos x="163" y="14"/>
                  </a:cxn>
                  <a:cxn ang="0">
                    <a:pos x="162" y="13"/>
                  </a:cxn>
                </a:cxnLst>
                <a:rect l="0" t="0" r="r" b="b"/>
                <a:pathLst>
                  <a:path w="220" h="222">
                    <a:moveTo>
                      <a:pt x="162" y="13"/>
                    </a:moveTo>
                    <a:lnTo>
                      <a:pt x="120" y="13"/>
                    </a:lnTo>
                    <a:lnTo>
                      <a:pt x="130" y="14"/>
                    </a:lnTo>
                    <a:lnTo>
                      <a:pt x="146" y="21"/>
                    </a:lnTo>
                    <a:lnTo>
                      <a:pt x="199" y="71"/>
                    </a:lnTo>
                    <a:lnTo>
                      <a:pt x="207" y="104"/>
                    </a:lnTo>
                    <a:lnTo>
                      <a:pt x="206" y="121"/>
                    </a:lnTo>
                    <a:lnTo>
                      <a:pt x="178" y="182"/>
                    </a:lnTo>
                    <a:lnTo>
                      <a:pt x="109" y="209"/>
                    </a:lnTo>
                    <a:lnTo>
                      <a:pt x="161" y="209"/>
                    </a:lnTo>
                    <a:lnTo>
                      <a:pt x="205" y="166"/>
                    </a:lnTo>
                    <a:lnTo>
                      <a:pt x="220" y="118"/>
                    </a:lnTo>
                    <a:lnTo>
                      <a:pt x="220" y="101"/>
                    </a:lnTo>
                    <a:lnTo>
                      <a:pt x="193" y="38"/>
                    </a:lnTo>
                    <a:lnTo>
                      <a:pt x="163" y="14"/>
                    </a:lnTo>
                    <a:lnTo>
                      <a:pt x="162" y="13"/>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8" name="Freeform 447"/>
              <p:cNvSpPr>
                <a:spLocks/>
              </p:cNvSpPr>
              <p:nvPr/>
            </p:nvSpPr>
            <p:spPr bwMode="auto">
              <a:xfrm>
                <a:off x="6210" y="2987"/>
                <a:ext cx="220" cy="222"/>
              </a:xfrm>
              <a:custGeom>
                <a:avLst/>
                <a:gdLst/>
                <a:ahLst/>
                <a:cxnLst>
                  <a:cxn ang="0">
                    <a:pos x="118" y="26"/>
                  </a:cxn>
                  <a:cxn ang="0">
                    <a:pos x="101" y="26"/>
                  </a:cxn>
                  <a:cxn ang="0">
                    <a:pos x="74" y="34"/>
                  </a:cxn>
                  <a:cxn ang="0">
                    <a:pos x="29" y="89"/>
                  </a:cxn>
                  <a:cxn ang="0">
                    <a:pos x="26" y="109"/>
                  </a:cxn>
                  <a:cxn ang="0">
                    <a:pos x="27" y="124"/>
                  </a:cxn>
                  <a:cxn ang="0">
                    <a:pos x="64" y="182"/>
                  </a:cxn>
                  <a:cxn ang="0">
                    <a:pos x="102" y="195"/>
                  </a:cxn>
                  <a:cxn ang="0">
                    <a:pos x="131" y="193"/>
                  </a:cxn>
                  <a:cxn ang="0">
                    <a:pos x="150" y="186"/>
                  </a:cxn>
                  <a:cxn ang="0">
                    <a:pos x="153" y="183"/>
                  </a:cxn>
                  <a:cxn ang="0">
                    <a:pos x="110" y="183"/>
                  </a:cxn>
                  <a:cxn ang="0">
                    <a:pos x="87" y="179"/>
                  </a:cxn>
                  <a:cxn ang="0">
                    <a:pos x="40" y="125"/>
                  </a:cxn>
                  <a:cxn ang="0">
                    <a:pos x="39" y="109"/>
                  </a:cxn>
                  <a:cxn ang="0">
                    <a:pos x="39" y="106"/>
                  </a:cxn>
                  <a:cxn ang="0">
                    <a:pos x="75" y="48"/>
                  </a:cxn>
                  <a:cxn ang="0">
                    <a:pos x="109" y="38"/>
                  </a:cxn>
                  <a:cxn ang="0">
                    <a:pos x="153" y="38"/>
                  </a:cxn>
                  <a:cxn ang="0">
                    <a:pos x="134" y="30"/>
                  </a:cxn>
                  <a:cxn ang="0">
                    <a:pos x="126" y="27"/>
                  </a:cxn>
                  <a:cxn ang="0">
                    <a:pos x="118" y="26"/>
                  </a:cxn>
                </a:cxnLst>
                <a:rect l="0" t="0" r="r" b="b"/>
                <a:pathLst>
                  <a:path w="220" h="222">
                    <a:moveTo>
                      <a:pt x="118" y="26"/>
                    </a:moveTo>
                    <a:lnTo>
                      <a:pt x="101" y="26"/>
                    </a:lnTo>
                    <a:lnTo>
                      <a:pt x="74" y="34"/>
                    </a:lnTo>
                    <a:lnTo>
                      <a:pt x="29" y="89"/>
                    </a:lnTo>
                    <a:lnTo>
                      <a:pt x="26" y="109"/>
                    </a:lnTo>
                    <a:lnTo>
                      <a:pt x="27" y="124"/>
                    </a:lnTo>
                    <a:lnTo>
                      <a:pt x="64" y="182"/>
                    </a:lnTo>
                    <a:lnTo>
                      <a:pt x="102" y="195"/>
                    </a:lnTo>
                    <a:lnTo>
                      <a:pt x="131" y="193"/>
                    </a:lnTo>
                    <a:lnTo>
                      <a:pt x="150" y="186"/>
                    </a:lnTo>
                    <a:lnTo>
                      <a:pt x="153" y="183"/>
                    </a:lnTo>
                    <a:lnTo>
                      <a:pt x="110" y="183"/>
                    </a:lnTo>
                    <a:lnTo>
                      <a:pt x="87" y="179"/>
                    </a:lnTo>
                    <a:lnTo>
                      <a:pt x="40" y="125"/>
                    </a:lnTo>
                    <a:lnTo>
                      <a:pt x="39" y="109"/>
                    </a:lnTo>
                    <a:lnTo>
                      <a:pt x="39" y="106"/>
                    </a:lnTo>
                    <a:lnTo>
                      <a:pt x="75" y="48"/>
                    </a:lnTo>
                    <a:lnTo>
                      <a:pt x="109" y="38"/>
                    </a:lnTo>
                    <a:lnTo>
                      <a:pt x="153" y="38"/>
                    </a:lnTo>
                    <a:lnTo>
                      <a:pt x="134" y="30"/>
                    </a:lnTo>
                    <a:lnTo>
                      <a:pt x="126" y="27"/>
                    </a:lnTo>
                    <a:lnTo>
                      <a:pt x="118" y="26"/>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9" name="Freeform 448"/>
              <p:cNvSpPr>
                <a:spLocks/>
              </p:cNvSpPr>
              <p:nvPr/>
            </p:nvSpPr>
            <p:spPr bwMode="auto">
              <a:xfrm>
                <a:off x="6210" y="2987"/>
                <a:ext cx="220" cy="222"/>
              </a:xfrm>
              <a:custGeom>
                <a:avLst/>
                <a:gdLst/>
                <a:ahLst/>
                <a:cxnLst>
                  <a:cxn ang="0">
                    <a:pos x="153" y="38"/>
                  </a:cxn>
                  <a:cxn ang="0">
                    <a:pos x="109" y="38"/>
                  </a:cxn>
                  <a:cxn ang="0">
                    <a:pos x="116" y="39"/>
                  </a:cxn>
                  <a:cxn ang="0">
                    <a:pos x="124" y="39"/>
                  </a:cxn>
                  <a:cxn ang="0">
                    <a:pos x="136" y="44"/>
                  </a:cxn>
                  <a:cxn ang="0">
                    <a:pos x="180" y="98"/>
                  </a:cxn>
                  <a:cxn ang="0">
                    <a:pos x="181" y="115"/>
                  </a:cxn>
                  <a:cxn ang="0">
                    <a:pos x="178" y="131"/>
                  </a:cxn>
                  <a:cxn ang="0">
                    <a:pos x="131" y="180"/>
                  </a:cxn>
                  <a:cxn ang="0">
                    <a:pos x="110" y="183"/>
                  </a:cxn>
                  <a:cxn ang="0">
                    <a:pos x="153" y="183"/>
                  </a:cxn>
                  <a:cxn ang="0">
                    <a:pos x="192" y="131"/>
                  </a:cxn>
                  <a:cxn ang="0">
                    <a:pos x="194" y="113"/>
                  </a:cxn>
                  <a:cxn ang="0">
                    <a:pos x="193" y="96"/>
                  </a:cxn>
                  <a:cxn ang="0">
                    <a:pos x="188" y="79"/>
                  </a:cxn>
                  <a:cxn ang="0">
                    <a:pos x="180" y="63"/>
                  </a:cxn>
                  <a:cxn ang="0">
                    <a:pos x="169" y="50"/>
                  </a:cxn>
                  <a:cxn ang="0">
                    <a:pos x="153" y="38"/>
                  </a:cxn>
                </a:cxnLst>
                <a:rect l="0" t="0" r="r" b="b"/>
                <a:pathLst>
                  <a:path w="220" h="222">
                    <a:moveTo>
                      <a:pt x="153" y="38"/>
                    </a:moveTo>
                    <a:lnTo>
                      <a:pt x="109" y="38"/>
                    </a:lnTo>
                    <a:lnTo>
                      <a:pt x="116" y="39"/>
                    </a:lnTo>
                    <a:lnTo>
                      <a:pt x="124" y="39"/>
                    </a:lnTo>
                    <a:lnTo>
                      <a:pt x="136" y="44"/>
                    </a:lnTo>
                    <a:lnTo>
                      <a:pt x="180" y="98"/>
                    </a:lnTo>
                    <a:lnTo>
                      <a:pt x="181" y="115"/>
                    </a:lnTo>
                    <a:lnTo>
                      <a:pt x="178" y="131"/>
                    </a:lnTo>
                    <a:lnTo>
                      <a:pt x="131" y="180"/>
                    </a:lnTo>
                    <a:lnTo>
                      <a:pt x="110" y="183"/>
                    </a:lnTo>
                    <a:lnTo>
                      <a:pt x="153" y="183"/>
                    </a:lnTo>
                    <a:lnTo>
                      <a:pt x="192" y="131"/>
                    </a:lnTo>
                    <a:lnTo>
                      <a:pt x="194" y="113"/>
                    </a:lnTo>
                    <a:lnTo>
                      <a:pt x="193" y="96"/>
                    </a:lnTo>
                    <a:lnTo>
                      <a:pt x="188" y="79"/>
                    </a:lnTo>
                    <a:lnTo>
                      <a:pt x="180" y="63"/>
                    </a:lnTo>
                    <a:lnTo>
                      <a:pt x="169" y="50"/>
                    </a:lnTo>
                    <a:lnTo>
                      <a:pt x="153" y="38"/>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47" name="Group 449"/>
            <p:cNvGrpSpPr>
              <a:grpSpLocks/>
            </p:cNvGrpSpPr>
            <p:nvPr/>
          </p:nvGrpSpPr>
          <p:grpSpPr bwMode="auto">
            <a:xfrm>
              <a:off x="6619" y="3240"/>
              <a:ext cx="182" cy="181"/>
              <a:chOff x="6619" y="3240"/>
              <a:chExt cx="182" cy="181"/>
            </a:xfrm>
          </p:grpSpPr>
          <p:sp>
            <p:nvSpPr>
              <p:cNvPr id="95" name="Freeform 450"/>
              <p:cNvSpPr>
                <a:spLocks/>
              </p:cNvSpPr>
              <p:nvPr/>
            </p:nvSpPr>
            <p:spPr bwMode="auto">
              <a:xfrm>
                <a:off x="6619" y="3240"/>
                <a:ext cx="182" cy="181"/>
              </a:xfrm>
              <a:custGeom>
                <a:avLst/>
                <a:gdLst/>
                <a:ahLst/>
                <a:cxnLst>
                  <a:cxn ang="0">
                    <a:pos x="90" y="0"/>
                  </a:cxn>
                  <a:cxn ang="0">
                    <a:pos x="29" y="23"/>
                  </a:cxn>
                  <a:cxn ang="0">
                    <a:pos x="0" y="81"/>
                  </a:cxn>
                  <a:cxn ang="0">
                    <a:pos x="2" y="106"/>
                  </a:cxn>
                  <a:cxn ang="0">
                    <a:pos x="35" y="163"/>
                  </a:cxn>
                  <a:cxn ang="0">
                    <a:pos x="72" y="181"/>
                  </a:cxn>
                  <a:cxn ang="0">
                    <a:pos x="99" y="179"/>
                  </a:cxn>
                  <a:cxn ang="0">
                    <a:pos x="159" y="150"/>
                  </a:cxn>
                  <a:cxn ang="0">
                    <a:pos x="181" y="95"/>
                  </a:cxn>
                  <a:cxn ang="0">
                    <a:pos x="179" y="71"/>
                  </a:cxn>
                  <a:cxn ang="0">
                    <a:pos x="143" y="17"/>
                  </a:cxn>
                  <a:cxn ang="0">
                    <a:pos x="90" y="0"/>
                  </a:cxn>
                </a:cxnLst>
                <a:rect l="0" t="0" r="r" b="b"/>
                <a:pathLst>
                  <a:path w="182" h="181">
                    <a:moveTo>
                      <a:pt x="90" y="0"/>
                    </a:moveTo>
                    <a:lnTo>
                      <a:pt x="29" y="23"/>
                    </a:lnTo>
                    <a:lnTo>
                      <a:pt x="0" y="81"/>
                    </a:lnTo>
                    <a:lnTo>
                      <a:pt x="2" y="106"/>
                    </a:lnTo>
                    <a:lnTo>
                      <a:pt x="35" y="163"/>
                    </a:lnTo>
                    <a:lnTo>
                      <a:pt x="72" y="181"/>
                    </a:lnTo>
                    <a:lnTo>
                      <a:pt x="99" y="179"/>
                    </a:lnTo>
                    <a:lnTo>
                      <a:pt x="159" y="150"/>
                    </a:lnTo>
                    <a:lnTo>
                      <a:pt x="181" y="95"/>
                    </a:lnTo>
                    <a:lnTo>
                      <a:pt x="179" y="71"/>
                    </a:lnTo>
                    <a:lnTo>
                      <a:pt x="143" y="17"/>
                    </a:lnTo>
                    <a:lnTo>
                      <a:pt x="9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48" name="Group 451"/>
            <p:cNvGrpSpPr>
              <a:grpSpLocks/>
            </p:cNvGrpSpPr>
            <p:nvPr/>
          </p:nvGrpSpPr>
          <p:grpSpPr bwMode="auto">
            <a:xfrm>
              <a:off x="6600" y="3221"/>
              <a:ext cx="220" cy="222"/>
              <a:chOff x="6600" y="3221"/>
              <a:chExt cx="220" cy="222"/>
            </a:xfrm>
          </p:grpSpPr>
          <p:sp>
            <p:nvSpPr>
              <p:cNvPr id="91" name="Freeform 452"/>
              <p:cNvSpPr>
                <a:spLocks/>
              </p:cNvSpPr>
              <p:nvPr/>
            </p:nvSpPr>
            <p:spPr bwMode="auto">
              <a:xfrm>
                <a:off x="6600" y="3221"/>
                <a:ext cx="220" cy="222"/>
              </a:xfrm>
              <a:custGeom>
                <a:avLst/>
                <a:gdLst/>
                <a:ahLst/>
                <a:cxnLst>
                  <a:cxn ang="0">
                    <a:pos x="121" y="0"/>
                  </a:cxn>
                  <a:cxn ang="0">
                    <a:pos x="100" y="0"/>
                  </a:cxn>
                  <a:cxn ang="0">
                    <a:pos x="71" y="6"/>
                  </a:cxn>
                  <a:cxn ang="0">
                    <a:pos x="14" y="54"/>
                  </a:cxn>
                  <a:cxn ang="0">
                    <a:pos x="0" y="108"/>
                  </a:cxn>
                  <a:cxn ang="0">
                    <a:pos x="0" y="120"/>
                  </a:cxn>
                  <a:cxn ang="0">
                    <a:pos x="28" y="186"/>
                  </a:cxn>
                  <a:cxn ang="0">
                    <a:pos x="97" y="221"/>
                  </a:cxn>
                  <a:cxn ang="0">
                    <a:pos x="108" y="222"/>
                  </a:cxn>
                  <a:cxn ang="0">
                    <a:pos x="130" y="219"/>
                  </a:cxn>
                  <a:cxn ang="0">
                    <a:pos x="150" y="213"/>
                  </a:cxn>
                  <a:cxn ang="0">
                    <a:pos x="160" y="209"/>
                  </a:cxn>
                  <a:cxn ang="0">
                    <a:pos x="109" y="209"/>
                  </a:cxn>
                  <a:cxn ang="0">
                    <a:pos x="85" y="205"/>
                  </a:cxn>
                  <a:cxn ang="0">
                    <a:pos x="25" y="160"/>
                  </a:cxn>
                  <a:cxn ang="0">
                    <a:pos x="12" y="108"/>
                  </a:cxn>
                  <a:cxn ang="0">
                    <a:pos x="14" y="91"/>
                  </a:cxn>
                  <a:cxn ang="0">
                    <a:pos x="52" y="31"/>
                  </a:cxn>
                  <a:cxn ang="0">
                    <a:pos x="109" y="12"/>
                  </a:cxn>
                  <a:cxn ang="0">
                    <a:pos x="159" y="12"/>
                  </a:cxn>
                  <a:cxn ang="0">
                    <a:pos x="143" y="5"/>
                  </a:cxn>
                  <a:cxn ang="0">
                    <a:pos x="133" y="2"/>
                  </a:cxn>
                  <a:cxn ang="0">
                    <a:pos x="121" y="0"/>
                  </a:cxn>
                </a:cxnLst>
                <a:rect l="0" t="0" r="r" b="b"/>
                <a:pathLst>
                  <a:path w="220" h="222">
                    <a:moveTo>
                      <a:pt x="121" y="0"/>
                    </a:moveTo>
                    <a:lnTo>
                      <a:pt x="100" y="0"/>
                    </a:lnTo>
                    <a:lnTo>
                      <a:pt x="71" y="6"/>
                    </a:lnTo>
                    <a:lnTo>
                      <a:pt x="14" y="54"/>
                    </a:lnTo>
                    <a:lnTo>
                      <a:pt x="0" y="108"/>
                    </a:lnTo>
                    <a:lnTo>
                      <a:pt x="0" y="120"/>
                    </a:lnTo>
                    <a:lnTo>
                      <a:pt x="28" y="186"/>
                    </a:lnTo>
                    <a:lnTo>
                      <a:pt x="97" y="221"/>
                    </a:lnTo>
                    <a:lnTo>
                      <a:pt x="108" y="222"/>
                    </a:lnTo>
                    <a:lnTo>
                      <a:pt x="130" y="219"/>
                    </a:lnTo>
                    <a:lnTo>
                      <a:pt x="150" y="213"/>
                    </a:lnTo>
                    <a:lnTo>
                      <a:pt x="160" y="209"/>
                    </a:lnTo>
                    <a:lnTo>
                      <a:pt x="109" y="209"/>
                    </a:lnTo>
                    <a:lnTo>
                      <a:pt x="85" y="205"/>
                    </a:lnTo>
                    <a:lnTo>
                      <a:pt x="25" y="160"/>
                    </a:lnTo>
                    <a:lnTo>
                      <a:pt x="12" y="108"/>
                    </a:lnTo>
                    <a:lnTo>
                      <a:pt x="14" y="91"/>
                    </a:lnTo>
                    <a:lnTo>
                      <a:pt x="52" y="31"/>
                    </a:lnTo>
                    <a:lnTo>
                      <a:pt x="109" y="12"/>
                    </a:lnTo>
                    <a:lnTo>
                      <a:pt x="159" y="12"/>
                    </a:lnTo>
                    <a:lnTo>
                      <a:pt x="143" y="5"/>
                    </a:lnTo>
                    <a:lnTo>
                      <a:pt x="133" y="2"/>
                    </a:lnTo>
                    <a:lnTo>
                      <a:pt x="121"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2" name="Freeform 453"/>
              <p:cNvSpPr>
                <a:spLocks/>
              </p:cNvSpPr>
              <p:nvPr/>
            </p:nvSpPr>
            <p:spPr bwMode="auto">
              <a:xfrm>
                <a:off x="6600" y="3221"/>
                <a:ext cx="220" cy="222"/>
              </a:xfrm>
              <a:custGeom>
                <a:avLst/>
                <a:gdLst/>
                <a:ahLst/>
                <a:cxnLst>
                  <a:cxn ang="0">
                    <a:pos x="159" y="12"/>
                  </a:cxn>
                  <a:cxn ang="0">
                    <a:pos x="109" y="12"/>
                  </a:cxn>
                  <a:cxn ang="0">
                    <a:pos x="120" y="13"/>
                  </a:cxn>
                  <a:cxn ang="0">
                    <a:pos x="130" y="14"/>
                  </a:cxn>
                  <a:cxn ang="0">
                    <a:pos x="190" y="55"/>
                  </a:cxn>
                  <a:cxn ang="0">
                    <a:pos x="207" y="103"/>
                  </a:cxn>
                  <a:cxn ang="0">
                    <a:pos x="206" y="120"/>
                  </a:cxn>
                  <a:cxn ang="0">
                    <a:pos x="178" y="180"/>
                  </a:cxn>
                  <a:cxn ang="0">
                    <a:pos x="109" y="209"/>
                  </a:cxn>
                  <a:cxn ang="0">
                    <a:pos x="160" y="209"/>
                  </a:cxn>
                  <a:cxn ang="0">
                    <a:pos x="205" y="167"/>
                  </a:cxn>
                  <a:cxn ang="0">
                    <a:pos x="219" y="118"/>
                  </a:cxn>
                  <a:cxn ang="0">
                    <a:pos x="219" y="100"/>
                  </a:cxn>
                  <a:cxn ang="0">
                    <a:pos x="192" y="36"/>
                  </a:cxn>
                  <a:cxn ang="0">
                    <a:pos x="162" y="13"/>
                  </a:cxn>
                  <a:cxn ang="0">
                    <a:pos x="159" y="12"/>
                  </a:cxn>
                </a:cxnLst>
                <a:rect l="0" t="0" r="r" b="b"/>
                <a:pathLst>
                  <a:path w="220" h="222">
                    <a:moveTo>
                      <a:pt x="159" y="12"/>
                    </a:moveTo>
                    <a:lnTo>
                      <a:pt x="109" y="12"/>
                    </a:lnTo>
                    <a:lnTo>
                      <a:pt x="120" y="13"/>
                    </a:lnTo>
                    <a:lnTo>
                      <a:pt x="130" y="14"/>
                    </a:lnTo>
                    <a:lnTo>
                      <a:pt x="190" y="55"/>
                    </a:lnTo>
                    <a:lnTo>
                      <a:pt x="207" y="103"/>
                    </a:lnTo>
                    <a:lnTo>
                      <a:pt x="206" y="120"/>
                    </a:lnTo>
                    <a:lnTo>
                      <a:pt x="178" y="180"/>
                    </a:lnTo>
                    <a:lnTo>
                      <a:pt x="109" y="209"/>
                    </a:lnTo>
                    <a:lnTo>
                      <a:pt x="160" y="209"/>
                    </a:lnTo>
                    <a:lnTo>
                      <a:pt x="205" y="167"/>
                    </a:lnTo>
                    <a:lnTo>
                      <a:pt x="219" y="118"/>
                    </a:lnTo>
                    <a:lnTo>
                      <a:pt x="219" y="100"/>
                    </a:lnTo>
                    <a:lnTo>
                      <a:pt x="192" y="36"/>
                    </a:lnTo>
                    <a:lnTo>
                      <a:pt x="162" y="13"/>
                    </a:lnTo>
                    <a:lnTo>
                      <a:pt x="159" y="12"/>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3" name="Freeform 454"/>
              <p:cNvSpPr>
                <a:spLocks/>
              </p:cNvSpPr>
              <p:nvPr/>
            </p:nvSpPr>
            <p:spPr bwMode="auto">
              <a:xfrm>
                <a:off x="6600" y="3221"/>
                <a:ext cx="220" cy="222"/>
              </a:xfrm>
              <a:custGeom>
                <a:avLst/>
                <a:gdLst/>
                <a:ahLst/>
                <a:cxnLst>
                  <a:cxn ang="0">
                    <a:pos x="118" y="25"/>
                  </a:cxn>
                  <a:cxn ang="0">
                    <a:pos x="109" y="25"/>
                  </a:cxn>
                  <a:cxn ang="0">
                    <a:pos x="73" y="34"/>
                  </a:cxn>
                  <a:cxn ang="0">
                    <a:pos x="28" y="88"/>
                  </a:cxn>
                  <a:cxn ang="0">
                    <a:pos x="25" y="109"/>
                  </a:cxn>
                  <a:cxn ang="0">
                    <a:pos x="26" y="123"/>
                  </a:cxn>
                  <a:cxn ang="0">
                    <a:pos x="63" y="182"/>
                  </a:cxn>
                  <a:cxn ang="0">
                    <a:pos x="101" y="195"/>
                  </a:cxn>
                  <a:cxn ang="0">
                    <a:pos x="131" y="193"/>
                  </a:cxn>
                  <a:cxn ang="0">
                    <a:pos x="149" y="185"/>
                  </a:cxn>
                  <a:cxn ang="0">
                    <a:pos x="154" y="182"/>
                  </a:cxn>
                  <a:cxn ang="0">
                    <a:pos x="103" y="182"/>
                  </a:cxn>
                  <a:cxn ang="0">
                    <a:pos x="87" y="179"/>
                  </a:cxn>
                  <a:cxn ang="0">
                    <a:pos x="40" y="125"/>
                  </a:cxn>
                  <a:cxn ang="0">
                    <a:pos x="38" y="108"/>
                  </a:cxn>
                  <a:cxn ang="0">
                    <a:pos x="41" y="90"/>
                  </a:cxn>
                  <a:cxn ang="0">
                    <a:pos x="94" y="39"/>
                  </a:cxn>
                  <a:cxn ang="0">
                    <a:pos x="101" y="38"/>
                  </a:cxn>
                  <a:cxn ang="0">
                    <a:pos x="154" y="38"/>
                  </a:cxn>
                  <a:cxn ang="0">
                    <a:pos x="153" y="38"/>
                  </a:cxn>
                  <a:cxn ang="0">
                    <a:pos x="134" y="29"/>
                  </a:cxn>
                  <a:cxn ang="0">
                    <a:pos x="126" y="27"/>
                  </a:cxn>
                  <a:cxn ang="0">
                    <a:pos x="118" y="25"/>
                  </a:cxn>
                </a:cxnLst>
                <a:rect l="0" t="0" r="r" b="b"/>
                <a:pathLst>
                  <a:path w="220" h="222">
                    <a:moveTo>
                      <a:pt x="118" y="25"/>
                    </a:moveTo>
                    <a:lnTo>
                      <a:pt x="109" y="25"/>
                    </a:lnTo>
                    <a:lnTo>
                      <a:pt x="73" y="34"/>
                    </a:lnTo>
                    <a:lnTo>
                      <a:pt x="28" y="88"/>
                    </a:lnTo>
                    <a:lnTo>
                      <a:pt x="25" y="109"/>
                    </a:lnTo>
                    <a:lnTo>
                      <a:pt x="26" y="123"/>
                    </a:lnTo>
                    <a:lnTo>
                      <a:pt x="63" y="182"/>
                    </a:lnTo>
                    <a:lnTo>
                      <a:pt x="101" y="195"/>
                    </a:lnTo>
                    <a:lnTo>
                      <a:pt x="131" y="193"/>
                    </a:lnTo>
                    <a:lnTo>
                      <a:pt x="149" y="185"/>
                    </a:lnTo>
                    <a:lnTo>
                      <a:pt x="154" y="182"/>
                    </a:lnTo>
                    <a:lnTo>
                      <a:pt x="103" y="182"/>
                    </a:lnTo>
                    <a:lnTo>
                      <a:pt x="87" y="179"/>
                    </a:lnTo>
                    <a:lnTo>
                      <a:pt x="40" y="125"/>
                    </a:lnTo>
                    <a:lnTo>
                      <a:pt x="38" y="108"/>
                    </a:lnTo>
                    <a:lnTo>
                      <a:pt x="41" y="90"/>
                    </a:lnTo>
                    <a:lnTo>
                      <a:pt x="94" y="39"/>
                    </a:lnTo>
                    <a:lnTo>
                      <a:pt x="101" y="38"/>
                    </a:lnTo>
                    <a:lnTo>
                      <a:pt x="154" y="38"/>
                    </a:lnTo>
                    <a:lnTo>
                      <a:pt x="153" y="38"/>
                    </a:lnTo>
                    <a:lnTo>
                      <a:pt x="134" y="29"/>
                    </a:lnTo>
                    <a:lnTo>
                      <a:pt x="126" y="27"/>
                    </a:lnTo>
                    <a:lnTo>
                      <a:pt x="118" y="25"/>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4" name="Freeform 455"/>
              <p:cNvSpPr>
                <a:spLocks/>
              </p:cNvSpPr>
              <p:nvPr/>
            </p:nvSpPr>
            <p:spPr bwMode="auto">
              <a:xfrm>
                <a:off x="6600" y="3221"/>
                <a:ext cx="220" cy="222"/>
              </a:xfrm>
              <a:custGeom>
                <a:avLst/>
                <a:gdLst/>
                <a:ahLst/>
                <a:cxnLst>
                  <a:cxn ang="0">
                    <a:pos x="154" y="38"/>
                  </a:cxn>
                  <a:cxn ang="0">
                    <a:pos x="115" y="38"/>
                  </a:cxn>
                  <a:cxn ang="0">
                    <a:pos x="136" y="43"/>
                  </a:cxn>
                  <a:cxn ang="0">
                    <a:pos x="153" y="53"/>
                  </a:cxn>
                  <a:cxn ang="0">
                    <a:pos x="166" y="66"/>
                  </a:cxn>
                  <a:cxn ang="0">
                    <a:pos x="175" y="81"/>
                  </a:cxn>
                  <a:cxn ang="0">
                    <a:pos x="180" y="98"/>
                  </a:cxn>
                  <a:cxn ang="0">
                    <a:pos x="181" y="115"/>
                  </a:cxn>
                  <a:cxn ang="0">
                    <a:pos x="178" y="132"/>
                  </a:cxn>
                  <a:cxn ang="0">
                    <a:pos x="130" y="179"/>
                  </a:cxn>
                  <a:cxn ang="0">
                    <a:pos x="110" y="182"/>
                  </a:cxn>
                  <a:cxn ang="0">
                    <a:pos x="154" y="182"/>
                  </a:cxn>
                  <a:cxn ang="0">
                    <a:pos x="191" y="130"/>
                  </a:cxn>
                  <a:cxn ang="0">
                    <a:pos x="194" y="113"/>
                  </a:cxn>
                  <a:cxn ang="0">
                    <a:pos x="192" y="96"/>
                  </a:cxn>
                  <a:cxn ang="0">
                    <a:pos x="188" y="79"/>
                  </a:cxn>
                  <a:cxn ang="0">
                    <a:pos x="180" y="64"/>
                  </a:cxn>
                  <a:cxn ang="0">
                    <a:pos x="168" y="50"/>
                  </a:cxn>
                  <a:cxn ang="0">
                    <a:pos x="154" y="38"/>
                  </a:cxn>
                </a:cxnLst>
                <a:rect l="0" t="0" r="r" b="b"/>
                <a:pathLst>
                  <a:path w="220" h="222">
                    <a:moveTo>
                      <a:pt x="154" y="38"/>
                    </a:moveTo>
                    <a:lnTo>
                      <a:pt x="115" y="38"/>
                    </a:lnTo>
                    <a:lnTo>
                      <a:pt x="136" y="43"/>
                    </a:lnTo>
                    <a:lnTo>
                      <a:pt x="153" y="53"/>
                    </a:lnTo>
                    <a:lnTo>
                      <a:pt x="166" y="66"/>
                    </a:lnTo>
                    <a:lnTo>
                      <a:pt x="175" y="81"/>
                    </a:lnTo>
                    <a:lnTo>
                      <a:pt x="180" y="98"/>
                    </a:lnTo>
                    <a:lnTo>
                      <a:pt x="181" y="115"/>
                    </a:lnTo>
                    <a:lnTo>
                      <a:pt x="178" y="132"/>
                    </a:lnTo>
                    <a:lnTo>
                      <a:pt x="130" y="179"/>
                    </a:lnTo>
                    <a:lnTo>
                      <a:pt x="110" y="182"/>
                    </a:lnTo>
                    <a:lnTo>
                      <a:pt x="154" y="182"/>
                    </a:lnTo>
                    <a:lnTo>
                      <a:pt x="191" y="130"/>
                    </a:lnTo>
                    <a:lnTo>
                      <a:pt x="194" y="113"/>
                    </a:lnTo>
                    <a:lnTo>
                      <a:pt x="192" y="96"/>
                    </a:lnTo>
                    <a:lnTo>
                      <a:pt x="188" y="79"/>
                    </a:lnTo>
                    <a:lnTo>
                      <a:pt x="180" y="64"/>
                    </a:lnTo>
                    <a:lnTo>
                      <a:pt x="168" y="50"/>
                    </a:lnTo>
                    <a:lnTo>
                      <a:pt x="154" y="38"/>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49" name="Group 456"/>
            <p:cNvGrpSpPr>
              <a:grpSpLocks/>
            </p:cNvGrpSpPr>
            <p:nvPr/>
          </p:nvGrpSpPr>
          <p:grpSpPr bwMode="auto">
            <a:xfrm>
              <a:off x="6931" y="3629"/>
              <a:ext cx="182" cy="182"/>
              <a:chOff x="6931" y="3629"/>
              <a:chExt cx="182" cy="182"/>
            </a:xfrm>
          </p:grpSpPr>
          <p:sp>
            <p:nvSpPr>
              <p:cNvPr id="90" name="Freeform 457"/>
              <p:cNvSpPr>
                <a:spLocks/>
              </p:cNvSpPr>
              <p:nvPr/>
            </p:nvSpPr>
            <p:spPr bwMode="auto">
              <a:xfrm>
                <a:off x="6931" y="3629"/>
                <a:ext cx="182" cy="182"/>
              </a:xfrm>
              <a:custGeom>
                <a:avLst/>
                <a:gdLst/>
                <a:ahLst/>
                <a:cxnLst>
                  <a:cxn ang="0">
                    <a:pos x="90" y="0"/>
                  </a:cxn>
                  <a:cxn ang="0">
                    <a:pos x="29" y="23"/>
                  </a:cxn>
                  <a:cxn ang="0">
                    <a:pos x="0" y="81"/>
                  </a:cxn>
                  <a:cxn ang="0">
                    <a:pos x="2" y="106"/>
                  </a:cxn>
                  <a:cxn ang="0">
                    <a:pos x="34" y="163"/>
                  </a:cxn>
                  <a:cxn ang="0">
                    <a:pos x="71" y="181"/>
                  </a:cxn>
                  <a:cxn ang="0">
                    <a:pos x="98" y="180"/>
                  </a:cxn>
                  <a:cxn ang="0">
                    <a:pos x="158" y="151"/>
                  </a:cxn>
                  <a:cxn ang="0">
                    <a:pos x="181" y="96"/>
                  </a:cxn>
                  <a:cxn ang="0">
                    <a:pos x="179" y="72"/>
                  </a:cxn>
                  <a:cxn ang="0">
                    <a:pos x="144" y="18"/>
                  </a:cxn>
                  <a:cxn ang="0">
                    <a:pos x="90" y="0"/>
                  </a:cxn>
                </a:cxnLst>
                <a:rect l="0" t="0" r="r" b="b"/>
                <a:pathLst>
                  <a:path w="182" h="182">
                    <a:moveTo>
                      <a:pt x="90" y="0"/>
                    </a:moveTo>
                    <a:lnTo>
                      <a:pt x="29" y="23"/>
                    </a:lnTo>
                    <a:lnTo>
                      <a:pt x="0" y="81"/>
                    </a:lnTo>
                    <a:lnTo>
                      <a:pt x="2" y="106"/>
                    </a:lnTo>
                    <a:lnTo>
                      <a:pt x="34" y="163"/>
                    </a:lnTo>
                    <a:lnTo>
                      <a:pt x="71" y="181"/>
                    </a:lnTo>
                    <a:lnTo>
                      <a:pt x="98" y="180"/>
                    </a:lnTo>
                    <a:lnTo>
                      <a:pt x="158" y="151"/>
                    </a:lnTo>
                    <a:lnTo>
                      <a:pt x="181" y="96"/>
                    </a:lnTo>
                    <a:lnTo>
                      <a:pt x="179" y="72"/>
                    </a:lnTo>
                    <a:lnTo>
                      <a:pt x="144" y="18"/>
                    </a:lnTo>
                    <a:lnTo>
                      <a:pt x="9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50" name="Group 458"/>
            <p:cNvGrpSpPr>
              <a:grpSpLocks/>
            </p:cNvGrpSpPr>
            <p:nvPr/>
          </p:nvGrpSpPr>
          <p:grpSpPr bwMode="auto">
            <a:xfrm>
              <a:off x="6911" y="3610"/>
              <a:ext cx="220" cy="222"/>
              <a:chOff x="6911" y="3610"/>
              <a:chExt cx="220" cy="222"/>
            </a:xfrm>
          </p:grpSpPr>
          <p:sp>
            <p:nvSpPr>
              <p:cNvPr id="86" name="Freeform 459"/>
              <p:cNvSpPr>
                <a:spLocks/>
              </p:cNvSpPr>
              <p:nvPr/>
            </p:nvSpPr>
            <p:spPr bwMode="auto">
              <a:xfrm>
                <a:off x="6911" y="3610"/>
                <a:ext cx="220" cy="222"/>
              </a:xfrm>
              <a:custGeom>
                <a:avLst/>
                <a:gdLst/>
                <a:ahLst/>
                <a:cxnLst>
                  <a:cxn ang="0">
                    <a:pos x="122" y="0"/>
                  </a:cxn>
                  <a:cxn ang="0">
                    <a:pos x="99" y="0"/>
                  </a:cxn>
                  <a:cxn ang="0">
                    <a:pos x="70" y="7"/>
                  </a:cxn>
                  <a:cxn ang="0">
                    <a:pos x="14" y="55"/>
                  </a:cxn>
                  <a:cxn ang="0">
                    <a:pos x="0" y="106"/>
                  </a:cxn>
                  <a:cxn ang="0">
                    <a:pos x="1" y="119"/>
                  </a:cxn>
                  <a:cxn ang="0">
                    <a:pos x="29" y="186"/>
                  </a:cxn>
                  <a:cxn ang="0">
                    <a:pos x="98" y="220"/>
                  </a:cxn>
                  <a:cxn ang="0">
                    <a:pos x="109" y="222"/>
                  </a:cxn>
                  <a:cxn ang="0">
                    <a:pos x="134" y="218"/>
                  </a:cxn>
                  <a:cxn ang="0">
                    <a:pos x="153" y="212"/>
                  </a:cxn>
                  <a:cxn ang="0">
                    <a:pos x="161" y="208"/>
                  </a:cxn>
                  <a:cxn ang="0">
                    <a:pos x="99" y="208"/>
                  </a:cxn>
                  <a:cxn ang="0">
                    <a:pos x="86" y="205"/>
                  </a:cxn>
                  <a:cxn ang="0">
                    <a:pos x="26" y="160"/>
                  </a:cxn>
                  <a:cxn ang="0">
                    <a:pos x="13" y="108"/>
                  </a:cxn>
                  <a:cxn ang="0">
                    <a:pos x="15" y="90"/>
                  </a:cxn>
                  <a:cxn ang="0">
                    <a:pos x="53" y="30"/>
                  </a:cxn>
                  <a:cxn ang="0">
                    <a:pos x="101" y="13"/>
                  </a:cxn>
                  <a:cxn ang="0">
                    <a:pos x="162" y="13"/>
                  </a:cxn>
                  <a:cxn ang="0">
                    <a:pos x="144" y="4"/>
                  </a:cxn>
                  <a:cxn ang="0">
                    <a:pos x="122" y="0"/>
                  </a:cxn>
                </a:cxnLst>
                <a:rect l="0" t="0" r="r" b="b"/>
                <a:pathLst>
                  <a:path w="220" h="222">
                    <a:moveTo>
                      <a:pt x="122" y="0"/>
                    </a:moveTo>
                    <a:lnTo>
                      <a:pt x="99" y="0"/>
                    </a:lnTo>
                    <a:lnTo>
                      <a:pt x="70" y="7"/>
                    </a:lnTo>
                    <a:lnTo>
                      <a:pt x="14" y="55"/>
                    </a:lnTo>
                    <a:lnTo>
                      <a:pt x="0" y="106"/>
                    </a:lnTo>
                    <a:lnTo>
                      <a:pt x="1" y="119"/>
                    </a:lnTo>
                    <a:lnTo>
                      <a:pt x="29" y="186"/>
                    </a:lnTo>
                    <a:lnTo>
                      <a:pt x="98" y="220"/>
                    </a:lnTo>
                    <a:lnTo>
                      <a:pt x="109" y="222"/>
                    </a:lnTo>
                    <a:lnTo>
                      <a:pt x="134" y="218"/>
                    </a:lnTo>
                    <a:lnTo>
                      <a:pt x="153" y="212"/>
                    </a:lnTo>
                    <a:lnTo>
                      <a:pt x="161" y="208"/>
                    </a:lnTo>
                    <a:lnTo>
                      <a:pt x="99" y="208"/>
                    </a:lnTo>
                    <a:lnTo>
                      <a:pt x="86" y="205"/>
                    </a:lnTo>
                    <a:lnTo>
                      <a:pt x="26" y="160"/>
                    </a:lnTo>
                    <a:lnTo>
                      <a:pt x="13" y="108"/>
                    </a:lnTo>
                    <a:lnTo>
                      <a:pt x="15" y="90"/>
                    </a:lnTo>
                    <a:lnTo>
                      <a:pt x="53" y="30"/>
                    </a:lnTo>
                    <a:lnTo>
                      <a:pt x="101" y="13"/>
                    </a:lnTo>
                    <a:lnTo>
                      <a:pt x="162" y="13"/>
                    </a:lnTo>
                    <a:lnTo>
                      <a:pt x="144" y="4"/>
                    </a:lnTo>
                    <a:lnTo>
                      <a:pt x="122"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7" name="Freeform 460"/>
              <p:cNvSpPr>
                <a:spLocks/>
              </p:cNvSpPr>
              <p:nvPr/>
            </p:nvSpPr>
            <p:spPr bwMode="auto">
              <a:xfrm>
                <a:off x="6911" y="3610"/>
                <a:ext cx="220" cy="222"/>
              </a:xfrm>
              <a:custGeom>
                <a:avLst/>
                <a:gdLst/>
                <a:ahLst/>
                <a:cxnLst>
                  <a:cxn ang="0">
                    <a:pos x="162" y="13"/>
                  </a:cxn>
                  <a:cxn ang="0">
                    <a:pos x="120" y="13"/>
                  </a:cxn>
                  <a:cxn ang="0">
                    <a:pos x="129" y="14"/>
                  </a:cxn>
                  <a:cxn ang="0">
                    <a:pos x="145" y="19"/>
                  </a:cxn>
                  <a:cxn ang="0">
                    <a:pos x="198" y="69"/>
                  </a:cxn>
                  <a:cxn ang="0">
                    <a:pos x="207" y="119"/>
                  </a:cxn>
                  <a:cxn ang="0">
                    <a:pos x="204" y="136"/>
                  </a:cxn>
                  <a:cxn ang="0">
                    <a:pos x="165" y="191"/>
                  </a:cxn>
                  <a:cxn ang="0">
                    <a:pos x="110" y="208"/>
                  </a:cxn>
                  <a:cxn ang="0">
                    <a:pos x="161" y="208"/>
                  </a:cxn>
                  <a:cxn ang="0">
                    <a:pos x="205" y="166"/>
                  </a:cxn>
                  <a:cxn ang="0">
                    <a:pos x="220" y="118"/>
                  </a:cxn>
                  <a:cxn ang="0">
                    <a:pos x="220" y="101"/>
                  </a:cxn>
                  <a:cxn ang="0">
                    <a:pos x="193" y="37"/>
                  </a:cxn>
                  <a:cxn ang="0">
                    <a:pos x="163" y="13"/>
                  </a:cxn>
                  <a:cxn ang="0">
                    <a:pos x="162" y="13"/>
                  </a:cxn>
                </a:cxnLst>
                <a:rect l="0" t="0" r="r" b="b"/>
                <a:pathLst>
                  <a:path w="220" h="222">
                    <a:moveTo>
                      <a:pt x="162" y="13"/>
                    </a:moveTo>
                    <a:lnTo>
                      <a:pt x="120" y="13"/>
                    </a:lnTo>
                    <a:lnTo>
                      <a:pt x="129" y="14"/>
                    </a:lnTo>
                    <a:lnTo>
                      <a:pt x="145" y="19"/>
                    </a:lnTo>
                    <a:lnTo>
                      <a:pt x="198" y="69"/>
                    </a:lnTo>
                    <a:lnTo>
                      <a:pt x="207" y="119"/>
                    </a:lnTo>
                    <a:lnTo>
                      <a:pt x="204" y="136"/>
                    </a:lnTo>
                    <a:lnTo>
                      <a:pt x="165" y="191"/>
                    </a:lnTo>
                    <a:lnTo>
                      <a:pt x="110" y="208"/>
                    </a:lnTo>
                    <a:lnTo>
                      <a:pt x="161" y="208"/>
                    </a:lnTo>
                    <a:lnTo>
                      <a:pt x="205" y="166"/>
                    </a:lnTo>
                    <a:lnTo>
                      <a:pt x="220" y="118"/>
                    </a:lnTo>
                    <a:lnTo>
                      <a:pt x="220" y="101"/>
                    </a:lnTo>
                    <a:lnTo>
                      <a:pt x="193" y="37"/>
                    </a:lnTo>
                    <a:lnTo>
                      <a:pt x="163" y="13"/>
                    </a:lnTo>
                    <a:lnTo>
                      <a:pt x="162" y="13"/>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8" name="Freeform 461"/>
              <p:cNvSpPr>
                <a:spLocks/>
              </p:cNvSpPr>
              <p:nvPr/>
            </p:nvSpPr>
            <p:spPr bwMode="auto">
              <a:xfrm>
                <a:off x="6911" y="3610"/>
                <a:ext cx="220" cy="222"/>
              </a:xfrm>
              <a:custGeom>
                <a:avLst/>
                <a:gdLst/>
                <a:ahLst/>
                <a:cxnLst>
                  <a:cxn ang="0">
                    <a:pos x="110" y="25"/>
                  </a:cxn>
                  <a:cxn ang="0">
                    <a:pos x="44" y="57"/>
                  </a:cxn>
                  <a:cxn ang="0">
                    <a:pos x="26" y="106"/>
                  </a:cxn>
                  <a:cxn ang="0">
                    <a:pos x="26" y="108"/>
                  </a:cxn>
                  <a:cxn ang="0">
                    <a:pos x="50" y="170"/>
                  </a:cxn>
                  <a:cxn ang="0">
                    <a:pos x="102" y="195"/>
                  </a:cxn>
                  <a:cxn ang="0">
                    <a:pos x="133" y="192"/>
                  </a:cxn>
                  <a:cxn ang="0">
                    <a:pos x="151" y="185"/>
                  </a:cxn>
                  <a:cxn ang="0">
                    <a:pos x="153" y="183"/>
                  </a:cxn>
                  <a:cxn ang="0">
                    <a:pos x="111" y="183"/>
                  </a:cxn>
                  <a:cxn ang="0">
                    <a:pos x="88" y="179"/>
                  </a:cxn>
                  <a:cxn ang="0">
                    <a:pos x="40" y="126"/>
                  </a:cxn>
                  <a:cxn ang="0">
                    <a:pos x="39" y="108"/>
                  </a:cxn>
                  <a:cxn ang="0">
                    <a:pos x="42" y="90"/>
                  </a:cxn>
                  <a:cxn ang="0">
                    <a:pos x="95" y="40"/>
                  </a:cxn>
                  <a:cxn ang="0">
                    <a:pos x="109" y="38"/>
                  </a:cxn>
                  <a:cxn ang="0">
                    <a:pos x="154" y="38"/>
                  </a:cxn>
                  <a:cxn ang="0">
                    <a:pos x="153" y="38"/>
                  </a:cxn>
                  <a:cxn ang="0">
                    <a:pos x="134" y="30"/>
                  </a:cxn>
                  <a:cxn ang="0">
                    <a:pos x="127" y="27"/>
                  </a:cxn>
                  <a:cxn ang="0">
                    <a:pos x="110" y="25"/>
                  </a:cxn>
                </a:cxnLst>
                <a:rect l="0" t="0" r="r" b="b"/>
                <a:pathLst>
                  <a:path w="220" h="222">
                    <a:moveTo>
                      <a:pt x="110" y="25"/>
                    </a:moveTo>
                    <a:lnTo>
                      <a:pt x="44" y="57"/>
                    </a:lnTo>
                    <a:lnTo>
                      <a:pt x="26" y="106"/>
                    </a:lnTo>
                    <a:lnTo>
                      <a:pt x="26" y="108"/>
                    </a:lnTo>
                    <a:lnTo>
                      <a:pt x="50" y="170"/>
                    </a:lnTo>
                    <a:lnTo>
                      <a:pt x="102" y="195"/>
                    </a:lnTo>
                    <a:lnTo>
                      <a:pt x="133" y="192"/>
                    </a:lnTo>
                    <a:lnTo>
                      <a:pt x="151" y="185"/>
                    </a:lnTo>
                    <a:lnTo>
                      <a:pt x="153" y="183"/>
                    </a:lnTo>
                    <a:lnTo>
                      <a:pt x="111" y="183"/>
                    </a:lnTo>
                    <a:lnTo>
                      <a:pt x="88" y="179"/>
                    </a:lnTo>
                    <a:lnTo>
                      <a:pt x="40" y="126"/>
                    </a:lnTo>
                    <a:lnTo>
                      <a:pt x="39" y="108"/>
                    </a:lnTo>
                    <a:lnTo>
                      <a:pt x="42" y="90"/>
                    </a:lnTo>
                    <a:lnTo>
                      <a:pt x="95" y="40"/>
                    </a:lnTo>
                    <a:lnTo>
                      <a:pt x="109" y="38"/>
                    </a:lnTo>
                    <a:lnTo>
                      <a:pt x="154" y="38"/>
                    </a:lnTo>
                    <a:lnTo>
                      <a:pt x="153" y="38"/>
                    </a:lnTo>
                    <a:lnTo>
                      <a:pt x="134" y="30"/>
                    </a:lnTo>
                    <a:lnTo>
                      <a:pt x="127" y="27"/>
                    </a:lnTo>
                    <a:lnTo>
                      <a:pt x="110" y="25"/>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9" name="Freeform 462"/>
              <p:cNvSpPr>
                <a:spLocks/>
              </p:cNvSpPr>
              <p:nvPr/>
            </p:nvSpPr>
            <p:spPr bwMode="auto">
              <a:xfrm>
                <a:off x="6911" y="3610"/>
                <a:ext cx="220" cy="222"/>
              </a:xfrm>
              <a:custGeom>
                <a:avLst/>
                <a:gdLst/>
                <a:ahLst/>
                <a:cxnLst>
                  <a:cxn ang="0">
                    <a:pos x="154" y="38"/>
                  </a:cxn>
                  <a:cxn ang="0">
                    <a:pos x="116" y="38"/>
                  </a:cxn>
                  <a:cxn ang="0">
                    <a:pos x="123" y="39"/>
                  </a:cxn>
                  <a:cxn ang="0">
                    <a:pos x="135" y="43"/>
                  </a:cxn>
                  <a:cxn ang="0">
                    <a:pos x="180" y="97"/>
                  </a:cxn>
                  <a:cxn ang="0">
                    <a:pos x="181" y="114"/>
                  </a:cxn>
                  <a:cxn ang="0">
                    <a:pos x="178" y="130"/>
                  </a:cxn>
                  <a:cxn ang="0">
                    <a:pos x="132" y="179"/>
                  </a:cxn>
                  <a:cxn ang="0">
                    <a:pos x="111" y="183"/>
                  </a:cxn>
                  <a:cxn ang="0">
                    <a:pos x="153" y="183"/>
                  </a:cxn>
                  <a:cxn ang="0">
                    <a:pos x="192" y="129"/>
                  </a:cxn>
                  <a:cxn ang="0">
                    <a:pos x="194" y="112"/>
                  </a:cxn>
                  <a:cxn ang="0">
                    <a:pos x="193" y="95"/>
                  </a:cxn>
                  <a:cxn ang="0">
                    <a:pos x="188" y="78"/>
                  </a:cxn>
                  <a:cxn ang="0">
                    <a:pos x="180" y="63"/>
                  </a:cxn>
                  <a:cxn ang="0">
                    <a:pos x="169" y="49"/>
                  </a:cxn>
                  <a:cxn ang="0">
                    <a:pos x="154" y="38"/>
                  </a:cxn>
                </a:cxnLst>
                <a:rect l="0" t="0" r="r" b="b"/>
                <a:pathLst>
                  <a:path w="220" h="222">
                    <a:moveTo>
                      <a:pt x="154" y="38"/>
                    </a:moveTo>
                    <a:lnTo>
                      <a:pt x="116" y="38"/>
                    </a:lnTo>
                    <a:lnTo>
                      <a:pt x="123" y="39"/>
                    </a:lnTo>
                    <a:lnTo>
                      <a:pt x="135" y="43"/>
                    </a:lnTo>
                    <a:lnTo>
                      <a:pt x="180" y="97"/>
                    </a:lnTo>
                    <a:lnTo>
                      <a:pt x="181" y="114"/>
                    </a:lnTo>
                    <a:lnTo>
                      <a:pt x="178" y="130"/>
                    </a:lnTo>
                    <a:lnTo>
                      <a:pt x="132" y="179"/>
                    </a:lnTo>
                    <a:lnTo>
                      <a:pt x="111" y="183"/>
                    </a:lnTo>
                    <a:lnTo>
                      <a:pt x="153" y="183"/>
                    </a:lnTo>
                    <a:lnTo>
                      <a:pt x="192" y="129"/>
                    </a:lnTo>
                    <a:lnTo>
                      <a:pt x="194" y="112"/>
                    </a:lnTo>
                    <a:lnTo>
                      <a:pt x="193" y="95"/>
                    </a:lnTo>
                    <a:lnTo>
                      <a:pt x="188" y="78"/>
                    </a:lnTo>
                    <a:lnTo>
                      <a:pt x="180" y="63"/>
                    </a:lnTo>
                    <a:lnTo>
                      <a:pt x="169" y="49"/>
                    </a:lnTo>
                    <a:lnTo>
                      <a:pt x="154" y="38"/>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51" name="Group 463"/>
            <p:cNvGrpSpPr>
              <a:grpSpLocks/>
            </p:cNvGrpSpPr>
            <p:nvPr/>
          </p:nvGrpSpPr>
          <p:grpSpPr bwMode="auto">
            <a:xfrm>
              <a:off x="6619" y="3900"/>
              <a:ext cx="182" cy="181"/>
              <a:chOff x="6619" y="3900"/>
              <a:chExt cx="182" cy="181"/>
            </a:xfrm>
          </p:grpSpPr>
          <p:sp>
            <p:nvSpPr>
              <p:cNvPr id="85" name="Freeform 464"/>
              <p:cNvSpPr>
                <a:spLocks/>
              </p:cNvSpPr>
              <p:nvPr/>
            </p:nvSpPr>
            <p:spPr bwMode="auto">
              <a:xfrm>
                <a:off x="6619" y="3900"/>
                <a:ext cx="182" cy="181"/>
              </a:xfrm>
              <a:custGeom>
                <a:avLst/>
                <a:gdLst/>
                <a:ahLst/>
                <a:cxnLst>
                  <a:cxn ang="0">
                    <a:pos x="90" y="0"/>
                  </a:cxn>
                  <a:cxn ang="0">
                    <a:pos x="29" y="23"/>
                  </a:cxn>
                  <a:cxn ang="0">
                    <a:pos x="0" y="81"/>
                  </a:cxn>
                  <a:cxn ang="0">
                    <a:pos x="2" y="106"/>
                  </a:cxn>
                  <a:cxn ang="0">
                    <a:pos x="35" y="163"/>
                  </a:cxn>
                  <a:cxn ang="0">
                    <a:pos x="72" y="181"/>
                  </a:cxn>
                  <a:cxn ang="0">
                    <a:pos x="99" y="179"/>
                  </a:cxn>
                  <a:cxn ang="0">
                    <a:pos x="159" y="150"/>
                  </a:cxn>
                  <a:cxn ang="0">
                    <a:pos x="181" y="95"/>
                  </a:cxn>
                  <a:cxn ang="0">
                    <a:pos x="179" y="71"/>
                  </a:cxn>
                  <a:cxn ang="0">
                    <a:pos x="143" y="17"/>
                  </a:cxn>
                  <a:cxn ang="0">
                    <a:pos x="90" y="0"/>
                  </a:cxn>
                </a:cxnLst>
                <a:rect l="0" t="0" r="r" b="b"/>
                <a:pathLst>
                  <a:path w="182" h="181">
                    <a:moveTo>
                      <a:pt x="90" y="0"/>
                    </a:moveTo>
                    <a:lnTo>
                      <a:pt x="29" y="23"/>
                    </a:lnTo>
                    <a:lnTo>
                      <a:pt x="0" y="81"/>
                    </a:lnTo>
                    <a:lnTo>
                      <a:pt x="2" y="106"/>
                    </a:lnTo>
                    <a:lnTo>
                      <a:pt x="35" y="163"/>
                    </a:lnTo>
                    <a:lnTo>
                      <a:pt x="72" y="181"/>
                    </a:lnTo>
                    <a:lnTo>
                      <a:pt x="99" y="179"/>
                    </a:lnTo>
                    <a:lnTo>
                      <a:pt x="159" y="150"/>
                    </a:lnTo>
                    <a:lnTo>
                      <a:pt x="181" y="95"/>
                    </a:lnTo>
                    <a:lnTo>
                      <a:pt x="179" y="71"/>
                    </a:lnTo>
                    <a:lnTo>
                      <a:pt x="143" y="17"/>
                    </a:lnTo>
                    <a:lnTo>
                      <a:pt x="90" y="0"/>
                    </a:ln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52" name="Group 465"/>
            <p:cNvGrpSpPr>
              <a:grpSpLocks/>
            </p:cNvGrpSpPr>
            <p:nvPr/>
          </p:nvGrpSpPr>
          <p:grpSpPr bwMode="auto">
            <a:xfrm>
              <a:off x="6600" y="3880"/>
              <a:ext cx="220" cy="223"/>
              <a:chOff x="6600" y="3880"/>
              <a:chExt cx="220" cy="223"/>
            </a:xfrm>
          </p:grpSpPr>
          <p:sp>
            <p:nvSpPr>
              <p:cNvPr id="81" name="Freeform 466"/>
              <p:cNvSpPr>
                <a:spLocks/>
              </p:cNvSpPr>
              <p:nvPr/>
            </p:nvSpPr>
            <p:spPr bwMode="auto">
              <a:xfrm>
                <a:off x="6600" y="3880"/>
                <a:ext cx="220" cy="223"/>
              </a:xfrm>
              <a:custGeom>
                <a:avLst/>
                <a:gdLst/>
                <a:ahLst/>
                <a:cxnLst>
                  <a:cxn ang="0">
                    <a:pos x="110" y="0"/>
                  </a:cxn>
                  <a:cxn ang="0">
                    <a:pos x="37" y="27"/>
                  </a:cxn>
                  <a:cxn ang="0">
                    <a:pos x="2" y="88"/>
                  </a:cxn>
                  <a:cxn ang="0">
                    <a:pos x="0" y="105"/>
                  </a:cxn>
                  <a:cxn ang="0">
                    <a:pos x="0" y="123"/>
                  </a:cxn>
                  <a:cxn ang="0">
                    <a:pos x="28" y="186"/>
                  </a:cxn>
                  <a:cxn ang="0">
                    <a:pos x="97" y="222"/>
                  </a:cxn>
                  <a:cxn ang="0">
                    <a:pos x="108" y="223"/>
                  </a:cxn>
                  <a:cxn ang="0">
                    <a:pos x="130" y="220"/>
                  </a:cxn>
                  <a:cxn ang="0">
                    <a:pos x="150" y="214"/>
                  </a:cxn>
                  <a:cxn ang="0">
                    <a:pos x="160" y="210"/>
                  </a:cxn>
                  <a:cxn ang="0">
                    <a:pos x="109" y="210"/>
                  </a:cxn>
                  <a:cxn ang="0">
                    <a:pos x="85" y="206"/>
                  </a:cxn>
                  <a:cxn ang="0">
                    <a:pos x="25" y="161"/>
                  </a:cxn>
                  <a:cxn ang="0">
                    <a:pos x="12" y="109"/>
                  </a:cxn>
                  <a:cxn ang="0">
                    <a:pos x="14" y="92"/>
                  </a:cxn>
                  <a:cxn ang="0">
                    <a:pos x="52" y="32"/>
                  </a:cxn>
                  <a:cxn ang="0">
                    <a:pos x="109" y="13"/>
                  </a:cxn>
                  <a:cxn ang="0">
                    <a:pos x="159" y="13"/>
                  </a:cxn>
                  <a:cxn ang="0">
                    <a:pos x="143" y="6"/>
                  </a:cxn>
                  <a:cxn ang="0">
                    <a:pos x="133" y="3"/>
                  </a:cxn>
                  <a:cxn ang="0">
                    <a:pos x="121" y="1"/>
                  </a:cxn>
                  <a:cxn ang="0">
                    <a:pos x="110" y="0"/>
                  </a:cxn>
                </a:cxnLst>
                <a:rect l="0" t="0" r="r" b="b"/>
                <a:pathLst>
                  <a:path w="220" h="223">
                    <a:moveTo>
                      <a:pt x="110" y="0"/>
                    </a:moveTo>
                    <a:lnTo>
                      <a:pt x="37" y="27"/>
                    </a:lnTo>
                    <a:lnTo>
                      <a:pt x="2" y="88"/>
                    </a:lnTo>
                    <a:lnTo>
                      <a:pt x="0" y="105"/>
                    </a:lnTo>
                    <a:lnTo>
                      <a:pt x="0" y="123"/>
                    </a:lnTo>
                    <a:lnTo>
                      <a:pt x="28" y="186"/>
                    </a:lnTo>
                    <a:lnTo>
                      <a:pt x="97" y="222"/>
                    </a:lnTo>
                    <a:lnTo>
                      <a:pt x="108" y="223"/>
                    </a:lnTo>
                    <a:lnTo>
                      <a:pt x="130" y="220"/>
                    </a:lnTo>
                    <a:lnTo>
                      <a:pt x="150" y="214"/>
                    </a:lnTo>
                    <a:lnTo>
                      <a:pt x="160" y="210"/>
                    </a:lnTo>
                    <a:lnTo>
                      <a:pt x="109" y="210"/>
                    </a:lnTo>
                    <a:lnTo>
                      <a:pt x="85" y="206"/>
                    </a:lnTo>
                    <a:lnTo>
                      <a:pt x="25" y="161"/>
                    </a:lnTo>
                    <a:lnTo>
                      <a:pt x="12" y="109"/>
                    </a:lnTo>
                    <a:lnTo>
                      <a:pt x="14" y="92"/>
                    </a:lnTo>
                    <a:lnTo>
                      <a:pt x="52" y="32"/>
                    </a:lnTo>
                    <a:lnTo>
                      <a:pt x="109" y="13"/>
                    </a:lnTo>
                    <a:lnTo>
                      <a:pt x="159" y="13"/>
                    </a:lnTo>
                    <a:lnTo>
                      <a:pt x="143" y="6"/>
                    </a:lnTo>
                    <a:lnTo>
                      <a:pt x="133" y="3"/>
                    </a:lnTo>
                    <a:lnTo>
                      <a:pt x="121" y="1"/>
                    </a:lnTo>
                    <a:lnTo>
                      <a:pt x="110"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2" name="Freeform 467"/>
              <p:cNvSpPr>
                <a:spLocks/>
              </p:cNvSpPr>
              <p:nvPr/>
            </p:nvSpPr>
            <p:spPr bwMode="auto">
              <a:xfrm>
                <a:off x="6600" y="3880"/>
                <a:ext cx="220" cy="223"/>
              </a:xfrm>
              <a:custGeom>
                <a:avLst/>
                <a:gdLst/>
                <a:ahLst/>
                <a:cxnLst>
                  <a:cxn ang="0">
                    <a:pos x="159" y="13"/>
                  </a:cxn>
                  <a:cxn ang="0">
                    <a:pos x="109" y="13"/>
                  </a:cxn>
                  <a:cxn ang="0">
                    <a:pos x="120" y="14"/>
                  </a:cxn>
                  <a:cxn ang="0">
                    <a:pos x="130" y="15"/>
                  </a:cxn>
                  <a:cxn ang="0">
                    <a:pos x="190" y="55"/>
                  </a:cxn>
                  <a:cxn ang="0">
                    <a:pos x="206" y="120"/>
                  </a:cxn>
                  <a:cxn ang="0">
                    <a:pos x="204" y="136"/>
                  </a:cxn>
                  <a:cxn ang="0">
                    <a:pos x="165" y="192"/>
                  </a:cxn>
                  <a:cxn ang="0">
                    <a:pos x="109" y="210"/>
                  </a:cxn>
                  <a:cxn ang="0">
                    <a:pos x="160" y="210"/>
                  </a:cxn>
                  <a:cxn ang="0">
                    <a:pos x="205" y="168"/>
                  </a:cxn>
                  <a:cxn ang="0">
                    <a:pos x="219" y="120"/>
                  </a:cxn>
                  <a:cxn ang="0">
                    <a:pos x="219" y="101"/>
                  </a:cxn>
                  <a:cxn ang="0">
                    <a:pos x="192" y="37"/>
                  </a:cxn>
                  <a:cxn ang="0">
                    <a:pos x="162" y="14"/>
                  </a:cxn>
                  <a:cxn ang="0">
                    <a:pos x="159" y="13"/>
                  </a:cxn>
                </a:cxnLst>
                <a:rect l="0" t="0" r="r" b="b"/>
                <a:pathLst>
                  <a:path w="220" h="223">
                    <a:moveTo>
                      <a:pt x="159" y="13"/>
                    </a:moveTo>
                    <a:lnTo>
                      <a:pt x="109" y="13"/>
                    </a:lnTo>
                    <a:lnTo>
                      <a:pt x="120" y="14"/>
                    </a:lnTo>
                    <a:lnTo>
                      <a:pt x="130" y="15"/>
                    </a:lnTo>
                    <a:lnTo>
                      <a:pt x="190" y="55"/>
                    </a:lnTo>
                    <a:lnTo>
                      <a:pt x="206" y="120"/>
                    </a:lnTo>
                    <a:lnTo>
                      <a:pt x="204" y="136"/>
                    </a:lnTo>
                    <a:lnTo>
                      <a:pt x="165" y="192"/>
                    </a:lnTo>
                    <a:lnTo>
                      <a:pt x="109" y="210"/>
                    </a:lnTo>
                    <a:lnTo>
                      <a:pt x="160" y="210"/>
                    </a:lnTo>
                    <a:lnTo>
                      <a:pt x="205" y="168"/>
                    </a:lnTo>
                    <a:lnTo>
                      <a:pt x="219" y="120"/>
                    </a:lnTo>
                    <a:lnTo>
                      <a:pt x="219" y="101"/>
                    </a:lnTo>
                    <a:lnTo>
                      <a:pt x="192" y="37"/>
                    </a:lnTo>
                    <a:lnTo>
                      <a:pt x="162" y="14"/>
                    </a:lnTo>
                    <a:lnTo>
                      <a:pt x="159" y="13"/>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3" name="Freeform 468"/>
              <p:cNvSpPr>
                <a:spLocks/>
              </p:cNvSpPr>
              <p:nvPr/>
            </p:nvSpPr>
            <p:spPr bwMode="auto">
              <a:xfrm>
                <a:off x="6600" y="3880"/>
                <a:ext cx="220" cy="223"/>
              </a:xfrm>
              <a:custGeom>
                <a:avLst/>
                <a:gdLst/>
                <a:ahLst/>
                <a:cxnLst>
                  <a:cxn ang="0">
                    <a:pos x="118" y="26"/>
                  </a:cxn>
                  <a:cxn ang="0">
                    <a:pos x="101" y="26"/>
                  </a:cxn>
                  <a:cxn ang="0">
                    <a:pos x="73" y="35"/>
                  </a:cxn>
                  <a:cxn ang="0">
                    <a:pos x="28" y="89"/>
                  </a:cxn>
                  <a:cxn ang="0">
                    <a:pos x="25" y="105"/>
                  </a:cxn>
                  <a:cxn ang="0">
                    <a:pos x="25" y="110"/>
                  </a:cxn>
                  <a:cxn ang="0">
                    <a:pos x="49" y="171"/>
                  </a:cxn>
                  <a:cxn ang="0">
                    <a:pos x="101" y="196"/>
                  </a:cxn>
                  <a:cxn ang="0">
                    <a:pos x="130" y="194"/>
                  </a:cxn>
                  <a:cxn ang="0">
                    <a:pos x="149" y="187"/>
                  </a:cxn>
                  <a:cxn ang="0">
                    <a:pos x="154" y="183"/>
                  </a:cxn>
                  <a:cxn ang="0">
                    <a:pos x="103" y="183"/>
                  </a:cxn>
                  <a:cxn ang="0">
                    <a:pos x="87" y="180"/>
                  </a:cxn>
                  <a:cxn ang="0">
                    <a:pos x="40" y="126"/>
                  </a:cxn>
                  <a:cxn ang="0">
                    <a:pos x="38" y="109"/>
                  </a:cxn>
                  <a:cxn ang="0">
                    <a:pos x="41" y="91"/>
                  </a:cxn>
                  <a:cxn ang="0">
                    <a:pos x="94" y="40"/>
                  </a:cxn>
                  <a:cxn ang="0">
                    <a:pos x="101" y="39"/>
                  </a:cxn>
                  <a:cxn ang="0">
                    <a:pos x="154" y="39"/>
                  </a:cxn>
                  <a:cxn ang="0">
                    <a:pos x="153" y="38"/>
                  </a:cxn>
                  <a:cxn ang="0">
                    <a:pos x="134" y="30"/>
                  </a:cxn>
                  <a:cxn ang="0">
                    <a:pos x="126" y="27"/>
                  </a:cxn>
                  <a:cxn ang="0">
                    <a:pos x="118" y="26"/>
                  </a:cxn>
                </a:cxnLst>
                <a:rect l="0" t="0" r="r" b="b"/>
                <a:pathLst>
                  <a:path w="220" h="223">
                    <a:moveTo>
                      <a:pt x="118" y="26"/>
                    </a:moveTo>
                    <a:lnTo>
                      <a:pt x="101" y="26"/>
                    </a:lnTo>
                    <a:lnTo>
                      <a:pt x="73" y="35"/>
                    </a:lnTo>
                    <a:lnTo>
                      <a:pt x="28" y="89"/>
                    </a:lnTo>
                    <a:lnTo>
                      <a:pt x="25" y="105"/>
                    </a:lnTo>
                    <a:lnTo>
                      <a:pt x="25" y="110"/>
                    </a:lnTo>
                    <a:lnTo>
                      <a:pt x="49" y="171"/>
                    </a:lnTo>
                    <a:lnTo>
                      <a:pt x="101" y="196"/>
                    </a:lnTo>
                    <a:lnTo>
                      <a:pt x="130" y="194"/>
                    </a:lnTo>
                    <a:lnTo>
                      <a:pt x="149" y="187"/>
                    </a:lnTo>
                    <a:lnTo>
                      <a:pt x="154" y="183"/>
                    </a:lnTo>
                    <a:lnTo>
                      <a:pt x="103" y="183"/>
                    </a:lnTo>
                    <a:lnTo>
                      <a:pt x="87" y="180"/>
                    </a:lnTo>
                    <a:lnTo>
                      <a:pt x="40" y="126"/>
                    </a:lnTo>
                    <a:lnTo>
                      <a:pt x="38" y="109"/>
                    </a:lnTo>
                    <a:lnTo>
                      <a:pt x="41" y="91"/>
                    </a:lnTo>
                    <a:lnTo>
                      <a:pt x="94" y="40"/>
                    </a:lnTo>
                    <a:lnTo>
                      <a:pt x="101" y="39"/>
                    </a:lnTo>
                    <a:lnTo>
                      <a:pt x="154" y="39"/>
                    </a:lnTo>
                    <a:lnTo>
                      <a:pt x="153" y="38"/>
                    </a:lnTo>
                    <a:lnTo>
                      <a:pt x="134" y="30"/>
                    </a:lnTo>
                    <a:lnTo>
                      <a:pt x="126" y="27"/>
                    </a:lnTo>
                    <a:lnTo>
                      <a:pt x="118" y="26"/>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4" name="Freeform 469"/>
              <p:cNvSpPr>
                <a:spLocks/>
              </p:cNvSpPr>
              <p:nvPr/>
            </p:nvSpPr>
            <p:spPr bwMode="auto">
              <a:xfrm>
                <a:off x="6600" y="3880"/>
                <a:ext cx="220" cy="223"/>
              </a:xfrm>
              <a:custGeom>
                <a:avLst/>
                <a:gdLst/>
                <a:ahLst/>
                <a:cxnLst>
                  <a:cxn ang="0">
                    <a:pos x="154" y="39"/>
                  </a:cxn>
                  <a:cxn ang="0">
                    <a:pos x="115" y="39"/>
                  </a:cxn>
                  <a:cxn ang="0">
                    <a:pos x="136" y="44"/>
                  </a:cxn>
                  <a:cxn ang="0">
                    <a:pos x="153" y="54"/>
                  </a:cxn>
                  <a:cxn ang="0">
                    <a:pos x="166" y="67"/>
                  </a:cxn>
                  <a:cxn ang="0">
                    <a:pos x="175" y="82"/>
                  </a:cxn>
                  <a:cxn ang="0">
                    <a:pos x="180" y="99"/>
                  </a:cxn>
                  <a:cxn ang="0">
                    <a:pos x="181" y="116"/>
                  </a:cxn>
                  <a:cxn ang="0">
                    <a:pos x="178" y="133"/>
                  </a:cxn>
                  <a:cxn ang="0">
                    <a:pos x="130" y="180"/>
                  </a:cxn>
                  <a:cxn ang="0">
                    <a:pos x="110" y="183"/>
                  </a:cxn>
                  <a:cxn ang="0">
                    <a:pos x="154" y="183"/>
                  </a:cxn>
                  <a:cxn ang="0">
                    <a:pos x="191" y="131"/>
                  </a:cxn>
                  <a:cxn ang="0">
                    <a:pos x="194" y="114"/>
                  </a:cxn>
                  <a:cxn ang="0">
                    <a:pos x="192" y="97"/>
                  </a:cxn>
                  <a:cxn ang="0">
                    <a:pos x="188" y="80"/>
                  </a:cxn>
                  <a:cxn ang="0">
                    <a:pos x="180" y="64"/>
                  </a:cxn>
                  <a:cxn ang="0">
                    <a:pos x="168" y="50"/>
                  </a:cxn>
                  <a:cxn ang="0">
                    <a:pos x="154" y="39"/>
                  </a:cxn>
                </a:cxnLst>
                <a:rect l="0" t="0" r="r" b="b"/>
                <a:pathLst>
                  <a:path w="220" h="223">
                    <a:moveTo>
                      <a:pt x="154" y="39"/>
                    </a:moveTo>
                    <a:lnTo>
                      <a:pt x="115" y="39"/>
                    </a:lnTo>
                    <a:lnTo>
                      <a:pt x="136" y="44"/>
                    </a:lnTo>
                    <a:lnTo>
                      <a:pt x="153" y="54"/>
                    </a:lnTo>
                    <a:lnTo>
                      <a:pt x="166" y="67"/>
                    </a:lnTo>
                    <a:lnTo>
                      <a:pt x="175" y="82"/>
                    </a:lnTo>
                    <a:lnTo>
                      <a:pt x="180" y="99"/>
                    </a:lnTo>
                    <a:lnTo>
                      <a:pt x="181" y="116"/>
                    </a:lnTo>
                    <a:lnTo>
                      <a:pt x="178" y="133"/>
                    </a:lnTo>
                    <a:lnTo>
                      <a:pt x="130" y="180"/>
                    </a:lnTo>
                    <a:lnTo>
                      <a:pt x="110" y="183"/>
                    </a:lnTo>
                    <a:lnTo>
                      <a:pt x="154" y="183"/>
                    </a:lnTo>
                    <a:lnTo>
                      <a:pt x="191" y="131"/>
                    </a:lnTo>
                    <a:lnTo>
                      <a:pt x="194" y="114"/>
                    </a:lnTo>
                    <a:lnTo>
                      <a:pt x="192" y="97"/>
                    </a:lnTo>
                    <a:lnTo>
                      <a:pt x="188" y="80"/>
                    </a:lnTo>
                    <a:lnTo>
                      <a:pt x="180" y="64"/>
                    </a:lnTo>
                    <a:lnTo>
                      <a:pt x="168" y="50"/>
                    </a:lnTo>
                    <a:lnTo>
                      <a:pt x="154" y="39"/>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53" name="Group 470"/>
            <p:cNvGrpSpPr>
              <a:grpSpLocks/>
            </p:cNvGrpSpPr>
            <p:nvPr/>
          </p:nvGrpSpPr>
          <p:grpSpPr bwMode="auto">
            <a:xfrm>
              <a:off x="4515" y="1994"/>
              <a:ext cx="182" cy="182"/>
              <a:chOff x="4515" y="1994"/>
              <a:chExt cx="182" cy="182"/>
            </a:xfrm>
          </p:grpSpPr>
          <p:sp>
            <p:nvSpPr>
              <p:cNvPr id="80" name="Freeform 471"/>
              <p:cNvSpPr>
                <a:spLocks/>
              </p:cNvSpPr>
              <p:nvPr/>
            </p:nvSpPr>
            <p:spPr bwMode="auto">
              <a:xfrm>
                <a:off x="4515" y="1994"/>
                <a:ext cx="182" cy="182"/>
              </a:xfrm>
              <a:custGeom>
                <a:avLst/>
                <a:gdLst/>
                <a:ahLst/>
                <a:cxnLst>
                  <a:cxn ang="0">
                    <a:pos x="91" y="0"/>
                  </a:cxn>
                  <a:cxn ang="0">
                    <a:pos x="30" y="24"/>
                  </a:cxn>
                  <a:cxn ang="0">
                    <a:pos x="0" y="81"/>
                  </a:cxn>
                  <a:cxn ang="0">
                    <a:pos x="2" y="107"/>
                  </a:cxn>
                  <a:cxn ang="0">
                    <a:pos x="35" y="164"/>
                  </a:cxn>
                  <a:cxn ang="0">
                    <a:pos x="72" y="182"/>
                  </a:cxn>
                  <a:cxn ang="0">
                    <a:pos x="99" y="180"/>
                  </a:cxn>
                  <a:cxn ang="0">
                    <a:pos x="158" y="152"/>
                  </a:cxn>
                  <a:cxn ang="0">
                    <a:pos x="182" y="97"/>
                  </a:cxn>
                  <a:cxn ang="0">
                    <a:pos x="179" y="73"/>
                  </a:cxn>
                  <a:cxn ang="0">
                    <a:pos x="144" y="18"/>
                  </a:cxn>
                  <a:cxn ang="0">
                    <a:pos x="91" y="0"/>
                  </a:cxn>
                </a:cxnLst>
                <a:rect l="0" t="0" r="r" b="b"/>
                <a:pathLst>
                  <a:path w="182" h="182">
                    <a:moveTo>
                      <a:pt x="91" y="0"/>
                    </a:moveTo>
                    <a:lnTo>
                      <a:pt x="30" y="24"/>
                    </a:lnTo>
                    <a:lnTo>
                      <a:pt x="0" y="81"/>
                    </a:lnTo>
                    <a:lnTo>
                      <a:pt x="2" y="107"/>
                    </a:lnTo>
                    <a:lnTo>
                      <a:pt x="35" y="164"/>
                    </a:lnTo>
                    <a:lnTo>
                      <a:pt x="72" y="182"/>
                    </a:lnTo>
                    <a:lnTo>
                      <a:pt x="99" y="180"/>
                    </a:lnTo>
                    <a:lnTo>
                      <a:pt x="158" y="152"/>
                    </a:lnTo>
                    <a:lnTo>
                      <a:pt x="182" y="97"/>
                    </a:lnTo>
                    <a:lnTo>
                      <a:pt x="179" y="73"/>
                    </a:lnTo>
                    <a:lnTo>
                      <a:pt x="144" y="18"/>
                    </a:lnTo>
                    <a:lnTo>
                      <a:pt x="91"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54" name="Group 472"/>
            <p:cNvGrpSpPr>
              <a:grpSpLocks/>
            </p:cNvGrpSpPr>
            <p:nvPr/>
          </p:nvGrpSpPr>
          <p:grpSpPr bwMode="auto">
            <a:xfrm>
              <a:off x="4496" y="1975"/>
              <a:ext cx="220" cy="222"/>
              <a:chOff x="4496" y="1975"/>
              <a:chExt cx="220" cy="222"/>
            </a:xfrm>
          </p:grpSpPr>
          <p:sp>
            <p:nvSpPr>
              <p:cNvPr id="76" name="Freeform 473"/>
              <p:cNvSpPr>
                <a:spLocks/>
              </p:cNvSpPr>
              <p:nvPr/>
            </p:nvSpPr>
            <p:spPr bwMode="auto">
              <a:xfrm>
                <a:off x="4496" y="1975"/>
                <a:ext cx="220" cy="222"/>
              </a:xfrm>
              <a:custGeom>
                <a:avLst/>
                <a:gdLst/>
                <a:ahLst/>
                <a:cxnLst>
                  <a:cxn ang="0">
                    <a:pos x="122" y="0"/>
                  </a:cxn>
                  <a:cxn ang="0">
                    <a:pos x="100" y="0"/>
                  </a:cxn>
                  <a:cxn ang="0">
                    <a:pos x="72" y="7"/>
                  </a:cxn>
                  <a:cxn ang="0">
                    <a:pos x="15" y="55"/>
                  </a:cxn>
                  <a:cxn ang="0">
                    <a:pos x="0" y="105"/>
                  </a:cxn>
                  <a:cxn ang="0">
                    <a:pos x="0" y="118"/>
                  </a:cxn>
                  <a:cxn ang="0">
                    <a:pos x="28" y="187"/>
                  </a:cxn>
                  <a:cxn ang="0">
                    <a:pos x="98" y="221"/>
                  </a:cxn>
                  <a:cxn ang="0">
                    <a:pos x="108" y="222"/>
                  </a:cxn>
                  <a:cxn ang="0">
                    <a:pos x="132" y="220"/>
                  </a:cxn>
                  <a:cxn ang="0">
                    <a:pos x="151" y="214"/>
                  </a:cxn>
                  <a:cxn ang="0">
                    <a:pos x="161" y="209"/>
                  </a:cxn>
                  <a:cxn ang="0">
                    <a:pos x="100" y="209"/>
                  </a:cxn>
                  <a:cxn ang="0">
                    <a:pos x="88" y="206"/>
                  </a:cxn>
                  <a:cxn ang="0">
                    <a:pos x="26" y="162"/>
                  </a:cxn>
                  <a:cxn ang="0">
                    <a:pos x="13" y="113"/>
                  </a:cxn>
                  <a:cxn ang="0">
                    <a:pos x="13" y="106"/>
                  </a:cxn>
                  <a:cxn ang="0">
                    <a:pos x="39" y="44"/>
                  </a:cxn>
                  <a:cxn ang="0">
                    <a:pos x="100" y="13"/>
                  </a:cxn>
                  <a:cxn ang="0">
                    <a:pos x="162" y="13"/>
                  </a:cxn>
                  <a:cxn ang="0">
                    <a:pos x="143" y="5"/>
                  </a:cxn>
                  <a:cxn ang="0">
                    <a:pos x="134" y="3"/>
                  </a:cxn>
                  <a:cxn ang="0">
                    <a:pos x="122" y="0"/>
                  </a:cxn>
                </a:cxnLst>
                <a:rect l="0" t="0" r="r" b="b"/>
                <a:pathLst>
                  <a:path w="220" h="222">
                    <a:moveTo>
                      <a:pt x="122" y="0"/>
                    </a:moveTo>
                    <a:lnTo>
                      <a:pt x="100" y="0"/>
                    </a:lnTo>
                    <a:lnTo>
                      <a:pt x="72" y="7"/>
                    </a:lnTo>
                    <a:lnTo>
                      <a:pt x="15" y="55"/>
                    </a:lnTo>
                    <a:lnTo>
                      <a:pt x="0" y="105"/>
                    </a:lnTo>
                    <a:lnTo>
                      <a:pt x="0" y="118"/>
                    </a:lnTo>
                    <a:lnTo>
                      <a:pt x="28" y="187"/>
                    </a:lnTo>
                    <a:lnTo>
                      <a:pt x="98" y="221"/>
                    </a:lnTo>
                    <a:lnTo>
                      <a:pt x="108" y="222"/>
                    </a:lnTo>
                    <a:lnTo>
                      <a:pt x="132" y="220"/>
                    </a:lnTo>
                    <a:lnTo>
                      <a:pt x="151" y="214"/>
                    </a:lnTo>
                    <a:lnTo>
                      <a:pt x="161" y="209"/>
                    </a:lnTo>
                    <a:lnTo>
                      <a:pt x="100" y="209"/>
                    </a:lnTo>
                    <a:lnTo>
                      <a:pt x="88" y="206"/>
                    </a:lnTo>
                    <a:lnTo>
                      <a:pt x="26" y="162"/>
                    </a:lnTo>
                    <a:lnTo>
                      <a:pt x="13" y="113"/>
                    </a:lnTo>
                    <a:lnTo>
                      <a:pt x="13" y="106"/>
                    </a:lnTo>
                    <a:lnTo>
                      <a:pt x="39" y="44"/>
                    </a:lnTo>
                    <a:lnTo>
                      <a:pt x="100" y="13"/>
                    </a:lnTo>
                    <a:lnTo>
                      <a:pt x="162" y="13"/>
                    </a:lnTo>
                    <a:lnTo>
                      <a:pt x="143" y="5"/>
                    </a:lnTo>
                    <a:lnTo>
                      <a:pt x="134" y="3"/>
                    </a:lnTo>
                    <a:lnTo>
                      <a:pt x="122"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7" name="Freeform 474"/>
              <p:cNvSpPr>
                <a:spLocks/>
              </p:cNvSpPr>
              <p:nvPr/>
            </p:nvSpPr>
            <p:spPr bwMode="auto">
              <a:xfrm>
                <a:off x="4496" y="1975"/>
                <a:ext cx="220" cy="222"/>
              </a:xfrm>
              <a:custGeom>
                <a:avLst/>
                <a:gdLst/>
                <a:ahLst/>
                <a:cxnLst>
                  <a:cxn ang="0">
                    <a:pos x="162" y="13"/>
                  </a:cxn>
                  <a:cxn ang="0">
                    <a:pos x="120" y="13"/>
                  </a:cxn>
                  <a:cxn ang="0">
                    <a:pos x="130" y="15"/>
                  </a:cxn>
                  <a:cxn ang="0">
                    <a:pos x="152" y="23"/>
                  </a:cxn>
                  <a:cxn ang="0">
                    <a:pos x="201" y="76"/>
                  </a:cxn>
                  <a:cxn ang="0">
                    <a:pos x="207" y="110"/>
                  </a:cxn>
                  <a:cxn ang="0">
                    <a:pos x="206" y="123"/>
                  </a:cxn>
                  <a:cxn ang="0">
                    <a:pos x="176" y="183"/>
                  </a:cxn>
                  <a:cxn ang="0">
                    <a:pos x="110" y="209"/>
                  </a:cxn>
                  <a:cxn ang="0">
                    <a:pos x="161" y="209"/>
                  </a:cxn>
                  <a:cxn ang="0">
                    <a:pos x="205" y="167"/>
                  </a:cxn>
                  <a:cxn ang="0">
                    <a:pos x="220" y="118"/>
                  </a:cxn>
                  <a:cxn ang="0">
                    <a:pos x="220" y="101"/>
                  </a:cxn>
                  <a:cxn ang="0">
                    <a:pos x="192" y="37"/>
                  </a:cxn>
                  <a:cxn ang="0">
                    <a:pos x="162" y="14"/>
                  </a:cxn>
                  <a:cxn ang="0">
                    <a:pos x="162" y="13"/>
                  </a:cxn>
                </a:cxnLst>
                <a:rect l="0" t="0" r="r" b="b"/>
                <a:pathLst>
                  <a:path w="220" h="222">
                    <a:moveTo>
                      <a:pt x="162" y="13"/>
                    </a:moveTo>
                    <a:lnTo>
                      <a:pt x="120" y="13"/>
                    </a:lnTo>
                    <a:lnTo>
                      <a:pt x="130" y="15"/>
                    </a:lnTo>
                    <a:lnTo>
                      <a:pt x="152" y="23"/>
                    </a:lnTo>
                    <a:lnTo>
                      <a:pt x="201" y="76"/>
                    </a:lnTo>
                    <a:lnTo>
                      <a:pt x="207" y="110"/>
                    </a:lnTo>
                    <a:lnTo>
                      <a:pt x="206" y="123"/>
                    </a:lnTo>
                    <a:lnTo>
                      <a:pt x="176" y="183"/>
                    </a:lnTo>
                    <a:lnTo>
                      <a:pt x="110" y="209"/>
                    </a:lnTo>
                    <a:lnTo>
                      <a:pt x="161" y="209"/>
                    </a:lnTo>
                    <a:lnTo>
                      <a:pt x="205" y="167"/>
                    </a:lnTo>
                    <a:lnTo>
                      <a:pt x="220" y="118"/>
                    </a:lnTo>
                    <a:lnTo>
                      <a:pt x="220" y="101"/>
                    </a:lnTo>
                    <a:lnTo>
                      <a:pt x="192" y="37"/>
                    </a:lnTo>
                    <a:lnTo>
                      <a:pt x="162" y="14"/>
                    </a:lnTo>
                    <a:lnTo>
                      <a:pt x="162" y="13"/>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8" name="Freeform 475"/>
              <p:cNvSpPr>
                <a:spLocks/>
              </p:cNvSpPr>
              <p:nvPr/>
            </p:nvSpPr>
            <p:spPr bwMode="auto">
              <a:xfrm>
                <a:off x="4496" y="1975"/>
                <a:ext cx="220" cy="222"/>
              </a:xfrm>
              <a:custGeom>
                <a:avLst/>
                <a:gdLst/>
                <a:ahLst/>
                <a:cxnLst>
                  <a:cxn ang="0">
                    <a:pos x="110" y="25"/>
                  </a:cxn>
                  <a:cxn ang="0">
                    <a:pos x="44" y="57"/>
                  </a:cxn>
                  <a:cxn ang="0">
                    <a:pos x="26" y="105"/>
                  </a:cxn>
                  <a:cxn ang="0">
                    <a:pos x="26" y="110"/>
                  </a:cxn>
                  <a:cxn ang="0">
                    <a:pos x="49" y="170"/>
                  </a:cxn>
                  <a:cxn ang="0">
                    <a:pos x="101" y="196"/>
                  </a:cxn>
                  <a:cxn ang="0">
                    <a:pos x="131" y="194"/>
                  </a:cxn>
                  <a:cxn ang="0">
                    <a:pos x="149" y="187"/>
                  </a:cxn>
                  <a:cxn ang="0">
                    <a:pos x="153" y="184"/>
                  </a:cxn>
                  <a:cxn ang="0">
                    <a:pos x="111" y="184"/>
                  </a:cxn>
                  <a:cxn ang="0">
                    <a:pos x="87" y="180"/>
                  </a:cxn>
                  <a:cxn ang="0">
                    <a:pos x="40" y="125"/>
                  </a:cxn>
                  <a:cxn ang="0">
                    <a:pos x="39" y="108"/>
                  </a:cxn>
                  <a:cxn ang="0">
                    <a:pos x="41" y="90"/>
                  </a:cxn>
                  <a:cxn ang="0">
                    <a:pos x="94" y="41"/>
                  </a:cxn>
                  <a:cxn ang="0">
                    <a:pos x="108" y="39"/>
                  </a:cxn>
                  <a:cxn ang="0">
                    <a:pos x="154" y="39"/>
                  </a:cxn>
                  <a:cxn ang="0">
                    <a:pos x="135" y="30"/>
                  </a:cxn>
                  <a:cxn ang="0">
                    <a:pos x="126" y="28"/>
                  </a:cxn>
                  <a:cxn ang="0">
                    <a:pos x="110" y="25"/>
                  </a:cxn>
                </a:cxnLst>
                <a:rect l="0" t="0" r="r" b="b"/>
                <a:pathLst>
                  <a:path w="220" h="222">
                    <a:moveTo>
                      <a:pt x="110" y="25"/>
                    </a:moveTo>
                    <a:lnTo>
                      <a:pt x="44" y="57"/>
                    </a:lnTo>
                    <a:lnTo>
                      <a:pt x="26" y="105"/>
                    </a:lnTo>
                    <a:lnTo>
                      <a:pt x="26" y="110"/>
                    </a:lnTo>
                    <a:lnTo>
                      <a:pt x="49" y="170"/>
                    </a:lnTo>
                    <a:lnTo>
                      <a:pt x="101" y="196"/>
                    </a:lnTo>
                    <a:lnTo>
                      <a:pt x="131" y="194"/>
                    </a:lnTo>
                    <a:lnTo>
                      <a:pt x="149" y="187"/>
                    </a:lnTo>
                    <a:lnTo>
                      <a:pt x="153" y="184"/>
                    </a:lnTo>
                    <a:lnTo>
                      <a:pt x="111" y="184"/>
                    </a:lnTo>
                    <a:lnTo>
                      <a:pt x="87" y="180"/>
                    </a:lnTo>
                    <a:lnTo>
                      <a:pt x="40" y="125"/>
                    </a:lnTo>
                    <a:lnTo>
                      <a:pt x="39" y="108"/>
                    </a:lnTo>
                    <a:lnTo>
                      <a:pt x="41" y="90"/>
                    </a:lnTo>
                    <a:lnTo>
                      <a:pt x="94" y="41"/>
                    </a:lnTo>
                    <a:lnTo>
                      <a:pt x="108" y="39"/>
                    </a:lnTo>
                    <a:lnTo>
                      <a:pt x="154" y="39"/>
                    </a:lnTo>
                    <a:lnTo>
                      <a:pt x="135" y="30"/>
                    </a:lnTo>
                    <a:lnTo>
                      <a:pt x="126" y="28"/>
                    </a:lnTo>
                    <a:lnTo>
                      <a:pt x="110" y="25"/>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9" name="Freeform 476"/>
              <p:cNvSpPr>
                <a:spLocks/>
              </p:cNvSpPr>
              <p:nvPr/>
            </p:nvSpPr>
            <p:spPr bwMode="auto">
              <a:xfrm>
                <a:off x="4496" y="1975"/>
                <a:ext cx="220" cy="222"/>
              </a:xfrm>
              <a:custGeom>
                <a:avLst/>
                <a:gdLst/>
                <a:ahLst/>
                <a:cxnLst>
                  <a:cxn ang="0">
                    <a:pos x="154" y="39"/>
                  </a:cxn>
                  <a:cxn ang="0">
                    <a:pos x="108" y="39"/>
                  </a:cxn>
                  <a:cxn ang="0">
                    <a:pos x="117" y="40"/>
                  </a:cxn>
                  <a:cxn ang="0">
                    <a:pos x="123" y="40"/>
                  </a:cxn>
                  <a:cxn ang="0">
                    <a:pos x="134" y="43"/>
                  </a:cxn>
                  <a:cxn ang="0">
                    <a:pos x="180" y="96"/>
                  </a:cxn>
                  <a:cxn ang="0">
                    <a:pos x="181" y="114"/>
                  </a:cxn>
                  <a:cxn ang="0">
                    <a:pos x="179" y="130"/>
                  </a:cxn>
                  <a:cxn ang="0">
                    <a:pos x="131" y="180"/>
                  </a:cxn>
                  <a:cxn ang="0">
                    <a:pos x="111" y="184"/>
                  </a:cxn>
                  <a:cxn ang="0">
                    <a:pos x="153" y="184"/>
                  </a:cxn>
                  <a:cxn ang="0">
                    <a:pos x="192" y="131"/>
                  </a:cxn>
                  <a:cxn ang="0">
                    <a:pos x="194" y="114"/>
                  </a:cxn>
                  <a:cxn ang="0">
                    <a:pos x="193" y="97"/>
                  </a:cxn>
                  <a:cxn ang="0">
                    <a:pos x="188" y="80"/>
                  </a:cxn>
                  <a:cxn ang="0">
                    <a:pos x="180" y="64"/>
                  </a:cxn>
                  <a:cxn ang="0">
                    <a:pos x="169" y="50"/>
                  </a:cxn>
                  <a:cxn ang="0">
                    <a:pos x="154" y="39"/>
                  </a:cxn>
                </a:cxnLst>
                <a:rect l="0" t="0" r="r" b="b"/>
                <a:pathLst>
                  <a:path w="220" h="222">
                    <a:moveTo>
                      <a:pt x="154" y="39"/>
                    </a:moveTo>
                    <a:lnTo>
                      <a:pt x="108" y="39"/>
                    </a:lnTo>
                    <a:lnTo>
                      <a:pt x="117" y="40"/>
                    </a:lnTo>
                    <a:lnTo>
                      <a:pt x="123" y="40"/>
                    </a:lnTo>
                    <a:lnTo>
                      <a:pt x="134" y="43"/>
                    </a:lnTo>
                    <a:lnTo>
                      <a:pt x="180" y="96"/>
                    </a:lnTo>
                    <a:lnTo>
                      <a:pt x="181" y="114"/>
                    </a:lnTo>
                    <a:lnTo>
                      <a:pt x="179" y="130"/>
                    </a:lnTo>
                    <a:lnTo>
                      <a:pt x="131" y="180"/>
                    </a:lnTo>
                    <a:lnTo>
                      <a:pt x="111" y="184"/>
                    </a:lnTo>
                    <a:lnTo>
                      <a:pt x="153" y="184"/>
                    </a:lnTo>
                    <a:lnTo>
                      <a:pt x="192" y="131"/>
                    </a:lnTo>
                    <a:lnTo>
                      <a:pt x="194" y="114"/>
                    </a:lnTo>
                    <a:lnTo>
                      <a:pt x="193" y="97"/>
                    </a:lnTo>
                    <a:lnTo>
                      <a:pt x="188" y="80"/>
                    </a:lnTo>
                    <a:lnTo>
                      <a:pt x="180" y="64"/>
                    </a:lnTo>
                    <a:lnTo>
                      <a:pt x="169" y="50"/>
                    </a:lnTo>
                    <a:lnTo>
                      <a:pt x="154" y="39"/>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55" name="Group 477"/>
            <p:cNvGrpSpPr>
              <a:grpSpLocks/>
            </p:cNvGrpSpPr>
            <p:nvPr/>
          </p:nvGrpSpPr>
          <p:grpSpPr bwMode="auto">
            <a:xfrm>
              <a:off x="1867" y="3240"/>
              <a:ext cx="181" cy="181"/>
              <a:chOff x="1867" y="3240"/>
              <a:chExt cx="181" cy="181"/>
            </a:xfrm>
          </p:grpSpPr>
          <p:sp>
            <p:nvSpPr>
              <p:cNvPr id="75" name="Freeform 478"/>
              <p:cNvSpPr>
                <a:spLocks/>
              </p:cNvSpPr>
              <p:nvPr/>
            </p:nvSpPr>
            <p:spPr bwMode="auto">
              <a:xfrm>
                <a:off x="1867" y="3240"/>
                <a:ext cx="181" cy="181"/>
              </a:xfrm>
              <a:custGeom>
                <a:avLst/>
                <a:gdLst/>
                <a:ahLst/>
                <a:cxnLst>
                  <a:cxn ang="0">
                    <a:pos x="90" y="0"/>
                  </a:cxn>
                  <a:cxn ang="0">
                    <a:pos x="29" y="23"/>
                  </a:cxn>
                  <a:cxn ang="0">
                    <a:pos x="0" y="81"/>
                  </a:cxn>
                  <a:cxn ang="0">
                    <a:pos x="2" y="106"/>
                  </a:cxn>
                  <a:cxn ang="0">
                    <a:pos x="35" y="163"/>
                  </a:cxn>
                  <a:cxn ang="0">
                    <a:pos x="72" y="181"/>
                  </a:cxn>
                  <a:cxn ang="0">
                    <a:pos x="99" y="179"/>
                  </a:cxn>
                  <a:cxn ang="0">
                    <a:pos x="158" y="149"/>
                  </a:cxn>
                  <a:cxn ang="0">
                    <a:pos x="180" y="94"/>
                  </a:cxn>
                  <a:cxn ang="0">
                    <a:pos x="177" y="70"/>
                  </a:cxn>
                  <a:cxn ang="0">
                    <a:pos x="142" y="17"/>
                  </a:cxn>
                  <a:cxn ang="0">
                    <a:pos x="90" y="0"/>
                  </a:cxn>
                </a:cxnLst>
                <a:rect l="0" t="0" r="r" b="b"/>
                <a:pathLst>
                  <a:path w="181" h="181">
                    <a:moveTo>
                      <a:pt x="90" y="0"/>
                    </a:moveTo>
                    <a:lnTo>
                      <a:pt x="29" y="23"/>
                    </a:lnTo>
                    <a:lnTo>
                      <a:pt x="0" y="81"/>
                    </a:lnTo>
                    <a:lnTo>
                      <a:pt x="2" y="106"/>
                    </a:lnTo>
                    <a:lnTo>
                      <a:pt x="35" y="163"/>
                    </a:lnTo>
                    <a:lnTo>
                      <a:pt x="72" y="181"/>
                    </a:lnTo>
                    <a:lnTo>
                      <a:pt x="99" y="179"/>
                    </a:lnTo>
                    <a:lnTo>
                      <a:pt x="158" y="149"/>
                    </a:lnTo>
                    <a:lnTo>
                      <a:pt x="180" y="94"/>
                    </a:lnTo>
                    <a:lnTo>
                      <a:pt x="177" y="70"/>
                    </a:lnTo>
                    <a:lnTo>
                      <a:pt x="142" y="17"/>
                    </a:lnTo>
                    <a:lnTo>
                      <a:pt x="90"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56" name="Group 479"/>
            <p:cNvGrpSpPr>
              <a:grpSpLocks/>
            </p:cNvGrpSpPr>
            <p:nvPr/>
          </p:nvGrpSpPr>
          <p:grpSpPr bwMode="auto">
            <a:xfrm>
              <a:off x="1847" y="3221"/>
              <a:ext cx="220" cy="222"/>
              <a:chOff x="1847" y="3221"/>
              <a:chExt cx="220" cy="222"/>
            </a:xfrm>
          </p:grpSpPr>
          <p:sp>
            <p:nvSpPr>
              <p:cNvPr id="71" name="Freeform 480"/>
              <p:cNvSpPr>
                <a:spLocks/>
              </p:cNvSpPr>
              <p:nvPr/>
            </p:nvSpPr>
            <p:spPr bwMode="auto">
              <a:xfrm>
                <a:off x="1847" y="3221"/>
                <a:ext cx="220" cy="222"/>
              </a:xfrm>
              <a:custGeom>
                <a:avLst/>
                <a:gdLst/>
                <a:ahLst/>
                <a:cxnLst>
                  <a:cxn ang="0">
                    <a:pos x="122" y="0"/>
                  </a:cxn>
                  <a:cxn ang="0">
                    <a:pos x="99" y="0"/>
                  </a:cxn>
                  <a:cxn ang="0">
                    <a:pos x="69" y="7"/>
                  </a:cxn>
                  <a:cxn ang="0">
                    <a:pos x="14" y="56"/>
                  </a:cxn>
                  <a:cxn ang="0">
                    <a:pos x="0" y="106"/>
                  </a:cxn>
                  <a:cxn ang="0">
                    <a:pos x="0" y="120"/>
                  </a:cxn>
                  <a:cxn ang="0">
                    <a:pos x="29" y="186"/>
                  </a:cxn>
                  <a:cxn ang="0">
                    <a:pos x="98" y="221"/>
                  </a:cxn>
                  <a:cxn ang="0">
                    <a:pos x="109" y="222"/>
                  </a:cxn>
                  <a:cxn ang="0">
                    <a:pos x="132" y="219"/>
                  </a:cxn>
                  <a:cxn ang="0">
                    <a:pos x="151" y="213"/>
                  </a:cxn>
                  <a:cxn ang="0">
                    <a:pos x="160" y="209"/>
                  </a:cxn>
                  <a:cxn ang="0">
                    <a:pos x="109" y="209"/>
                  </a:cxn>
                  <a:cxn ang="0">
                    <a:pos x="86" y="205"/>
                  </a:cxn>
                  <a:cxn ang="0">
                    <a:pos x="25" y="160"/>
                  </a:cxn>
                  <a:cxn ang="0">
                    <a:pos x="13" y="106"/>
                  </a:cxn>
                  <a:cxn ang="0">
                    <a:pos x="15" y="91"/>
                  </a:cxn>
                  <a:cxn ang="0">
                    <a:pos x="53" y="31"/>
                  </a:cxn>
                  <a:cxn ang="0">
                    <a:pos x="110" y="12"/>
                  </a:cxn>
                  <a:cxn ang="0">
                    <a:pos x="160" y="12"/>
                  </a:cxn>
                  <a:cxn ang="0">
                    <a:pos x="144" y="5"/>
                  </a:cxn>
                  <a:cxn ang="0">
                    <a:pos x="122" y="0"/>
                  </a:cxn>
                </a:cxnLst>
                <a:rect l="0" t="0" r="r" b="b"/>
                <a:pathLst>
                  <a:path w="220" h="222">
                    <a:moveTo>
                      <a:pt x="122" y="0"/>
                    </a:moveTo>
                    <a:lnTo>
                      <a:pt x="99" y="0"/>
                    </a:lnTo>
                    <a:lnTo>
                      <a:pt x="69" y="7"/>
                    </a:lnTo>
                    <a:lnTo>
                      <a:pt x="14" y="56"/>
                    </a:lnTo>
                    <a:lnTo>
                      <a:pt x="0" y="106"/>
                    </a:lnTo>
                    <a:lnTo>
                      <a:pt x="0" y="120"/>
                    </a:lnTo>
                    <a:lnTo>
                      <a:pt x="29" y="186"/>
                    </a:lnTo>
                    <a:lnTo>
                      <a:pt x="98" y="221"/>
                    </a:lnTo>
                    <a:lnTo>
                      <a:pt x="109" y="222"/>
                    </a:lnTo>
                    <a:lnTo>
                      <a:pt x="132" y="219"/>
                    </a:lnTo>
                    <a:lnTo>
                      <a:pt x="151" y="213"/>
                    </a:lnTo>
                    <a:lnTo>
                      <a:pt x="160" y="209"/>
                    </a:lnTo>
                    <a:lnTo>
                      <a:pt x="109" y="209"/>
                    </a:lnTo>
                    <a:lnTo>
                      <a:pt x="86" y="205"/>
                    </a:lnTo>
                    <a:lnTo>
                      <a:pt x="25" y="160"/>
                    </a:lnTo>
                    <a:lnTo>
                      <a:pt x="13" y="106"/>
                    </a:lnTo>
                    <a:lnTo>
                      <a:pt x="15" y="91"/>
                    </a:lnTo>
                    <a:lnTo>
                      <a:pt x="53" y="31"/>
                    </a:lnTo>
                    <a:lnTo>
                      <a:pt x="110" y="12"/>
                    </a:lnTo>
                    <a:lnTo>
                      <a:pt x="160" y="12"/>
                    </a:lnTo>
                    <a:lnTo>
                      <a:pt x="144" y="5"/>
                    </a:lnTo>
                    <a:lnTo>
                      <a:pt x="122"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2" name="Freeform 481"/>
              <p:cNvSpPr>
                <a:spLocks/>
              </p:cNvSpPr>
              <p:nvPr/>
            </p:nvSpPr>
            <p:spPr bwMode="auto">
              <a:xfrm>
                <a:off x="1847" y="3221"/>
                <a:ext cx="220" cy="222"/>
              </a:xfrm>
              <a:custGeom>
                <a:avLst/>
                <a:gdLst/>
                <a:ahLst/>
                <a:cxnLst>
                  <a:cxn ang="0">
                    <a:pos x="160" y="12"/>
                  </a:cxn>
                  <a:cxn ang="0">
                    <a:pos x="110" y="12"/>
                  </a:cxn>
                  <a:cxn ang="0">
                    <a:pos x="129" y="14"/>
                  </a:cxn>
                  <a:cxn ang="0">
                    <a:pos x="147" y="20"/>
                  </a:cxn>
                  <a:cxn ang="0">
                    <a:pos x="199" y="70"/>
                  </a:cxn>
                  <a:cxn ang="0">
                    <a:pos x="207" y="113"/>
                  </a:cxn>
                  <a:cxn ang="0">
                    <a:pos x="206" y="120"/>
                  </a:cxn>
                  <a:cxn ang="0">
                    <a:pos x="178" y="181"/>
                  </a:cxn>
                  <a:cxn ang="0">
                    <a:pos x="109" y="209"/>
                  </a:cxn>
                  <a:cxn ang="0">
                    <a:pos x="160" y="209"/>
                  </a:cxn>
                  <a:cxn ang="0">
                    <a:pos x="205" y="167"/>
                  </a:cxn>
                  <a:cxn ang="0">
                    <a:pos x="220" y="118"/>
                  </a:cxn>
                  <a:cxn ang="0">
                    <a:pos x="220" y="101"/>
                  </a:cxn>
                  <a:cxn ang="0">
                    <a:pos x="193" y="37"/>
                  </a:cxn>
                  <a:cxn ang="0">
                    <a:pos x="163" y="13"/>
                  </a:cxn>
                  <a:cxn ang="0">
                    <a:pos x="160" y="12"/>
                  </a:cxn>
                </a:cxnLst>
                <a:rect l="0" t="0" r="r" b="b"/>
                <a:pathLst>
                  <a:path w="220" h="222">
                    <a:moveTo>
                      <a:pt x="160" y="12"/>
                    </a:moveTo>
                    <a:lnTo>
                      <a:pt x="110" y="12"/>
                    </a:lnTo>
                    <a:lnTo>
                      <a:pt x="129" y="14"/>
                    </a:lnTo>
                    <a:lnTo>
                      <a:pt x="147" y="20"/>
                    </a:lnTo>
                    <a:lnTo>
                      <a:pt x="199" y="70"/>
                    </a:lnTo>
                    <a:lnTo>
                      <a:pt x="207" y="113"/>
                    </a:lnTo>
                    <a:lnTo>
                      <a:pt x="206" y="120"/>
                    </a:lnTo>
                    <a:lnTo>
                      <a:pt x="178" y="181"/>
                    </a:lnTo>
                    <a:lnTo>
                      <a:pt x="109" y="209"/>
                    </a:lnTo>
                    <a:lnTo>
                      <a:pt x="160" y="209"/>
                    </a:lnTo>
                    <a:lnTo>
                      <a:pt x="205" y="167"/>
                    </a:lnTo>
                    <a:lnTo>
                      <a:pt x="220" y="118"/>
                    </a:lnTo>
                    <a:lnTo>
                      <a:pt x="220" y="101"/>
                    </a:lnTo>
                    <a:lnTo>
                      <a:pt x="193" y="37"/>
                    </a:lnTo>
                    <a:lnTo>
                      <a:pt x="163" y="13"/>
                    </a:lnTo>
                    <a:lnTo>
                      <a:pt x="160" y="12"/>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3" name="Freeform 482"/>
              <p:cNvSpPr>
                <a:spLocks/>
              </p:cNvSpPr>
              <p:nvPr/>
            </p:nvSpPr>
            <p:spPr bwMode="auto">
              <a:xfrm>
                <a:off x="1847" y="3221"/>
                <a:ext cx="220" cy="222"/>
              </a:xfrm>
              <a:custGeom>
                <a:avLst/>
                <a:gdLst/>
                <a:ahLst/>
                <a:cxnLst>
                  <a:cxn ang="0">
                    <a:pos x="119" y="25"/>
                  </a:cxn>
                  <a:cxn ang="0">
                    <a:pos x="109" y="25"/>
                  </a:cxn>
                  <a:cxn ang="0">
                    <a:pos x="73" y="34"/>
                  </a:cxn>
                  <a:cxn ang="0">
                    <a:pos x="28" y="89"/>
                  </a:cxn>
                  <a:cxn ang="0">
                    <a:pos x="26" y="106"/>
                  </a:cxn>
                  <a:cxn ang="0">
                    <a:pos x="26" y="108"/>
                  </a:cxn>
                  <a:cxn ang="0">
                    <a:pos x="50" y="170"/>
                  </a:cxn>
                  <a:cxn ang="0">
                    <a:pos x="102" y="195"/>
                  </a:cxn>
                  <a:cxn ang="0">
                    <a:pos x="133" y="192"/>
                  </a:cxn>
                  <a:cxn ang="0">
                    <a:pos x="151" y="185"/>
                  </a:cxn>
                  <a:cxn ang="0">
                    <a:pos x="155" y="182"/>
                  </a:cxn>
                  <a:cxn ang="0">
                    <a:pos x="103" y="182"/>
                  </a:cxn>
                  <a:cxn ang="0">
                    <a:pos x="87" y="178"/>
                  </a:cxn>
                  <a:cxn ang="0">
                    <a:pos x="40" y="125"/>
                  </a:cxn>
                  <a:cxn ang="0">
                    <a:pos x="39" y="108"/>
                  </a:cxn>
                  <a:cxn ang="0">
                    <a:pos x="39" y="106"/>
                  </a:cxn>
                  <a:cxn ang="0">
                    <a:pos x="75" y="47"/>
                  </a:cxn>
                  <a:cxn ang="0">
                    <a:pos x="102" y="38"/>
                  </a:cxn>
                  <a:cxn ang="0">
                    <a:pos x="154" y="38"/>
                  </a:cxn>
                  <a:cxn ang="0">
                    <a:pos x="153" y="38"/>
                  </a:cxn>
                  <a:cxn ang="0">
                    <a:pos x="134" y="29"/>
                  </a:cxn>
                  <a:cxn ang="0">
                    <a:pos x="127" y="27"/>
                  </a:cxn>
                  <a:cxn ang="0">
                    <a:pos x="119" y="25"/>
                  </a:cxn>
                </a:cxnLst>
                <a:rect l="0" t="0" r="r" b="b"/>
                <a:pathLst>
                  <a:path w="220" h="222">
                    <a:moveTo>
                      <a:pt x="119" y="25"/>
                    </a:moveTo>
                    <a:lnTo>
                      <a:pt x="109" y="25"/>
                    </a:lnTo>
                    <a:lnTo>
                      <a:pt x="73" y="34"/>
                    </a:lnTo>
                    <a:lnTo>
                      <a:pt x="28" y="89"/>
                    </a:lnTo>
                    <a:lnTo>
                      <a:pt x="26" y="106"/>
                    </a:lnTo>
                    <a:lnTo>
                      <a:pt x="26" y="108"/>
                    </a:lnTo>
                    <a:lnTo>
                      <a:pt x="50" y="170"/>
                    </a:lnTo>
                    <a:lnTo>
                      <a:pt x="102" y="195"/>
                    </a:lnTo>
                    <a:lnTo>
                      <a:pt x="133" y="192"/>
                    </a:lnTo>
                    <a:lnTo>
                      <a:pt x="151" y="185"/>
                    </a:lnTo>
                    <a:lnTo>
                      <a:pt x="155" y="182"/>
                    </a:lnTo>
                    <a:lnTo>
                      <a:pt x="103" y="182"/>
                    </a:lnTo>
                    <a:lnTo>
                      <a:pt x="87" y="178"/>
                    </a:lnTo>
                    <a:lnTo>
                      <a:pt x="40" y="125"/>
                    </a:lnTo>
                    <a:lnTo>
                      <a:pt x="39" y="108"/>
                    </a:lnTo>
                    <a:lnTo>
                      <a:pt x="39" y="106"/>
                    </a:lnTo>
                    <a:lnTo>
                      <a:pt x="75" y="47"/>
                    </a:lnTo>
                    <a:lnTo>
                      <a:pt x="102" y="38"/>
                    </a:lnTo>
                    <a:lnTo>
                      <a:pt x="154" y="38"/>
                    </a:lnTo>
                    <a:lnTo>
                      <a:pt x="153" y="38"/>
                    </a:lnTo>
                    <a:lnTo>
                      <a:pt x="134" y="29"/>
                    </a:lnTo>
                    <a:lnTo>
                      <a:pt x="127" y="27"/>
                    </a:lnTo>
                    <a:lnTo>
                      <a:pt x="119" y="25"/>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4" name="Freeform 483"/>
              <p:cNvSpPr>
                <a:spLocks/>
              </p:cNvSpPr>
              <p:nvPr/>
            </p:nvSpPr>
            <p:spPr bwMode="auto">
              <a:xfrm>
                <a:off x="1847" y="3221"/>
                <a:ext cx="220" cy="222"/>
              </a:xfrm>
              <a:custGeom>
                <a:avLst/>
                <a:gdLst/>
                <a:ahLst/>
                <a:cxnLst>
                  <a:cxn ang="0">
                    <a:pos x="154" y="38"/>
                  </a:cxn>
                  <a:cxn ang="0">
                    <a:pos x="116" y="38"/>
                  </a:cxn>
                  <a:cxn ang="0">
                    <a:pos x="137" y="43"/>
                  </a:cxn>
                  <a:cxn ang="0">
                    <a:pos x="154" y="54"/>
                  </a:cxn>
                  <a:cxn ang="0">
                    <a:pos x="167" y="67"/>
                  </a:cxn>
                  <a:cxn ang="0">
                    <a:pos x="176" y="82"/>
                  </a:cxn>
                  <a:cxn ang="0">
                    <a:pos x="180" y="99"/>
                  </a:cxn>
                  <a:cxn ang="0">
                    <a:pos x="181" y="115"/>
                  </a:cxn>
                  <a:cxn ang="0">
                    <a:pos x="178" y="132"/>
                  </a:cxn>
                  <a:cxn ang="0">
                    <a:pos x="131" y="179"/>
                  </a:cxn>
                  <a:cxn ang="0">
                    <a:pos x="111" y="182"/>
                  </a:cxn>
                  <a:cxn ang="0">
                    <a:pos x="155" y="182"/>
                  </a:cxn>
                  <a:cxn ang="0">
                    <a:pos x="192" y="130"/>
                  </a:cxn>
                  <a:cxn ang="0">
                    <a:pos x="194" y="113"/>
                  </a:cxn>
                  <a:cxn ang="0">
                    <a:pos x="193" y="95"/>
                  </a:cxn>
                  <a:cxn ang="0">
                    <a:pos x="188" y="79"/>
                  </a:cxn>
                  <a:cxn ang="0">
                    <a:pos x="180" y="63"/>
                  </a:cxn>
                  <a:cxn ang="0">
                    <a:pos x="168" y="49"/>
                  </a:cxn>
                  <a:cxn ang="0">
                    <a:pos x="154" y="38"/>
                  </a:cxn>
                </a:cxnLst>
                <a:rect l="0" t="0" r="r" b="b"/>
                <a:pathLst>
                  <a:path w="220" h="222">
                    <a:moveTo>
                      <a:pt x="154" y="38"/>
                    </a:moveTo>
                    <a:lnTo>
                      <a:pt x="116" y="38"/>
                    </a:lnTo>
                    <a:lnTo>
                      <a:pt x="137" y="43"/>
                    </a:lnTo>
                    <a:lnTo>
                      <a:pt x="154" y="54"/>
                    </a:lnTo>
                    <a:lnTo>
                      <a:pt x="167" y="67"/>
                    </a:lnTo>
                    <a:lnTo>
                      <a:pt x="176" y="82"/>
                    </a:lnTo>
                    <a:lnTo>
                      <a:pt x="180" y="99"/>
                    </a:lnTo>
                    <a:lnTo>
                      <a:pt x="181" y="115"/>
                    </a:lnTo>
                    <a:lnTo>
                      <a:pt x="178" y="132"/>
                    </a:lnTo>
                    <a:lnTo>
                      <a:pt x="131" y="179"/>
                    </a:lnTo>
                    <a:lnTo>
                      <a:pt x="111" y="182"/>
                    </a:lnTo>
                    <a:lnTo>
                      <a:pt x="155" y="182"/>
                    </a:lnTo>
                    <a:lnTo>
                      <a:pt x="192" y="130"/>
                    </a:lnTo>
                    <a:lnTo>
                      <a:pt x="194" y="113"/>
                    </a:lnTo>
                    <a:lnTo>
                      <a:pt x="193" y="95"/>
                    </a:lnTo>
                    <a:lnTo>
                      <a:pt x="188" y="79"/>
                    </a:lnTo>
                    <a:lnTo>
                      <a:pt x="180" y="63"/>
                    </a:lnTo>
                    <a:lnTo>
                      <a:pt x="168" y="49"/>
                    </a:lnTo>
                    <a:lnTo>
                      <a:pt x="154" y="38"/>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57" name="Group 484"/>
            <p:cNvGrpSpPr>
              <a:grpSpLocks/>
            </p:cNvGrpSpPr>
            <p:nvPr/>
          </p:nvGrpSpPr>
          <p:grpSpPr bwMode="auto">
            <a:xfrm>
              <a:off x="10287" y="3226"/>
              <a:ext cx="182" cy="181"/>
              <a:chOff x="10287" y="3226"/>
              <a:chExt cx="182" cy="181"/>
            </a:xfrm>
          </p:grpSpPr>
          <p:sp>
            <p:nvSpPr>
              <p:cNvPr id="70" name="Freeform 485"/>
              <p:cNvSpPr>
                <a:spLocks/>
              </p:cNvSpPr>
              <p:nvPr/>
            </p:nvSpPr>
            <p:spPr bwMode="auto">
              <a:xfrm>
                <a:off x="10287" y="3226"/>
                <a:ext cx="182" cy="181"/>
              </a:xfrm>
              <a:custGeom>
                <a:avLst/>
                <a:gdLst/>
                <a:ahLst/>
                <a:cxnLst>
                  <a:cxn ang="0">
                    <a:pos x="91" y="0"/>
                  </a:cxn>
                  <a:cxn ang="0">
                    <a:pos x="30" y="23"/>
                  </a:cxn>
                  <a:cxn ang="0">
                    <a:pos x="0" y="80"/>
                  </a:cxn>
                  <a:cxn ang="0">
                    <a:pos x="2" y="106"/>
                  </a:cxn>
                  <a:cxn ang="0">
                    <a:pos x="35" y="162"/>
                  </a:cxn>
                  <a:cxn ang="0">
                    <a:pos x="72" y="180"/>
                  </a:cxn>
                  <a:cxn ang="0">
                    <a:pos x="99" y="179"/>
                  </a:cxn>
                  <a:cxn ang="0">
                    <a:pos x="159" y="149"/>
                  </a:cxn>
                  <a:cxn ang="0">
                    <a:pos x="182" y="95"/>
                  </a:cxn>
                  <a:cxn ang="0">
                    <a:pos x="179" y="71"/>
                  </a:cxn>
                  <a:cxn ang="0">
                    <a:pos x="144" y="17"/>
                  </a:cxn>
                  <a:cxn ang="0">
                    <a:pos x="91" y="0"/>
                  </a:cxn>
                </a:cxnLst>
                <a:rect l="0" t="0" r="r" b="b"/>
                <a:pathLst>
                  <a:path w="182" h="181">
                    <a:moveTo>
                      <a:pt x="91" y="0"/>
                    </a:moveTo>
                    <a:lnTo>
                      <a:pt x="30" y="23"/>
                    </a:lnTo>
                    <a:lnTo>
                      <a:pt x="0" y="80"/>
                    </a:lnTo>
                    <a:lnTo>
                      <a:pt x="2" y="106"/>
                    </a:lnTo>
                    <a:lnTo>
                      <a:pt x="35" y="162"/>
                    </a:lnTo>
                    <a:lnTo>
                      <a:pt x="72" y="180"/>
                    </a:lnTo>
                    <a:lnTo>
                      <a:pt x="99" y="179"/>
                    </a:lnTo>
                    <a:lnTo>
                      <a:pt x="159" y="149"/>
                    </a:lnTo>
                    <a:lnTo>
                      <a:pt x="182" y="95"/>
                    </a:lnTo>
                    <a:lnTo>
                      <a:pt x="179" y="71"/>
                    </a:lnTo>
                    <a:lnTo>
                      <a:pt x="144" y="17"/>
                    </a:lnTo>
                    <a:lnTo>
                      <a:pt x="91"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58" name="Group 486"/>
            <p:cNvGrpSpPr>
              <a:grpSpLocks/>
            </p:cNvGrpSpPr>
            <p:nvPr/>
          </p:nvGrpSpPr>
          <p:grpSpPr bwMode="auto">
            <a:xfrm>
              <a:off x="10268" y="3205"/>
              <a:ext cx="220" cy="222"/>
              <a:chOff x="10268" y="3205"/>
              <a:chExt cx="220" cy="222"/>
            </a:xfrm>
          </p:grpSpPr>
          <p:sp>
            <p:nvSpPr>
              <p:cNvPr id="66" name="Freeform 487"/>
              <p:cNvSpPr>
                <a:spLocks/>
              </p:cNvSpPr>
              <p:nvPr/>
            </p:nvSpPr>
            <p:spPr bwMode="auto">
              <a:xfrm>
                <a:off x="10268" y="3205"/>
                <a:ext cx="220" cy="222"/>
              </a:xfrm>
              <a:custGeom>
                <a:avLst/>
                <a:gdLst/>
                <a:ahLst/>
                <a:cxnLst>
                  <a:cxn ang="0">
                    <a:pos x="111" y="0"/>
                  </a:cxn>
                  <a:cxn ang="0">
                    <a:pos x="38" y="27"/>
                  </a:cxn>
                  <a:cxn ang="0">
                    <a:pos x="2" y="88"/>
                  </a:cxn>
                  <a:cxn ang="0">
                    <a:pos x="0" y="107"/>
                  </a:cxn>
                  <a:cxn ang="0">
                    <a:pos x="0" y="121"/>
                  </a:cxn>
                  <a:cxn ang="0">
                    <a:pos x="28" y="187"/>
                  </a:cxn>
                  <a:cxn ang="0">
                    <a:pos x="98" y="222"/>
                  </a:cxn>
                  <a:cxn ang="0">
                    <a:pos x="133" y="220"/>
                  </a:cxn>
                  <a:cxn ang="0">
                    <a:pos x="152" y="214"/>
                  </a:cxn>
                  <a:cxn ang="0">
                    <a:pos x="160" y="210"/>
                  </a:cxn>
                  <a:cxn ang="0">
                    <a:pos x="110" y="210"/>
                  </a:cxn>
                  <a:cxn ang="0">
                    <a:pos x="99" y="209"/>
                  </a:cxn>
                  <a:cxn ang="0">
                    <a:pos x="36" y="177"/>
                  </a:cxn>
                  <a:cxn ang="0">
                    <a:pos x="13" y="115"/>
                  </a:cxn>
                  <a:cxn ang="0">
                    <a:pos x="12" y="109"/>
                  </a:cxn>
                  <a:cxn ang="0">
                    <a:pos x="14" y="93"/>
                  </a:cxn>
                  <a:cxn ang="0">
                    <a:pos x="52" y="33"/>
                  </a:cxn>
                  <a:cxn ang="0">
                    <a:pos x="110" y="13"/>
                  </a:cxn>
                  <a:cxn ang="0">
                    <a:pos x="160" y="13"/>
                  </a:cxn>
                  <a:cxn ang="0">
                    <a:pos x="143" y="6"/>
                  </a:cxn>
                  <a:cxn ang="0">
                    <a:pos x="132" y="3"/>
                  </a:cxn>
                  <a:cxn ang="0">
                    <a:pos x="111" y="0"/>
                  </a:cxn>
                </a:cxnLst>
                <a:rect l="0" t="0" r="r" b="b"/>
                <a:pathLst>
                  <a:path w="220" h="222">
                    <a:moveTo>
                      <a:pt x="111" y="0"/>
                    </a:moveTo>
                    <a:lnTo>
                      <a:pt x="38" y="27"/>
                    </a:lnTo>
                    <a:lnTo>
                      <a:pt x="2" y="88"/>
                    </a:lnTo>
                    <a:lnTo>
                      <a:pt x="0" y="107"/>
                    </a:lnTo>
                    <a:lnTo>
                      <a:pt x="0" y="121"/>
                    </a:lnTo>
                    <a:lnTo>
                      <a:pt x="28" y="187"/>
                    </a:lnTo>
                    <a:lnTo>
                      <a:pt x="98" y="222"/>
                    </a:lnTo>
                    <a:lnTo>
                      <a:pt x="133" y="220"/>
                    </a:lnTo>
                    <a:lnTo>
                      <a:pt x="152" y="214"/>
                    </a:lnTo>
                    <a:lnTo>
                      <a:pt x="160" y="210"/>
                    </a:lnTo>
                    <a:lnTo>
                      <a:pt x="110" y="210"/>
                    </a:lnTo>
                    <a:lnTo>
                      <a:pt x="99" y="209"/>
                    </a:lnTo>
                    <a:lnTo>
                      <a:pt x="36" y="177"/>
                    </a:lnTo>
                    <a:lnTo>
                      <a:pt x="13" y="115"/>
                    </a:lnTo>
                    <a:lnTo>
                      <a:pt x="12" y="109"/>
                    </a:lnTo>
                    <a:lnTo>
                      <a:pt x="14" y="93"/>
                    </a:lnTo>
                    <a:lnTo>
                      <a:pt x="52" y="33"/>
                    </a:lnTo>
                    <a:lnTo>
                      <a:pt x="110" y="13"/>
                    </a:lnTo>
                    <a:lnTo>
                      <a:pt x="160" y="13"/>
                    </a:lnTo>
                    <a:lnTo>
                      <a:pt x="143" y="6"/>
                    </a:lnTo>
                    <a:lnTo>
                      <a:pt x="132" y="3"/>
                    </a:lnTo>
                    <a:lnTo>
                      <a:pt x="111"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7" name="Freeform 488"/>
              <p:cNvSpPr>
                <a:spLocks/>
              </p:cNvSpPr>
              <p:nvPr/>
            </p:nvSpPr>
            <p:spPr bwMode="auto">
              <a:xfrm>
                <a:off x="10268" y="3205"/>
                <a:ext cx="220" cy="222"/>
              </a:xfrm>
              <a:custGeom>
                <a:avLst/>
                <a:gdLst/>
                <a:ahLst/>
                <a:cxnLst>
                  <a:cxn ang="0">
                    <a:pos x="160" y="13"/>
                  </a:cxn>
                  <a:cxn ang="0">
                    <a:pos x="110" y="13"/>
                  </a:cxn>
                  <a:cxn ang="0">
                    <a:pos x="120" y="15"/>
                  </a:cxn>
                  <a:cxn ang="0">
                    <a:pos x="130" y="16"/>
                  </a:cxn>
                  <a:cxn ang="0">
                    <a:pos x="191" y="56"/>
                  </a:cxn>
                  <a:cxn ang="0">
                    <a:pos x="207" y="104"/>
                  </a:cxn>
                  <a:cxn ang="0">
                    <a:pos x="207" y="121"/>
                  </a:cxn>
                  <a:cxn ang="0">
                    <a:pos x="178" y="181"/>
                  </a:cxn>
                  <a:cxn ang="0">
                    <a:pos x="110" y="210"/>
                  </a:cxn>
                  <a:cxn ang="0">
                    <a:pos x="160" y="210"/>
                  </a:cxn>
                  <a:cxn ang="0">
                    <a:pos x="205" y="168"/>
                  </a:cxn>
                  <a:cxn ang="0">
                    <a:pos x="219" y="119"/>
                  </a:cxn>
                  <a:cxn ang="0">
                    <a:pos x="219" y="102"/>
                  </a:cxn>
                  <a:cxn ang="0">
                    <a:pos x="192" y="38"/>
                  </a:cxn>
                  <a:cxn ang="0">
                    <a:pos x="162" y="15"/>
                  </a:cxn>
                  <a:cxn ang="0">
                    <a:pos x="160" y="13"/>
                  </a:cxn>
                </a:cxnLst>
                <a:rect l="0" t="0" r="r" b="b"/>
                <a:pathLst>
                  <a:path w="220" h="222">
                    <a:moveTo>
                      <a:pt x="160" y="13"/>
                    </a:moveTo>
                    <a:lnTo>
                      <a:pt x="110" y="13"/>
                    </a:lnTo>
                    <a:lnTo>
                      <a:pt x="120" y="15"/>
                    </a:lnTo>
                    <a:lnTo>
                      <a:pt x="130" y="16"/>
                    </a:lnTo>
                    <a:lnTo>
                      <a:pt x="191" y="56"/>
                    </a:lnTo>
                    <a:lnTo>
                      <a:pt x="207" y="104"/>
                    </a:lnTo>
                    <a:lnTo>
                      <a:pt x="207" y="121"/>
                    </a:lnTo>
                    <a:lnTo>
                      <a:pt x="178" y="181"/>
                    </a:lnTo>
                    <a:lnTo>
                      <a:pt x="110" y="210"/>
                    </a:lnTo>
                    <a:lnTo>
                      <a:pt x="160" y="210"/>
                    </a:lnTo>
                    <a:lnTo>
                      <a:pt x="205" y="168"/>
                    </a:lnTo>
                    <a:lnTo>
                      <a:pt x="219" y="119"/>
                    </a:lnTo>
                    <a:lnTo>
                      <a:pt x="219" y="102"/>
                    </a:lnTo>
                    <a:lnTo>
                      <a:pt x="192" y="38"/>
                    </a:lnTo>
                    <a:lnTo>
                      <a:pt x="162" y="15"/>
                    </a:lnTo>
                    <a:lnTo>
                      <a:pt x="160" y="13"/>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8" name="Freeform 489"/>
              <p:cNvSpPr>
                <a:spLocks/>
              </p:cNvSpPr>
              <p:nvPr/>
            </p:nvSpPr>
            <p:spPr bwMode="auto">
              <a:xfrm>
                <a:off x="10268" y="3205"/>
                <a:ext cx="220" cy="222"/>
              </a:xfrm>
              <a:custGeom>
                <a:avLst/>
                <a:gdLst/>
                <a:ahLst/>
                <a:cxnLst>
                  <a:cxn ang="0">
                    <a:pos x="118" y="27"/>
                  </a:cxn>
                  <a:cxn ang="0">
                    <a:pos x="101" y="27"/>
                  </a:cxn>
                  <a:cxn ang="0">
                    <a:pos x="74" y="35"/>
                  </a:cxn>
                  <a:cxn ang="0">
                    <a:pos x="28" y="89"/>
                  </a:cxn>
                  <a:cxn ang="0">
                    <a:pos x="26" y="106"/>
                  </a:cxn>
                  <a:cxn ang="0">
                    <a:pos x="26" y="111"/>
                  </a:cxn>
                  <a:cxn ang="0">
                    <a:pos x="48" y="171"/>
                  </a:cxn>
                  <a:cxn ang="0">
                    <a:pos x="101" y="197"/>
                  </a:cxn>
                  <a:cxn ang="0">
                    <a:pos x="110" y="197"/>
                  </a:cxn>
                  <a:cxn ang="0">
                    <a:pos x="131" y="194"/>
                  </a:cxn>
                  <a:cxn ang="0">
                    <a:pos x="149" y="187"/>
                  </a:cxn>
                  <a:cxn ang="0">
                    <a:pos x="154" y="184"/>
                  </a:cxn>
                  <a:cxn ang="0">
                    <a:pos x="104" y="184"/>
                  </a:cxn>
                  <a:cxn ang="0">
                    <a:pos x="87" y="180"/>
                  </a:cxn>
                  <a:cxn ang="0">
                    <a:pos x="40" y="127"/>
                  </a:cxn>
                  <a:cxn ang="0">
                    <a:pos x="38" y="109"/>
                  </a:cxn>
                  <a:cxn ang="0">
                    <a:pos x="41" y="92"/>
                  </a:cxn>
                  <a:cxn ang="0">
                    <a:pos x="94" y="41"/>
                  </a:cxn>
                  <a:cxn ang="0">
                    <a:pos x="101" y="40"/>
                  </a:cxn>
                  <a:cxn ang="0">
                    <a:pos x="155" y="40"/>
                  </a:cxn>
                  <a:cxn ang="0">
                    <a:pos x="154" y="39"/>
                  </a:cxn>
                  <a:cxn ang="0">
                    <a:pos x="135" y="30"/>
                  </a:cxn>
                  <a:cxn ang="0">
                    <a:pos x="126" y="28"/>
                  </a:cxn>
                  <a:cxn ang="0">
                    <a:pos x="118" y="27"/>
                  </a:cxn>
                </a:cxnLst>
                <a:rect l="0" t="0" r="r" b="b"/>
                <a:pathLst>
                  <a:path w="220" h="222">
                    <a:moveTo>
                      <a:pt x="118" y="27"/>
                    </a:moveTo>
                    <a:lnTo>
                      <a:pt x="101" y="27"/>
                    </a:lnTo>
                    <a:lnTo>
                      <a:pt x="74" y="35"/>
                    </a:lnTo>
                    <a:lnTo>
                      <a:pt x="28" y="89"/>
                    </a:lnTo>
                    <a:lnTo>
                      <a:pt x="26" y="106"/>
                    </a:lnTo>
                    <a:lnTo>
                      <a:pt x="26" y="111"/>
                    </a:lnTo>
                    <a:lnTo>
                      <a:pt x="48" y="171"/>
                    </a:lnTo>
                    <a:lnTo>
                      <a:pt x="101" y="197"/>
                    </a:lnTo>
                    <a:lnTo>
                      <a:pt x="110" y="197"/>
                    </a:lnTo>
                    <a:lnTo>
                      <a:pt x="131" y="194"/>
                    </a:lnTo>
                    <a:lnTo>
                      <a:pt x="149" y="187"/>
                    </a:lnTo>
                    <a:lnTo>
                      <a:pt x="154" y="184"/>
                    </a:lnTo>
                    <a:lnTo>
                      <a:pt x="104" y="184"/>
                    </a:lnTo>
                    <a:lnTo>
                      <a:pt x="87" y="180"/>
                    </a:lnTo>
                    <a:lnTo>
                      <a:pt x="40" y="127"/>
                    </a:lnTo>
                    <a:lnTo>
                      <a:pt x="38" y="109"/>
                    </a:lnTo>
                    <a:lnTo>
                      <a:pt x="41" y="92"/>
                    </a:lnTo>
                    <a:lnTo>
                      <a:pt x="94" y="41"/>
                    </a:lnTo>
                    <a:lnTo>
                      <a:pt x="101" y="40"/>
                    </a:lnTo>
                    <a:lnTo>
                      <a:pt x="155" y="40"/>
                    </a:lnTo>
                    <a:lnTo>
                      <a:pt x="154" y="39"/>
                    </a:lnTo>
                    <a:lnTo>
                      <a:pt x="135" y="30"/>
                    </a:lnTo>
                    <a:lnTo>
                      <a:pt x="126" y="28"/>
                    </a:lnTo>
                    <a:lnTo>
                      <a:pt x="118" y="27"/>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9" name="Freeform 490"/>
              <p:cNvSpPr>
                <a:spLocks/>
              </p:cNvSpPr>
              <p:nvPr/>
            </p:nvSpPr>
            <p:spPr bwMode="auto">
              <a:xfrm>
                <a:off x="10268" y="3205"/>
                <a:ext cx="220" cy="222"/>
              </a:xfrm>
              <a:custGeom>
                <a:avLst/>
                <a:gdLst/>
                <a:ahLst/>
                <a:cxnLst>
                  <a:cxn ang="0">
                    <a:pos x="155" y="40"/>
                  </a:cxn>
                  <a:cxn ang="0">
                    <a:pos x="116" y="40"/>
                  </a:cxn>
                  <a:cxn ang="0">
                    <a:pos x="135" y="44"/>
                  </a:cxn>
                  <a:cxn ang="0">
                    <a:pos x="152" y="54"/>
                  </a:cxn>
                  <a:cxn ang="0">
                    <a:pos x="166" y="67"/>
                  </a:cxn>
                  <a:cxn ang="0">
                    <a:pos x="175" y="82"/>
                  </a:cxn>
                  <a:cxn ang="0">
                    <a:pos x="180" y="98"/>
                  </a:cxn>
                  <a:cxn ang="0">
                    <a:pos x="181" y="115"/>
                  </a:cxn>
                  <a:cxn ang="0">
                    <a:pos x="178" y="132"/>
                  </a:cxn>
                  <a:cxn ang="0">
                    <a:pos x="131" y="180"/>
                  </a:cxn>
                  <a:cxn ang="0">
                    <a:pos x="111" y="184"/>
                  </a:cxn>
                  <a:cxn ang="0">
                    <a:pos x="154" y="184"/>
                  </a:cxn>
                  <a:cxn ang="0">
                    <a:pos x="191" y="133"/>
                  </a:cxn>
                  <a:cxn ang="0">
                    <a:pos x="193" y="115"/>
                  </a:cxn>
                  <a:cxn ang="0">
                    <a:pos x="192" y="97"/>
                  </a:cxn>
                  <a:cxn ang="0">
                    <a:pos x="188" y="80"/>
                  </a:cxn>
                  <a:cxn ang="0">
                    <a:pos x="180" y="64"/>
                  </a:cxn>
                  <a:cxn ang="0">
                    <a:pos x="169" y="50"/>
                  </a:cxn>
                  <a:cxn ang="0">
                    <a:pos x="155" y="40"/>
                  </a:cxn>
                </a:cxnLst>
                <a:rect l="0" t="0" r="r" b="b"/>
                <a:pathLst>
                  <a:path w="220" h="222">
                    <a:moveTo>
                      <a:pt x="155" y="40"/>
                    </a:moveTo>
                    <a:lnTo>
                      <a:pt x="116" y="40"/>
                    </a:lnTo>
                    <a:lnTo>
                      <a:pt x="135" y="44"/>
                    </a:lnTo>
                    <a:lnTo>
                      <a:pt x="152" y="54"/>
                    </a:lnTo>
                    <a:lnTo>
                      <a:pt x="166" y="67"/>
                    </a:lnTo>
                    <a:lnTo>
                      <a:pt x="175" y="82"/>
                    </a:lnTo>
                    <a:lnTo>
                      <a:pt x="180" y="98"/>
                    </a:lnTo>
                    <a:lnTo>
                      <a:pt x="181" y="115"/>
                    </a:lnTo>
                    <a:lnTo>
                      <a:pt x="178" y="132"/>
                    </a:lnTo>
                    <a:lnTo>
                      <a:pt x="131" y="180"/>
                    </a:lnTo>
                    <a:lnTo>
                      <a:pt x="111" y="184"/>
                    </a:lnTo>
                    <a:lnTo>
                      <a:pt x="154" y="184"/>
                    </a:lnTo>
                    <a:lnTo>
                      <a:pt x="191" y="133"/>
                    </a:lnTo>
                    <a:lnTo>
                      <a:pt x="193" y="115"/>
                    </a:lnTo>
                    <a:lnTo>
                      <a:pt x="192" y="97"/>
                    </a:lnTo>
                    <a:lnTo>
                      <a:pt x="188" y="80"/>
                    </a:lnTo>
                    <a:lnTo>
                      <a:pt x="180" y="64"/>
                    </a:lnTo>
                    <a:lnTo>
                      <a:pt x="169" y="50"/>
                    </a:lnTo>
                    <a:lnTo>
                      <a:pt x="155" y="4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59" name="Group 491"/>
            <p:cNvGrpSpPr>
              <a:grpSpLocks/>
            </p:cNvGrpSpPr>
            <p:nvPr/>
          </p:nvGrpSpPr>
          <p:grpSpPr bwMode="auto">
            <a:xfrm>
              <a:off x="10593" y="3900"/>
              <a:ext cx="181" cy="181"/>
              <a:chOff x="10593" y="3900"/>
              <a:chExt cx="181" cy="181"/>
            </a:xfrm>
          </p:grpSpPr>
          <p:sp>
            <p:nvSpPr>
              <p:cNvPr id="65" name="Freeform 492"/>
              <p:cNvSpPr>
                <a:spLocks/>
              </p:cNvSpPr>
              <p:nvPr/>
            </p:nvSpPr>
            <p:spPr bwMode="auto">
              <a:xfrm>
                <a:off x="10593" y="3900"/>
                <a:ext cx="181" cy="181"/>
              </a:xfrm>
              <a:custGeom>
                <a:avLst/>
                <a:gdLst/>
                <a:ahLst/>
                <a:cxnLst>
                  <a:cxn ang="0">
                    <a:pos x="89" y="0"/>
                  </a:cxn>
                  <a:cxn ang="0">
                    <a:pos x="29" y="24"/>
                  </a:cxn>
                  <a:cxn ang="0">
                    <a:pos x="0" y="82"/>
                  </a:cxn>
                  <a:cxn ang="0">
                    <a:pos x="2" y="107"/>
                  </a:cxn>
                  <a:cxn ang="0">
                    <a:pos x="35" y="163"/>
                  </a:cxn>
                  <a:cxn ang="0">
                    <a:pos x="73" y="181"/>
                  </a:cxn>
                  <a:cxn ang="0">
                    <a:pos x="99" y="179"/>
                  </a:cxn>
                  <a:cxn ang="0">
                    <a:pos x="158" y="149"/>
                  </a:cxn>
                  <a:cxn ang="0">
                    <a:pos x="181" y="94"/>
                  </a:cxn>
                  <a:cxn ang="0">
                    <a:pos x="178" y="70"/>
                  </a:cxn>
                  <a:cxn ang="0">
                    <a:pos x="142" y="17"/>
                  </a:cxn>
                  <a:cxn ang="0">
                    <a:pos x="89" y="0"/>
                  </a:cxn>
                </a:cxnLst>
                <a:rect l="0" t="0" r="r" b="b"/>
                <a:pathLst>
                  <a:path w="181" h="181">
                    <a:moveTo>
                      <a:pt x="89" y="0"/>
                    </a:moveTo>
                    <a:lnTo>
                      <a:pt x="29" y="24"/>
                    </a:lnTo>
                    <a:lnTo>
                      <a:pt x="0" y="82"/>
                    </a:lnTo>
                    <a:lnTo>
                      <a:pt x="2" y="107"/>
                    </a:lnTo>
                    <a:lnTo>
                      <a:pt x="35" y="163"/>
                    </a:lnTo>
                    <a:lnTo>
                      <a:pt x="73" y="181"/>
                    </a:lnTo>
                    <a:lnTo>
                      <a:pt x="99" y="179"/>
                    </a:lnTo>
                    <a:lnTo>
                      <a:pt x="158" y="149"/>
                    </a:lnTo>
                    <a:lnTo>
                      <a:pt x="181" y="94"/>
                    </a:lnTo>
                    <a:lnTo>
                      <a:pt x="178" y="70"/>
                    </a:lnTo>
                    <a:lnTo>
                      <a:pt x="142" y="17"/>
                    </a:lnTo>
                    <a:lnTo>
                      <a:pt x="89"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60" name="Group 493"/>
            <p:cNvGrpSpPr>
              <a:grpSpLocks/>
            </p:cNvGrpSpPr>
            <p:nvPr/>
          </p:nvGrpSpPr>
          <p:grpSpPr bwMode="auto">
            <a:xfrm>
              <a:off x="10573" y="3880"/>
              <a:ext cx="220" cy="223"/>
              <a:chOff x="10573" y="3880"/>
              <a:chExt cx="220" cy="223"/>
            </a:xfrm>
          </p:grpSpPr>
          <p:sp>
            <p:nvSpPr>
              <p:cNvPr id="61" name="Freeform 494"/>
              <p:cNvSpPr>
                <a:spLocks/>
              </p:cNvSpPr>
              <p:nvPr/>
            </p:nvSpPr>
            <p:spPr bwMode="auto">
              <a:xfrm>
                <a:off x="10573" y="3880"/>
                <a:ext cx="220" cy="223"/>
              </a:xfrm>
              <a:custGeom>
                <a:avLst/>
                <a:gdLst/>
                <a:ahLst/>
                <a:cxnLst>
                  <a:cxn ang="0">
                    <a:pos x="111" y="0"/>
                  </a:cxn>
                  <a:cxn ang="0">
                    <a:pos x="37" y="27"/>
                  </a:cxn>
                  <a:cxn ang="0">
                    <a:pos x="2" y="88"/>
                  </a:cxn>
                  <a:cxn ang="0">
                    <a:pos x="0" y="109"/>
                  </a:cxn>
                  <a:cxn ang="0">
                    <a:pos x="0" y="123"/>
                  </a:cxn>
                  <a:cxn ang="0">
                    <a:pos x="28" y="186"/>
                  </a:cxn>
                  <a:cxn ang="0">
                    <a:pos x="97" y="222"/>
                  </a:cxn>
                  <a:cxn ang="0">
                    <a:pos x="108" y="223"/>
                  </a:cxn>
                  <a:cxn ang="0">
                    <a:pos x="132" y="220"/>
                  </a:cxn>
                  <a:cxn ang="0">
                    <a:pos x="151" y="214"/>
                  </a:cxn>
                  <a:cxn ang="0">
                    <a:pos x="160" y="210"/>
                  </a:cxn>
                  <a:cxn ang="0">
                    <a:pos x="109" y="210"/>
                  </a:cxn>
                  <a:cxn ang="0">
                    <a:pos x="88" y="207"/>
                  </a:cxn>
                  <a:cxn ang="0">
                    <a:pos x="26" y="162"/>
                  </a:cxn>
                  <a:cxn ang="0">
                    <a:pos x="13" y="109"/>
                  </a:cxn>
                  <a:cxn ang="0">
                    <a:pos x="14" y="93"/>
                  </a:cxn>
                  <a:cxn ang="0">
                    <a:pos x="53" y="32"/>
                  </a:cxn>
                  <a:cxn ang="0">
                    <a:pos x="111" y="13"/>
                  </a:cxn>
                  <a:cxn ang="0">
                    <a:pos x="160" y="13"/>
                  </a:cxn>
                  <a:cxn ang="0">
                    <a:pos x="143" y="6"/>
                  </a:cxn>
                  <a:cxn ang="0">
                    <a:pos x="133" y="3"/>
                  </a:cxn>
                  <a:cxn ang="0">
                    <a:pos x="121" y="1"/>
                  </a:cxn>
                  <a:cxn ang="0">
                    <a:pos x="111" y="0"/>
                  </a:cxn>
                </a:cxnLst>
                <a:rect l="0" t="0" r="r" b="b"/>
                <a:pathLst>
                  <a:path w="220" h="223">
                    <a:moveTo>
                      <a:pt x="111" y="0"/>
                    </a:moveTo>
                    <a:lnTo>
                      <a:pt x="37" y="27"/>
                    </a:lnTo>
                    <a:lnTo>
                      <a:pt x="2" y="88"/>
                    </a:lnTo>
                    <a:lnTo>
                      <a:pt x="0" y="109"/>
                    </a:lnTo>
                    <a:lnTo>
                      <a:pt x="0" y="123"/>
                    </a:lnTo>
                    <a:lnTo>
                      <a:pt x="28" y="186"/>
                    </a:lnTo>
                    <a:lnTo>
                      <a:pt x="97" y="222"/>
                    </a:lnTo>
                    <a:lnTo>
                      <a:pt x="108" y="223"/>
                    </a:lnTo>
                    <a:lnTo>
                      <a:pt x="132" y="220"/>
                    </a:lnTo>
                    <a:lnTo>
                      <a:pt x="151" y="214"/>
                    </a:lnTo>
                    <a:lnTo>
                      <a:pt x="160" y="210"/>
                    </a:lnTo>
                    <a:lnTo>
                      <a:pt x="109" y="210"/>
                    </a:lnTo>
                    <a:lnTo>
                      <a:pt x="88" y="207"/>
                    </a:lnTo>
                    <a:lnTo>
                      <a:pt x="26" y="162"/>
                    </a:lnTo>
                    <a:lnTo>
                      <a:pt x="13" y="109"/>
                    </a:lnTo>
                    <a:lnTo>
                      <a:pt x="14" y="93"/>
                    </a:lnTo>
                    <a:lnTo>
                      <a:pt x="53" y="32"/>
                    </a:lnTo>
                    <a:lnTo>
                      <a:pt x="111" y="13"/>
                    </a:lnTo>
                    <a:lnTo>
                      <a:pt x="160" y="13"/>
                    </a:lnTo>
                    <a:lnTo>
                      <a:pt x="143" y="6"/>
                    </a:lnTo>
                    <a:lnTo>
                      <a:pt x="133" y="3"/>
                    </a:lnTo>
                    <a:lnTo>
                      <a:pt x="121" y="1"/>
                    </a:lnTo>
                    <a:lnTo>
                      <a:pt x="111" y="0"/>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2" name="Freeform 495"/>
              <p:cNvSpPr>
                <a:spLocks/>
              </p:cNvSpPr>
              <p:nvPr/>
            </p:nvSpPr>
            <p:spPr bwMode="auto">
              <a:xfrm>
                <a:off x="10573" y="3880"/>
                <a:ext cx="220" cy="223"/>
              </a:xfrm>
              <a:custGeom>
                <a:avLst/>
                <a:gdLst/>
                <a:ahLst/>
                <a:cxnLst>
                  <a:cxn ang="0">
                    <a:pos x="160" y="13"/>
                  </a:cxn>
                  <a:cxn ang="0">
                    <a:pos x="111" y="13"/>
                  </a:cxn>
                  <a:cxn ang="0">
                    <a:pos x="130" y="15"/>
                  </a:cxn>
                  <a:cxn ang="0">
                    <a:pos x="147" y="20"/>
                  </a:cxn>
                  <a:cxn ang="0">
                    <a:pos x="199" y="71"/>
                  </a:cxn>
                  <a:cxn ang="0">
                    <a:pos x="207" y="104"/>
                  </a:cxn>
                  <a:cxn ang="0">
                    <a:pos x="207" y="121"/>
                  </a:cxn>
                  <a:cxn ang="0">
                    <a:pos x="178" y="181"/>
                  </a:cxn>
                  <a:cxn ang="0">
                    <a:pos x="109" y="210"/>
                  </a:cxn>
                  <a:cxn ang="0">
                    <a:pos x="160" y="210"/>
                  </a:cxn>
                  <a:cxn ang="0">
                    <a:pos x="205" y="168"/>
                  </a:cxn>
                  <a:cxn ang="0">
                    <a:pos x="220" y="118"/>
                  </a:cxn>
                  <a:cxn ang="0">
                    <a:pos x="220" y="101"/>
                  </a:cxn>
                  <a:cxn ang="0">
                    <a:pos x="192" y="37"/>
                  </a:cxn>
                  <a:cxn ang="0">
                    <a:pos x="162" y="14"/>
                  </a:cxn>
                  <a:cxn ang="0">
                    <a:pos x="160" y="13"/>
                  </a:cxn>
                </a:cxnLst>
                <a:rect l="0" t="0" r="r" b="b"/>
                <a:pathLst>
                  <a:path w="220" h="223">
                    <a:moveTo>
                      <a:pt x="160" y="13"/>
                    </a:moveTo>
                    <a:lnTo>
                      <a:pt x="111" y="13"/>
                    </a:lnTo>
                    <a:lnTo>
                      <a:pt x="130" y="15"/>
                    </a:lnTo>
                    <a:lnTo>
                      <a:pt x="147" y="20"/>
                    </a:lnTo>
                    <a:lnTo>
                      <a:pt x="199" y="71"/>
                    </a:lnTo>
                    <a:lnTo>
                      <a:pt x="207" y="104"/>
                    </a:lnTo>
                    <a:lnTo>
                      <a:pt x="207" y="121"/>
                    </a:lnTo>
                    <a:lnTo>
                      <a:pt x="178" y="181"/>
                    </a:lnTo>
                    <a:lnTo>
                      <a:pt x="109" y="210"/>
                    </a:lnTo>
                    <a:lnTo>
                      <a:pt x="160" y="210"/>
                    </a:lnTo>
                    <a:lnTo>
                      <a:pt x="205" y="168"/>
                    </a:lnTo>
                    <a:lnTo>
                      <a:pt x="220" y="118"/>
                    </a:lnTo>
                    <a:lnTo>
                      <a:pt x="220" y="101"/>
                    </a:lnTo>
                    <a:lnTo>
                      <a:pt x="192" y="37"/>
                    </a:lnTo>
                    <a:lnTo>
                      <a:pt x="162" y="14"/>
                    </a:lnTo>
                    <a:lnTo>
                      <a:pt x="160" y="13"/>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3" name="Freeform 496"/>
              <p:cNvSpPr>
                <a:spLocks/>
              </p:cNvSpPr>
              <p:nvPr/>
            </p:nvSpPr>
            <p:spPr bwMode="auto">
              <a:xfrm>
                <a:off x="10573" y="3880"/>
                <a:ext cx="220" cy="223"/>
              </a:xfrm>
              <a:custGeom>
                <a:avLst/>
                <a:gdLst/>
                <a:ahLst/>
                <a:cxnLst>
                  <a:cxn ang="0">
                    <a:pos x="118" y="26"/>
                  </a:cxn>
                  <a:cxn ang="0">
                    <a:pos x="101" y="26"/>
                  </a:cxn>
                  <a:cxn ang="0">
                    <a:pos x="73" y="35"/>
                  </a:cxn>
                  <a:cxn ang="0">
                    <a:pos x="28" y="89"/>
                  </a:cxn>
                  <a:cxn ang="0">
                    <a:pos x="26" y="109"/>
                  </a:cxn>
                  <a:cxn ang="0">
                    <a:pos x="26" y="124"/>
                  </a:cxn>
                  <a:cxn ang="0">
                    <a:pos x="63" y="183"/>
                  </a:cxn>
                  <a:cxn ang="0">
                    <a:pos x="101" y="196"/>
                  </a:cxn>
                  <a:cxn ang="0">
                    <a:pos x="131" y="194"/>
                  </a:cxn>
                  <a:cxn ang="0">
                    <a:pos x="149" y="187"/>
                  </a:cxn>
                  <a:cxn ang="0">
                    <a:pos x="154" y="183"/>
                  </a:cxn>
                  <a:cxn ang="0">
                    <a:pos x="103" y="183"/>
                  </a:cxn>
                  <a:cxn ang="0">
                    <a:pos x="89" y="180"/>
                  </a:cxn>
                  <a:cxn ang="0">
                    <a:pos x="40" y="127"/>
                  </a:cxn>
                  <a:cxn ang="0">
                    <a:pos x="39" y="109"/>
                  </a:cxn>
                  <a:cxn ang="0">
                    <a:pos x="41" y="91"/>
                  </a:cxn>
                  <a:cxn ang="0">
                    <a:pos x="94" y="40"/>
                  </a:cxn>
                  <a:cxn ang="0">
                    <a:pos x="101" y="39"/>
                  </a:cxn>
                  <a:cxn ang="0">
                    <a:pos x="154" y="39"/>
                  </a:cxn>
                  <a:cxn ang="0">
                    <a:pos x="153" y="38"/>
                  </a:cxn>
                  <a:cxn ang="0">
                    <a:pos x="135" y="30"/>
                  </a:cxn>
                  <a:cxn ang="0">
                    <a:pos x="126" y="27"/>
                  </a:cxn>
                  <a:cxn ang="0">
                    <a:pos x="118" y="26"/>
                  </a:cxn>
                </a:cxnLst>
                <a:rect l="0" t="0" r="r" b="b"/>
                <a:pathLst>
                  <a:path w="220" h="223">
                    <a:moveTo>
                      <a:pt x="118" y="26"/>
                    </a:moveTo>
                    <a:lnTo>
                      <a:pt x="101" y="26"/>
                    </a:lnTo>
                    <a:lnTo>
                      <a:pt x="73" y="35"/>
                    </a:lnTo>
                    <a:lnTo>
                      <a:pt x="28" y="89"/>
                    </a:lnTo>
                    <a:lnTo>
                      <a:pt x="26" y="109"/>
                    </a:lnTo>
                    <a:lnTo>
                      <a:pt x="26" y="124"/>
                    </a:lnTo>
                    <a:lnTo>
                      <a:pt x="63" y="183"/>
                    </a:lnTo>
                    <a:lnTo>
                      <a:pt x="101" y="196"/>
                    </a:lnTo>
                    <a:lnTo>
                      <a:pt x="131" y="194"/>
                    </a:lnTo>
                    <a:lnTo>
                      <a:pt x="149" y="187"/>
                    </a:lnTo>
                    <a:lnTo>
                      <a:pt x="154" y="183"/>
                    </a:lnTo>
                    <a:lnTo>
                      <a:pt x="103" y="183"/>
                    </a:lnTo>
                    <a:lnTo>
                      <a:pt x="89" y="180"/>
                    </a:lnTo>
                    <a:lnTo>
                      <a:pt x="40" y="127"/>
                    </a:lnTo>
                    <a:lnTo>
                      <a:pt x="39" y="109"/>
                    </a:lnTo>
                    <a:lnTo>
                      <a:pt x="41" y="91"/>
                    </a:lnTo>
                    <a:lnTo>
                      <a:pt x="94" y="40"/>
                    </a:lnTo>
                    <a:lnTo>
                      <a:pt x="101" y="39"/>
                    </a:lnTo>
                    <a:lnTo>
                      <a:pt x="154" y="39"/>
                    </a:lnTo>
                    <a:lnTo>
                      <a:pt x="153" y="38"/>
                    </a:lnTo>
                    <a:lnTo>
                      <a:pt x="135" y="30"/>
                    </a:lnTo>
                    <a:lnTo>
                      <a:pt x="126" y="27"/>
                    </a:lnTo>
                    <a:lnTo>
                      <a:pt x="118" y="26"/>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4" name="Freeform 497"/>
              <p:cNvSpPr>
                <a:spLocks/>
              </p:cNvSpPr>
              <p:nvPr/>
            </p:nvSpPr>
            <p:spPr bwMode="auto">
              <a:xfrm>
                <a:off x="10573" y="3880"/>
                <a:ext cx="220" cy="223"/>
              </a:xfrm>
              <a:custGeom>
                <a:avLst/>
                <a:gdLst/>
                <a:ahLst/>
                <a:cxnLst>
                  <a:cxn ang="0">
                    <a:pos x="154" y="39"/>
                  </a:cxn>
                  <a:cxn ang="0">
                    <a:pos x="117" y="39"/>
                  </a:cxn>
                  <a:cxn ang="0">
                    <a:pos x="123" y="40"/>
                  </a:cxn>
                  <a:cxn ang="0">
                    <a:pos x="136" y="44"/>
                  </a:cxn>
                  <a:cxn ang="0">
                    <a:pos x="180" y="98"/>
                  </a:cxn>
                  <a:cxn ang="0">
                    <a:pos x="181" y="115"/>
                  </a:cxn>
                  <a:cxn ang="0">
                    <a:pos x="178" y="132"/>
                  </a:cxn>
                  <a:cxn ang="0">
                    <a:pos x="131" y="180"/>
                  </a:cxn>
                  <a:cxn ang="0">
                    <a:pos x="111" y="183"/>
                  </a:cxn>
                  <a:cxn ang="0">
                    <a:pos x="154" y="183"/>
                  </a:cxn>
                  <a:cxn ang="0">
                    <a:pos x="192" y="131"/>
                  </a:cxn>
                  <a:cxn ang="0">
                    <a:pos x="194" y="114"/>
                  </a:cxn>
                  <a:cxn ang="0">
                    <a:pos x="193" y="97"/>
                  </a:cxn>
                  <a:cxn ang="0">
                    <a:pos x="188" y="80"/>
                  </a:cxn>
                  <a:cxn ang="0">
                    <a:pos x="180" y="64"/>
                  </a:cxn>
                  <a:cxn ang="0">
                    <a:pos x="169" y="50"/>
                  </a:cxn>
                  <a:cxn ang="0">
                    <a:pos x="154" y="39"/>
                  </a:cxn>
                </a:cxnLst>
                <a:rect l="0" t="0" r="r" b="b"/>
                <a:pathLst>
                  <a:path w="220" h="223">
                    <a:moveTo>
                      <a:pt x="154" y="39"/>
                    </a:moveTo>
                    <a:lnTo>
                      <a:pt x="117" y="39"/>
                    </a:lnTo>
                    <a:lnTo>
                      <a:pt x="123" y="40"/>
                    </a:lnTo>
                    <a:lnTo>
                      <a:pt x="136" y="44"/>
                    </a:lnTo>
                    <a:lnTo>
                      <a:pt x="180" y="98"/>
                    </a:lnTo>
                    <a:lnTo>
                      <a:pt x="181" y="115"/>
                    </a:lnTo>
                    <a:lnTo>
                      <a:pt x="178" y="132"/>
                    </a:lnTo>
                    <a:lnTo>
                      <a:pt x="131" y="180"/>
                    </a:lnTo>
                    <a:lnTo>
                      <a:pt x="111" y="183"/>
                    </a:lnTo>
                    <a:lnTo>
                      <a:pt x="154" y="183"/>
                    </a:lnTo>
                    <a:lnTo>
                      <a:pt x="192" y="131"/>
                    </a:lnTo>
                    <a:lnTo>
                      <a:pt x="194" y="114"/>
                    </a:lnTo>
                    <a:lnTo>
                      <a:pt x="193" y="97"/>
                    </a:lnTo>
                    <a:lnTo>
                      <a:pt x="188" y="80"/>
                    </a:lnTo>
                    <a:lnTo>
                      <a:pt x="180" y="64"/>
                    </a:lnTo>
                    <a:lnTo>
                      <a:pt x="169" y="50"/>
                    </a:lnTo>
                    <a:lnTo>
                      <a:pt x="154" y="39"/>
                    </a:ln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sp>
        <p:nvSpPr>
          <p:cNvPr id="146" name="Rectangle 498"/>
          <p:cNvSpPr>
            <a:spLocks noChangeArrowheads="1"/>
          </p:cNvSpPr>
          <p:nvPr/>
        </p:nvSpPr>
        <p:spPr bwMode="auto">
          <a:xfrm>
            <a:off x="533400" y="3870811"/>
            <a:ext cx="434853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1981200" algn="l"/>
              </a:tabLst>
            </a:pPr>
            <a:r>
              <a:rPr lang="en-US" sz="900" dirty="0" smtClean="0">
                <a:solidFill>
                  <a:prstClr val="black"/>
                </a:solidFill>
                <a:latin typeface="Calibri" pitchFamily="34" charset="0"/>
                <a:ea typeface="Arial" pitchFamily="34" charset="0"/>
                <a:cs typeface="Times New Roman" pitchFamily="18" charset="0"/>
              </a:rPr>
              <a:t>                                                                       </a:t>
            </a:r>
            <a:r>
              <a:rPr lang="en-US" sz="1000" dirty="0" smtClean="0">
                <a:solidFill>
                  <a:prstClr val="black"/>
                </a:solidFill>
                <a:latin typeface="Calibri" pitchFamily="34" charset="0"/>
                <a:ea typeface="Arial" pitchFamily="34" charset="0"/>
                <a:cs typeface="Times New Roman" pitchFamily="18" charset="0"/>
              </a:rPr>
              <a:t>Jointed track                                Non-CWR Joint</a:t>
            </a:r>
            <a:endParaRPr lang="en-US" sz="1000" dirty="0" smtClean="0">
              <a:solidFill>
                <a:prstClr val="black"/>
              </a:solidFill>
              <a:latin typeface="Arial" pitchFamily="34" charset="0"/>
            </a:endParaRPr>
          </a:p>
          <a:p>
            <a:pPr algn="ctr" eaLnBrk="0" fontAlgn="base" hangingPunct="0">
              <a:spcBef>
                <a:spcPct val="0"/>
              </a:spcBef>
              <a:spcAft>
                <a:spcPct val="0"/>
              </a:spcAft>
              <a:tabLst>
                <a:tab pos="1981200" algn="l"/>
              </a:tabLst>
            </a:pPr>
            <a:r>
              <a:rPr lang="en-US" sz="1000" dirty="0" smtClean="0">
                <a:solidFill>
                  <a:prstClr val="black"/>
                </a:solidFill>
                <a:latin typeface="Calibri" pitchFamily="34" charset="0"/>
                <a:ea typeface="Arial" pitchFamily="34" charset="0"/>
                <a:cs typeface="Times New Roman" pitchFamily="18" charset="0"/>
              </a:rPr>
              <a:t>                                                                                                           CWR Joint</a:t>
            </a:r>
            <a:endParaRPr lang="en-US" sz="1000" dirty="0" smtClean="0">
              <a:solidFill>
                <a:prstClr val="black"/>
              </a:solidFill>
              <a:latin typeface="Arial" pitchFamily="34" charset="0"/>
            </a:endParaRPr>
          </a:p>
        </p:txBody>
      </p:sp>
      <p:sp>
        <p:nvSpPr>
          <p:cNvPr id="147" name="TextBox 146"/>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94</a:t>
            </a:fld>
            <a:endParaRPr lang="en-US" sz="800" dirty="0">
              <a:solidFill>
                <a:prstClr val="black"/>
              </a:solidFill>
            </a:endParaRPr>
          </a:p>
        </p:txBody>
      </p:sp>
    </p:spTree>
    <p:extLst>
      <p:ext uri="{BB962C8B-B14F-4D97-AF65-F5344CB8AC3E}">
        <p14:creationId xmlns:p14="http://schemas.microsoft.com/office/powerpoint/2010/main" val="9417958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14400" y="1981200"/>
            <a:ext cx="7315200" cy="300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119(h) </a:t>
            </a:r>
            <a:r>
              <a:rPr lang="en-US" sz="2000" i="1" kern="0" dirty="0" smtClean="0">
                <a:solidFill>
                  <a:sysClr val="windowText" lastClr="000000"/>
                </a:solidFill>
              </a:rPr>
              <a:t>CONTINUED</a:t>
            </a:r>
            <a:r>
              <a:rPr lang="en-US" sz="2000" kern="0" dirty="0" smtClean="0">
                <a:solidFill>
                  <a:sysClr val="windowText" lastClr="000000"/>
                </a:solidFill>
              </a:rPr>
              <a:t>    …inspections </a:t>
            </a:r>
            <a:r>
              <a:rPr lang="en-US" sz="2000" kern="0" dirty="0">
                <a:solidFill>
                  <a:sysClr val="windowText" lastClr="000000"/>
                </a:solidFill>
              </a:rPr>
              <a:t>to </a:t>
            </a:r>
            <a:r>
              <a:rPr lang="en-US" sz="2000" kern="0" dirty="0" smtClean="0">
                <a:solidFill>
                  <a:sysClr val="windowText" lastClr="000000"/>
                </a:solidFill>
              </a:rPr>
              <a:t>detect cracks </a:t>
            </a:r>
            <a:r>
              <a:rPr lang="en-US" sz="2000" kern="0" dirty="0">
                <a:solidFill>
                  <a:sysClr val="windowText" lastClr="000000"/>
                </a:solidFill>
              </a:rPr>
              <a:t>and other indications of potential failures in CWR joints</a:t>
            </a:r>
            <a:r>
              <a:rPr lang="en-US" sz="2000" kern="0" dirty="0" smtClean="0">
                <a:solidFill>
                  <a:sysClr val="windowText" lastClr="000000"/>
                </a:solidFill>
              </a:rPr>
              <a:t>. </a:t>
            </a:r>
          </a:p>
          <a:p>
            <a:r>
              <a:rPr lang="en-US" sz="1600" kern="0" dirty="0" smtClean="0">
                <a:solidFill>
                  <a:sysClr val="windowText" lastClr="000000"/>
                </a:solidFill>
              </a:rPr>
              <a:t>(</a:t>
            </a:r>
            <a:r>
              <a:rPr lang="en-US" sz="1600" kern="0" dirty="0">
                <a:solidFill>
                  <a:sysClr val="windowText" lastClr="000000"/>
                </a:solidFill>
              </a:rPr>
              <a:t>7) Specify the recordkeeping requirements related to joint bars in CWR, including the following:</a:t>
            </a:r>
          </a:p>
          <a:p>
            <a:r>
              <a:rPr lang="en-US" sz="1200" kern="0" dirty="0">
                <a:solidFill>
                  <a:sysClr val="windowText" lastClr="000000"/>
                </a:solidFill>
              </a:rPr>
              <a:t>(i) The track owner shall keep a record of each periodic and follow-up inspection required to </a:t>
            </a:r>
            <a:r>
              <a:rPr lang="en-US" sz="1200" kern="0" dirty="0" smtClean="0">
                <a:solidFill>
                  <a:sysClr val="windowText" lastClr="000000"/>
                </a:solidFill>
              </a:rPr>
              <a:t>be performed </a:t>
            </a:r>
            <a:r>
              <a:rPr lang="en-US" sz="1200" kern="0" dirty="0">
                <a:solidFill>
                  <a:sysClr val="windowText" lastClr="000000"/>
                </a:solidFill>
              </a:rPr>
              <a:t>by the track owner’s CWR plan, except for those inspections conducted pursuant </a:t>
            </a:r>
            <a:r>
              <a:rPr lang="en-US" sz="1200" kern="0" dirty="0" smtClean="0">
                <a:solidFill>
                  <a:sysClr val="windowText" lastClr="000000"/>
                </a:solidFill>
              </a:rPr>
              <a:t>to § </a:t>
            </a:r>
            <a:r>
              <a:rPr lang="en-US" sz="1200" kern="0" dirty="0">
                <a:solidFill>
                  <a:sysClr val="windowText" lastClr="000000"/>
                </a:solidFill>
              </a:rPr>
              <a:t>213.235 for which track owners must maintain records pursuant to § 213.241.4</a:t>
            </a:r>
            <a:r>
              <a:rPr lang="en-US" sz="1200" kern="0" dirty="0" smtClean="0">
                <a:solidFill>
                  <a:sysClr val="windowText" lastClr="000000"/>
                </a:solidFill>
              </a:rPr>
              <a:t>)</a:t>
            </a:r>
          </a:p>
          <a:p>
            <a:r>
              <a:rPr lang="en-US" sz="1200" kern="0" dirty="0">
                <a:solidFill>
                  <a:sysClr val="windowText" lastClr="000000"/>
                </a:solidFill>
              </a:rPr>
              <a:t> (ii) The track owner shall generate a Fracture </a:t>
            </a:r>
            <a:r>
              <a:rPr lang="en-US" sz="1200" kern="0" dirty="0" smtClean="0">
                <a:solidFill>
                  <a:sysClr val="windowText" lastClr="000000"/>
                </a:solidFill>
              </a:rPr>
              <a:t>Report….</a:t>
            </a:r>
          </a:p>
          <a:p>
            <a:r>
              <a:rPr lang="en-US" sz="1600" kern="0" dirty="0" smtClean="0">
                <a:solidFill>
                  <a:sysClr val="windowText" lastClr="000000"/>
                </a:solidFill>
              </a:rPr>
              <a:t>(</a:t>
            </a:r>
            <a:r>
              <a:rPr lang="en-US" sz="1600" kern="0" dirty="0">
                <a:solidFill>
                  <a:sysClr val="windowText" lastClr="000000"/>
                </a:solidFill>
              </a:rPr>
              <a:t>8) In lieu of the requirements for the inspection of rail joints contained in paragraphs (h)(1</a:t>
            </a:r>
            <a:r>
              <a:rPr lang="en-US" sz="1600" kern="0" dirty="0" smtClean="0">
                <a:solidFill>
                  <a:sysClr val="windowText" lastClr="000000"/>
                </a:solidFill>
              </a:rPr>
              <a:t>) through </a:t>
            </a:r>
            <a:r>
              <a:rPr lang="en-US" sz="1600" kern="0" dirty="0">
                <a:solidFill>
                  <a:sysClr val="windowText" lastClr="000000"/>
                </a:solidFill>
              </a:rPr>
              <a:t>(h)(7) of this section, a track owner may seek approval from FRA to use </a:t>
            </a:r>
            <a:r>
              <a:rPr lang="en-US" sz="1600" kern="0" dirty="0" smtClean="0">
                <a:solidFill>
                  <a:sysClr val="windowText" lastClr="000000"/>
                </a:solidFill>
              </a:rPr>
              <a:t>alternate procedures</a:t>
            </a:r>
            <a:r>
              <a:rPr lang="en-US" sz="1600" kern="0" dirty="0">
                <a:solidFill>
                  <a:sysClr val="windowText" lastClr="000000"/>
                </a:solidFill>
              </a:rPr>
              <a:t>.</a:t>
            </a:r>
            <a:endParaRPr lang="en-US" sz="1600" kern="0" dirty="0" smtClean="0">
              <a:solidFill>
                <a:sysClr val="windowText" lastClr="000000"/>
              </a:solidFill>
            </a:endParaRP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95</a:t>
            </a:fld>
            <a:endParaRPr lang="en-US" sz="800" dirty="0">
              <a:solidFill>
                <a:prstClr val="black"/>
              </a:solidFill>
            </a:endParaRPr>
          </a:p>
        </p:txBody>
      </p:sp>
    </p:spTree>
    <p:extLst>
      <p:ext uri="{BB962C8B-B14F-4D97-AF65-F5344CB8AC3E}">
        <p14:creationId xmlns:p14="http://schemas.microsoft.com/office/powerpoint/2010/main" val="19378059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14400" y="1981200"/>
            <a:ext cx="7315200" cy="3367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 213.119 (i)</a:t>
            </a:r>
          </a:p>
          <a:p>
            <a:endParaRPr lang="en-US" sz="2000" kern="0" dirty="0">
              <a:solidFill>
                <a:sysClr val="windowText" lastClr="000000"/>
              </a:solidFill>
            </a:endParaRPr>
          </a:p>
          <a:p>
            <a:r>
              <a:rPr lang="en-US" sz="2000" kern="0" dirty="0">
                <a:solidFill>
                  <a:sysClr val="windowText" lastClr="000000"/>
                </a:solidFill>
              </a:rPr>
              <a:t>(i)  The track owner shall have in effect a comprehensive training program for the application of these written CWR procedures, with provisions for annual re-training, for those individuals designated under 213.7 (c) as qualified to supervise the installation, adjustment, and maintenance of CWR track and to perform inspections of CWR track. The track owner shall make the training program available for review by FRA upon request. </a:t>
            </a: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96</a:t>
            </a:fld>
            <a:endParaRPr lang="en-US" sz="800" dirty="0">
              <a:solidFill>
                <a:prstClr val="black"/>
              </a:solidFill>
            </a:endParaRPr>
          </a:p>
        </p:txBody>
      </p:sp>
    </p:spTree>
    <p:extLst>
      <p:ext uri="{BB962C8B-B14F-4D97-AF65-F5344CB8AC3E}">
        <p14:creationId xmlns:p14="http://schemas.microsoft.com/office/powerpoint/2010/main" val="33929560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14400" y="1981200"/>
            <a:ext cx="7315200" cy="362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 213.119 (j</a:t>
            </a:r>
            <a:r>
              <a:rPr lang="en-US" sz="2000" kern="0" dirty="0" smtClean="0">
                <a:solidFill>
                  <a:sysClr val="windowText" lastClr="000000"/>
                </a:solidFill>
              </a:rPr>
              <a:t>)   </a:t>
            </a:r>
            <a:r>
              <a:rPr lang="en-US" sz="2000" kern="0" dirty="0">
                <a:solidFill>
                  <a:sysClr val="windowText" lastClr="000000"/>
                </a:solidFill>
              </a:rPr>
              <a:t>The track owner shall prescribe and comply with recordkeeping requirements necessary to provide an adequate history of track constructed with CWR.  At a minimum, these records must include:</a:t>
            </a:r>
          </a:p>
          <a:p>
            <a:r>
              <a:rPr lang="en-US" sz="2000" kern="0" dirty="0">
                <a:solidFill>
                  <a:sysClr val="windowText" lastClr="000000"/>
                </a:solidFill>
              </a:rPr>
              <a:t>	</a:t>
            </a:r>
            <a:r>
              <a:rPr lang="en-US" sz="1600" kern="0" dirty="0">
                <a:solidFill>
                  <a:sysClr val="windowText" lastClr="000000"/>
                </a:solidFill>
              </a:rPr>
              <a:t>(1</a:t>
            </a:r>
            <a:r>
              <a:rPr lang="en-US" sz="1600" kern="0" dirty="0" smtClean="0">
                <a:solidFill>
                  <a:sysClr val="windowText" lastClr="000000"/>
                </a:solidFill>
              </a:rPr>
              <a:t>) Rail </a:t>
            </a:r>
            <a:r>
              <a:rPr lang="en-US" sz="1600" kern="0" dirty="0">
                <a:solidFill>
                  <a:sysClr val="windowText" lastClr="000000"/>
                </a:solidFill>
              </a:rPr>
              <a:t>temperature, location and date of CWR installations. Each record shall be retained for at least one year; and </a:t>
            </a:r>
          </a:p>
          <a:p>
            <a:r>
              <a:rPr lang="en-US" sz="1600" kern="0" dirty="0">
                <a:solidFill>
                  <a:sysClr val="windowText" lastClr="000000"/>
                </a:solidFill>
              </a:rPr>
              <a:t>	(2</a:t>
            </a:r>
            <a:r>
              <a:rPr lang="en-US" sz="1600" kern="0" dirty="0" smtClean="0">
                <a:solidFill>
                  <a:sysClr val="windowText" lastClr="000000"/>
                </a:solidFill>
              </a:rPr>
              <a:t>) A </a:t>
            </a:r>
            <a:r>
              <a:rPr lang="en-US" sz="1600" kern="0" dirty="0">
                <a:solidFill>
                  <a:sysClr val="windowText" lastClr="000000"/>
                </a:solidFill>
              </a:rPr>
              <a:t>record of any CWR installation or maintenance work that does not conform with the written procedures.  Such record must include the location of the rail and be maintained until the CWR is brought into conformance with such procedures; and </a:t>
            </a:r>
          </a:p>
          <a:p>
            <a:r>
              <a:rPr lang="en-US" sz="1600" kern="0" dirty="0">
                <a:solidFill>
                  <a:sysClr val="windowText" lastClr="000000"/>
                </a:solidFill>
              </a:rPr>
              <a:t>	(3</a:t>
            </a:r>
            <a:r>
              <a:rPr lang="en-US" sz="1600" kern="0" dirty="0" smtClean="0">
                <a:solidFill>
                  <a:sysClr val="windowText" lastClr="000000"/>
                </a:solidFill>
              </a:rPr>
              <a:t>) Information </a:t>
            </a:r>
            <a:r>
              <a:rPr lang="en-US" sz="1600" kern="0" dirty="0">
                <a:solidFill>
                  <a:sysClr val="windowText" lastClr="000000"/>
                </a:solidFill>
              </a:rPr>
              <a:t>on inspection of rail joints as specified in </a:t>
            </a:r>
            <a:r>
              <a:rPr lang="en-US" sz="1600" kern="0" dirty="0" smtClean="0">
                <a:solidFill>
                  <a:sysClr val="windowText" lastClr="000000"/>
                </a:solidFill>
              </a:rPr>
              <a:t>paragraph (</a:t>
            </a:r>
            <a:r>
              <a:rPr lang="en-US" sz="1600" kern="0" dirty="0">
                <a:solidFill>
                  <a:sysClr val="windowText" lastClr="000000"/>
                </a:solidFill>
              </a:rPr>
              <a:t>h)(7) of this section.</a:t>
            </a: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97</a:t>
            </a:fld>
            <a:endParaRPr lang="en-US" sz="800" dirty="0">
              <a:solidFill>
                <a:prstClr val="black"/>
              </a:solidFill>
            </a:endParaRPr>
          </a:p>
        </p:txBody>
      </p:sp>
    </p:spTree>
    <p:extLst>
      <p:ext uri="{BB962C8B-B14F-4D97-AF65-F5344CB8AC3E}">
        <p14:creationId xmlns:p14="http://schemas.microsoft.com/office/powerpoint/2010/main" val="345250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14400" y="1981200"/>
            <a:ext cx="7315200" cy="224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 213.119 (k</a:t>
            </a:r>
            <a:r>
              <a:rPr lang="en-US" sz="2000" kern="0" dirty="0" smtClean="0">
                <a:solidFill>
                  <a:sysClr val="windowText" lastClr="000000"/>
                </a:solidFill>
              </a:rPr>
              <a:t>) The </a:t>
            </a:r>
            <a:r>
              <a:rPr lang="en-US" sz="2000" kern="0" dirty="0">
                <a:solidFill>
                  <a:sysClr val="windowText" lastClr="000000"/>
                </a:solidFill>
              </a:rPr>
              <a:t>track owner shall make readily available, at every job site where personnel are assigned to install, inspect or maintain CWR, a copy of the track owners CWR procedures and all revisions, appendices, updates, and referenced materials related there to prior to their effective date.  Such CWR procedures shall be issued and maintained in one CWR standards and procedures manual.</a:t>
            </a: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98</a:t>
            </a:fld>
            <a:endParaRPr lang="en-US" sz="800" dirty="0">
              <a:solidFill>
                <a:prstClr val="black"/>
              </a:solidFill>
            </a:endParaRPr>
          </a:p>
        </p:txBody>
      </p:sp>
    </p:spTree>
    <p:extLst>
      <p:ext uri="{BB962C8B-B14F-4D97-AF65-F5344CB8AC3E}">
        <p14:creationId xmlns:p14="http://schemas.microsoft.com/office/powerpoint/2010/main" val="92272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1793289" y="228600"/>
            <a:ext cx="7426911" cy="1143000"/>
          </a:xfrm>
        </p:spPr>
        <p:txBody>
          <a:bodyPr>
            <a:normAutofit fontScale="90000"/>
          </a:bodyPr>
          <a:lstStyle/>
          <a:p>
            <a:pPr algn="l"/>
            <a:r>
              <a:rPr lang="en-US" sz="4400" dirty="0" smtClean="0"/>
              <a:t>§ 213.119 </a:t>
            </a:r>
            <a:r>
              <a:rPr lang="en-US" sz="4000" dirty="0" smtClean="0"/>
              <a:t>CWR; Plan </a:t>
            </a:r>
            <a:br>
              <a:rPr lang="en-US" sz="4000" dirty="0" smtClean="0"/>
            </a:br>
            <a:r>
              <a:rPr lang="en-US" sz="4000" dirty="0"/>
              <a:t> </a:t>
            </a:r>
            <a:r>
              <a:rPr lang="en-US" sz="4000" dirty="0" smtClean="0"/>
              <a:t>                          Contents    </a:t>
            </a:r>
            <a:endParaRPr lang="en-US" sz="4000" dirty="0"/>
          </a:p>
        </p:txBody>
      </p:sp>
      <p:sp>
        <p:nvSpPr>
          <p:cNvPr id="9" name="Rectangle 7"/>
          <p:cNvSpPr>
            <a:spLocks noGrp="1" noChangeArrowheads="1"/>
          </p:cNvSpPr>
          <p:nvPr>
            <p:ph idx="4294967295"/>
          </p:nvPr>
        </p:nvSpPr>
        <p:spPr bwMode="auto">
          <a:xfrm>
            <a:off x="914400" y="1676400"/>
            <a:ext cx="7315200" cy="4775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r>
              <a:rPr lang="en-US" sz="2000" kern="0" dirty="0">
                <a:solidFill>
                  <a:sysClr val="windowText" lastClr="000000"/>
                </a:solidFill>
              </a:rPr>
              <a:t>§ 213.119 (l) DEFINITIONS</a:t>
            </a:r>
          </a:p>
          <a:p>
            <a:r>
              <a:rPr lang="en-US" sz="1600" kern="0" dirty="0" smtClean="0">
                <a:solidFill>
                  <a:sysClr val="windowText" lastClr="000000"/>
                </a:solidFill>
              </a:rPr>
              <a:t>(</a:t>
            </a:r>
            <a:r>
              <a:rPr lang="en-US" sz="1600" kern="0" dirty="0">
                <a:solidFill>
                  <a:sysClr val="windowText" lastClr="000000"/>
                </a:solidFill>
              </a:rPr>
              <a:t>1)As used in this section –</a:t>
            </a:r>
          </a:p>
          <a:p>
            <a:r>
              <a:rPr lang="en-US" sz="1600" kern="0" dirty="0">
                <a:solidFill>
                  <a:sysClr val="windowText" lastClr="000000"/>
                </a:solidFill>
              </a:rPr>
              <a:t>    “</a:t>
            </a:r>
            <a:r>
              <a:rPr lang="en-US" sz="1600" b="1" kern="0" dirty="0">
                <a:solidFill>
                  <a:sysClr val="windowText" lastClr="000000"/>
                </a:solidFill>
              </a:rPr>
              <a:t>Adjusting/de-stressing</a:t>
            </a:r>
            <a:r>
              <a:rPr lang="en-US" sz="1600" kern="0" dirty="0">
                <a:solidFill>
                  <a:sysClr val="windowText" lastClr="000000"/>
                </a:solidFill>
              </a:rPr>
              <a:t>” means the procedure by which a rail’s  neutral temperature is re-adjusted to the desired value.  It typically consists </a:t>
            </a:r>
            <a:r>
              <a:rPr lang="en-US" sz="1600" kern="0" dirty="0" smtClean="0">
                <a:solidFill>
                  <a:sysClr val="windowText" lastClr="000000"/>
                </a:solidFill>
              </a:rPr>
              <a:t>of </a:t>
            </a:r>
            <a:r>
              <a:rPr lang="en-US" sz="1600" kern="0" dirty="0">
                <a:solidFill>
                  <a:sysClr val="windowText" lastClr="000000"/>
                </a:solidFill>
              </a:rPr>
              <a:t>cutting the rail and removing rail anchoring devices, which  provides for the necessary expansion and contraction, and then re-assembling the track.</a:t>
            </a:r>
          </a:p>
          <a:p>
            <a:r>
              <a:rPr lang="en-US" sz="1600" kern="0" dirty="0">
                <a:solidFill>
                  <a:sysClr val="windowText" lastClr="000000"/>
                </a:solidFill>
              </a:rPr>
              <a:t>    “</a:t>
            </a:r>
            <a:r>
              <a:rPr lang="en-US" sz="1600" b="1" kern="0" dirty="0">
                <a:solidFill>
                  <a:sysClr val="windowText" lastClr="000000"/>
                </a:solidFill>
              </a:rPr>
              <a:t>Annual re-training</a:t>
            </a:r>
            <a:r>
              <a:rPr lang="en-US" sz="1600" kern="0" dirty="0">
                <a:solidFill>
                  <a:sysClr val="windowText" lastClr="000000"/>
                </a:solidFill>
              </a:rPr>
              <a:t>” means training every calendar year.</a:t>
            </a:r>
          </a:p>
          <a:p>
            <a:r>
              <a:rPr lang="en-US" sz="1600" kern="0" dirty="0">
                <a:solidFill>
                  <a:sysClr val="windowText" lastClr="000000"/>
                </a:solidFill>
              </a:rPr>
              <a:t>    “</a:t>
            </a:r>
            <a:r>
              <a:rPr lang="en-US" sz="1600" b="1" kern="0" dirty="0">
                <a:solidFill>
                  <a:sysClr val="windowText" lastClr="000000"/>
                </a:solidFill>
              </a:rPr>
              <a:t>Buckling Incident</a:t>
            </a:r>
            <a:r>
              <a:rPr lang="en-US" sz="1600" kern="0" dirty="0">
                <a:solidFill>
                  <a:sysClr val="windowText" lastClr="000000"/>
                </a:solidFill>
              </a:rPr>
              <a:t>” means the formation of a lateral misalinement sufficient in magnitude to constitute a deviation from the Class 1 requirements specified in 213.55 of this part.  These normally occur when rail temperatures are relatively high and are caused by high longitudinal compressive forces.</a:t>
            </a:r>
          </a:p>
          <a:p>
            <a:r>
              <a:rPr lang="en-US" sz="1600" kern="0" dirty="0">
                <a:solidFill>
                  <a:sysClr val="windowText" lastClr="000000"/>
                </a:solidFill>
              </a:rPr>
              <a:t>    “</a:t>
            </a:r>
            <a:r>
              <a:rPr lang="en-US" sz="1600" b="1" kern="0" dirty="0">
                <a:solidFill>
                  <a:sysClr val="windowText" lastClr="000000"/>
                </a:solidFill>
              </a:rPr>
              <a:t>Buckling-prone condition</a:t>
            </a:r>
            <a:r>
              <a:rPr lang="en-US" sz="1600" kern="0" dirty="0">
                <a:solidFill>
                  <a:sysClr val="windowText" lastClr="000000"/>
                </a:solidFill>
              </a:rPr>
              <a:t>” means a condition that can result in the track being laterally displaced due to high compressive forces caused by critical rail temperatures combined with insufficient track strength and/or train dynamics.</a:t>
            </a:r>
          </a:p>
        </p:txBody>
      </p:sp>
      <p:sp>
        <p:nvSpPr>
          <p:cNvPr id="8" name="TextBox 7"/>
          <p:cNvSpPr txBox="1"/>
          <p:nvPr/>
        </p:nvSpPr>
        <p:spPr>
          <a:xfrm>
            <a:off x="8686800" y="6520934"/>
            <a:ext cx="457200" cy="215444"/>
          </a:xfrm>
          <a:prstGeom prst="rect">
            <a:avLst/>
          </a:prstGeom>
          <a:noFill/>
        </p:spPr>
        <p:txBody>
          <a:bodyPr wrap="square" rtlCol="0">
            <a:spAutoFit/>
          </a:bodyPr>
          <a:lstStyle/>
          <a:p>
            <a:fld id="{6920B8AD-3183-422E-9A20-A4ED2A0C3091}" type="slidenum">
              <a:rPr lang="en-US" sz="800" smtClean="0">
                <a:solidFill>
                  <a:prstClr val="black"/>
                </a:solidFill>
              </a:rPr>
              <a:pPr/>
              <a:t>99</a:t>
            </a:fld>
            <a:endParaRPr lang="en-US" sz="800" dirty="0">
              <a:solidFill>
                <a:prstClr val="black"/>
              </a:solidFill>
            </a:endParaRPr>
          </a:p>
        </p:txBody>
      </p:sp>
    </p:spTree>
    <p:extLst>
      <p:ext uri="{BB962C8B-B14F-4D97-AF65-F5344CB8AC3E}">
        <p14:creationId xmlns:p14="http://schemas.microsoft.com/office/powerpoint/2010/main" val="479209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B3B886A306D64F9E7425CA937F5EC1" ma:contentTypeVersion="1" ma:contentTypeDescription="Create a new document." ma:contentTypeScope="" ma:versionID="d66ab95e4e9a40dcda81b6d553c90f3a">
  <xsd:schema xmlns:xsd="http://www.w3.org/2001/XMLSchema" xmlns:xs="http://www.w3.org/2001/XMLSchema" xmlns:p="http://schemas.microsoft.com/office/2006/metadata/properties" targetNamespace="http://schemas.microsoft.com/office/2006/metadata/properties" ma:root="true" ma:fieldsID="4bb9ff0a29388135f283ffa78f89813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9A345B-D2EB-4A6B-98A1-A4E7C5385E62}">
  <ds:schemaRefs>
    <ds:schemaRef ds:uri="http://purl.org/dc/terms/"/>
    <ds:schemaRef ds:uri="http://purl.org/dc/elements/1.1/"/>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DBE435F-4C75-4BE9-80A3-0D222ACA805D}">
  <ds:schemaRefs>
    <ds:schemaRef ds:uri="http://schemas.microsoft.com/sharepoint/v3/contenttype/forms"/>
  </ds:schemaRefs>
</ds:datastoreItem>
</file>

<file path=customXml/itemProps3.xml><?xml version="1.0" encoding="utf-8"?>
<ds:datastoreItem xmlns:ds="http://schemas.openxmlformats.org/officeDocument/2006/customXml" ds:itemID="{75E9D1CD-F465-4423-A14C-4D99FE3C8C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9426</TotalTime>
  <Words>40032</Words>
  <Application>Microsoft Office PowerPoint</Application>
  <PresentationFormat>On-screen Show (4:3)</PresentationFormat>
  <Paragraphs>4228</Paragraphs>
  <Slides>275</Slides>
  <Notes>272</Notes>
  <HiddenSlides>0</HiddenSlides>
  <MMClips>0</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275</vt:i4>
      </vt:variant>
    </vt:vector>
  </HeadingPairs>
  <TitlesOfParts>
    <vt:vector size="281" baseType="lpstr">
      <vt:lpstr>Office Theme</vt:lpstr>
      <vt:lpstr>Worksheet</vt:lpstr>
      <vt:lpstr>Document</vt:lpstr>
      <vt:lpstr>Photo Editor Photo</vt:lpstr>
      <vt:lpstr>Acrobat Document</vt:lpstr>
      <vt:lpstr>Image Document</vt:lpstr>
      <vt:lpstr>§ 213.113 Defective Rails</vt:lpstr>
      <vt:lpstr>§ 213.113 Defective Rails</vt:lpstr>
      <vt:lpstr>§ 213.113 Defective Rails</vt:lpstr>
      <vt:lpstr> Railhead Repair Welds</vt:lpstr>
      <vt:lpstr>§ 213.113 Defective Rails</vt:lpstr>
      <vt:lpstr>§ 213.113 Defective Rails</vt:lpstr>
      <vt:lpstr>§ 213.113 Defective Rails</vt:lpstr>
      <vt:lpstr>§ 213.113 Defective Rails</vt:lpstr>
      <vt:lpstr>§ 213.113 Defective Rails</vt:lpstr>
      <vt:lpstr>PowerPoint Presentation</vt:lpstr>
      <vt:lpstr>§ 213.113 Defective Rails</vt:lpstr>
      <vt:lpstr>§ 213.113 Defective Rails</vt:lpstr>
      <vt:lpstr>§ 213.113 Defective Rails</vt:lpstr>
      <vt:lpstr>§ 213.113 Defective Rails</vt:lpstr>
      <vt:lpstr>§ 213.113 Defective Rails</vt:lpstr>
      <vt:lpstr>§ 213.113 Defective Rails</vt:lpstr>
      <vt:lpstr>§ 213.113 Defective Rails</vt:lpstr>
      <vt:lpstr>§ 213.113 Defective Rails</vt:lpstr>
      <vt:lpstr>§ 213.113 Defective Rails</vt:lpstr>
      <vt:lpstr>§ 213.113 Defective Rails</vt:lpstr>
      <vt:lpstr>§ 213.113 Defective Rails</vt:lpstr>
      <vt:lpstr>§ 213.113 Defective Rails</vt:lpstr>
      <vt:lpstr>§ 213.113 Defective Rails</vt:lpstr>
      <vt:lpstr>Regional Support  Provides input and advice to headquarters and regional personnel for improved development of effective policies and programs regarding FRA Rail Integrity oversight to enhance rail safety</vt:lpstr>
      <vt:lpstr>§ 213.113 Defective Rails</vt:lpstr>
      <vt:lpstr>§ 213.113 Defective Rails</vt:lpstr>
      <vt:lpstr>§ 213.113 Defective Rails</vt:lpstr>
      <vt:lpstr>§ 213.113 Defective Rails</vt:lpstr>
      <vt:lpstr>§ 213.113 Defective Rails</vt:lpstr>
      <vt:lpstr>§ 213.113 Defective Rails</vt:lpstr>
      <vt:lpstr>PowerPoint Presentation</vt:lpstr>
      <vt:lpstr>§ 213.113 Defective Rails</vt:lpstr>
      <vt:lpstr>§ 213.113 Defective Rails</vt:lpstr>
      <vt:lpstr>§ 213.113 Defective Rails</vt:lpstr>
      <vt:lpstr>§ 213.113 Defective Rails</vt:lpstr>
      <vt:lpstr>§ 213.113 Defective Rails</vt:lpstr>
      <vt:lpstr>§ 213.113 Defective Rails</vt:lpstr>
      <vt:lpstr>§ 213.113 Defective Rails</vt:lpstr>
      <vt:lpstr>§ 213.113 Defective Rails</vt:lpstr>
      <vt:lpstr>§ 213.113 Defective Rails</vt:lpstr>
      <vt:lpstr>§ 213.113 Defective Rails</vt:lpstr>
      <vt:lpstr> Bond Pin</vt:lpstr>
      <vt:lpstr> Bolt Hole Crack</vt:lpstr>
      <vt:lpstr> Broken Base</vt:lpstr>
      <vt:lpstr>PowerPoint Presentation</vt:lpstr>
      <vt:lpstr> Compound Fissure</vt:lpstr>
      <vt:lpstr> Compound Fissure</vt:lpstr>
      <vt:lpstr> Crushed Head</vt:lpstr>
      <vt:lpstr> Damaged Rail</vt:lpstr>
      <vt:lpstr> Defective Weld</vt:lpstr>
      <vt:lpstr> Defective Weld Longitudinal</vt:lpstr>
      <vt:lpstr> Detail Fracture</vt:lpstr>
      <vt:lpstr> Detail Fracture</vt:lpstr>
      <vt:lpstr> Engine Burn Fracture</vt:lpstr>
      <vt:lpstr> Engine Burn Fracture</vt:lpstr>
      <vt:lpstr> Flattened Rail</vt:lpstr>
      <vt:lpstr> Head / Web Separation</vt:lpstr>
      <vt:lpstr> Head / Web Separation</vt:lpstr>
      <vt:lpstr> Head / Web Separation</vt:lpstr>
      <vt:lpstr> Horizontal Split Head</vt:lpstr>
      <vt:lpstr> Horizontal Split Head</vt:lpstr>
      <vt:lpstr> Ordinary Break</vt:lpstr>
      <vt:lpstr> Ordinary Break</vt:lpstr>
      <vt:lpstr> Piped Rail</vt:lpstr>
      <vt:lpstr> Split Web</vt:lpstr>
      <vt:lpstr> Split Web</vt:lpstr>
      <vt:lpstr> Transverse Fissure</vt:lpstr>
      <vt:lpstr> Transverse Fissure</vt:lpstr>
      <vt:lpstr> Vertical Split Head</vt:lpstr>
      <vt:lpstr> Vertical Split Head</vt:lpstr>
      <vt:lpstr> Vertical Split Head</vt:lpstr>
      <vt:lpstr> Vertical Split Head</vt:lpstr>
      <vt:lpstr>§ 213.115 Rail End                   Mismatch</vt:lpstr>
      <vt:lpstr>§ 213.118 CWR; Plan             Review and Approval   </vt:lpstr>
      <vt:lpstr>§ 213.118 CWR; Plan             Review and Approval   </vt:lpstr>
      <vt:lpstr>§ 213.118 CWR; Plan             Review and Approval   </vt:lpstr>
      <vt:lpstr>§ 213.118 CWR; Plan             Review and Approval   </vt:lpstr>
      <vt:lpstr>§ 213.118 CWR; Plan             Review and Approval   </vt:lpstr>
      <vt:lpstr>§ 213.119 CWR; Plan                             Contents    </vt:lpstr>
      <vt:lpstr>§ 213.119 CWR; Plan                             Contents    </vt:lpstr>
      <vt:lpstr>§ 213.119 CWR; Plan                             Contents    </vt:lpstr>
      <vt:lpstr>§ 213.119 CWR; Plan                             Contents    </vt:lpstr>
      <vt:lpstr>§ 213.119 CWR; Plan                             Contents    </vt:lpstr>
      <vt:lpstr>§ 213.119 CWR; Plan                             Contents    </vt:lpstr>
      <vt:lpstr>§ 213.119 CWR; Plan                             Contents    </vt:lpstr>
      <vt:lpstr>§ 213.119 CWR; Plan                             Contents    </vt:lpstr>
      <vt:lpstr>§ 213.119 CWR; Plan                             Contents    </vt:lpstr>
      <vt:lpstr>§ 213.119 CWR; Plan                             Contents    </vt:lpstr>
      <vt:lpstr>§ 213.119 CWR; Plan                             Contents    </vt:lpstr>
      <vt:lpstr>§ 213.119 CWR; Plan                             Contents    </vt:lpstr>
      <vt:lpstr>§ 213.119 CWR; Plan                             Contents    </vt:lpstr>
      <vt:lpstr>§ 213.119 CWR; Plan                             Contents    </vt:lpstr>
      <vt:lpstr>§ 213.119 CWR; Plan                             Contents    </vt:lpstr>
      <vt:lpstr>§ 213.119 CWR; Plan                             Contents    </vt:lpstr>
      <vt:lpstr>§ 213.119 CWR; Plan                             Contents    </vt:lpstr>
      <vt:lpstr>§ 213.119 CWR; Plan                             Contents    </vt:lpstr>
      <vt:lpstr>§ 213.119 CWR; Plan                             Contents    </vt:lpstr>
      <vt:lpstr>§ 213.119 CWR; Plan                             Contents    </vt:lpstr>
      <vt:lpstr>§ 213.119 CWR; Plan                             Contents    </vt:lpstr>
      <vt:lpstr>§ 213.119 CWR; Plan                             Contents    </vt:lpstr>
      <vt:lpstr>§ 213.119 CWR; Plan                             Contents    </vt:lpstr>
      <vt:lpstr>§ 213.119 CWR; Plan                             Contents    </vt:lpstr>
      <vt:lpstr>§ 213.119 CWR; Plan                             Contents    </vt:lpstr>
      <vt:lpstr>§ 213.119 CWR; Plan                             Contents    </vt:lpstr>
      <vt:lpstr>§ 213.121 Rail Joints</vt:lpstr>
      <vt:lpstr>§ 213.121 Rail Joints</vt:lpstr>
      <vt:lpstr>§ 213.121 Rail Joints</vt:lpstr>
      <vt:lpstr>§ 213.121 Rail Joints</vt:lpstr>
      <vt:lpstr>§ 213.121 Rail Joints</vt:lpstr>
      <vt:lpstr>§ 213.121 Rail Joints</vt:lpstr>
      <vt:lpstr>§ 213.121 Rail Joints</vt:lpstr>
      <vt:lpstr>§ 213.121 Rail Joints</vt:lpstr>
      <vt:lpstr>§ 213.121 Rail Joints</vt:lpstr>
      <vt:lpstr>§ 213.122 Torch Cut Rail</vt:lpstr>
      <vt:lpstr>§ 213.122 Torch Cut Rail</vt:lpstr>
      <vt:lpstr>§ 213.123 Tie Plates</vt:lpstr>
      <vt:lpstr>§ 213.123 Tie Plates</vt:lpstr>
      <vt:lpstr>§ 213.123 Stress Risers</vt:lpstr>
      <vt:lpstr>§ 213.127 Rail Fastening                   Systems</vt:lpstr>
      <vt:lpstr>§ 213.127 Rail Fastening                   Systems</vt:lpstr>
      <vt:lpstr>§ 213.127 Rail Fastening                   Systems</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213.133 Turnouts &amp; Track                        Crossings; Generally</vt:lpstr>
      <vt:lpstr>§ 213.135 Switches</vt:lpstr>
      <vt:lpstr>§ 213.135 Switches</vt:lpstr>
      <vt:lpstr>§ 213.135 Switches</vt:lpstr>
      <vt:lpstr>§ 213.135 Switches</vt:lpstr>
      <vt:lpstr>§ 213.135 Switches</vt:lpstr>
      <vt:lpstr>§ 213.135 Switches</vt:lpstr>
      <vt:lpstr>§ 213.135 Switches</vt:lpstr>
      <vt:lpstr>§ 213.135 Switches</vt:lpstr>
      <vt:lpstr>§ 213.135 Switches</vt:lpstr>
      <vt:lpstr>§ 213.135 Switches</vt:lpstr>
      <vt:lpstr>§ 213.137 Frogs</vt:lpstr>
      <vt:lpstr>§ 213.137 Frogs</vt:lpstr>
      <vt:lpstr>§ 213.137 Frogs</vt:lpstr>
      <vt:lpstr>§ 213.9  Classes of Track:                    Operating Speed Limits </vt:lpstr>
      <vt:lpstr>§ 213.137 Frogs</vt:lpstr>
      <vt:lpstr>§ 213.137 Frogs</vt:lpstr>
      <vt:lpstr>§ 213.137 Frogs (TYPES)</vt:lpstr>
      <vt:lpstr>§ 213.137 Frogs (TYPES)</vt:lpstr>
      <vt:lpstr>§ 213.137 Frogs (TYPES)</vt:lpstr>
      <vt:lpstr>§ 213.137 Frogs (TYPES)</vt:lpstr>
      <vt:lpstr>§ 213.137 Frogs (TYPES)</vt:lpstr>
      <vt:lpstr>§ 213.137 Frogs (TYPES)</vt:lpstr>
      <vt:lpstr>§ 213.139 Spring Rail Frogs</vt:lpstr>
      <vt:lpstr>§ 213.139 (a) Outer edge Wheel contact </vt:lpstr>
      <vt:lpstr>§ 213.139 Spring Rail Frogs</vt:lpstr>
      <vt:lpstr>§ 213.139 Spring Rail Frogs</vt:lpstr>
      <vt:lpstr>§ 213.139 Spring Rail Frogs</vt:lpstr>
      <vt:lpstr>§ 213.139 Spring Rail Frogs</vt:lpstr>
      <vt:lpstr>§ 213.139 Spring Rail Frogs</vt:lpstr>
      <vt:lpstr>§ 213.139 Spring Rail Frogs</vt:lpstr>
      <vt:lpstr>§ 213.139 Spring Rail Frogs</vt:lpstr>
      <vt:lpstr>§ 213.141 Self Guarded                  Frogs</vt:lpstr>
      <vt:lpstr>§ 213.143 Frog Guard Rails &amp;                     Guard Faces; Gage</vt:lpstr>
      <vt:lpstr>§ 213.143 Frog Guard Rails &amp;                     Guard Faces; Gage</vt:lpstr>
      <vt:lpstr>§ 213.143 Frog Guard Rails &amp;                     Guard Faces; Gage</vt:lpstr>
      <vt:lpstr>§ 213.143 Frog Guard Rails &amp;                     Guard Faces; Gage</vt:lpstr>
      <vt:lpstr>§ 213.143 Frog Guard Rails &amp;                     Guard Faces; Gage</vt:lpstr>
      <vt:lpstr>Part 213 - Track Safety Standards</vt:lpstr>
      <vt:lpstr>§ 213.205 Derails</vt:lpstr>
      <vt:lpstr>§ 213.205 Derails</vt:lpstr>
      <vt:lpstr>§ 213.205 Derails</vt:lpstr>
      <vt:lpstr>PowerPoint Presentation</vt:lpstr>
      <vt:lpstr>PowerPoint Presentation</vt:lpstr>
      <vt:lpstr>Part 213 - Track Safety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Railroad Administration</dc:title>
  <dc:creator>USDOT_User</dc:creator>
  <cp:lastModifiedBy>Rob Castiglione</cp:lastModifiedBy>
  <cp:revision>715</cp:revision>
  <cp:lastPrinted>2014-07-25T19:29:27Z</cp:lastPrinted>
  <dcterms:created xsi:type="dcterms:W3CDTF">2013-02-15T19:25:40Z</dcterms:created>
  <dcterms:modified xsi:type="dcterms:W3CDTF">2016-12-13T18:10:11Z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0x0101005DB3B886A306D64F9E7425CA937F5EC1</vt:lpwstr>
  </property>
</Properties>
</file>