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5"/>
  </p:sldMasterIdLst>
  <p:notesMasterIdLst>
    <p:notesMasterId r:id="rId52"/>
  </p:notesMasterIdLst>
  <p:handoutMasterIdLst>
    <p:handoutMasterId r:id="rId53"/>
  </p:handoutMasterIdLst>
  <p:sldIdLst>
    <p:sldId id="319" r:id="rId6"/>
    <p:sldId id="318" r:id="rId7"/>
    <p:sldId id="358" r:id="rId8"/>
    <p:sldId id="359" r:id="rId9"/>
    <p:sldId id="320" r:id="rId10"/>
    <p:sldId id="360" r:id="rId11"/>
    <p:sldId id="321" r:id="rId12"/>
    <p:sldId id="322" r:id="rId13"/>
    <p:sldId id="323" r:id="rId14"/>
    <p:sldId id="324" r:id="rId15"/>
    <p:sldId id="362" r:id="rId16"/>
    <p:sldId id="332" r:id="rId17"/>
    <p:sldId id="325" r:id="rId18"/>
    <p:sldId id="331" r:id="rId19"/>
    <p:sldId id="326" r:id="rId20"/>
    <p:sldId id="330" r:id="rId21"/>
    <p:sldId id="363" r:id="rId22"/>
    <p:sldId id="327" r:id="rId23"/>
    <p:sldId id="364" r:id="rId24"/>
    <p:sldId id="329" r:id="rId25"/>
    <p:sldId id="338" r:id="rId26"/>
    <p:sldId id="336" r:id="rId27"/>
    <p:sldId id="337" r:id="rId28"/>
    <p:sldId id="334" r:id="rId29"/>
    <p:sldId id="335" r:id="rId30"/>
    <p:sldId id="328" r:id="rId31"/>
    <p:sldId id="339" r:id="rId32"/>
    <p:sldId id="340" r:id="rId33"/>
    <p:sldId id="341" r:id="rId34"/>
    <p:sldId id="342" r:id="rId35"/>
    <p:sldId id="350" r:id="rId36"/>
    <p:sldId id="351" r:id="rId37"/>
    <p:sldId id="333" r:id="rId38"/>
    <p:sldId id="288" r:id="rId39"/>
    <p:sldId id="348" r:id="rId40"/>
    <p:sldId id="344" r:id="rId41"/>
    <p:sldId id="356" r:id="rId42"/>
    <p:sldId id="343" r:id="rId43"/>
    <p:sldId id="345" r:id="rId44"/>
    <p:sldId id="346" r:id="rId45"/>
    <p:sldId id="347" r:id="rId46"/>
    <p:sldId id="352" r:id="rId47"/>
    <p:sldId id="354" r:id="rId48"/>
    <p:sldId id="355" r:id="rId49"/>
    <p:sldId id="353" r:id="rId50"/>
    <p:sldId id="361" r:id="rId5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charset="0"/>
        <a:ea typeface="+mn-ea"/>
        <a:cs typeface="+mn-cs"/>
      </a:defRPr>
    </a:lvl1pPr>
    <a:lvl2pPr marL="457200" algn="l" rtl="0" fontAlgn="base">
      <a:spcBef>
        <a:spcPct val="0"/>
      </a:spcBef>
      <a:spcAft>
        <a:spcPct val="0"/>
      </a:spcAft>
      <a:defRPr sz="2000" kern="1200">
        <a:solidFill>
          <a:schemeClr val="tx1"/>
        </a:solidFill>
        <a:latin typeface="Times New Roman" charset="0"/>
        <a:ea typeface="+mn-ea"/>
        <a:cs typeface="+mn-cs"/>
      </a:defRPr>
    </a:lvl2pPr>
    <a:lvl3pPr marL="914400" algn="l" rtl="0" fontAlgn="base">
      <a:spcBef>
        <a:spcPct val="0"/>
      </a:spcBef>
      <a:spcAft>
        <a:spcPct val="0"/>
      </a:spcAft>
      <a:defRPr sz="2000" kern="1200">
        <a:solidFill>
          <a:schemeClr val="tx1"/>
        </a:solidFill>
        <a:latin typeface="Times New Roman" charset="0"/>
        <a:ea typeface="+mn-ea"/>
        <a:cs typeface="+mn-cs"/>
      </a:defRPr>
    </a:lvl3pPr>
    <a:lvl4pPr marL="1371600" algn="l" rtl="0" fontAlgn="base">
      <a:spcBef>
        <a:spcPct val="0"/>
      </a:spcBef>
      <a:spcAft>
        <a:spcPct val="0"/>
      </a:spcAft>
      <a:defRPr sz="2000" kern="1200">
        <a:solidFill>
          <a:schemeClr val="tx1"/>
        </a:solidFill>
        <a:latin typeface="Times New Roman" charset="0"/>
        <a:ea typeface="+mn-ea"/>
        <a:cs typeface="+mn-cs"/>
      </a:defRPr>
    </a:lvl4pPr>
    <a:lvl5pPr marL="1828800" algn="l" rtl="0" fontAlgn="base">
      <a:spcBef>
        <a:spcPct val="0"/>
      </a:spcBef>
      <a:spcAft>
        <a:spcPct val="0"/>
      </a:spcAft>
      <a:defRPr sz="2000" kern="1200">
        <a:solidFill>
          <a:schemeClr val="tx1"/>
        </a:solidFill>
        <a:latin typeface="Times New Roman" charset="0"/>
        <a:ea typeface="+mn-ea"/>
        <a:cs typeface="+mn-cs"/>
      </a:defRPr>
    </a:lvl5pPr>
    <a:lvl6pPr marL="2286000" algn="l" defTabSz="914400" rtl="0" eaLnBrk="1" latinLnBrk="0" hangingPunct="1">
      <a:defRPr sz="2000" kern="1200">
        <a:solidFill>
          <a:schemeClr val="tx1"/>
        </a:solidFill>
        <a:latin typeface="Times New Roman" charset="0"/>
        <a:ea typeface="+mn-ea"/>
        <a:cs typeface="+mn-cs"/>
      </a:defRPr>
    </a:lvl6pPr>
    <a:lvl7pPr marL="2743200" algn="l" defTabSz="914400" rtl="0" eaLnBrk="1" latinLnBrk="0" hangingPunct="1">
      <a:defRPr sz="2000" kern="1200">
        <a:solidFill>
          <a:schemeClr val="tx1"/>
        </a:solidFill>
        <a:latin typeface="Times New Roman" charset="0"/>
        <a:ea typeface="+mn-ea"/>
        <a:cs typeface="+mn-cs"/>
      </a:defRPr>
    </a:lvl7pPr>
    <a:lvl8pPr marL="3200400" algn="l" defTabSz="914400" rtl="0" eaLnBrk="1" latinLnBrk="0" hangingPunct="1">
      <a:defRPr sz="2000" kern="1200">
        <a:solidFill>
          <a:schemeClr val="tx1"/>
        </a:solidFill>
        <a:latin typeface="Times New Roman" charset="0"/>
        <a:ea typeface="+mn-ea"/>
        <a:cs typeface="+mn-cs"/>
      </a:defRPr>
    </a:lvl8pPr>
    <a:lvl9pPr marL="3657600" algn="l" defTabSz="914400" rtl="0" eaLnBrk="1" latinLnBrk="0" hangingPunct="1">
      <a:defRPr sz="20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2362" autoAdjust="0"/>
  </p:normalViewPr>
  <p:slideViewPr>
    <p:cSldViewPr>
      <p:cViewPr varScale="1">
        <p:scale>
          <a:sx n="64" d="100"/>
          <a:sy n="64" d="100"/>
        </p:scale>
        <p:origin x="-1248" y="-10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44"/>
    </p:cViewPr>
  </p:sorterViewPr>
  <p:notesViewPr>
    <p:cSldViewPr>
      <p:cViewPr varScale="1">
        <p:scale>
          <a:sx n="79" d="100"/>
          <a:sy n="79" d="100"/>
        </p:scale>
        <p:origin x="-240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en-US" dirty="0"/>
          </a:p>
        </p:txBody>
      </p:sp>
      <p:sp>
        <p:nvSpPr>
          <p:cNvPr id="634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en-US" dirty="0"/>
          </a:p>
        </p:txBody>
      </p:sp>
      <p:sp>
        <p:nvSpPr>
          <p:cNvPr id="634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en-US" dirty="0"/>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A83B290-2F4B-4E85-88FA-6FD8EE8590C3}" type="slidenum">
              <a:rPr lang="en-US" altLang="en-US"/>
              <a:pPr/>
              <a:t>‹#›</a:t>
            </a:fld>
            <a:endParaRPr lang="en-US" altLang="en-US" dirty="0"/>
          </a:p>
        </p:txBody>
      </p:sp>
    </p:spTree>
    <p:extLst>
      <p:ext uri="{BB962C8B-B14F-4D97-AF65-F5344CB8AC3E}">
        <p14:creationId xmlns:p14="http://schemas.microsoft.com/office/powerpoint/2010/main" val="7608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en-US" dirty="0"/>
          </a:p>
        </p:txBody>
      </p:sp>
      <p:sp>
        <p:nvSpPr>
          <p:cNvPr id="2048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en-US" dirty="0"/>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en-US" dirty="0"/>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CDAEEA3-DB65-4AE1-93A8-AA110ECA8312}" type="slidenum">
              <a:rPr lang="en-US" altLang="en-US"/>
              <a:pPr/>
              <a:t>‹#›</a:t>
            </a:fld>
            <a:endParaRPr lang="en-US" altLang="en-US" dirty="0"/>
          </a:p>
        </p:txBody>
      </p:sp>
    </p:spTree>
    <p:extLst>
      <p:ext uri="{BB962C8B-B14F-4D97-AF65-F5344CB8AC3E}">
        <p14:creationId xmlns:p14="http://schemas.microsoft.com/office/powerpoint/2010/main" val="40873535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Railway_signa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Newcastle_and_Frenchtown_Turnpike_and_Rail_Roa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of railroad signaling is a story of innovation, technology, and an</a:t>
            </a:r>
            <a:r>
              <a:rPr lang="en-US" baseline="0" dirty="0" smtClean="0"/>
              <a:t> obsessive search for safety.  This obsession began more than 150 years ago and continues unabated today.  Over the years, signal engineers have used whatever technology was available to them the make America's railroads safer and more efficient.  Safety and efficiency are the purposes for railroad signaling.</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1</a:t>
            </a:fld>
            <a:endParaRPr lang="en-US" altLang="en-US" dirty="0"/>
          </a:p>
        </p:txBody>
      </p:sp>
    </p:spTree>
    <p:extLst>
      <p:ext uri="{BB962C8B-B14F-4D97-AF65-F5344CB8AC3E}">
        <p14:creationId xmlns:p14="http://schemas.microsoft.com/office/powerpoint/2010/main" val="424100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train approaches Station Bravo</a:t>
            </a:r>
            <a:r>
              <a:rPr lang="en-US" baseline="0" dirty="0" smtClean="0"/>
              <a:t> the Bravo Signalman communicates with the Alpha Station Signalman to ensure that the block is clear.  The Alpha Station Signalman sets the Alpha Signal to “STOP”, then communicates to the Bravo Station Signalman that the block is clear.  The Bravo Station Signalman then sets the Bravo Signal to “Clear.”  Once the train enters the block the Bravo Signalman sets the Bravo Signal to “STOP.”</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12</a:t>
            </a:fld>
            <a:endParaRPr lang="en-US" altLang="en-US" dirty="0"/>
          </a:p>
        </p:txBody>
      </p:sp>
    </p:spTree>
    <p:extLst>
      <p:ext uri="{BB962C8B-B14F-4D97-AF65-F5344CB8AC3E}">
        <p14:creationId xmlns:p14="http://schemas.microsoft.com/office/powerpoint/2010/main" val="227088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manual</a:t>
            </a:r>
            <a:r>
              <a:rPr lang="en-US" baseline="0" dirty="0" smtClean="0"/>
              <a:t> block signal system solved many of the safety problems related to operating trains between junctions, but problems still existed at junctions and crossings.  American signal engineers looked to an English innovation to improve  safety and efficiency at junctions.  A London based company, Saxby and Farmer had invented the first interlocking machine.</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13</a:t>
            </a:fld>
            <a:endParaRPr lang="en-US" altLang="en-US" dirty="0"/>
          </a:p>
        </p:txBody>
      </p:sp>
    </p:spTree>
    <p:extLst>
      <p:ext uri="{BB962C8B-B14F-4D97-AF65-F5344CB8AC3E}">
        <p14:creationId xmlns:p14="http://schemas.microsoft.com/office/powerpoint/2010/main" val="15872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minimal interlocking consists of signals, but usually includes additional appliances such as switches and derails, and may include crossings at grade and movable bridges.  Some of the fundamental principles of interlocking include:</a:t>
            </a:r>
          </a:p>
          <a:p>
            <a:pPr marL="628650" lvl="1" indent="-171450">
              <a:buFont typeface="Arial" panose="020B0604020202020204" pitchFamily="34" charset="0"/>
              <a:buChar char="•"/>
            </a:pPr>
            <a:r>
              <a:rPr lang="en-US" dirty="0" smtClean="0"/>
              <a:t>Signals may not be operated to permit conflicting train movements to take place at the same time.</a:t>
            </a:r>
          </a:p>
          <a:p>
            <a:pPr marL="628650" lvl="1" indent="-171450">
              <a:buFont typeface="Arial" panose="020B0604020202020204" pitchFamily="34" charset="0"/>
              <a:buChar char="•"/>
            </a:pPr>
            <a:r>
              <a:rPr lang="en-US" dirty="0" smtClean="0"/>
              <a:t>Switches and other appliances in the route must be properly 'set' (in position) before a signal may allow train movements to enter that route.</a:t>
            </a:r>
          </a:p>
          <a:p>
            <a:pPr marL="628650" lvl="1" indent="-171450">
              <a:buFont typeface="Arial" panose="020B0604020202020204" pitchFamily="34" charset="0"/>
              <a:buChar char="•"/>
            </a:pPr>
            <a:r>
              <a:rPr lang="en-US" dirty="0" smtClean="0"/>
              <a:t>Once a route is established and a train is given a signal to proceed over that route, all switches and other movable appliances in the route are locked in position until either </a:t>
            </a:r>
          </a:p>
          <a:p>
            <a:pPr marL="1085850" lvl="2" indent="-171450">
              <a:buFont typeface="Wingdings" panose="05000000000000000000" pitchFamily="2" charset="2"/>
              <a:buChar char="Ø"/>
            </a:pPr>
            <a:r>
              <a:rPr lang="en-US" dirty="0" smtClean="0"/>
              <a:t>the train passes out of the portion of the route affected, or</a:t>
            </a:r>
          </a:p>
          <a:p>
            <a:pPr marL="1085850" lvl="2" indent="-171450">
              <a:buFont typeface="Wingdings" panose="05000000000000000000" pitchFamily="2" charset="2"/>
              <a:buChar char="Ø"/>
            </a:pPr>
            <a:r>
              <a:rPr lang="en-US" dirty="0" smtClean="0"/>
              <a:t>the signal to proceed is withdrawn and sufficient time has passed to ensure that a train approaching that route has had opportunity to come to a stop before passing the signal.</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14</a:t>
            </a:fld>
            <a:endParaRPr lang="en-US" altLang="en-US" dirty="0"/>
          </a:p>
        </p:txBody>
      </p:sp>
    </p:spTree>
    <p:extLst>
      <p:ext uri="{BB962C8B-B14F-4D97-AF65-F5344CB8AC3E}">
        <p14:creationId xmlns:p14="http://schemas.microsoft.com/office/powerpoint/2010/main" val="424795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15</a:t>
            </a:fld>
            <a:endParaRPr lang="en-US" altLang="en-US" dirty="0"/>
          </a:p>
        </p:txBody>
      </p:sp>
    </p:spTree>
    <p:extLst>
      <p:ext uri="{BB962C8B-B14F-4D97-AF65-F5344CB8AC3E}">
        <p14:creationId xmlns:p14="http://schemas.microsoft.com/office/powerpoint/2010/main" val="177872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Each circuit detects a defined section of track, such as a block.  These sections are separated by insulated joints, usually in both rails. To prevent one circuit from falsely powering another in the event of insulation failure, the electrical polarity is usually reversed from section to section.  Circuits are powered at low voltages (1.5 to 12 V DC) to protect against line power failures. The relays and the power supply are attached to opposite ends of the section to prevent broken rails from electrically isolating part of the track from the circuit.  A series resistor limits the current when the track circuit is short-circuited.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When a track circuit is in its normal state current flows from the battery to the relay, energizing its coils.  This indicates</a:t>
            </a:r>
            <a:r>
              <a:rPr lang="en-US" baseline="0" dirty="0" smtClean="0"/>
              <a:t> to the signal system that the track circuit is unoccupied and that the rails are not broken, hence it is safe to proceed.</a:t>
            </a:r>
          </a:p>
          <a:p>
            <a:endParaRPr lang="en-US" baseline="0" dirty="0" smtClean="0"/>
          </a:p>
          <a:p>
            <a:r>
              <a:rPr lang="en-US" baseline="0" dirty="0" smtClean="0"/>
              <a:t>If the track circuit is occupied by a train the wheels will “shunt” the current away from the relay causing it to de-energize setting the signal to “Stop” indicating that the track is occupied and that it is unsafe to enter.</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16</a:t>
            </a:fld>
            <a:endParaRPr lang="en-US" altLang="en-US" dirty="0"/>
          </a:p>
        </p:txBody>
      </p:sp>
    </p:spTree>
    <p:extLst>
      <p:ext uri="{BB962C8B-B14F-4D97-AF65-F5344CB8AC3E}">
        <p14:creationId xmlns:p14="http://schemas.microsoft.com/office/powerpoint/2010/main" val="239683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18</a:t>
            </a:fld>
            <a:endParaRPr lang="en-US" altLang="en-US" dirty="0"/>
          </a:p>
        </p:txBody>
      </p:sp>
    </p:spTree>
    <p:extLst>
      <p:ext uri="{BB962C8B-B14F-4D97-AF65-F5344CB8AC3E}">
        <p14:creationId xmlns:p14="http://schemas.microsoft.com/office/powerpoint/2010/main" val="409458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installing a series of track circuits between station the signal system now has the capability of monitoring track occupancy in the entire block between stations.  This arrangement makes the communications between stations automatic, thereby relieving the block operator or block signalman from manually operating the signals. </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20</a:t>
            </a:fld>
            <a:endParaRPr lang="en-US" altLang="en-US" dirty="0"/>
          </a:p>
        </p:txBody>
      </p:sp>
    </p:spTree>
    <p:extLst>
      <p:ext uri="{BB962C8B-B14F-4D97-AF65-F5344CB8AC3E}">
        <p14:creationId xmlns:p14="http://schemas.microsoft.com/office/powerpoint/2010/main" val="77674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a:t>
            </a:r>
            <a:r>
              <a:rPr lang="en-US" baseline="0" dirty="0" smtClean="0"/>
              <a:t> form of an Automatic Block Signal System uses track circuits to detect track occupancy and to automatically set the opposing block signal to “Stop.”</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21</a:t>
            </a:fld>
            <a:endParaRPr lang="en-US" altLang="en-US" dirty="0"/>
          </a:p>
        </p:txBody>
      </p:sp>
    </p:spTree>
    <p:extLst>
      <p:ext uri="{BB962C8B-B14F-4D97-AF65-F5344CB8AC3E}">
        <p14:creationId xmlns:p14="http://schemas.microsoft.com/office/powerpoint/2010/main" val="337519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manual block system provided safety for train movements between station, but was very inefficient as it only allowed one train at a time to occupy the block.  The</a:t>
            </a:r>
            <a:r>
              <a:rPr lang="en-US" baseline="0" dirty="0" smtClean="0"/>
              <a:t> s</a:t>
            </a:r>
            <a:r>
              <a:rPr lang="en-US" dirty="0" smtClean="0"/>
              <a:t>ignal</a:t>
            </a:r>
            <a:r>
              <a:rPr lang="en-US" baseline="0" dirty="0" smtClean="0"/>
              <a:t> engineers of the day were able to improve operational efficiency by adding intermediate signals between stations to govern movement over each track circuit for train movements in the same direction.</a:t>
            </a:r>
          </a:p>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22</a:t>
            </a:fld>
            <a:endParaRPr lang="en-US" altLang="en-US" dirty="0"/>
          </a:p>
        </p:txBody>
      </p:sp>
    </p:spTree>
    <p:extLst>
      <p:ext uri="{BB962C8B-B14F-4D97-AF65-F5344CB8AC3E}">
        <p14:creationId xmlns:p14="http://schemas.microsoft.com/office/powerpoint/2010/main" val="337519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function of a basic Automatic Block Signal System (ABS) is to</a:t>
            </a:r>
            <a:r>
              <a:rPr lang="en-US" baseline="0" dirty="0" smtClean="0"/>
              <a:t> increase efficiency by allowing one train to follow another into and through a series of blocks between stations.  ABS also provides limited protection from opposing trains, but the primary protection remains the train order.</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23</a:t>
            </a:fld>
            <a:endParaRPr lang="en-US" altLang="en-US" dirty="0"/>
          </a:p>
        </p:txBody>
      </p:sp>
    </p:spTree>
    <p:extLst>
      <p:ext uri="{BB962C8B-B14F-4D97-AF65-F5344CB8AC3E}">
        <p14:creationId xmlns:p14="http://schemas.microsoft.com/office/powerpoint/2010/main" val="337313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Recognize the history and development of modern signal and train control system and how signal</a:t>
            </a:r>
            <a:r>
              <a:rPr lang="en-US" baseline="0" dirty="0" smtClean="0"/>
              <a:t> systems evolved as new technologies became available.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Understand that while the technologies employed in railroad signaling have changed, the fundamental principles have remained the same by comparing and contrasting older technologies with the new.</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Recognize how 49 CFR 236.0  determine the railroads’ method of operation and operating speeds.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a:t>
            </a:fld>
            <a:endParaRPr lang="en-US" altLang="en-US" dirty="0"/>
          </a:p>
        </p:txBody>
      </p:sp>
    </p:spTree>
    <p:extLst>
      <p:ext uri="{BB962C8B-B14F-4D97-AF65-F5344CB8AC3E}">
        <p14:creationId xmlns:p14="http://schemas.microsoft.com/office/powerpoint/2010/main" val="396289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Absolute Permissive Block (APB) Signal System is a variation of ABS that features a “Tumble</a:t>
            </a:r>
            <a:r>
              <a:rPr lang="en-US" baseline="0" dirty="0" smtClean="0"/>
              <a:t> down” function for opposing train movements.  When a train enters the block, not only does the opposing signal get set to “STOP”, but all the opposing signal to the next station get set to “STOP” also.  This provides “absolute” protection from opposing trains while still permitting following trains to operate into the block.</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24</a:t>
            </a:fld>
            <a:endParaRPr lang="en-US" altLang="en-US" dirty="0"/>
          </a:p>
        </p:txBody>
      </p:sp>
    </p:spTree>
    <p:extLst>
      <p:ext uri="{BB962C8B-B14F-4D97-AF65-F5344CB8AC3E}">
        <p14:creationId xmlns:p14="http://schemas.microsoft.com/office/powerpoint/2010/main" val="307499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mid-1920’s three technologies were merging to allow for a giant leap in railroad signaling and train operations.  The well understood principles of block signaling</a:t>
            </a:r>
            <a:r>
              <a:rPr lang="en-US" baseline="0" dirty="0" smtClean="0"/>
              <a:t> and interlocking principles began to merge with the emerging science of electronic communications.</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25</a:t>
            </a:fld>
            <a:endParaRPr lang="en-US" altLang="en-US" dirty="0"/>
          </a:p>
        </p:txBody>
      </p:sp>
    </p:spTree>
    <p:extLst>
      <p:ext uri="{BB962C8B-B14F-4D97-AF65-F5344CB8AC3E}">
        <p14:creationId xmlns:p14="http://schemas.microsoft.com/office/powerpoint/2010/main" val="343655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1927, the New York Central installed the first Traffic Control</a:t>
            </a:r>
            <a:r>
              <a:rPr lang="en-US" baseline="0" dirty="0" smtClean="0"/>
              <a:t> System (TCS).  This system place a series of manually controlled interlocking plants within an automatic block territory.  These manual interlocking plants were connected to a central office machine where a single dispatcher could control the entire territory.  The signal system now became the method of train operations.  General Railroad Signal Company installed this system and went on to market it a Centralized Traffic Control (CTC), but CTC is a Traffic control System.</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26</a:t>
            </a:fld>
            <a:endParaRPr lang="en-US" altLang="en-US" dirty="0"/>
          </a:p>
        </p:txBody>
      </p:sp>
    </p:spTree>
    <p:extLst>
      <p:ext uri="{BB962C8B-B14F-4D97-AF65-F5344CB8AC3E}">
        <p14:creationId xmlns:p14="http://schemas.microsoft.com/office/powerpoint/2010/main" val="995522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 ATS was more popular on rapid transit systems and dedicated commuter rail than freight or long distance passenger lines due to a combination of the increased complexity found in mainline railroad operations, the risk of inadvertent activation by debris or other wayside appliances, and the danger of emergency brake applications at high speeds. </a:t>
            </a:r>
          </a:p>
          <a:p>
            <a:endParaRPr lang="en-US" dirty="0" smtClean="0"/>
          </a:p>
          <a:p>
            <a:r>
              <a:rPr lang="en-US" dirty="0" smtClean="0"/>
              <a:t>In 1910 the Pennsylvania and Long Island Rail Road installed a mechanical ATS system covering various lines to New York Penn Station using the trip value system which was designed to prevent inadvertent activations from debris.</a:t>
            </a:r>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27</a:t>
            </a:fld>
            <a:endParaRPr lang="en-US" altLang="en-US" dirty="0"/>
          </a:p>
        </p:txBody>
      </p:sp>
    </p:spTree>
    <p:extLst>
      <p:ext uri="{BB962C8B-B14F-4D97-AF65-F5344CB8AC3E}">
        <p14:creationId xmlns:p14="http://schemas.microsoft.com/office/powerpoint/2010/main" val="377403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Railway Signal corporation introduced its Intermittent</a:t>
            </a:r>
            <a:r>
              <a:rPr lang="en-US" baseline="0" dirty="0" smtClean="0"/>
              <a:t> Inductive Automatic Train Stop</a:t>
            </a:r>
            <a:r>
              <a:rPr lang="en-US" dirty="0" smtClean="0"/>
              <a:t> system in the 1920s which made use of Inductive loops in a "shoe" mounted outside of the running rails.  This system was also of the acknowledgment type.  If a train passed a restrictive signal and the operator took no action within 5 seconds the system would stop the train.  This</a:t>
            </a:r>
            <a:r>
              <a:rPr lang="en-US" baseline="0" dirty="0" smtClean="0"/>
              <a:t> system was installed by s</a:t>
            </a:r>
            <a:r>
              <a:rPr lang="en-US" dirty="0" smtClean="0"/>
              <a:t>everal railroads</a:t>
            </a:r>
            <a:r>
              <a:rPr lang="en-US" baseline="0" dirty="0" smtClean="0"/>
              <a:t> and</a:t>
            </a:r>
            <a:r>
              <a:rPr lang="en-US" dirty="0" smtClean="0"/>
              <a:t> continues to see service today.   In</a:t>
            </a:r>
            <a:r>
              <a:rPr lang="en-US" baseline="0" dirty="0" smtClean="0"/>
              <a:t> September 1920, the Interstate Commerce Commission issued Order Number 13,514 requiring 49 railroads to install ATS on at least one of their passenger division.</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28</a:t>
            </a:fld>
            <a:endParaRPr lang="en-US" altLang="en-US" dirty="0"/>
          </a:p>
        </p:txBody>
      </p:sp>
    </p:spTree>
    <p:extLst>
      <p:ext uri="{BB962C8B-B14F-4D97-AF65-F5344CB8AC3E}">
        <p14:creationId xmlns:p14="http://schemas.microsoft.com/office/powerpoint/2010/main" val="423017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purpose of a signal system is to enforce a safe separation between trains and to stop or slow trains in advance of a restrictive situation. The cab signal system is an improvement over the </a:t>
            </a:r>
            <a:r>
              <a:rPr lang="en-US" dirty="0" smtClean="0">
                <a:hlinkClick r:id="rId3" tooltip="Railway signal"/>
              </a:rPr>
              <a:t>wayside signal</a:t>
            </a:r>
            <a:r>
              <a:rPr lang="en-US" dirty="0" smtClean="0"/>
              <a:t> system, where visual signals beside or above the right-of-way govern the movement of trains, as it provides the train operator with a continuous reminder of the last wayside signal or a continuous indication of the state of the track ahead.</a:t>
            </a:r>
          </a:p>
          <a:p>
            <a:endParaRPr lang="en-US" dirty="0" smtClean="0"/>
          </a:p>
          <a:p>
            <a:r>
              <a:rPr lang="en-US" dirty="0" smtClean="0"/>
              <a:t>All cab signaling systems must have a continuous in-cab indication to inform the driver of track condition ahead; however, these fall into two main categories. </a:t>
            </a:r>
            <a:r>
              <a:rPr lang="en-US" b="1" dirty="0" smtClean="0"/>
              <a:t>Intermittent</a:t>
            </a:r>
            <a:r>
              <a:rPr lang="en-US" dirty="0" smtClean="0"/>
              <a:t> cab signals are updated at discrete points along the rail line and between these points the display will reflect information from the last update. </a:t>
            </a:r>
            <a:r>
              <a:rPr lang="en-US" b="1" dirty="0" smtClean="0"/>
              <a:t>Continuous</a:t>
            </a:r>
            <a:r>
              <a:rPr lang="en-US" dirty="0" smtClean="0"/>
              <a:t> cab signals receive a continuous flow of information about the state of the track ahead and can have the cab indication change at any time to reflect any updates. The majority of cab signaling systems, including those that use coded track circuits, are continuous.</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29</a:t>
            </a:fld>
            <a:endParaRPr lang="en-US" altLang="en-US" dirty="0"/>
          </a:p>
        </p:txBody>
      </p:sp>
    </p:spTree>
    <p:extLst>
      <p:ext uri="{BB962C8B-B14F-4D97-AF65-F5344CB8AC3E}">
        <p14:creationId xmlns:p14="http://schemas.microsoft.com/office/powerpoint/2010/main" val="3978695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Automatic Train Control (ATC) systems in the United States are almost always integrated with existing continuous  cab signal  systems. The ATC comes from electronics in the locomotive that implement some form of speed control based on the inputs of the cab signaling system.</a:t>
            </a:r>
            <a:r>
              <a:rPr lang="en-US" baseline="30000" dirty="0" smtClean="0"/>
              <a:t> </a:t>
            </a:r>
            <a:r>
              <a:rPr lang="en-US" dirty="0" smtClean="0"/>
              <a:t> If the train speed exceeds the maximum speed allowed for that portion of track, an over-speed alarm sounds in the cab.  If the engineer fails to reduce speed and/or make a brake application to reduce speed a penalty brake application is made automatically.</a:t>
            </a:r>
            <a:r>
              <a:rPr lang="en-US" baseline="30000" dirty="0" smtClean="0"/>
              <a:t> </a:t>
            </a:r>
            <a:r>
              <a:rPr lang="en-US" dirty="0" smtClean="0"/>
              <a:t> </a:t>
            </a:r>
          </a:p>
          <a:p>
            <a:endParaRPr lang="en-US" dirty="0" smtClean="0"/>
          </a:p>
          <a:p>
            <a:r>
              <a:rPr lang="en-US" dirty="0" smtClean="0"/>
              <a:t>Due to the more sensitive handling and control issues with North American freight trains, ATC is almost exclusively applied to passenger locomotives in both inter-city and commuter service with freight trains making use of cab signals without speed control.  Some high-volume passenger railroads such as Amtrak, Metro North and the Long Island Rail Road require the use of speed control on freight trains that run on all or part of their systems.</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30</a:t>
            </a:fld>
            <a:endParaRPr lang="en-US" altLang="en-US" dirty="0"/>
          </a:p>
        </p:txBody>
      </p:sp>
    </p:spTree>
    <p:extLst>
      <p:ext uri="{BB962C8B-B14F-4D97-AF65-F5344CB8AC3E}">
        <p14:creationId xmlns:p14="http://schemas.microsoft.com/office/powerpoint/2010/main" val="648337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This rule requires that a block signal system complying with the RS&amp;I or a manual block system complying with the provisions of this section be installed where passenger trains operate at 60 or more miles per hour or freight trains operate at 50 or more miles per hour.  Further, an automatic train stop, train control, or cab signal system shall be installed where any train operates at 80 or more miles per hour.</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This section details how a manual block system shall   operate and requires that it be </a:t>
            </a:r>
            <a:r>
              <a:rPr lang="en-US" sz="1200" u="sng" kern="1200" dirty="0" smtClean="0">
                <a:solidFill>
                  <a:schemeClr val="tx1"/>
                </a:solidFill>
                <a:effectLst/>
                <a:latin typeface="Arial" charset="0"/>
                <a:ea typeface="+mn-ea"/>
                <a:cs typeface="+mn-cs"/>
              </a:rPr>
              <a:t>permanently in effect</a:t>
            </a:r>
            <a:r>
              <a:rPr lang="en-US" sz="1200" kern="1200" dirty="0" smtClean="0">
                <a:solidFill>
                  <a:schemeClr val="tx1"/>
                </a:solidFill>
                <a:effectLst/>
                <a:latin typeface="Arial" charset="0"/>
                <a:ea typeface="+mn-ea"/>
                <a:cs typeface="+mn-cs"/>
              </a:rPr>
              <a:t>, i.e., all trains must be operated by manual block system rules.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 </a:t>
            </a:r>
            <a:r>
              <a:rPr lang="en-US" sz="1200" b="1" kern="1200" dirty="0" smtClean="0">
                <a:solidFill>
                  <a:schemeClr val="tx1"/>
                </a:solidFill>
                <a:effectLst/>
                <a:latin typeface="Arial" charset="0"/>
                <a:ea typeface="+mn-ea"/>
                <a:cs typeface="+mn-cs"/>
              </a:rPr>
              <a:t>manual block system</a:t>
            </a:r>
            <a:r>
              <a:rPr lang="en-US" sz="1200" kern="1200" dirty="0" smtClean="0">
                <a:solidFill>
                  <a:schemeClr val="tx1"/>
                </a:solidFill>
                <a:effectLst/>
                <a:latin typeface="Arial" charset="0"/>
                <a:ea typeface="+mn-ea"/>
                <a:cs typeface="+mn-cs"/>
              </a:rPr>
              <a:t> is a method of train operation by mandatory directives or voice rules, in non signaled territory (or against current of traffic), which authorizes movements between defined limits or blocks, and conforms with </a:t>
            </a:r>
            <a:r>
              <a:rPr lang="en-US" sz="1200" kern="1200" dirty="0" smtClean="0">
                <a:solidFill>
                  <a:schemeClr val="tx1"/>
                </a:solidFill>
                <a:effectLst/>
                <a:latin typeface="Arial" charset="0"/>
                <a:ea typeface="+mn-ea"/>
                <a:cs typeface="+mn-cs"/>
                <a:sym typeface="WP TypographicSymbols"/>
              </a:rPr>
              <a:t></a:t>
            </a:r>
            <a:r>
              <a:rPr lang="en-US" sz="1200" kern="1200" dirty="0" smtClean="0">
                <a:solidFill>
                  <a:schemeClr val="tx1"/>
                </a:solidFill>
                <a:effectLst/>
                <a:latin typeface="Arial" charset="0"/>
                <a:ea typeface="+mn-ea"/>
                <a:cs typeface="+mn-cs"/>
              </a:rPr>
              <a:t>236.0(c)(1),(2),(3),&amp;(4).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individual operating rules of a railroad will determine if the method of operation conforms to a manual block system.</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Note that a methodology, such as the track warrant control rules of some carrier</a:t>
            </a:r>
            <a:r>
              <a:rPr lang="en-US" sz="1200" kern="1200" dirty="0" smtClean="0">
                <a:solidFill>
                  <a:schemeClr val="tx1"/>
                </a:solidFill>
                <a:effectLst/>
                <a:latin typeface="Arial" charset="0"/>
                <a:ea typeface="+mn-ea"/>
                <a:cs typeface="+mn-cs"/>
                <a:sym typeface="WP TypographicSymbols"/>
              </a:rPr>
              <a:t>’</a:t>
            </a:r>
            <a:r>
              <a:rPr lang="en-US" sz="1200" kern="1200" dirty="0" smtClean="0">
                <a:solidFill>
                  <a:schemeClr val="tx1"/>
                </a:solidFill>
                <a:effectLst/>
                <a:latin typeface="Arial" charset="0"/>
                <a:ea typeface="+mn-ea"/>
                <a:cs typeface="+mn-cs"/>
              </a:rPr>
              <a:t>s, which permit and establish yard limits within designated blocks; does not conform to the above manual block system, because trains are permitted to enter the main track within designated yard limit areas without direct authority or regard for block occupancy.</a:t>
            </a:r>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31</a:t>
            </a:fld>
            <a:endParaRPr lang="en-US" altLang="en-US" dirty="0"/>
          </a:p>
        </p:txBody>
      </p:sp>
    </p:spTree>
    <p:extLst>
      <p:ext uri="{BB962C8B-B14F-4D97-AF65-F5344CB8AC3E}">
        <p14:creationId xmlns:p14="http://schemas.microsoft.com/office/powerpoint/2010/main" val="1548848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Prior to December 31, 2015, where any train is permitted to operate at a speed of 80 or more miles per hour, an automatic cab signal, automatic train stop, or automatic train control system complying with the provisions of this part shall be installed, unless an FRA approved PTC system meeting the requirements of this part for the subject speed and other operating conditions, is installed. </a:t>
            </a:r>
          </a:p>
          <a:p>
            <a:endParaRPr lang="en-US" dirty="0" smtClean="0"/>
          </a:p>
          <a:p>
            <a:r>
              <a:rPr lang="en-US" dirty="0" smtClean="0"/>
              <a:t>(2) On and after December 31, 2015, where any train is permitted to operate at a speed of 80 or more miles per hour, a PTC system complying with the provisions of subpart I shall be installed and operational, unless FRA approval to continue to operate with an automatic cab signal, automatic train stop, or automatic train control system complying with the provisions of this part has been justified to, and approved by, the Associate Administrator. </a:t>
            </a:r>
          </a:p>
          <a:p>
            <a:endParaRPr lang="en-US" dirty="0" smtClean="0"/>
          </a:p>
          <a:p>
            <a:r>
              <a:rPr lang="en-US" dirty="0" smtClean="0"/>
              <a:t>(3) Subpart H of this part sets forth requirements for voluntary installation of PTC systems, and subpart I of this part sets forth requirements for mandated installation of PTC systems, each under conditions specified in their respective subpart. </a:t>
            </a:r>
          </a:p>
          <a:p>
            <a:endParaRPr lang="en-US" dirty="0" smtClean="0"/>
          </a:p>
          <a:p>
            <a:r>
              <a:rPr lang="en-US" dirty="0" smtClean="0"/>
              <a:t>As you can see 49 CFR 236.0 ties</a:t>
            </a:r>
            <a:r>
              <a:rPr lang="en-US" baseline="0" dirty="0" smtClean="0"/>
              <a:t> the train speed to the minimum requirement of the method of train operation.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32</a:t>
            </a:fld>
            <a:endParaRPr lang="en-US" altLang="en-US" dirty="0"/>
          </a:p>
        </p:txBody>
      </p:sp>
    </p:spTree>
    <p:extLst>
      <p:ext uri="{BB962C8B-B14F-4D97-AF65-F5344CB8AC3E}">
        <p14:creationId xmlns:p14="http://schemas.microsoft.com/office/powerpoint/2010/main" val="1223101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level crossings had a flagman in a nearby booth who would, on the approach of a train, wave a red flag or lantern to stop all traffic and clear the tracks.  Manual or electrical closable gates that barricaded the roadway were later introduced, intended to be a complete barrier against intrusion of any road traffic onto the railway.  In the early days of the railways much road traffic was horse drawn or included livestock, requiring a full barrier crossing the entire width of the road.  When opened to allow road users to cross the tracks, the gates were swung across the width of the railway, preventing any pedestrians or animals getting onto the tracks. The first US patent for such crossing gates was awarded on 1867.</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33</a:t>
            </a:fld>
            <a:endParaRPr lang="en-US" altLang="en-US" dirty="0"/>
          </a:p>
        </p:txBody>
      </p:sp>
    </p:spTree>
    <p:extLst>
      <p:ext uri="{BB962C8B-B14F-4D97-AF65-F5344CB8AC3E}">
        <p14:creationId xmlns:p14="http://schemas.microsoft.com/office/powerpoint/2010/main" val="263906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14485" eaLnBrk="0" hangingPunct="0">
              <a:defRPr sz="2300">
                <a:solidFill>
                  <a:schemeClr val="tx1"/>
                </a:solidFill>
                <a:latin typeface="Times New Roman" pitchFamily="18" charset="0"/>
              </a:defRPr>
            </a:lvl1pPr>
            <a:lvl2pPr marL="702756" indent="-270291" defTabSz="914485" eaLnBrk="0" hangingPunct="0">
              <a:defRPr sz="2300">
                <a:solidFill>
                  <a:schemeClr val="tx1"/>
                </a:solidFill>
                <a:latin typeface="Times New Roman" pitchFamily="18" charset="0"/>
              </a:defRPr>
            </a:lvl2pPr>
            <a:lvl3pPr marL="1081164" indent="-216233" defTabSz="914485" eaLnBrk="0" hangingPunct="0">
              <a:defRPr sz="2300">
                <a:solidFill>
                  <a:schemeClr val="tx1"/>
                </a:solidFill>
                <a:latin typeface="Times New Roman" pitchFamily="18" charset="0"/>
              </a:defRPr>
            </a:lvl3pPr>
            <a:lvl4pPr marL="1513629" indent="-216233" defTabSz="914485" eaLnBrk="0" hangingPunct="0">
              <a:defRPr sz="2300">
                <a:solidFill>
                  <a:schemeClr val="tx1"/>
                </a:solidFill>
                <a:latin typeface="Times New Roman" pitchFamily="18" charset="0"/>
              </a:defRPr>
            </a:lvl4pPr>
            <a:lvl5pPr marL="1946095" indent="-216233" defTabSz="914485" eaLnBrk="0" hangingPunct="0">
              <a:defRPr sz="2300">
                <a:solidFill>
                  <a:schemeClr val="tx1"/>
                </a:solidFill>
                <a:latin typeface="Times New Roman" pitchFamily="18" charset="0"/>
              </a:defRPr>
            </a:lvl5pPr>
            <a:lvl6pPr marL="2378560" indent="-216233" defTabSz="914485" eaLnBrk="0" fontAlgn="base" hangingPunct="0">
              <a:spcBef>
                <a:spcPct val="0"/>
              </a:spcBef>
              <a:spcAft>
                <a:spcPct val="0"/>
              </a:spcAft>
              <a:defRPr sz="2300">
                <a:solidFill>
                  <a:schemeClr val="tx1"/>
                </a:solidFill>
                <a:latin typeface="Times New Roman" pitchFamily="18" charset="0"/>
              </a:defRPr>
            </a:lvl6pPr>
            <a:lvl7pPr marL="2811026" indent="-216233" defTabSz="914485" eaLnBrk="0" fontAlgn="base" hangingPunct="0">
              <a:spcBef>
                <a:spcPct val="0"/>
              </a:spcBef>
              <a:spcAft>
                <a:spcPct val="0"/>
              </a:spcAft>
              <a:defRPr sz="2300">
                <a:solidFill>
                  <a:schemeClr val="tx1"/>
                </a:solidFill>
                <a:latin typeface="Times New Roman" pitchFamily="18" charset="0"/>
              </a:defRPr>
            </a:lvl7pPr>
            <a:lvl8pPr marL="3243491" indent="-216233" defTabSz="914485" eaLnBrk="0" fontAlgn="base" hangingPunct="0">
              <a:spcBef>
                <a:spcPct val="0"/>
              </a:spcBef>
              <a:spcAft>
                <a:spcPct val="0"/>
              </a:spcAft>
              <a:defRPr sz="2300">
                <a:solidFill>
                  <a:schemeClr val="tx1"/>
                </a:solidFill>
                <a:latin typeface="Times New Roman" pitchFamily="18" charset="0"/>
              </a:defRPr>
            </a:lvl8pPr>
            <a:lvl9pPr marL="3675957" indent="-216233" defTabSz="914485" eaLnBrk="0" fontAlgn="base" hangingPunct="0">
              <a:spcBef>
                <a:spcPct val="0"/>
              </a:spcBef>
              <a:spcAft>
                <a:spcPct val="0"/>
              </a:spcAft>
              <a:defRPr sz="2300">
                <a:solidFill>
                  <a:schemeClr val="tx1"/>
                </a:solidFill>
                <a:latin typeface="Times New Roman" pitchFamily="18" charset="0"/>
              </a:defRPr>
            </a:lvl9pPr>
          </a:lstStyle>
          <a:p>
            <a:pPr eaLnBrk="1" hangingPunct="1"/>
            <a:fld id="{4054CD93-732D-4F71-9D83-7E053B1B37A8}" type="slidenum">
              <a:rPr lang="en-US" altLang="en-US" sz="1200"/>
              <a:pPr eaLnBrk="1" hangingPunct="1"/>
              <a:t>3</a:t>
            </a:fld>
            <a:endParaRPr lang="en-US" altLang="en-US" sz="1200" dirty="0"/>
          </a:p>
        </p:txBody>
      </p:sp>
      <p:sp>
        <p:nvSpPr>
          <p:cNvPr id="110595" name="Rectangle 2"/>
          <p:cNvSpPr>
            <a:spLocks noGrp="1" noRot="1" noChangeAspect="1" noChangeArrowheads="1" noTextEdit="1"/>
          </p:cNvSpPr>
          <p:nvPr>
            <p:ph type="sldImg"/>
          </p:nvPr>
        </p:nvSpPr>
        <p:spPr>
          <a:xfrm>
            <a:off x="1152525" y="692150"/>
            <a:ext cx="4552950" cy="3416300"/>
          </a:xfrm>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When in doubt, go to the book!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Soon after the advent of the automobile, speeds were increasing and the popularity of enclosed cars made the concept of "stop, look, and listen" at railroad crossings difficult.  Fatalities at crossings were increasing.  Though the idea of automatic grade crossing protection was not new, no one had invented a fail-safe, universally recognized system.  In those days, many crossings were protected by a watchman who warned of an oncoming train by swinging a red lantern in a side-to-side arc, used universally in the U.S. to signify "stop".  It was presumed that a mechanical device that mimicked that movement would catch the eye of approaching motorists and give an unmistakable warning.</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34</a:t>
            </a:fld>
            <a:endParaRPr lang="en-US" altLang="en-US" dirty="0"/>
          </a:p>
        </p:txBody>
      </p:sp>
    </p:spTree>
    <p:extLst>
      <p:ext uri="{BB962C8B-B14F-4D97-AF65-F5344CB8AC3E}">
        <p14:creationId xmlns:p14="http://schemas.microsoft.com/office/powerpoint/2010/main" val="3332826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systems are highly visible,</a:t>
            </a:r>
            <a:r>
              <a:rPr lang="en-US" baseline="0" dirty="0" smtClean="0"/>
              <a:t> utilizing diamond grade retro-reflective materials and multiple flashing lights to simulate the swinging of a lantern.  They also use sophisticated control systems to ensure activation when necessary, but minimize the delay to the motorists.</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35</a:t>
            </a:fld>
            <a:endParaRPr lang="en-US" altLang="en-US" dirty="0"/>
          </a:p>
        </p:txBody>
      </p:sp>
    </p:spTree>
    <p:extLst>
      <p:ext uri="{BB962C8B-B14F-4D97-AF65-F5344CB8AC3E}">
        <p14:creationId xmlns:p14="http://schemas.microsoft.com/office/powerpoint/2010/main" val="4189405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today’s signal systems</a:t>
            </a:r>
            <a:r>
              <a:rPr lang="en-US" baseline="0" dirty="0" smtClean="0"/>
              <a:t> still utilize shelf-mounted or plug-in relays.  With proper care, inspection, testing, and maintenance these devices will provide many decades of service into the future.</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36</a:t>
            </a:fld>
            <a:endParaRPr lang="en-US" altLang="en-US" dirty="0"/>
          </a:p>
        </p:txBody>
      </p:sp>
    </p:spTree>
    <p:extLst>
      <p:ext uri="{BB962C8B-B14F-4D97-AF65-F5344CB8AC3E}">
        <p14:creationId xmlns:p14="http://schemas.microsoft.com/office/powerpoint/2010/main" val="195831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railroad signaling continues its evolution the skills needed to inspect, test, and maintain these systems are also changing.  The systems are providing more information to aid in trouble-shooting and repairing the system is often as easy as changing a processor</a:t>
            </a:r>
            <a:r>
              <a:rPr lang="en-US" baseline="0" dirty="0" smtClean="0"/>
              <a:t> card.  However,</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37</a:t>
            </a:fld>
            <a:endParaRPr lang="en-US" altLang="en-US" dirty="0"/>
          </a:p>
        </p:txBody>
      </p:sp>
    </p:spTree>
    <p:extLst>
      <p:ext uri="{BB962C8B-B14F-4D97-AF65-F5344CB8AC3E}">
        <p14:creationId xmlns:p14="http://schemas.microsoft.com/office/powerpoint/2010/main" val="368700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TCS control machines have evolved,</a:t>
            </a:r>
            <a:r>
              <a:rPr lang="en-US" baseline="0" dirty="0" smtClean="0"/>
              <a:t> but their primary functions have remained the same.</a:t>
            </a:r>
          </a:p>
          <a:p>
            <a:endParaRPr lang="en-US" baseline="0" dirty="0" smtClean="0"/>
          </a:p>
          <a:p>
            <a:pPr marL="228600" indent="-228600">
              <a:buFont typeface="+mj-lt"/>
              <a:buAutoNum type="arabicPeriod"/>
            </a:pPr>
            <a:r>
              <a:rPr lang="en-US" baseline="0" dirty="0" smtClean="0"/>
              <a:t>Initiate requests to the field (i.e., move a switch position, clear a signal, etc.).</a:t>
            </a:r>
          </a:p>
          <a:p>
            <a:pPr marL="228600" indent="-228600">
              <a:buFont typeface="+mj-lt"/>
              <a:buAutoNum type="arabicPeriod"/>
            </a:pPr>
            <a:r>
              <a:rPr lang="en-US" baseline="0" dirty="0" smtClean="0"/>
              <a:t>Receive indications from the field (i.e., actual switch position, signal status, train location, etc.).</a:t>
            </a:r>
          </a:p>
          <a:p>
            <a:pPr marL="228600" indent="-228600">
              <a:buFont typeface="+mj-lt"/>
              <a:buAutoNum type="arabicPeriod"/>
            </a:pPr>
            <a:r>
              <a:rPr lang="en-US" baseline="0" dirty="0" smtClean="0"/>
              <a:t>Display indication for the dispatcher.</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38</a:t>
            </a:fld>
            <a:endParaRPr lang="en-US" altLang="en-US" dirty="0"/>
          </a:p>
        </p:txBody>
      </p:sp>
    </p:spTree>
    <p:extLst>
      <p:ext uri="{BB962C8B-B14F-4D97-AF65-F5344CB8AC3E}">
        <p14:creationId xmlns:p14="http://schemas.microsoft.com/office/powerpoint/2010/main" val="1360324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signals of the past gave the engineer information about the track ahead and indicated what speed the train should travel.</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40</a:t>
            </a:fld>
            <a:endParaRPr lang="en-US" altLang="en-US" dirty="0"/>
          </a:p>
        </p:txBody>
      </p:sp>
    </p:spTree>
    <p:extLst>
      <p:ext uri="{BB962C8B-B14F-4D97-AF65-F5344CB8AC3E}">
        <p14:creationId xmlns:p14="http://schemas.microsoft.com/office/powerpoint/2010/main" val="4031237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information displays give the engineer much more train handling information and will enforce restriction.</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41</a:t>
            </a:fld>
            <a:endParaRPr lang="en-US" altLang="en-US" dirty="0"/>
          </a:p>
        </p:txBody>
      </p:sp>
    </p:spTree>
    <p:extLst>
      <p:ext uri="{BB962C8B-B14F-4D97-AF65-F5344CB8AC3E}">
        <p14:creationId xmlns:p14="http://schemas.microsoft.com/office/powerpoint/2010/main" val="1798772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modern</a:t>
            </a:r>
            <a:r>
              <a:rPr lang="en-US" baseline="0" dirty="0" smtClean="0"/>
              <a:t> railroad signaling is a exciting and growing discipline.  Signalmen are is constant search for new technologies and new method to achieve the same goal as their predecessors – the safe and efficient movement of trains.</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42</a:t>
            </a:fld>
            <a:endParaRPr lang="en-US" altLang="en-US" dirty="0"/>
          </a:p>
        </p:txBody>
      </p:sp>
    </p:spTree>
    <p:extLst>
      <p:ext uri="{BB962C8B-B14F-4D97-AF65-F5344CB8AC3E}">
        <p14:creationId xmlns:p14="http://schemas.microsoft.com/office/powerpoint/2010/main" val="3803132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Today it is more important than ever that the railroad hire and retain the finest signalmen possible.  The signal discipline has evolved from dedicated flagmen work day</a:t>
            </a:r>
            <a:r>
              <a:rPr lang="en-US" baseline="0" dirty="0" smtClean="0"/>
              <a:t> and night in all types of weather, to pipe fitters and machinist assembling and maintaining intricate mechanical interlocking plants with hundreds of moving parts and thousands of feet of pipeline.  With the advent of electricity, signalmen found another tool to use in search of safety.  Signalmen with a vast understanding of electricity keep the railroads running for nearly a century before the next evolutionary change came to the industry.  Having built the first computers back in the 1920s that stretch for miles along the railroad it was only natural that signalmen would embrace the microprocessor age.</a:t>
            </a:r>
            <a:endParaRPr lang="en-US" dirty="0" smtClean="0"/>
          </a:p>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43</a:t>
            </a:fld>
            <a:endParaRPr lang="en-US" altLang="en-US" dirty="0"/>
          </a:p>
        </p:txBody>
      </p:sp>
    </p:spTree>
    <p:extLst>
      <p:ext uri="{BB962C8B-B14F-4D97-AF65-F5344CB8AC3E}">
        <p14:creationId xmlns:p14="http://schemas.microsoft.com/office/powerpoint/2010/main" val="1502272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 train control systems become more complex and many</a:t>
            </a:r>
            <a:r>
              <a:rPr lang="en-US" baseline="0" dirty="0" smtClean="0"/>
              <a:t> functions become transparent to inspecting, testing and maintaining personnel it becomes ever more critical that signalmen know and understand the fundamental principles around which the systems are designed.  Regardless of the technology being used if a signalman know what the system is supposed to do and knows how to conduct performance tests on the system they will be successful. </a:t>
            </a:r>
            <a:endParaRPr lang="en-US" dirty="0" smtClean="0"/>
          </a:p>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44</a:t>
            </a:fld>
            <a:endParaRPr lang="en-US" altLang="en-US" dirty="0"/>
          </a:p>
        </p:txBody>
      </p:sp>
    </p:spTree>
    <p:extLst>
      <p:ext uri="{BB962C8B-B14F-4D97-AF65-F5344CB8AC3E}">
        <p14:creationId xmlns:p14="http://schemas.microsoft.com/office/powerpoint/2010/main" val="86440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a:t>
            </a:fld>
            <a:endParaRPr lang="en-US" altLang="en-US" dirty="0"/>
          </a:p>
        </p:txBody>
      </p:sp>
    </p:spTree>
    <p:extLst>
      <p:ext uri="{BB962C8B-B14F-4D97-AF65-F5344CB8AC3E}">
        <p14:creationId xmlns:p14="http://schemas.microsoft.com/office/powerpoint/2010/main" val="543691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14485" eaLnBrk="0" hangingPunct="0">
              <a:defRPr sz="2300">
                <a:solidFill>
                  <a:schemeClr val="tx1"/>
                </a:solidFill>
                <a:latin typeface="Times New Roman" pitchFamily="18" charset="0"/>
              </a:defRPr>
            </a:lvl1pPr>
            <a:lvl2pPr marL="702756" indent="-270291" defTabSz="914485" eaLnBrk="0" hangingPunct="0">
              <a:defRPr sz="2300">
                <a:solidFill>
                  <a:schemeClr val="tx1"/>
                </a:solidFill>
                <a:latin typeface="Times New Roman" pitchFamily="18" charset="0"/>
              </a:defRPr>
            </a:lvl2pPr>
            <a:lvl3pPr marL="1081164" indent="-216233" defTabSz="914485" eaLnBrk="0" hangingPunct="0">
              <a:defRPr sz="2300">
                <a:solidFill>
                  <a:schemeClr val="tx1"/>
                </a:solidFill>
                <a:latin typeface="Times New Roman" pitchFamily="18" charset="0"/>
              </a:defRPr>
            </a:lvl3pPr>
            <a:lvl4pPr marL="1513629" indent="-216233" defTabSz="914485" eaLnBrk="0" hangingPunct="0">
              <a:defRPr sz="2300">
                <a:solidFill>
                  <a:schemeClr val="tx1"/>
                </a:solidFill>
                <a:latin typeface="Times New Roman" pitchFamily="18" charset="0"/>
              </a:defRPr>
            </a:lvl4pPr>
            <a:lvl5pPr marL="1946095" indent="-216233" defTabSz="914485" eaLnBrk="0" hangingPunct="0">
              <a:defRPr sz="2300">
                <a:solidFill>
                  <a:schemeClr val="tx1"/>
                </a:solidFill>
                <a:latin typeface="Times New Roman" pitchFamily="18" charset="0"/>
              </a:defRPr>
            </a:lvl5pPr>
            <a:lvl6pPr marL="2378560" indent="-216233" defTabSz="914485" eaLnBrk="0" fontAlgn="base" hangingPunct="0">
              <a:spcBef>
                <a:spcPct val="0"/>
              </a:spcBef>
              <a:spcAft>
                <a:spcPct val="0"/>
              </a:spcAft>
              <a:defRPr sz="2300">
                <a:solidFill>
                  <a:schemeClr val="tx1"/>
                </a:solidFill>
                <a:latin typeface="Times New Roman" pitchFamily="18" charset="0"/>
              </a:defRPr>
            </a:lvl6pPr>
            <a:lvl7pPr marL="2811026" indent="-216233" defTabSz="914485" eaLnBrk="0" fontAlgn="base" hangingPunct="0">
              <a:spcBef>
                <a:spcPct val="0"/>
              </a:spcBef>
              <a:spcAft>
                <a:spcPct val="0"/>
              </a:spcAft>
              <a:defRPr sz="2300">
                <a:solidFill>
                  <a:schemeClr val="tx1"/>
                </a:solidFill>
                <a:latin typeface="Times New Roman" pitchFamily="18" charset="0"/>
              </a:defRPr>
            </a:lvl7pPr>
            <a:lvl8pPr marL="3243491" indent="-216233" defTabSz="914485" eaLnBrk="0" fontAlgn="base" hangingPunct="0">
              <a:spcBef>
                <a:spcPct val="0"/>
              </a:spcBef>
              <a:spcAft>
                <a:spcPct val="0"/>
              </a:spcAft>
              <a:defRPr sz="2300">
                <a:solidFill>
                  <a:schemeClr val="tx1"/>
                </a:solidFill>
                <a:latin typeface="Times New Roman" pitchFamily="18" charset="0"/>
              </a:defRPr>
            </a:lvl8pPr>
            <a:lvl9pPr marL="3675957" indent="-216233" defTabSz="914485" eaLnBrk="0" fontAlgn="base" hangingPunct="0">
              <a:spcBef>
                <a:spcPct val="0"/>
              </a:spcBef>
              <a:spcAft>
                <a:spcPct val="0"/>
              </a:spcAft>
              <a:defRPr sz="2300">
                <a:solidFill>
                  <a:schemeClr val="tx1"/>
                </a:solidFill>
                <a:latin typeface="Times New Roman" pitchFamily="18" charset="0"/>
              </a:defRPr>
            </a:lvl9pPr>
          </a:lstStyle>
          <a:p>
            <a:pPr eaLnBrk="1" hangingPunct="1"/>
            <a:fld id="{FC579DE5-12BF-45C8-A20A-0E9C26016F9C}" type="slidenum">
              <a:rPr lang="en-US" altLang="en-US" sz="1200"/>
              <a:pPr eaLnBrk="1" hangingPunct="1"/>
              <a:t>46</a:t>
            </a:fld>
            <a:endParaRPr lang="en-US" altLang="en-US" sz="1200"/>
          </a:p>
        </p:txBody>
      </p:sp>
      <p:sp>
        <p:nvSpPr>
          <p:cNvPr id="108547" name="Rectangle 2"/>
          <p:cNvSpPr>
            <a:spLocks noGrp="1" noRot="1" noChangeAspect="1" noChangeArrowheads="1" noTextEdit="1"/>
          </p:cNvSpPr>
          <p:nvPr>
            <p:ph type="sldImg"/>
          </p:nvPr>
        </p:nvSpPr>
        <p:spPr>
          <a:xfrm>
            <a:off x="1152525" y="692150"/>
            <a:ext cx="4552950" cy="3416300"/>
          </a:xfrm>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Trains operated according to a strict timetable, that is cannot leave a station until an appointed time and until any other trains they were to meet at that station have arrived. Rarely used as a block system, as if one train is delayed, all trains it is scheduled to meet are delayed. This can quickly lead to all trains on the railway being affected.</a:t>
            </a:r>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5</a:t>
            </a:fld>
            <a:endParaRPr lang="en-US" altLang="en-US" dirty="0"/>
          </a:p>
        </p:txBody>
      </p:sp>
    </p:spTree>
    <p:extLst>
      <p:ext uri="{BB962C8B-B14F-4D97-AF65-F5344CB8AC3E}">
        <p14:creationId xmlns:p14="http://schemas.microsoft.com/office/powerpoint/2010/main" val="31480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September 22, 1851, Superintendent Charles Minot issues the first telegraphic train order.</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7</a:t>
            </a:fld>
            <a:endParaRPr lang="en-US" altLang="en-US" dirty="0"/>
          </a:p>
        </p:txBody>
      </p:sp>
    </p:spTree>
    <p:extLst>
      <p:ext uri="{BB962C8B-B14F-4D97-AF65-F5344CB8AC3E}">
        <p14:creationId xmlns:p14="http://schemas.microsoft.com/office/powerpoint/2010/main" val="270805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Popular on single track lines in North America up until the 1980s, Train Order operation was less a block system and more of a system of determining which trains would have the right of way when train movements would come into conflict.  Trains would make use of a predetermined operating plan known as the timetable which made use of fixed passing locations often referred to as stations.  Amendments to the operating plan would come from a train dispatcher in the form of train orders, transmitted to the trains via intermediaries known as agents or operators at train order stations.</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8</a:t>
            </a:fld>
            <a:endParaRPr lang="en-US" altLang="en-US" dirty="0"/>
          </a:p>
        </p:txBody>
      </p:sp>
    </p:spTree>
    <p:extLst>
      <p:ext uri="{BB962C8B-B14F-4D97-AF65-F5344CB8AC3E}">
        <p14:creationId xmlns:p14="http://schemas.microsoft.com/office/powerpoint/2010/main" val="343004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signals employed on an American railroad were a system of flags used on the Newcastle and Frenchtown Turnpike and Rail Road</a:t>
            </a:r>
            <a:r>
              <a:rPr lang="en-US" dirty="0" smtClean="0">
                <a:hlinkClick r:id="rId3" tooltip="Newcastle and Frenchtown Turnpike and Rail Road"/>
              </a:rPr>
              <a:t> </a:t>
            </a:r>
            <a:r>
              <a:rPr lang="en-US" dirty="0" smtClean="0"/>
              <a:t>in the 1830s.  The railroad then developed a more effective system consisting of wooden balls, painted red, white or black, and hoisted up or down a pole on a rope-and-pulley system. The initial use of these signals was merely to indicate the on-time status of trains, rather than to control train movements.  The wooden balls were often configured with lanterns for nighttime use.  Ball signals were first used to direct train movements in 1852, on the New York and New Haven Railroad.</a:t>
            </a:r>
          </a:p>
          <a:p>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9</a:t>
            </a:fld>
            <a:endParaRPr lang="en-US" altLang="en-US" dirty="0"/>
          </a:p>
        </p:txBody>
      </p:sp>
    </p:spTree>
    <p:extLst>
      <p:ext uri="{BB962C8B-B14F-4D97-AF65-F5344CB8AC3E}">
        <p14:creationId xmlns:p14="http://schemas.microsoft.com/office/powerpoint/2010/main" val="280716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manual block system the line is divided into sections called </a:t>
            </a:r>
            <a:r>
              <a:rPr lang="en-US" i="1" dirty="0" smtClean="0"/>
              <a:t>blocks</a:t>
            </a:r>
            <a:r>
              <a:rPr lang="en-US" dirty="0" smtClean="0"/>
              <a:t>.  At each point of division </a:t>
            </a:r>
            <a:r>
              <a:rPr lang="en-US" i="1" dirty="0" smtClean="0"/>
              <a:t>signalmen</a:t>
            </a:r>
            <a:r>
              <a:rPr lang="en-US" dirty="0" smtClean="0"/>
              <a:t>, in communication by telegraph, were stationed at </a:t>
            </a:r>
            <a:r>
              <a:rPr lang="en-US" i="1" dirty="0" smtClean="0"/>
              <a:t>block posts</a:t>
            </a:r>
            <a:r>
              <a:rPr lang="en-US" dirty="0" smtClean="0"/>
              <a:t>, with fixed signals to control the trains.  When a train wished to enter a block, the signalman at its entrance communicated with the signalman at the exit of the block.  If they agreed that the block was clear of trains, the signalman at the exit prevented any train from entering at that end, while the signalman at the entrance admitted the train, protecting it with a signal behind it.  When the train reached the other end of the block, the signalman there advised the signalman at the entrance that the train had left the block, which was clear.  The</a:t>
            </a:r>
            <a:r>
              <a:rPr lang="en-US" baseline="0" dirty="0" smtClean="0"/>
              <a:t> concept of trains operating via signal indication, in conjunction with train orders, was born.</a:t>
            </a:r>
            <a:endParaRPr lang="en-US" dirty="0"/>
          </a:p>
        </p:txBody>
      </p:sp>
      <p:sp>
        <p:nvSpPr>
          <p:cNvPr id="4" name="Slide Number Placeholder 3"/>
          <p:cNvSpPr>
            <a:spLocks noGrp="1"/>
          </p:cNvSpPr>
          <p:nvPr>
            <p:ph type="sldNum" sz="quarter" idx="10"/>
          </p:nvPr>
        </p:nvSpPr>
        <p:spPr/>
        <p:txBody>
          <a:bodyPr/>
          <a:lstStyle/>
          <a:p>
            <a:fld id="{4CDAEEA3-DB65-4AE1-93A8-AA110ECA8312}" type="slidenum">
              <a:rPr lang="en-US" altLang="en-US" smtClean="0"/>
              <a:pPr/>
              <a:t>10</a:t>
            </a:fld>
            <a:endParaRPr lang="en-US" altLang="en-US" dirty="0"/>
          </a:p>
        </p:txBody>
      </p:sp>
    </p:spTree>
    <p:extLst>
      <p:ext uri="{BB962C8B-B14F-4D97-AF65-F5344CB8AC3E}">
        <p14:creationId xmlns:p14="http://schemas.microsoft.com/office/powerpoint/2010/main" val="212242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2"/>
          <p:cNvSpPr txBox="1">
            <a:spLocks noChangeArrowheads="1"/>
          </p:cNvSpPr>
          <p:nvPr/>
        </p:nvSpPr>
        <p:spPr bwMode="auto">
          <a:xfrm>
            <a:off x="391886" y="228600"/>
            <a:ext cx="8294914"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400" baseline="0">
                <a:solidFill>
                  <a:srgbClr val="0070C0"/>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r>
              <a:rPr lang="en-US" kern="0" dirty="0" smtClean="0">
                <a:solidFill>
                  <a:schemeClr val="tx2"/>
                </a:solidFill>
                <a:latin typeface="Arial" panose="020B0604020202020204" pitchFamily="34" charset="0"/>
                <a:cs typeface="Arial" panose="020B0604020202020204" pitchFamily="34" charset="0"/>
              </a:rPr>
              <a:t>F   E   D   E   R   A   L      R   A   I   L   R   O   A   D       A   D   M   I   N   I   S   T   R   A   T   I   O   N</a:t>
            </a:r>
          </a:p>
        </p:txBody>
      </p:sp>
      <p:sp>
        <p:nvSpPr>
          <p:cNvPr id="6"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8054144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23927873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0942193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3744118" cy="375040"/>
          </a:xfrm>
          <a:prstGeom prst="rect">
            <a:avLst/>
          </a:prstGeom>
        </p:spPr>
        <p:txBody>
          <a:bodyPr/>
          <a:lstStyle/>
          <a:p>
            <a:r>
              <a:rPr lang="en-US" smtClean="0"/>
              <a:t>Click to edit Master title style</a:t>
            </a:r>
            <a:endParaRPr lang="en-US"/>
          </a:p>
        </p:txBody>
      </p:sp>
      <p:sp>
        <p:nvSpPr>
          <p:cNvPr id="4"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349364736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39375138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1447800" cy="365125"/>
          </a:xfrm>
          <a:prstGeom prst="rect">
            <a:avLst/>
          </a:prstGeom>
        </p:spPr>
        <p:txBody>
          <a:bodyPr/>
          <a:lstStyle/>
          <a:p>
            <a:endParaRPr lang="en-US" dirty="0"/>
          </a:p>
        </p:txBody>
      </p:sp>
      <p:sp>
        <p:nvSpPr>
          <p:cNvPr id="5"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2074861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255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4604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3908027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7850098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787284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2855259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6230471" y="11686"/>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
        <p:nvSpPr>
          <p:cNvPr id="4" name="Rectangle 3"/>
          <p:cNvSpPr/>
          <p:nvPr/>
        </p:nvSpPr>
        <p:spPr>
          <a:xfrm>
            <a:off x="228600" y="6629400"/>
            <a:ext cx="1341607" cy="13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846907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b="1" dirty="0"/>
              <a:t>History &amp; Evolution of Signal Systems</a:t>
            </a:r>
            <a:endParaRPr lang="en-US" b="1" dirty="0"/>
          </a:p>
        </p:txBody>
      </p:sp>
      <p:sp>
        <p:nvSpPr>
          <p:cNvPr id="3" name="Subtitle 2"/>
          <p:cNvSpPr>
            <a:spLocks noGrp="1"/>
          </p:cNvSpPr>
          <p:nvPr>
            <p:ph type="subTitle" idx="1"/>
          </p:nvPr>
        </p:nvSpPr>
        <p:spPr/>
        <p:txBody>
          <a:bodyPr/>
          <a:lstStyle/>
          <a:p>
            <a:r>
              <a:rPr lang="en-US" dirty="0" smtClean="0">
                <a:solidFill>
                  <a:schemeClr val="tx1"/>
                </a:solidFill>
              </a:rPr>
              <a:t>S&amp;TC – 0</a:t>
            </a:r>
          </a:p>
          <a:p>
            <a:r>
              <a:rPr lang="en-US" dirty="0">
                <a:solidFill>
                  <a:schemeClr val="tx1"/>
                </a:solidFill>
              </a:rPr>
              <a:t>4</a:t>
            </a:r>
            <a:r>
              <a:rPr lang="en-US" dirty="0" smtClean="0">
                <a:solidFill>
                  <a:schemeClr val="tx1"/>
                </a:solidFill>
              </a:rPr>
              <a:t>9 CFR 236.0</a:t>
            </a:r>
            <a:endParaRPr lang="en-US" dirty="0">
              <a:solidFill>
                <a:schemeClr val="tx1"/>
              </a:solidFill>
            </a:endParaRPr>
          </a:p>
        </p:txBody>
      </p:sp>
      <p:pic>
        <p:nvPicPr>
          <p:cNvPr id="4" name="Picture 2" descr="Image result for semaphore railroad imag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38600"/>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743325"/>
            <a:ext cx="1400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owchart: Extract 5"/>
          <p:cNvSpPr/>
          <p:nvPr/>
        </p:nvSpPr>
        <p:spPr>
          <a:xfrm rot="5400000">
            <a:off x="6172200" y="3362325"/>
            <a:ext cx="304800" cy="1066800"/>
          </a:xfrm>
          <a:prstGeom prst="flowChartExtra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5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Block Signal System - 1863</a:t>
            </a:r>
            <a:endParaRPr lang="en-US" dirty="0"/>
          </a:p>
        </p:txBody>
      </p:sp>
      <p:sp>
        <p:nvSpPr>
          <p:cNvPr id="3" name="Content Placeholder 2"/>
          <p:cNvSpPr>
            <a:spLocks noGrp="1"/>
          </p:cNvSpPr>
          <p:nvPr>
            <p:ph sz="half" idx="1"/>
          </p:nvPr>
        </p:nvSpPr>
        <p:spPr>
          <a:xfrm>
            <a:off x="457200" y="1524000"/>
            <a:ext cx="4953000" cy="4525963"/>
          </a:xfrm>
        </p:spPr>
        <p:txBody>
          <a:bodyPr>
            <a:normAutofit/>
          </a:bodyPr>
          <a:lstStyle/>
          <a:p>
            <a:r>
              <a:rPr lang="en-US" dirty="0" smtClean="0"/>
              <a:t>The first manual block </a:t>
            </a:r>
            <a:r>
              <a:rPr lang="en-US" dirty="0"/>
              <a:t>system </a:t>
            </a:r>
            <a:r>
              <a:rPr lang="en-US" dirty="0" smtClean="0"/>
              <a:t>was </a:t>
            </a:r>
            <a:r>
              <a:rPr lang="en-US" dirty="0"/>
              <a:t>implemented by the </a:t>
            </a:r>
            <a:r>
              <a:rPr lang="en-US" dirty="0" smtClean="0"/>
              <a:t>Pennsylvania Railroad in 1863.</a:t>
            </a:r>
          </a:p>
          <a:p>
            <a:r>
              <a:rPr lang="en-US" dirty="0" smtClean="0"/>
              <a:t>This </a:t>
            </a:r>
            <a:r>
              <a:rPr lang="en-US" dirty="0"/>
              <a:t>system required a railroad employee stationed at each signal to set the signals according to instructions received by telegraph from dispatchers.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2871788" cy="43543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4800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Manual Block System</a:t>
            </a:r>
            <a:endParaRPr lang="en-US" dirty="0"/>
          </a:p>
        </p:txBody>
      </p:sp>
      <p:sp>
        <p:nvSpPr>
          <p:cNvPr id="6" name="Content Placeholder 5"/>
          <p:cNvSpPr>
            <a:spLocks noGrp="1"/>
          </p:cNvSpPr>
          <p:nvPr>
            <p:ph idx="1"/>
          </p:nvPr>
        </p:nvSpPr>
        <p:spPr/>
        <p:txBody>
          <a:bodyPr/>
          <a:lstStyle/>
          <a:p>
            <a:pPr marL="0" indent="0">
              <a:buNone/>
            </a:pPr>
            <a:r>
              <a:rPr lang="en-US" b="1" dirty="0" smtClean="0"/>
              <a:t>Association of American Railroads</a:t>
            </a:r>
          </a:p>
          <a:p>
            <a:pPr marL="0" indent="0">
              <a:buNone/>
            </a:pPr>
            <a:r>
              <a:rPr lang="en-US" dirty="0" smtClean="0"/>
              <a:t>A </a:t>
            </a:r>
            <a:r>
              <a:rPr lang="en-US" dirty="0"/>
              <a:t>block signal system wherein the use of each block is governed </a:t>
            </a:r>
            <a:r>
              <a:rPr lang="en-US" dirty="0" smtClean="0"/>
              <a:t>by block </a:t>
            </a:r>
            <a:r>
              <a:rPr lang="en-US" dirty="0"/>
              <a:t>signals controlled manually or by block-limit signals or both upon information </a:t>
            </a:r>
            <a:r>
              <a:rPr lang="en-US" dirty="0" smtClean="0"/>
              <a:t>by telephone </a:t>
            </a:r>
            <a:r>
              <a:rPr lang="en-US" dirty="0"/>
              <a:t>or other means of communication.</a:t>
            </a:r>
            <a:endParaRPr lang="en-US" dirty="0"/>
          </a:p>
        </p:txBody>
      </p:sp>
    </p:spTree>
    <p:extLst>
      <p:ext uri="{BB962C8B-B14F-4D97-AF65-F5344CB8AC3E}">
        <p14:creationId xmlns:p14="http://schemas.microsoft.com/office/powerpoint/2010/main" val="90646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Manual Block Signal System - 1863</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89154"/>
            <a:ext cx="685800" cy="1039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715" y="2389154"/>
            <a:ext cx="685800" cy="1039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9" name="Group 18"/>
          <p:cNvGrpSpPr/>
          <p:nvPr/>
        </p:nvGrpSpPr>
        <p:grpSpPr>
          <a:xfrm>
            <a:off x="914400" y="3733798"/>
            <a:ext cx="7315200" cy="304800"/>
            <a:chOff x="914400" y="3657600"/>
            <a:chExt cx="7315200" cy="304800"/>
          </a:xfrm>
        </p:grpSpPr>
        <p:cxnSp>
          <p:nvCxnSpPr>
            <p:cNvPr id="8" name="Straight Connector 7"/>
            <p:cNvCxnSpPr/>
            <p:nvPr/>
          </p:nvCxnSpPr>
          <p:spPr>
            <a:xfrm>
              <a:off x="914400" y="396240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914400" y="3657600"/>
              <a:ext cx="533400" cy="304800"/>
              <a:chOff x="914400" y="3657600"/>
              <a:chExt cx="533400" cy="304800"/>
            </a:xfrm>
          </p:grpSpPr>
          <p:cxnSp>
            <p:nvCxnSpPr>
              <p:cNvPr id="12" name="Straight Connector 11"/>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flipH="1">
              <a:off x="7696200" y="3657600"/>
              <a:ext cx="533400" cy="304800"/>
              <a:chOff x="914400" y="3657600"/>
              <a:chExt cx="533400" cy="304800"/>
            </a:xfrm>
          </p:grpSpPr>
          <p:cxnSp>
            <p:nvCxnSpPr>
              <p:cNvPr id="17" name="Straight Connector 16"/>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rot="16200000">
            <a:off x="7115175" y="3238500"/>
            <a:ext cx="152400" cy="990600"/>
            <a:chOff x="3048000" y="4267200"/>
            <a:chExt cx="152400" cy="990600"/>
          </a:xfrm>
        </p:grpSpPr>
        <p:grpSp>
          <p:nvGrpSpPr>
            <p:cNvPr id="28" name="Group 27"/>
            <p:cNvGrpSpPr/>
            <p:nvPr/>
          </p:nvGrpSpPr>
          <p:grpSpPr>
            <a:xfrm>
              <a:off x="3048000" y="4419600"/>
              <a:ext cx="152400" cy="838200"/>
              <a:chOff x="3048000" y="4419600"/>
              <a:chExt cx="152400" cy="838200"/>
            </a:xfrm>
          </p:grpSpPr>
          <p:cxnSp>
            <p:nvCxnSpPr>
              <p:cNvPr id="21" name="Straight Connector 20"/>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rot="5400000">
            <a:off x="1704975" y="3962400"/>
            <a:ext cx="381000" cy="838200"/>
            <a:chOff x="3886200" y="4400550"/>
            <a:chExt cx="381000" cy="838200"/>
          </a:xfrm>
        </p:grpSpPr>
        <p:grpSp>
          <p:nvGrpSpPr>
            <p:cNvPr id="29" name="Group 28"/>
            <p:cNvGrpSpPr/>
            <p:nvPr/>
          </p:nvGrpSpPr>
          <p:grpSpPr>
            <a:xfrm>
              <a:off x="3886200" y="4400550"/>
              <a:ext cx="152400" cy="838200"/>
              <a:chOff x="3048000" y="4419600"/>
              <a:chExt cx="152400" cy="838200"/>
            </a:xfrm>
          </p:grpSpPr>
          <p:cxnSp>
            <p:nvCxnSpPr>
              <p:cNvPr id="30" name="Straight Connector 29"/>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4038600" y="45720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194" name="Picture 2" descr="C:\Users\ralph.elston\AppData\Local\Microsoft\Windows\Temporary Internet Files\Content.IE5\QL645OL1\animated_train[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3009898"/>
            <a:ext cx="1981200" cy="1028700"/>
          </a:xfrm>
          <a:prstGeom prst="rect">
            <a:avLst/>
          </a:prstGeom>
          <a:solidFill>
            <a:schemeClr val="bg1"/>
          </a:solidFill>
        </p:spPr>
      </p:pic>
      <p:grpSp>
        <p:nvGrpSpPr>
          <p:cNvPr id="45" name="Group 44"/>
          <p:cNvGrpSpPr/>
          <p:nvPr/>
        </p:nvGrpSpPr>
        <p:grpSpPr>
          <a:xfrm>
            <a:off x="6848475" y="3429000"/>
            <a:ext cx="838200" cy="381000"/>
            <a:chOff x="4953000" y="2008154"/>
            <a:chExt cx="838200" cy="381000"/>
          </a:xfrm>
        </p:grpSpPr>
        <p:sp>
          <p:nvSpPr>
            <p:cNvPr id="44" name="Rectangle 43"/>
            <p:cNvSpPr/>
            <p:nvPr/>
          </p:nvSpPr>
          <p:spPr>
            <a:xfrm>
              <a:off x="4953000" y="2008154"/>
              <a:ext cx="838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rot="16200000">
              <a:off x="5181600" y="1779554"/>
              <a:ext cx="381000" cy="838200"/>
              <a:chOff x="3886200" y="4400550"/>
              <a:chExt cx="381000" cy="838200"/>
            </a:xfrm>
          </p:grpSpPr>
          <p:grpSp>
            <p:nvGrpSpPr>
              <p:cNvPr id="39" name="Group 38"/>
              <p:cNvGrpSpPr/>
              <p:nvPr/>
            </p:nvGrpSpPr>
            <p:grpSpPr>
              <a:xfrm>
                <a:off x="3886200" y="4400550"/>
                <a:ext cx="152400" cy="838200"/>
                <a:chOff x="3048000" y="4419600"/>
                <a:chExt cx="152400" cy="838200"/>
              </a:xfrm>
            </p:grpSpPr>
            <p:cxnSp>
              <p:nvCxnSpPr>
                <p:cNvPr id="41" name="Straight Connector 40"/>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4038600" y="45720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8195" name="Picture 3" descr="C:\Users\ralph.elston\AppData\Local\Microsoft\Windows\Temporary Internet Files\Content.IE5\QL645OL1\animated_train[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94251" y="3028949"/>
            <a:ext cx="1981200" cy="10287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759836" y="1952655"/>
            <a:ext cx="1071127" cy="400110"/>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ALPHA</a:t>
            </a:r>
            <a:endParaRPr lang="en-US" b="1" dirty="0">
              <a:latin typeface="Arial" panose="020B0604020202020204" pitchFamily="34" charset="0"/>
              <a:cs typeface="Arial" panose="020B0604020202020204" pitchFamily="34" charset="0"/>
            </a:endParaRPr>
          </a:p>
        </p:txBody>
      </p:sp>
      <p:sp>
        <p:nvSpPr>
          <p:cNvPr id="49" name="TextBox 48"/>
          <p:cNvSpPr txBox="1"/>
          <p:nvPr/>
        </p:nvSpPr>
        <p:spPr>
          <a:xfrm>
            <a:off x="7313036" y="1952655"/>
            <a:ext cx="1093761" cy="400110"/>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BRAVO</a:t>
            </a:r>
            <a:endParaRPr lang="en-US" b="1" dirty="0">
              <a:latin typeface="Arial" panose="020B0604020202020204" pitchFamily="34" charset="0"/>
              <a:cs typeface="Arial" panose="020B0604020202020204" pitchFamily="34" charset="0"/>
            </a:endParaRPr>
          </a:p>
        </p:txBody>
      </p:sp>
      <p:pic>
        <p:nvPicPr>
          <p:cNvPr id="50" name="Picture 2" descr="C:\Users\ralph.elston\AppData\Local\Microsoft\Windows\Temporary Internet Files\Content.IE5\QL645OL1\animated_train[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 y="3005416"/>
            <a:ext cx="1981200" cy="1028700"/>
          </a:xfrm>
          <a:prstGeom prst="rect">
            <a:avLst/>
          </a:prstGeom>
          <a:solidFill>
            <a:schemeClr val="bg1"/>
          </a:solidFill>
        </p:spPr>
      </p:pic>
    </p:spTree>
    <p:extLst>
      <p:ext uri="{BB962C8B-B14F-4D97-AF65-F5344CB8AC3E}">
        <p14:creationId xmlns:p14="http://schemas.microsoft.com/office/powerpoint/2010/main" val="13090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1+#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2000" fill="hold"/>
                                        <p:tgtEl>
                                          <p:spTgt spid="8194"/>
                                        </p:tgtEl>
                                        <p:attrNameLst>
                                          <p:attrName>ppt_x</p:attrName>
                                        </p:attrNameLst>
                                      </p:cBhvr>
                                      <p:tavLst>
                                        <p:tav tm="0">
                                          <p:val>
                                            <p:strVal val="1+#ppt_w/2"/>
                                          </p:val>
                                        </p:tav>
                                        <p:tav tm="100000">
                                          <p:val>
                                            <p:strVal val="#ppt_x"/>
                                          </p:val>
                                        </p:tav>
                                      </p:tavLst>
                                    </p:anim>
                                    <p:anim calcmode="lin" valueType="num">
                                      <p:cBhvr additive="base">
                                        <p:cTn id="14" dur="2000" fill="hold"/>
                                        <p:tgtEl>
                                          <p:spTgt spid="819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 presetClass="exit" presetSubtype="0" fill="hold" nodeType="withEffect">
                                  <p:stCondLst>
                                    <p:cond delay="0"/>
                                  </p:stCondLst>
                                  <p:childTnLst>
                                    <p:set>
                                      <p:cBhvr>
                                        <p:cTn id="20" dur="1" fill="hold">
                                          <p:stCondLst>
                                            <p:cond delay="0"/>
                                          </p:stCondLst>
                                        </p:cTn>
                                        <p:tgtEl>
                                          <p:spTgt spid="819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2000" fill="hold"/>
                                        <p:tgtEl>
                                          <p:spTgt spid="50"/>
                                        </p:tgtEl>
                                        <p:attrNameLst>
                                          <p:attrName>ppt_x</p:attrName>
                                        </p:attrNameLst>
                                      </p:cBhvr>
                                      <p:tavLst>
                                        <p:tav tm="0">
                                          <p:val>
                                            <p:strVal val="0-#ppt_w/2"/>
                                          </p:val>
                                        </p:tav>
                                        <p:tav tm="100000">
                                          <p:val>
                                            <p:strVal val="#ppt_x"/>
                                          </p:val>
                                        </p:tav>
                                      </p:tavLst>
                                    </p:anim>
                                    <p:anim calcmode="lin" valueType="num">
                                      <p:cBhvr additive="base">
                                        <p:cTn id="26" dur="2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Interlocking Plant - 1870</a:t>
            </a:r>
            <a:endParaRPr lang="en-US" dirty="0"/>
          </a:p>
        </p:txBody>
      </p:sp>
      <p:sp>
        <p:nvSpPr>
          <p:cNvPr id="3" name="Content Placeholder 2"/>
          <p:cNvSpPr>
            <a:spLocks noGrp="1"/>
          </p:cNvSpPr>
          <p:nvPr>
            <p:ph sz="half" idx="1"/>
          </p:nvPr>
        </p:nvSpPr>
        <p:spPr>
          <a:xfrm>
            <a:off x="518160" y="1371600"/>
            <a:ext cx="5044440" cy="4525963"/>
          </a:xfrm>
        </p:spPr>
        <p:txBody>
          <a:bodyPr/>
          <a:lstStyle/>
          <a:p>
            <a:r>
              <a:rPr lang="en-US" dirty="0" smtClean="0"/>
              <a:t>Saxby and Farmer interlocking machine built in England and installed in Trenton, New Jersey.</a:t>
            </a:r>
          </a:p>
          <a:p>
            <a:r>
              <a:rPr lang="en-US" dirty="0" smtClean="0"/>
              <a:t>An </a:t>
            </a:r>
            <a:r>
              <a:rPr lang="en-US" dirty="0"/>
              <a:t>arrangement of signal apparatus that prevents conflicting movements through an arrangement of tracks such as </a:t>
            </a:r>
            <a:r>
              <a:rPr lang="en-US" dirty="0" smtClean="0"/>
              <a:t>junctions or </a:t>
            </a:r>
            <a:r>
              <a:rPr lang="en-US" dirty="0"/>
              <a:t>crossings.</a:t>
            </a:r>
            <a:endParaRPr lang="en-US" dirty="0" smtClean="0"/>
          </a:p>
          <a:p>
            <a:endParaRPr lang="en-US" dirty="0"/>
          </a:p>
        </p:txBody>
      </p:sp>
      <p:pic>
        <p:nvPicPr>
          <p:cNvPr id="3074" name="Picture 2" descr="Telegraph operator reminis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00200"/>
            <a:ext cx="2965992" cy="417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08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Interlocking </a:t>
            </a:r>
            <a:r>
              <a:rPr lang="en-US" dirty="0" smtClean="0"/>
              <a:t>Definition</a:t>
            </a:r>
            <a:endParaRPr lang="en-US" dirty="0"/>
          </a:p>
        </p:txBody>
      </p:sp>
      <p:sp>
        <p:nvSpPr>
          <p:cNvPr id="6" name="Content Placeholder 5"/>
          <p:cNvSpPr>
            <a:spLocks noGrp="1"/>
          </p:cNvSpPr>
          <p:nvPr>
            <p:ph idx="1"/>
          </p:nvPr>
        </p:nvSpPr>
        <p:spPr>
          <a:xfrm>
            <a:off x="457200" y="1600201"/>
            <a:ext cx="8382000" cy="4114800"/>
          </a:xfrm>
        </p:spPr>
        <p:txBody>
          <a:bodyPr>
            <a:normAutofit/>
          </a:bodyPr>
          <a:lstStyle/>
          <a:p>
            <a:pPr marL="0" indent="0">
              <a:buNone/>
            </a:pPr>
            <a:r>
              <a:rPr lang="en-US" b="1" dirty="0" smtClean="0"/>
              <a:t>American Association of Railroads</a:t>
            </a:r>
          </a:p>
          <a:p>
            <a:pPr marL="0" indent="0">
              <a:buNone/>
            </a:pPr>
            <a:r>
              <a:rPr lang="en-US" dirty="0" smtClean="0"/>
              <a:t>An </a:t>
            </a:r>
            <a:r>
              <a:rPr lang="en-US" dirty="0"/>
              <a:t>arrangement of signals and signal appliances so interconnected that </a:t>
            </a:r>
            <a:r>
              <a:rPr lang="en-US" dirty="0" smtClean="0"/>
              <a:t>their movements </a:t>
            </a:r>
            <a:r>
              <a:rPr lang="en-US" dirty="0"/>
              <a:t>must succeed each other in proper sequence and for which interlocking rules are </a:t>
            </a:r>
            <a:r>
              <a:rPr lang="en-US" dirty="0" smtClean="0"/>
              <a:t>in effect</a:t>
            </a:r>
            <a:r>
              <a:rPr lang="en-US" dirty="0"/>
              <a:t>. It may be operated manually </a:t>
            </a:r>
            <a:r>
              <a:rPr lang="en-US" dirty="0" smtClean="0"/>
              <a:t>or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022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1872</a:t>
            </a:r>
            <a:endParaRPr lang="en-US" dirty="0"/>
          </a:p>
        </p:txBody>
      </p:sp>
      <p:sp>
        <p:nvSpPr>
          <p:cNvPr id="7" name="Content Placeholder 6"/>
          <p:cNvSpPr>
            <a:spLocks noGrp="1"/>
          </p:cNvSpPr>
          <p:nvPr>
            <p:ph idx="1"/>
          </p:nvPr>
        </p:nvSpPr>
        <p:spPr>
          <a:xfrm>
            <a:off x="457200" y="1325880"/>
            <a:ext cx="8229600" cy="2667000"/>
          </a:xfrm>
        </p:spPr>
        <p:txBody>
          <a:bodyPr>
            <a:normAutofit fontScale="92500"/>
          </a:bodyPr>
          <a:lstStyle/>
          <a:p>
            <a:r>
              <a:rPr lang="en-CA" altLang="en-US" dirty="0"/>
              <a:t>The electric track circuit was invented Dr. William Robinson. </a:t>
            </a:r>
          </a:p>
          <a:p>
            <a:r>
              <a:rPr lang="en-CA" altLang="en-US" dirty="0"/>
              <a:t>Connected the train directly to the signal system</a:t>
            </a:r>
            <a:r>
              <a:rPr lang="en-CA" altLang="en-US" dirty="0" smtClean="0"/>
              <a:t>.</a:t>
            </a:r>
          </a:p>
          <a:p>
            <a:r>
              <a:rPr lang="en-CA" altLang="en-US" dirty="0" smtClean="0"/>
              <a:t>Began movement toward automatic operation of the signal system.</a:t>
            </a:r>
            <a:endParaRPr lang="en-CA" altLang="en-US" dirty="0"/>
          </a:p>
          <a:p>
            <a:endParaRPr lang="en-US" dirty="0"/>
          </a:p>
        </p:txBody>
      </p:sp>
    </p:spTree>
    <p:extLst>
      <p:ext uri="{BB962C8B-B14F-4D97-AF65-F5344CB8AC3E}">
        <p14:creationId xmlns:p14="http://schemas.microsoft.com/office/powerpoint/2010/main" val="2209299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Track Circuit</a:t>
            </a:r>
            <a:endParaRPr lang="en-US" dirty="0"/>
          </a:p>
        </p:txBody>
      </p:sp>
      <p:sp>
        <p:nvSpPr>
          <p:cNvPr id="3" name="Content Placeholder 2"/>
          <p:cNvSpPr>
            <a:spLocks noGrp="1"/>
          </p:cNvSpPr>
          <p:nvPr>
            <p:ph idx="1"/>
          </p:nvPr>
        </p:nvSpPr>
        <p:spPr>
          <a:xfrm>
            <a:off x="457200" y="1600201"/>
            <a:ext cx="8229600" cy="4038600"/>
          </a:xfrm>
        </p:spPr>
        <p:txBody>
          <a:bodyPr>
            <a:normAutofit fontScale="92500" lnSpcReduction="10000"/>
          </a:bodyPr>
          <a:lstStyle/>
          <a:p>
            <a:pPr marL="0" indent="0">
              <a:buNone/>
            </a:pPr>
            <a:r>
              <a:rPr lang="en-US" dirty="0" smtClean="0"/>
              <a:t>A basic </a:t>
            </a:r>
            <a:r>
              <a:rPr lang="en-US" dirty="0"/>
              <a:t>track circuit </a:t>
            </a:r>
            <a:r>
              <a:rPr lang="en-US" dirty="0" smtClean="0"/>
              <a:t>has </a:t>
            </a:r>
            <a:r>
              <a:rPr lang="en-US" dirty="0"/>
              <a:t>power applied to each rail and </a:t>
            </a:r>
            <a:r>
              <a:rPr lang="en-US" dirty="0" smtClean="0"/>
              <a:t>a relay </a:t>
            </a:r>
            <a:r>
              <a:rPr lang="en-US" dirty="0"/>
              <a:t>coil wired across them. </a:t>
            </a:r>
            <a:r>
              <a:rPr lang="en-US" dirty="0" smtClean="0"/>
              <a:t> When </a:t>
            </a:r>
            <a:r>
              <a:rPr lang="en-US" dirty="0"/>
              <a:t>no train is present, the relay is </a:t>
            </a:r>
            <a:r>
              <a:rPr lang="en-US" dirty="0" smtClean="0"/>
              <a:t>energized </a:t>
            </a:r>
            <a:r>
              <a:rPr lang="en-US" dirty="0"/>
              <a:t>by the current flowing from the power source through the rails. </a:t>
            </a:r>
            <a:r>
              <a:rPr lang="en-US" dirty="0" smtClean="0"/>
              <a:t> When </a:t>
            </a:r>
            <a:r>
              <a:rPr lang="en-US" dirty="0"/>
              <a:t>a train is present, its axles short </a:t>
            </a:r>
            <a:r>
              <a:rPr lang="en-US" dirty="0" smtClean="0"/>
              <a:t>(shunt) </a:t>
            </a:r>
            <a:r>
              <a:rPr lang="en-US" dirty="0"/>
              <a:t>the rails together; the current to the track relay coil drops, and it is </a:t>
            </a:r>
            <a:r>
              <a:rPr lang="en-US" dirty="0" smtClean="0"/>
              <a:t>de-energized</a:t>
            </a:r>
            <a:r>
              <a:rPr lang="en-US" dirty="0"/>
              <a:t>. </a:t>
            </a:r>
            <a:r>
              <a:rPr lang="en-US" dirty="0" smtClean="0"/>
              <a:t> Circuits </a:t>
            </a:r>
            <a:r>
              <a:rPr lang="en-US" dirty="0"/>
              <a:t>through the relay contacts therefore </a:t>
            </a:r>
            <a:r>
              <a:rPr lang="en-US" dirty="0" smtClean="0"/>
              <a:t>indicate </a:t>
            </a:r>
            <a:r>
              <a:rPr lang="en-US" dirty="0"/>
              <a:t>whether or not the track is occupied.</a:t>
            </a:r>
          </a:p>
          <a:p>
            <a:endParaRPr lang="en-US" dirty="0"/>
          </a:p>
        </p:txBody>
      </p:sp>
      <p:pic>
        <p:nvPicPr>
          <p:cNvPr id="4"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 y="1174716"/>
            <a:ext cx="7940040" cy="4540182"/>
          </a:xfrm>
          <a:prstGeom prst="rect">
            <a:avLst/>
          </a:prstGeom>
          <a:solidFill>
            <a:schemeClr val="bg1"/>
          </a:solidFill>
          <a:ln>
            <a:solidFill>
              <a:schemeClr val="tx1"/>
            </a:solidFill>
          </a:ln>
        </p:spPr>
      </p:pic>
      <p:grpSp>
        <p:nvGrpSpPr>
          <p:cNvPr id="5" name="Group 4"/>
          <p:cNvGrpSpPr/>
          <p:nvPr/>
        </p:nvGrpSpPr>
        <p:grpSpPr>
          <a:xfrm>
            <a:off x="2383559" y="1279336"/>
            <a:ext cx="619125" cy="1676400"/>
            <a:chOff x="2346325" y="1371600"/>
            <a:chExt cx="619125" cy="1676400"/>
          </a:xfrm>
        </p:grpSpPr>
        <p:sp>
          <p:nvSpPr>
            <p:cNvPr id="6" name="Oval 5"/>
            <p:cNvSpPr/>
            <p:nvPr/>
          </p:nvSpPr>
          <p:spPr>
            <a:xfrm>
              <a:off x="2346325" y="1371600"/>
              <a:ext cx="41275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2569730" y="1714500"/>
              <a:ext cx="225425" cy="12493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552700" y="2362200"/>
              <a:ext cx="41275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42" y="1190523"/>
            <a:ext cx="7934325" cy="452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705599" y="5181600"/>
            <a:ext cx="1135439" cy="400110"/>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“STOP”</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6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Circuit Definition</a:t>
            </a:r>
            <a:endParaRPr lang="en-US" dirty="0"/>
          </a:p>
        </p:txBody>
      </p:sp>
      <p:sp>
        <p:nvSpPr>
          <p:cNvPr id="3" name="Content Placeholder 2"/>
          <p:cNvSpPr>
            <a:spLocks noGrp="1"/>
          </p:cNvSpPr>
          <p:nvPr>
            <p:ph idx="1"/>
          </p:nvPr>
        </p:nvSpPr>
        <p:spPr/>
        <p:txBody>
          <a:bodyPr/>
          <a:lstStyle/>
          <a:p>
            <a:pPr marL="0" indent="0">
              <a:buNone/>
            </a:pPr>
            <a:r>
              <a:rPr lang="en-US" b="1" dirty="0"/>
              <a:t>§ 236.726 Circuit, track.</a:t>
            </a:r>
          </a:p>
          <a:p>
            <a:pPr marL="0" indent="0">
              <a:buNone/>
            </a:pPr>
            <a:r>
              <a:rPr lang="en-US" dirty="0"/>
              <a:t>An electrical circuit of which the rails of the track form a part. </a:t>
            </a:r>
          </a:p>
          <a:p>
            <a:endParaRPr lang="en-US" dirty="0"/>
          </a:p>
        </p:txBody>
      </p:sp>
    </p:spTree>
    <p:extLst>
      <p:ext uri="{BB962C8B-B14F-4D97-AF65-F5344CB8AC3E}">
        <p14:creationId xmlns:p14="http://schemas.microsoft.com/office/powerpoint/2010/main" val="224323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1900</a:t>
            </a:r>
            <a:endParaRPr lang="en-US" dirty="0"/>
          </a:p>
        </p:txBody>
      </p:sp>
      <p:sp>
        <p:nvSpPr>
          <p:cNvPr id="5" name="Content Placeholder 4"/>
          <p:cNvSpPr>
            <a:spLocks noGrp="1"/>
          </p:cNvSpPr>
          <p:nvPr>
            <p:ph sz="half" idx="1"/>
          </p:nvPr>
        </p:nvSpPr>
        <p:spPr>
          <a:xfrm>
            <a:off x="457199" y="1447800"/>
            <a:ext cx="4724399" cy="4525963"/>
          </a:xfrm>
        </p:spPr>
        <p:txBody>
          <a:bodyPr/>
          <a:lstStyle/>
          <a:p>
            <a:r>
              <a:rPr lang="en-CA" altLang="en-US" dirty="0"/>
              <a:t>Automatic signal systems utilizing the new electric track circuit and semaphore signals became widely popular.</a:t>
            </a:r>
          </a:p>
          <a:p>
            <a:r>
              <a:rPr lang="en-CA" altLang="en-US" dirty="0"/>
              <a:t>Used to supplement the Train Order system increasing safety and efficiency. </a:t>
            </a:r>
          </a:p>
          <a:p>
            <a:endParaRPr lang="en-US" dirty="0"/>
          </a:p>
        </p:txBody>
      </p:sp>
      <p:pic>
        <p:nvPicPr>
          <p:cNvPr id="7" name="Picture 4" descr="steam-sema"/>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181599" y="1447800"/>
            <a:ext cx="36210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824459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Automatic Block Signal System Definition</a:t>
            </a:r>
            <a:endParaRPr lang="en-US" dirty="0"/>
          </a:p>
        </p:txBody>
      </p:sp>
      <p:sp>
        <p:nvSpPr>
          <p:cNvPr id="6" name="Content Placeholder 5"/>
          <p:cNvSpPr>
            <a:spLocks noGrp="1"/>
          </p:cNvSpPr>
          <p:nvPr>
            <p:ph idx="1"/>
          </p:nvPr>
        </p:nvSpPr>
        <p:spPr/>
        <p:txBody>
          <a:bodyPr/>
          <a:lstStyle/>
          <a:p>
            <a:pPr marL="0" indent="0">
              <a:buNone/>
            </a:pPr>
            <a:r>
              <a:rPr lang="en-US" b="1" dirty="0" smtClean="0"/>
              <a:t>Association of American Railroads</a:t>
            </a:r>
            <a:endParaRPr lang="en-US" b="1" dirty="0"/>
          </a:p>
          <a:p>
            <a:pPr marL="0" indent="0">
              <a:buNone/>
            </a:pPr>
            <a:r>
              <a:rPr lang="en-US" dirty="0" smtClean="0"/>
              <a:t>A </a:t>
            </a:r>
            <a:r>
              <a:rPr lang="en-US" dirty="0"/>
              <a:t>block signal system where the use of each block </a:t>
            </a:r>
            <a:r>
              <a:rPr lang="en-US" dirty="0" smtClean="0"/>
              <a:t>is governed </a:t>
            </a:r>
            <a:r>
              <a:rPr lang="en-US" dirty="0"/>
              <a:t>by an automatic block signal, cab signal, or both. A roadway signal operated </a:t>
            </a:r>
            <a:r>
              <a:rPr lang="en-US" dirty="0" smtClean="0"/>
              <a:t>either automatically </a:t>
            </a:r>
            <a:r>
              <a:rPr lang="en-US" dirty="0"/>
              <a:t>or manually at the entrance to a block.</a:t>
            </a:r>
            <a:endParaRPr lang="en-US" dirty="0"/>
          </a:p>
        </p:txBody>
      </p:sp>
    </p:spTree>
    <p:extLst>
      <p:ext uri="{BB962C8B-B14F-4D97-AF65-F5344CB8AC3E}">
        <p14:creationId xmlns:p14="http://schemas.microsoft.com/office/powerpoint/2010/main" val="310168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Learning </a:t>
            </a:r>
            <a:r>
              <a:rPr lang="en-US" altLang="en-US" b="1" dirty="0" smtClean="0">
                <a:latin typeface="Arial" panose="020B0604020202020204" pitchFamily="34" charset="0"/>
                <a:cs typeface="Arial" panose="020B0604020202020204" pitchFamily="34" charset="0"/>
              </a:rPr>
              <a:t>Objectives</a:t>
            </a:r>
            <a:endParaRPr lang="en-US" dirty="0"/>
          </a:p>
        </p:txBody>
      </p:sp>
      <p:sp>
        <p:nvSpPr>
          <p:cNvPr id="7" name="Content Placeholder 6"/>
          <p:cNvSpPr>
            <a:spLocks noGrp="1"/>
          </p:cNvSpPr>
          <p:nvPr>
            <p:ph idx="1"/>
          </p:nvPr>
        </p:nvSpPr>
        <p:spPr>
          <a:xfrm>
            <a:off x="457200" y="1371600"/>
            <a:ext cx="8229600" cy="4525963"/>
          </a:xfrm>
        </p:spPr>
        <p:txBody>
          <a:bodyPr/>
          <a:lstStyle/>
          <a:p>
            <a:pPr>
              <a:spcBef>
                <a:spcPct val="70000"/>
              </a:spcBef>
            </a:pPr>
            <a:r>
              <a:rPr lang="en-CA" altLang="en-US" sz="2800" dirty="0">
                <a:latin typeface="Arial" panose="020B0604020202020204" pitchFamily="34" charset="0"/>
                <a:cs typeface="Arial" panose="020B0604020202020204" pitchFamily="34" charset="0"/>
              </a:rPr>
              <a:t>Recognize the background and continued development of signal and train control systems</a:t>
            </a:r>
            <a:r>
              <a:rPr lang="en-CA" altLang="en-US" sz="2800" dirty="0" smtClean="0">
                <a:latin typeface="Arial" panose="020B0604020202020204" pitchFamily="34" charset="0"/>
                <a:cs typeface="Arial" panose="020B0604020202020204" pitchFamily="34" charset="0"/>
              </a:rPr>
              <a:t>.</a:t>
            </a:r>
            <a:endParaRPr lang="en-CA" altLang="en-US" sz="2800" dirty="0">
              <a:effectLst>
                <a:outerShdw blurRad="38100" dist="38100" dir="2700000" algn="tl">
                  <a:srgbClr val="C0C0C0"/>
                </a:outerShdw>
              </a:effectLst>
              <a:latin typeface="Arial" panose="020B0604020202020204" pitchFamily="34" charset="0"/>
              <a:cs typeface="Arial" panose="020B0604020202020204" pitchFamily="34" charset="0"/>
            </a:endParaRPr>
          </a:p>
          <a:p>
            <a:pPr>
              <a:spcBef>
                <a:spcPct val="70000"/>
              </a:spcBef>
            </a:pPr>
            <a:r>
              <a:rPr lang="en-CA" altLang="en-US" sz="2800" dirty="0">
                <a:latin typeface="Arial" panose="020B0604020202020204" pitchFamily="34" charset="0"/>
                <a:cs typeface="Arial" panose="020B0604020202020204" pitchFamily="34" charset="0"/>
              </a:rPr>
              <a:t>Understand the unchanging fundamental principles of railroad </a:t>
            </a:r>
            <a:r>
              <a:rPr lang="en-CA" altLang="en-US" sz="2800" dirty="0" smtClean="0">
                <a:latin typeface="Arial" panose="020B0604020202020204" pitchFamily="34" charset="0"/>
                <a:cs typeface="Arial" panose="020B0604020202020204" pitchFamily="34" charset="0"/>
              </a:rPr>
              <a:t>signaling.</a:t>
            </a:r>
            <a:r>
              <a:rPr lang="en-CA" altLang="en-US" sz="2800" dirty="0">
                <a:effectLst>
                  <a:outerShdw blurRad="38100" dist="38100" dir="2700000" algn="tl">
                    <a:srgbClr val="C0C0C0"/>
                  </a:outerShdw>
                </a:effectLst>
                <a:latin typeface="Arial" panose="020B0604020202020204" pitchFamily="34" charset="0"/>
                <a:cs typeface="Arial" panose="020B0604020202020204" pitchFamily="34" charset="0"/>
              </a:rPr>
              <a:t>	</a:t>
            </a:r>
          </a:p>
          <a:p>
            <a:pPr>
              <a:spcBef>
                <a:spcPct val="70000"/>
              </a:spcBef>
            </a:pPr>
            <a:r>
              <a:rPr lang="en-CA" altLang="en-US" sz="2800" dirty="0">
                <a:latin typeface="Arial" panose="020B0604020202020204" pitchFamily="34" charset="0"/>
                <a:cs typeface="Arial" panose="020B0604020202020204" pitchFamily="34" charset="0"/>
              </a:rPr>
              <a:t>Contrast older signal technology to the latest, more modern technology</a:t>
            </a:r>
            <a:r>
              <a:rPr lang="en-CA" altLang="en-US" sz="2800" dirty="0" smtClean="0">
                <a:latin typeface="Arial" panose="020B0604020202020204" pitchFamily="34" charset="0"/>
                <a:cs typeface="Arial" panose="020B0604020202020204" pitchFamily="34" charset="0"/>
              </a:rPr>
              <a:t>.</a:t>
            </a:r>
          </a:p>
          <a:p>
            <a:pPr>
              <a:spcBef>
                <a:spcPct val="70000"/>
              </a:spcBef>
            </a:pPr>
            <a:r>
              <a:rPr lang="en-CA" altLang="en-US" sz="2800" dirty="0" smtClean="0">
                <a:latin typeface="Arial" panose="020B0604020202020204" pitchFamily="34" charset="0"/>
                <a:cs typeface="Arial" panose="020B0604020202020204" pitchFamily="34" charset="0"/>
              </a:rPr>
              <a:t>Recognize the importance of 49 CFR 236.0 to railroad operations.</a:t>
            </a:r>
          </a:p>
          <a:p>
            <a:pPr>
              <a:spcBef>
                <a:spcPct val="70000"/>
              </a:spcBef>
            </a:pPr>
            <a:endParaRPr lang="en-CA" altLang="en-US" dirty="0">
              <a:effectLst>
                <a:outerShdw blurRad="38100" dist="38100" dir="2700000" algn="tl">
                  <a:srgbClr val="C0C0C0"/>
                </a:outerShdw>
              </a:effectLst>
              <a:latin typeface="Arial" panose="020B0604020202020204" pitchFamily="34" charset="0"/>
              <a:cs typeface="Arial" panose="020B0604020202020204" pitchFamily="34" charset="0"/>
            </a:endParaRPr>
          </a:p>
          <a:p>
            <a:pPr>
              <a:spcBef>
                <a:spcPct val="70000"/>
              </a:spcBef>
            </a:pPr>
            <a:endParaRPr lang="en-CA" altLang="en-US"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spcBef>
                <a:spcPct val="70000"/>
              </a:spcBef>
            </a:pPr>
            <a:endParaRPr lang="en-CA" altLang="en-US" dirty="0">
              <a:effectLst>
                <a:outerShdw blurRad="38100" dist="38100" dir="2700000" algn="tl">
                  <a:srgbClr val="C0C0C0"/>
                </a:outerShdw>
              </a:effectLst>
              <a:latin typeface="Arial" panose="020B0604020202020204" pitchFamily="34" charset="0"/>
              <a:cs typeface="Arial" panose="020B0604020202020204" pitchFamily="34" charset="0"/>
            </a:endParaRPr>
          </a:p>
          <a:p>
            <a:pPr>
              <a:spcBef>
                <a:spcPct val="70000"/>
              </a:spcBef>
            </a:pPr>
            <a:endParaRPr lang="en-CA" altLang="en-US"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a:spcBef>
                <a:spcPct val="70000"/>
              </a:spcBef>
            </a:pPr>
            <a:endParaRPr lang="en-CA" altLang="en-US" dirty="0">
              <a:effectLst>
                <a:outerShdw blurRad="38100" dist="38100" dir="2700000" algn="tl">
                  <a:srgbClr val="C0C0C0"/>
                </a:outerShdw>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1507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Automatic Block Signal System</a:t>
            </a:r>
            <a:endParaRPr lang="en-US" dirty="0"/>
          </a:p>
        </p:txBody>
      </p:sp>
      <p:sp>
        <p:nvSpPr>
          <p:cNvPr id="6" name="Content Placeholder 5"/>
          <p:cNvSpPr>
            <a:spLocks noGrp="1"/>
          </p:cNvSpPr>
          <p:nvPr>
            <p:ph idx="1"/>
          </p:nvPr>
        </p:nvSpPr>
        <p:spPr/>
        <p:txBody>
          <a:bodyPr>
            <a:normAutofit fontScale="92500" lnSpcReduction="20000"/>
          </a:bodyPr>
          <a:lstStyle/>
          <a:p>
            <a:pPr marL="0" indent="0">
              <a:buNone/>
            </a:pPr>
            <a:r>
              <a:rPr lang="en-US" dirty="0"/>
              <a:t>A</a:t>
            </a:r>
            <a:r>
              <a:rPr lang="en-US" dirty="0" smtClean="0"/>
              <a:t> </a:t>
            </a:r>
            <a:r>
              <a:rPr lang="en-US" dirty="0"/>
              <a:t>railroad </a:t>
            </a:r>
            <a:r>
              <a:rPr lang="en-US" dirty="0" smtClean="0"/>
              <a:t>signal </a:t>
            </a:r>
            <a:r>
              <a:rPr lang="en-US" dirty="0"/>
              <a:t>system that consists of a series </a:t>
            </a:r>
            <a:r>
              <a:rPr lang="en-US" dirty="0" smtClean="0"/>
              <a:t>of signals </a:t>
            </a:r>
            <a:r>
              <a:rPr lang="en-US" dirty="0"/>
              <a:t>that divide a railway line into a series of sections, or "blocks". </a:t>
            </a:r>
            <a:r>
              <a:rPr lang="en-US" dirty="0" smtClean="0"/>
              <a:t>ABS </a:t>
            </a:r>
            <a:r>
              <a:rPr lang="en-US" dirty="0"/>
              <a:t>operation is designed to allow trains operating in the same direction to follow each other in a safe manner without risk of rear end collision. The introduction of ABS reduced railways' costs and increased their capacity. </a:t>
            </a:r>
            <a:r>
              <a:rPr lang="en-US" dirty="0" smtClean="0"/>
              <a:t>The </a:t>
            </a:r>
            <a:r>
              <a:rPr lang="en-US" dirty="0"/>
              <a:t>automatic operation comes from the system's ability to detect whether blocks are occupied or otherwise obstructed, and to convey that information to approaching trains.</a:t>
            </a:r>
          </a:p>
        </p:txBody>
      </p:sp>
    </p:spTree>
    <p:extLst>
      <p:ext uri="{BB962C8B-B14F-4D97-AF65-F5344CB8AC3E}">
        <p14:creationId xmlns:p14="http://schemas.microsoft.com/office/powerpoint/2010/main" val="182596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Block Signal System</a:t>
            </a:r>
          </a:p>
        </p:txBody>
      </p:sp>
      <p:grpSp>
        <p:nvGrpSpPr>
          <p:cNvPr id="4" name="Group 3"/>
          <p:cNvGrpSpPr/>
          <p:nvPr/>
        </p:nvGrpSpPr>
        <p:grpSpPr>
          <a:xfrm>
            <a:off x="914400" y="3733798"/>
            <a:ext cx="7315200" cy="304800"/>
            <a:chOff x="914400" y="3657600"/>
            <a:chExt cx="7315200" cy="304800"/>
          </a:xfrm>
        </p:grpSpPr>
        <p:cxnSp>
          <p:nvCxnSpPr>
            <p:cNvPr id="5" name="Straight Connector 4"/>
            <p:cNvCxnSpPr/>
            <p:nvPr/>
          </p:nvCxnSpPr>
          <p:spPr>
            <a:xfrm>
              <a:off x="914400" y="396240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14400" y="3657600"/>
              <a:ext cx="533400" cy="304800"/>
              <a:chOff x="914400" y="3657600"/>
              <a:chExt cx="533400" cy="304800"/>
            </a:xfrm>
          </p:grpSpPr>
          <p:cxnSp>
            <p:nvCxnSpPr>
              <p:cNvPr id="10" name="Straight Connector 9"/>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7696200" y="3657600"/>
              <a:ext cx="533400" cy="304800"/>
              <a:chOff x="914400" y="3657600"/>
              <a:chExt cx="533400" cy="304800"/>
            </a:xfrm>
          </p:grpSpPr>
          <p:cxnSp>
            <p:nvCxnSpPr>
              <p:cNvPr id="8" name="Straight Connector 7"/>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rot="16200000">
            <a:off x="7115175" y="3200399"/>
            <a:ext cx="152400" cy="990600"/>
            <a:chOff x="3048000" y="4267200"/>
            <a:chExt cx="152400" cy="990600"/>
          </a:xfrm>
        </p:grpSpPr>
        <p:grpSp>
          <p:nvGrpSpPr>
            <p:cNvPr id="13" name="Group 12"/>
            <p:cNvGrpSpPr/>
            <p:nvPr/>
          </p:nvGrpSpPr>
          <p:grpSpPr>
            <a:xfrm>
              <a:off x="3048000" y="4419600"/>
              <a:ext cx="152400" cy="838200"/>
              <a:chOff x="3048000" y="4419600"/>
              <a:chExt cx="152400" cy="838200"/>
            </a:xfrm>
          </p:grpSpPr>
          <p:cxnSp>
            <p:nvCxnSpPr>
              <p:cNvPr id="15" name="Straight Connector 14"/>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8" name="Picture 2" descr="C:\Users\ralph.elston\AppData\Local\Microsoft\Windows\Temporary Internet Files\Content.IE5\QL645OL1\animated_train[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31691" y="3023343"/>
            <a:ext cx="1981200" cy="1028700"/>
          </a:xfrm>
          <a:prstGeom prst="rect">
            <a:avLst/>
          </a:prstGeom>
          <a:solidFill>
            <a:schemeClr val="bg1"/>
          </a:solidFill>
        </p:spPr>
      </p:pic>
      <p:grpSp>
        <p:nvGrpSpPr>
          <p:cNvPr id="31" name="Group 30"/>
          <p:cNvGrpSpPr/>
          <p:nvPr/>
        </p:nvGrpSpPr>
        <p:grpSpPr>
          <a:xfrm rot="5400000">
            <a:off x="1866900" y="3886200"/>
            <a:ext cx="152400" cy="990600"/>
            <a:chOff x="3048000" y="4267200"/>
            <a:chExt cx="152400" cy="990600"/>
          </a:xfrm>
        </p:grpSpPr>
        <p:grpSp>
          <p:nvGrpSpPr>
            <p:cNvPr id="32" name="Group 31"/>
            <p:cNvGrpSpPr/>
            <p:nvPr/>
          </p:nvGrpSpPr>
          <p:grpSpPr>
            <a:xfrm>
              <a:off x="3048000" y="4419600"/>
              <a:ext cx="152400" cy="838200"/>
              <a:chOff x="3048000" y="4419600"/>
              <a:chExt cx="152400" cy="838200"/>
            </a:xfrm>
          </p:grpSpPr>
          <p:cxnSp>
            <p:nvCxnSpPr>
              <p:cNvPr id="34" name="Straight Connector 33"/>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295400" y="4305300"/>
            <a:ext cx="1371600" cy="419100"/>
            <a:chOff x="2133600" y="4991100"/>
            <a:chExt cx="1371600" cy="419100"/>
          </a:xfrm>
        </p:grpSpPr>
        <p:sp>
          <p:nvSpPr>
            <p:cNvPr id="66" name="Rectangle 65"/>
            <p:cNvSpPr/>
            <p:nvPr/>
          </p:nvSpPr>
          <p:spPr>
            <a:xfrm>
              <a:off x="2133600" y="49911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p:cNvGrpSpPr/>
            <p:nvPr/>
          </p:nvGrpSpPr>
          <p:grpSpPr>
            <a:xfrm rot="5400000">
              <a:off x="2469776" y="4800600"/>
              <a:ext cx="381000" cy="838200"/>
              <a:chOff x="3886200" y="4400550"/>
              <a:chExt cx="381000" cy="838200"/>
            </a:xfrm>
            <a:solidFill>
              <a:schemeClr val="bg1"/>
            </a:solidFill>
          </p:grpSpPr>
          <p:grpSp>
            <p:nvGrpSpPr>
              <p:cNvPr id="68" name="Group 67"/>
              <p:cNvGrpSpPr/>
              <p:nvPr/>
            </p:nvGrpSpPr>
            <p:grpSpPr>
              <a:xfrm>
                <a:off x="3886200" y="4400550"/>
                <a:ext cx="152400" cy="838200"/>
                <a:chOff x="3048000" y="4419600"/>
                <a:chExt cx="152400" cy="838200"/>
              </a:xfrm>
              <a:grpFill/>
            </p:grpSpPr>
            <p:cxnSp>
              <p:nvCxnSpPr>
                <p:cNvPr id="70" name="Straight Connector 69"/>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4038600" y="4572000"/>
                <a:ext cx="228600" cy="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295400" y="4996643"/>
            <a:ext cx="6536020" cy="40011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The simplest form of an Automatic Block Signal System.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36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Block Signal System</a:t>
            </a:r>
          </a:p>
        </p:txBody>
      </p:sp>
      <p:grpSp>
        <p:nvGrpSpPr>
          <p:cNvPr id="4" name="Group 3"/>
          <p:cNvGrpSpPr/>
          <p:nvPr/>
        </p:nvGrpSpPr>
        <p:grpSpPr>
          <a:xfrm>
            <a:off x="914400" y="3733798"/>
            <a:ext cx="7315200" cy="304800"/>
            <a:chOff x="914400" y="3657600"/>
            <a:chExt cx="7315200" cy="304800"/>
          </a:xfrm>
        </p:grpSpPr>
        <p:cxnSp>
          <p:nvCxnSpPr>
            <p:cNvPr id="5" name="Straight Connector 4"/>
            <p:cNvCxnSpPr/>
            <p:nvPr/>
          </p:nvCxnSpPr>
          <p:spPr>
            <a:xfrm>
              <a:off x="914400" y="396240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14400" y="3657600"/>
              <a:ext cx="533400" cy="304800"/>
              <a:chOff x="914400" y="3657600"/>
              <a:chExt cx="533400" cy="304800"/>
            </a:xfrm>
          </p:grpSpPr>
          <p:cxnSp>
            <p:nvCxnSpPr>
              <p:cNvPr id="10" name="Straight Connector 9"/>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7696200" y="3657600"/>
              <a:ext cx="533400" cy="304800"/>
              <a:chOff x="914400" y="3657600"/>
              <a:chExt cx="533400" cy="304800"/>
            </a:xfrm>
          </p:grpSpPr>
          <p:cxnSp>
            <p:nvCxnSpPr>
              <p:cNvPr id="8" name="Straight Connector 7"/>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rot="16200000">
            <a:off x="7115175" y="3200399"/>
            <a:ext cx="152400" cy="990600"/>
            <a:chOff x="3048000" y="4267200"/>
            <a:chExt cx="152400" cy="990600"/>
          </a:xfrm>
        </p:grpSpPr>
        <p:grpSp>
          <p:nvGrpSpPr>
            <p:cNvPr id="13" name="Group 12"/>
            <p:cNvGrpSpPr/>
            <p:nvPr/>
          </p:nvGrpSpPr>
          <p:grpSpPr>
            <a:xfrm>
              <a:off x="3048000" y="4419600"/>
              <a:ext cx="152400" cy="838200"/>
              <a:chOff x="3048000" y="4419600"/>
              <a:chExt cx="152400" cy="838200"/>
            </a:xfrm>
          </p:grpSpPr>
          <p:cxnSp>
            <p:nvCxnSpPr>
              <p:cNvPr id="15" name="Straight Connector 14"/>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8" name="Picture 2" descr="C:\Users\ralph.elston\AppData\Local\Microsoft\Windows\Temporary Internet Files\Content.IE5\QL645OL1\animated_train[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31691" y="3023343"/>
            <a:ext cx="1981200" cy="1028700"/>
          </a:xfrm>
          <a:prstGeom prst="rect">
            <a:avLst/>
          </a:prstGeom>
          <a:solidFill>
            <a:schemeClr val="bg1"/>
          </a:solidFill>
        </p:spPr>
      </p:pic>
      <p:grpSp>
        <p:nvGrpSpPr>
          <p:cNvPr id="19" name="Group 18"/>
          <p:cNvGrpSpPr/>
          <p:nvPr/>
        </p:nvGrpSpPr>
        <p:grpSpPr>
          <a:xfrm rot="16200000">
            <a:off x="5100638" y="3200399"/>
            <a:ext cx="152400" cy="990600"/>
            <a:chOff x="3048000" y="4267200"/>
            <a:chExt cx="152400" cy="990600"/>
          </a:xfrm>
        </p:grpSpPr>
        <p:grpSp>
          <p:nvGrpSpPr>
            <p:cNvPr id="20" name="Group 19"/>
            <p:cNvGrpSpPr/>
            <p:nvPr/>
          </p:nvGrpSpPr>
          <p:grpSpPr>
            <a:xfrm>
              <a:off x="3048000" y="4419600"/>
              <a:ext cx="152400" cy="838200"/>
              <a:chOff x="3048000" y="4419600"/>
              <a:chExt cx="152400" cy="838200"/>
            </a:xfrm>
          </p:grpSpPr>
          <p:cxnSp>
            <p:nvCxnSpPr>
              <p:cNvPr id="22" name="Straight Connector 21"/>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rot="16200000">
            <a:off x="3086100" y="3200399"/>
            <a:ext cx="152400" cy="990600"/>
            <a:chOff x="3048000" y="4267200"/>
            <a:chExt cx="152400" cy="990600"/>
          </a:xfrm>
        </p:grpSpPr>
        <p:grpSp>
          <p:nvGrpSpPr>
            <p:cNvPr id="26" name="Group 25"/>
            <p:cNvGrpSpPr/>
            <p:nvPr/>
          </p:nvGrpSpPr>
          <p:grpSpPr>
            <a:xfrm>
              <a:off x="3048000" y="4419600"/>
              <a:ext cx="152400" cy="838200"/>
              <a:chOff x="3048000" y="4419600"/>
              <a:chExt cx="152400" cy="838200"/>
            </a:xfrm>
          </p:grpSpPr>
          <p:cxnSp>
            <p:nvCxnSpPr>
              <p:cNvPr id="28" name="Straight Connector 27"/>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3200400" y="42672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5400000">
            <a:off x="1866900" y="3886200"/>
            <a:ext cx="152400" cy="990600"/>
            <a:chOff x="3048000" y="4267200"/>
            <a:chExt cx="152400" cy="990600"/>
          </a:xfrm>
        </p:grpSpPr>
        <p:grpSp>
          <p:nvGrpSpPr>
            <p:cNvPr id="32" name="Group 31"/>
            <p:cNvGrpSpPr/>
            <p:nvPr/>
          </p:nvGrpSpPr>
          <p:grpSpPr>
            <a:xfrm>
              <a:off x="3048000" y="4419600"/>
              <a:ext cx="152400" cy="838200"/>
              <a:chOff x="3048000" y="4419600"/>
              <a:chExt cx="152400" cy="838200"/>
            </a:xfrm>
          </p:grpSpPr>
          <p:cxnSp>
            <p:nvCxnSpPr>
              <p:cNvPr id="34" name="Straight Connector 33"/>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5400000">
            <a:off x="4076700" y="3886200"/>
            <a:ext cx="152400" cy="990600"/>
            <a:chOff x="3048000" y="4267200"/>
            <a:chExt cx="152400" cy="990600"/>
          </a:xfrm>
        </p:grpSpPr>
        <p:grpSp>
          <p:nvGrpSpPr>
            <p:cNvPr id="38" name="Group 37"/>
            <p:cNvGrpSpPr/>
            <p:nvPr/>
          </p:nvGrpSpPr>
          <p:grpSpPr>
            <a:xfrm>
              <a:off x="3048000" y="4419600"/>
              <a:ext cx="152400" cy="838200"/>
              <a:chOff x="3048000" y="4419600"/>
              <a:chExt cx="152400" cy="838200"/>
            </a:xfrm>
          </p:grpSpPr>
          <p:cxnSp>
            <p:nvCxnSpPr>
              <p:cNvPr id="40" name="Straight Connector 39"/>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rot="5400000">
            <a:off x="6090397" y="3878355"/>
            <a:ext cx="152400" cy="990600"/>
            <a:chOff x="3048000" y="4267200"/>
            <a:chExt cx="152400" cy="990600"/>
          </a:xfrm>
        </p:grpSpPr>
        <p:grpSp>
          <p:nvGrpSpPr>
            <p:cNvPr id="44" name="Group 43"/>
            <p:cNvGrpSpPr/>
            <p:nvPr/>
          </p:nvGrpSpPr>
          <p:grpSpPr>
            <a:xfrm>
              <a:off x="3048000" y="4419600"/>
              <a:ext cx="152400" cy="838200"/>
              <a:chOff x="3048000" y="4419600"/>
              <a:chExt cx="152400" cy="838200"/>
            </a:xfrm>
          </p:grpSpPr>
          <p:cxnSp>
            <p:nvCxnSpPr>
              <p:cNvPr id="46" name="Straight Connector 45"/>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309938" y="4305300"/>
            <a:ext cx="1371600" cy="381000"/>
            <a:chOff x="3362045" y="4953000"/>
            <a:chExt cx="1371600" cy="381000"/>
          </a:xfrm>
        </p:grpSpPr>
        <p:sp>
          <p:nvSpPr>
            <p:cNvPr id="58" name="Rectangle 57"/>
            <p:cNvSpPr/>
            <p:nvPr/>
          </p:nvSpPr>
          <p:spPr>
            <a:xfrm>
              <a:off x="3362045" y="49530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p:cNvGrpSpPr/>
            <p:nvPr/>
          </p:nvGrpSpPr>
          <p:grpSpPr>
            <a:xfrm>
              <a:off x="3693179" y="4991100"/>
              <a:ext cx="838200" cy="342900"/>
              <a:chOff x="3693179" y="4991100"/>
              <a:chExt cx="838200" cy="342900"/>
            </a:xfrm>
          </p:grpSpPr>
          <p:grpSp>
            <p:nvGrpSpPr>
              <p:cNvPr id="60" name="Group 59"/>
              <p:cNvGrpSpPr/>
              <p:nvPr/>
            </p:nvGrpSpPr>
            <p:grpSpPr>
              <a:xfrm rot="5400000">
                <a:off x="4036079" y="4648200"/>
                <a:ext cx="152400" cy="838200"/>
                <a:chOff x="3048000" y="4419600"/>
                <a:chExt cx="152400" cy="838200"/>
              </a:xfrm>
              <a:solidFill>
                <a:schemeClr val="bg1"/>
              </a:solidFill>
            </p:grpSpPr>
            <p:cxnSp>
              <p:nvCxnSpPr>
                <p:cNvPr id="62" name="Straight Connector 61"/>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4359929" y="5143500"/>
                <a:ext cx="171450" cy="190500"/>
              </a:xfrm>
              <a:prstGeom prst="line">
                <a:avLst/>
              </a:prstGeom>
              <a:solidFill>
                <a:schemeClr val="bg1"/>
              </a:solidFill>
              <a:ln w="38100"/>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5500967" y="4267200"/>
            <a:ext cx="1371600" cy="419100"/>
            <a:chOff x="2133600" y="4991100"/>
            <a:chExt cx="1371600" cy="419100"/>
          </a:xfrm>
        </p:grpSpPr>
        <p:sp>
          <p:nvSpPr>
            <p:cNvPr id="66" name="Rectangle 65"/>
            <p:cNvSpPr/>
            <p:nvPr/>
          </p:nvSpPr>
          <p:spPr>
            <a:xfrm>
              <a:off x="2133600" y="49911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p:cNvGrpSpPr/>
            <p:nvPr/>
          </p:nvGrpSpPr>
          <p:grpSpPr>
            <a:xfrm rot="5400000">
              <a:off x="2469776" y="4800600"/>
              <a:ext cx="381000" cy="838200"/>
              <a:chOff x="3886200" y="4400550"/>
              <a:chExt cx="381000" cy="838200"/>
            </a:xfrm>
            <a:solidFill>
              <a:schemeClr val="bg1"/>
            </a:solidFill>
          </p:grpSpPr>
          <p:grpSp>
            <p:nvGrpSpPr>
              <p:cNvPr id="68" name="Group 67"/>
              <p:cNvGrpSpPr/>
              <p:nvPr/>
            </p:nvGrpSpPr>
            <p:grpSpPr>
              <a:xfrm>
                <a:off x="3886200" y="4400550"/>
                <a:ext cx="152400" cy="838200"/>
                <a:chOff x="3048000" y="4419600"/>
                <a:chExt cx="152400" cy="838200"/>
              </a:xfrm>
              <a:grpFill/>
            </p:grpSpPr>
            <p:cxnSp>
              <p:nvCxnSpPr>
                <p:cNvPr id="70" name="Straight Connector 69"/>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4038600" y="4572000"/>
                <a:ext cx="228600" cy="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968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Block Signal System</a:t>
            </a:r>
          </a:p>
        </p:txBody>
      </p:sp>
      <p:grpSp>
        <p:nvGrpSpPr>
          <p:cNvPr id="4" name="Group 3"/>
          <p:cNvGrpSpPr/>
          <p:nvPr/>
        </p:nvGrpSpPr>
        <p:grpSpPr>
          <a:xfrm>
            <a:off x="914400" y="3733798"/>
            <a:ext cx="7315200" cy="304800"/>
            <a:chOff x="914400" y="3657600"/>
            <a:chExt cx="7315200" cy="304800"/>
          </a:xfrm>
        </p:grpSpPr>
        <p:cxnSp>
          <p:nvCxnSpPr>
            <p:cNvPr id="5" name="Straight Connector 4"/>
            <p:cNvCxnSpPr/>
            <p:nvPr/>
          </p:nvCxnSpPr>
          <p:spPr>
            <a:xfrm>
              <a:off x="914400" y="396240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14400" y="3657600"/>
              <a:ext cx="533400" cy="304800"/>
              <a:chOff x="914400" y="3657600"/>
              <a:chExt cx="533400" cy="304800"/>
            </a:xfrm>
          </p:grpSpPr>
          <p:cxnSp>
            <p:nvCxnSpPr>
              <p:cNvPr id="10" name="Straight Connector 9"/>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flipH="1">
              <a:off x="7696200" y="3657600"/>
              <a:ext cx="533400" cy="304800"/>
              <a:chOff x="914400" y="3657600"/>
              <a:chExt cx="533400" cy="304800"/>
            </a:xfrm>
          </p:grpSpPr>
          <p:cxnSp>
            <p:nvCxnSpPr>
              <p:cNvPr id="8" name="Straight Connector 7"/>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rot="16200000">
            <a:off x="7115175" y="3200399"/>
            <a:ext cx="152400" cy="990600"/>
            <a:chOff x="3048000" y="4267200"/>
            <a:chExt cx="152400" cy="990600"/>
          </a:xfrm>
        </p:grpSpPr>
        <p:grpSp>
          <p:nvGrpSpPr>
            <p:cNvPr id="13" name="Group 12"/>
            <p:cNvGrpSpPr/>
            <p:nvPr/>
          </p:nvGrpSpPr>
          <p:grpSpPr>
            <a:xfrm>
              <a:off x="3048000" y="4419600"/>
              <a:ext cx="152400" cy="838200"/>
              <a:chOff x="3048000" y="4419600"/>
              <a:chExt cx="152400" cy="838200"/>
            </a:xfrm>
          </p:grpSpPr>
          <p:cxnSp>
            <p:nvCxnSpPr>
              <p:cNvPr id="15" name="Straight Connector 14"/>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8" name="Picture 2" descr="C:\Users\ralph.elston\AppData\Local\Microsoft\Windows\Temporary Internet Files\Content.IE5\QL645OL1\animated_train[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9578" y="3240534"/>
            <a:ext cx="1452844" cy="754361"/>
          </a:xfrm>
          <a:prstGeom prst="rect">
            <a:avLst/>
          </a:prstGeom>
          <a:solidFill>
            <a:schemeClr val="bg1"/>
          </a:solidFill>
        </p:spPr>
      </p:pic>
      <p:grpSp>
        <p:nvGrpSpPr>
          <p:cNvPr id="19" name="Group 18"/>
          <p:cNvGrpSpPr/>
          <p:nvPr/>
        </p:nvGrpSpPr>
        <p:grpSpPr>
          <a:xfrm rot="16200000">
            <a:off x="5100638" y="3200399"/>
            <a:ext cx="152400" cy="990600"/>
            <a:chOff x="3048000" y="4267200"/>
            <a:chExt cx="152400" cy="990600"/>
          </a:xfrm>
        </p:grpSpPr>
        <p:grpSp>
          <p:nvGrpSpPr>
            <p:cNvPr id="20" name="Group 19"/>
            <p:cNvGrpSpPr/>
            <p:nvPr/>
          </p:nvGrpSpPr>
          <p:grpSpPr>
            <a:xfrm>
              <a:off x="3048000" y="4419600"/>
              <a:ext cx="152400" cy="838200"/>
              <a:chOff x="3048000" y="4419600"/>
              <a:chExt cx="152400" cy="838200"/>
            </a:xfrm>
          </p:grpSpPr>
          <p:cxnSp>
            <p:nvCxnSpPr>
              <p:cNvPr id="22" name="Straight Connector 21"/>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rot="16200000">
            <a:off x="3086100" y="3200399"/>
            <a:ext cx="152400" cy="990600"/>
            <a:chOff x="3048000" y="4267200"/>
            <a:chExt cx="152400" cy="990600"/>
          </a:xfrm>
        </p:grpSpPr>
        <p:grpSp>
          <p:nvGrpSpPr>
            <p:cNvPr id="26" name="Group 25"/>
            <p:cNvGrpSpPr/>
            <p:nvPr/>
          </p:nvGrpSpPr>
          <p:grpSpPr>
            <a:xfrm>
              <a:off x="3048000" y="4419600"/>
              <a:ext cx="152400" cy="838200"/>
              <a:chOff x="3048000" y="4419600"/>
              <a:chExt cx="152400" cy="838200"/>
            </a:xfrm>
          </p:grpSpPr>
          <p:cxnSp>
            <p:nvCxnSpPr>
              <p:cNvPr id="28" name="Straight Connector 27"/>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5400000">
            <a:off x="1866900" y="3886200"/>
            <a:ext cx="152400" cy="990600"/>
            <a:chOff x="3048000" y="4267200"/>
            <a:chExt cx="152400" cy="990600"/>
          </a:xfrm>
        </p:grpSpPr>
        <p:grpSp>
          <p:nvGrpSpPr>
            <p:cNvPr id="32" name="Group 31"/>
            <p:cNvGrpSpPr/>
            <p:nvPr/>
          </p:nvGrpSpPr>
          <p:grpSpPr>
            <a:xfrm>
              <a:off x="3048000" y="4419600"/>
              <a:ext cx="152400" cy="838200"/>
              <a:chOff x="3048000" y="4419600"/>
              <a:chExt cx="152400" cy="838200"/>
            </a:xfrm>
          </p:grpSpPr>
          <p:cxnSp>
            <p:nvCxnSpPr>
              <p:cNvPr id="34" name="Straight Connector 33"/>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V="1">
              <a:off x="3200400" y="4267200"/>
              <a:ext cx="0"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5400000">
            <a:off x="4076700" y="3886200"/>
            <a:ext cx="152400" cy="990600"/>
            <a:chOff x="3048000" y="4267200"/>
            <a:chExt cx="152400" cy="990600"/>
          </a:xfrm>
        </p:grpSpPr>
        <p:grpSp>
          <p:nvGrpSpPr>
            <p:cNvPr id="38" name="Group 37"/>
            <p:cNvGrpSpPr/>
            <p:nvPr/>
          </p:nvGrpSpPr>
          <p:grpSpPr>
            <a:xfrm>
              <a:off x="3048000" y="4419600"/>
              <a:ext cx="152400" cy="838200"/>
              <a:chOff x="3048000" y="4419600"/>
              <a:chExt cx="152400" cy="838200"/>
            </a:xfrm>
          </p:grpSpPr>
          <p:cxnSp>
            <p:nvCxnSpPr>
              <p:cNvPr id="40" name="Straight Connector 39"/>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rot="5400000">
            <a:off x="6090397" y="3878355"/>
            <a:ext cx="152400" cy="990600"/>
            <a:chOff x="3048000" y="4267200"/>
            <a:chExt cx="152400" cy="990600"/>
          </a:xfrm>
        </p:grpSpPr>
        <p:grpSp>
          <p:nvGrpSpPr>
            <p:cNvPr id="44" name="Group 43"/>
            <p:cNvGrpSpPr/>
            <p:nvPr/>
          </p:nvGrpSpPr>
          <p:grpSpPr>
            <a:xfrm>
              <a:off x="3048000" y="4419600"/>
              <a:ext cx="152400" cy="838200"/>
              <a:chOff x="3048000" y="4419600"/>
              <a:chExt cx="152400" cy="838200"/>
            </a:xfrm>
          </p:grpSpPr>
          <p:cxnSp>
            <p:nvCxnSpPr>
              <p:cNvPr id="46" name="Straight Connector 45"/>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rot="10800000">
            <a:off x="4576146" y="3404345"/>
            <a:ext cx="1371600" cy="381000"/>
            <a:chOff x="3362045" y="4953000"/>
            <a:chExt cx="1371600" cy="381000"/>
          </a:xfrm>
        </p:grpSpPr>
        <p:sp>
          <p:nvSpPr>
            <p:cNvPr id="50" name="Rectangle 49"/>
            <p:cNvSpPr/>
            <p:nvPr/>
          </p:nvSpPr>
          <p:spPr>
            <a:xfrm>
              <a:off x="3362045" y="49530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3693179" y="4991100"/>
              <a:ext cx="838200" cy="342900"/>
              <a:chOff x="3693179" y="4991100"/>
              <a:chExt cx="838200" cy="342900"/>
            </a:xfrm>
          </p:grpSpPr>
          <p:grpSp>
            <p:nvGrpSpPr>
              <p:cNvPr id="52" name="Group 51"/>
              <p:cNvGrpSpPr/>
              <p:nvPr/>
            </p:nvGrpSpPr>
            <p:grpSpPr>
              <a:xfrm rot="5400000">
                <a:off x="4036079" y="4648200"/>
                <a:ext cx="152400" cy="838200"/>
                <a:chOff x="3048000" y="4419600"/>
                <a:chExt cx="152400" cy="838200"/>
              </a:xfrm>
              <a:solidFill>
                <a:schemeClr val="bg1"/>
              </a:solidFill>
            </p:grpSpPr>
            <p:cxnSp>
              <p:nvCxnSpPr>
                <p:cNvPr id="54" name="Straight Connector 53"/>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a:off x="4359929" y="5143500"/>
                <a:ext cx="171450" cy="190500"/>
              </a:xfrm>
              <a:prstGeom prst="line">
                <a:avLst/>
              </a:prstGeom>
              <a:solidFill>
                <a:schemeClr val="bg1"/>
              </a:solidFill>
              <a:ln w="38100"/>
            </p:spPr>
            <p:style>
              <a:lnRef idx="1">
                <a:schemeClr val="accent1"/>
              </a:lnRef>
              <a:fillRef idx="0">
                <a:schemeClr val="accent1"/>
              </a:fillRef>
              <a:effectRef idx="0">
                <a:schemeClr val="accent1"/>
              </a:effectRef>
              <a:fontRef idx="minor">
                <a:schemeClr val="tx1"/>
              </a:fontRef>
            </p:style>
          </p:cxnSp>
        </p:grpSp>
      </p:grpSp>
      <p:grpSp>
        <p:nvGrpSpPr>
          <p:cNvPr id="57" name="Group 56"/>
          <p:cNvGrpSpPr/>
          <p:nvPr/>
        </p:nvGrpSpPr>
        <p:grpSpPr>
          <a:xfrm rot="10800000">
            <a:off x="2401981" y="3328146"/>
            <a:ext cx="1371600" cy="419100"/>
            <a:chOff x="2133600" y="4991100"/>
            <a:chExt cx="1371600" cy="419100"/>
          </a:xfrm>
        </p:grpSpPr>
        <p:sp>
          <p:nvSpPr>
            <p:cNvPr id="58" name="Rectangle 57"/>
            <p:cNvSpPr/>
            <p:nvPr/>
          </p:nvSpPr>
          <p:spPr>
            <a:xfrm>
              <a:off x="2133600" y="49911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p:cNvGrpSpPr/>
            <p:nvPr/>
          </p:nvGrpSpPr>
          <p:grpSpPr>
            <a:xfrm rot="5400000">
              <a:off x="2469776" y="4800600"/>
              <a:ext cx="381000" cy="838200"/>
              <a:chOff x="3886200" y="4400550"/>
              <a:chExt cx="381000" cy="838200"/>
            </a:xfrm>
            <a:solidFill>
              <a:schemeClr val="bg1"/>
            </a:solidFill>
          </p:grpSpPr>
          <p:grpSp>
            <p:nvGrpSpPr>
              <p:cNvPr id="60" name="Group 59"/>
              <p:cNvGrpSpPr/>
              <p:nvPr/>
            </p:nvGrpSpPr>
            <p:grpSpPr>
              <a:xfrm>
                <a:off x="3886200" y="4400550"/>
                <a:ext cx="152400" cy="838200"/>
                <a:chOff x="3048000" y="4419600"/>
                <a:chExt cx="152400" cy="838200"/>
              </a:xfrm>
              <a:grpFill/>
            </p:grpSpPr>
            <p:cxnSp>
              <p:nvCxnSpPr>
                <p:cNvPr id="62" name="Straight Connector 61"/>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4038600" y="4572000"/>
                <a:ext cx="228600" cy="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a:off x="1411380" y="4210050"/>
            <a:ext cx="1371600" cy="419100"/>
            <a:chOff x="2133600" y="4991100"/>
            <a:chExt cx="1371600" cy="419100"/>
          </a:xfrm>
        </p:grpSpPr>
        <p:sp>
          <p:nvSpPr>
            <p:cNvPr id="74" name="Rectangle 73"/>
            <p:cNvSpPr/>
            <p:nvPr/>
          </p:nvSpPr>
          <p:spPr>
            <a:xfrm>
              <a:off x="2133600" y="49911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p:cNvGrpSpPr/>
            <p:nvPr/>
          </p:nvGrpSpPr>
          <p:grpSpPr>
            <a:xfrm rot="5400000">
              <a:off x="2469776" y="4800600"/>
              <a:ext cx="381000" cy="838200"/>
              <a:chOff x="3886200" y="4400550"/>
              <a:chExt cx="381000" cy="838200"/>
            </a:xfrm>
            <a:solidFill>
              <a:schemeClr val="bg1"/>
            </a:solidFill>
          </p:grpSpPr>
          <p:grpSp>
            <p:nvGrpSpPr>
              <p:cNvPr id="76" name="Group 75"/>
              <p:cNvGrpSpPr/>
              <p:nvPr/>
            </p:nvGrpSpPr>
            <p:grpSpPr>
              <a:xfrm>
                <a:off x="3886200" y="4400550"/>
                <a:ext cx="152400" cy="838200"/>
                <a:chOff x="3048000" y="4419600"/>
                <a:chExt cx="152400" cy="838200"/>
              </a:xfrm>
              <a:grpFill/>
            </p:grpSpPr>
            <p:cxnSp>
              <p:nvCxnSpPr>
                <p:cNvPr id="78" name="Straight Connector 77"/>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p:nvCxnSpPr>
            <p:spPr>
              <a:xfrm>
                <a:off x="4038600" y="4572000"/>
                <a:ext cx="228600" cy="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pic>
        <p:nvPicPr>
          <p:cNvPr id="81" name="Picture 2" descr="C:\Users\ralph.elston\AppData\Local\Microsoft\Windows\Temporary Internet Files\Content.IE5\QL645OL1\animated_train[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07699" y="3255766"/>
            <a:ext cx="1452844" cy="754361"/>
          </a:xfrm>
          <a:prstGeom prst="rect">
            <a:avLst/>
          </a:prstGeom>
          <a:solidFill>
            <a:schemeClr val="bg1"/>
          </a:solidFill>
        </p:spPr>
      </p:pic>
    </p:spTree>
    <p:extLst>
      <p:ext uri="{BB962C8B-B14F-4D97-AF65-F5344CB8AC3E}">
        <p14:creationId xmlns:p14="http://schemas.microsoft.com/office/powerpoint/2010/main" val="29149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childTnLst>
                          </p:cTn>
                        </p:par>
                        <p:par>
                          <p:cTn id="21" fill="hold">
                            <p:stCondLst>
                              <p:cond delay="3500"/>
                            </p:stCondLst>
                            <p:childTnLst>
                              <p:par>
                                <p:cTn id="22" presetID="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500" fill="hold"/>
                                        <p:tgtEl>
                                          <p:spTgt spid="81"/>
                                        </p:tgtEl>
                                        <p:attrNameLst>
                                          <p:attrName>ppt_x</p:attrName>
                                        </p:attrNameLst>
                                      </p:cBhvr>
                                      <p:tavLst>
                                        <p:tav tm="0">
                                          <p:val>
                                            <p:strVal val="1+#ppt_w/2"/>
                                          </p:val>
                                        </p:tav>
                                        <p:tav tm="100000">
                                          <p:val>
                                            <p:strVal val="#ppt_x"/>
                                          </p:val>
                                        </p:tav>
                                      </p:tavLst>
                                    </p:anim>
                                    <p:anim calcmode="lin" valueType="num">
                                      <p:cBhvr additive="base">
                                        <p:cTn id="25"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Absolute Permissive Block Signal System</a:t>
            </a:r>
          </a:p>
        </p:txBody>
      </p:sp>
      <p:grpSp>
        <p:nvGrpSpPr>
          <p:cNvPr id="6" name="Group 5"/>
          <p:cNvGrpSpPr/>
          <p:nvPr/>
        </p:nvGrpSpPr>
        <p:grpSpPr>
          <a:xfrm>
            <a:off x="914400" y="3733798"/>
            <a:ext cx="7315200" cy="304800"/>
            <a:chOff x="914400" y="3657600"/>
            <a:chExt cx="7315200" cy="304800"/>
          </a:xfrm>
        </p:grpSpPr>
        <p:cxnSp>
          <p:nvCxnSpPr>
            <p:cNvPr id="7" name="Straight Connector 6"/>
            <p:cNvCxnSpPr/>
            <p:nvPr/>
          </p:nvCxnSpPr>
          <p:spPr>
            <a:xfrm>
              <a:off x="914400" y="396240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14400" y="3657600"/>
              <a:ext cx="533400" cy="304800"/>
              <a:chOff x="914400" y="3657600"/>
              <a:chExt cx="533400" cy="304800"/>
            </a:xfrm>
          </p:grpSpPr>
          <p:cxnSp>
            <p:nvCxnSpPr>
              <p:cNvPr id="12" name="Straight Connector 11"/>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7696200" y="3657600"/>
              <a:ext cx="533400" cy="304800"/>
              <a:chOff x="914400" y="3657600"/>
              <a:chExt cx="533400" cy="304800"/>
            </a:xfrm>
          </p:grpSpPr>
          <p:cxnSp>
            <p:nvCxnSpPr>
              <p:cNvPr id="10" name="Straight Connector 9"/>
              <p:cNvCxnSpPr/>
              <p:nvPr/>
            </p:nvCxnSpPr>
            <p:spPr>
              <a:xfrm flipH="1" flipV="1">
                <a:off x="1143000" y="36576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14400" y="36576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rot="16200000">
            <a:off x="7115175" y="3200399"/>
            <a:ext cx="152400" cy="990600"/>
            <a:chOff x="3048000" y="4267200"/>
            <a:chExt cx="152400" cy="990600"/>
          </a:xfrm>
        </p:grpSpPr>
        <p:grpSp>
          <p:nvGrpSpPr>
            <p:cNvPr id="15" name="Group 14"/>
            <p:cNvGrpSpPr/>
            <p:nvPr/>
          </p:nvGrpSpPr>
          <p:grpSpPr>
            <a:xfrm>
              <a:off x="3048000" y="4419600"/>
              <a:ext cx="152400" cy="838200"/>
              <a:chOff x="3048000" y="4419600"/>
              <a:chExt cx="152400" cy="838200"/>
            </a:xfrm>
          </p:grpSpPr>
          <p:cxnSp>
            <p:nvCxnSpPr>
              <p:cNvPr id="17" name="Straight Connector 16"/>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26" name="Picture 2" descr="C:\Users\ralph.elston\AppData\Local\Microsoft\Windows\Temporary Internet Files\Content.IE5\QL645OL1\animated_train[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31691" y="3023343"/>
            <a:ext cx="1981200" cy="1028700"/>
          </a:xfrm>
          <a:prstGeom prst="rect">
            <a:avLst/>
          </a:prstGeom>
          <a:solidFill>
            <a:schemeClr val="bg1"/>
          </a:solidFill>
        </p:spPr>
      </p:pic>
      <p:grpSp>
        <p:nvGrpSpPr>
          <p:cNvPr id="36" name="Group 35"/>
          <p:cNvGrpSpPr/>
          <p:nvPr/>
        </p:nvGrpSpPr>
        <p:grpSpPr>
          <a:xfrm rot="16200000">
            <a:off x="5100638" y="3200399"/>
            <a:ext cx="152400" cy="990600"/>
            <a:chOff x="3048000" y="4267200"/>
            <a:chExt cx="152400" cy="990600"/>
          </a:xfrm>
        </p:grpSpPr>
        <p:grpSp>
          <p:nvGrpSpPr>
            <p:cNvPr id="37" name="Group 36"/>
            <p:cNvGrpSpPr/>
            <p:nvPr/>
          </p:nvGrpSpPr>
          <p:grpSpPr>
            <a:xfrm>
              <a:off x="3048000" y="4419600"/>
              <a:ext cx="152400" cy="838200"/>
              <a:chOff x="3048000" y="4419600"/>
              <a:chExt cx="152400" cy="838200"/>
            </a:xfrm>
          </p:grpSpPr>
          <p:cxnSp>
            <p:nvCxnSpPr>
              <p:cNvPr id="39" name="Straight Connector 38"/>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rot="16200000">
            <a:off x="3086100" y="3200399"/>
            <a:ext cx="152400" cy="990600"/>
            <a:chOff x="3048000" y="4267200"/>
            <a:chExt cx="152400" cy="990600"/>
          </a:xfrm>
        </p:grpSpPr>
        <p:grpSp>
          <p:nvGrpSpPr>
            <p:cNvPr id="43" name="Group 42"/>
            <p:cNvGrpSpPr/>
            <p:nvPr/>
          </p:nvGrpSpPr>
          <p:grpSpPr>
            <a:xfrm>
              <a:off x="3048000" y="4419600"/>
              <a:ext cx="152400" cy="838200"/>
              <a:chOff x="3048000" y="4419600"/>
              <a:chExt cx="152400" cy="838200"/>
            </a:xfrm>
          </p:grpSpPr>
          <p:cxnSp>
            <p:nvCxnSpPr>
              <p:cNvPr id="45" name="Straight Connector 44"/>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flipV="1">
              <a:off x="3200400" y="42672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5400000">
            <a:off x="1866900" y="3886200"/>
            <a:ext cx="152400" cy="990600"/>
            <a:chOff x="3048000" y="4267200"/>
            <a:chExt cx="152400" cy="990600"/>
          </a:xfrm>
        </p:grpSpPr>
        <p:grpSp>
          <p:nvGrpSpPr>
            <p:cNvPr id="49" name="Group 48"/>
            <p:cNvGrpSpPr/>
            <p:nvPr/>
          </p:nvGrpSpPr>
          <p:grpSpPr>
            <a:xfrm>
              <a:off x="3048000" y="4419600"/>
              <a:ext cx="152400" cy="838200"/>
              <a:chOff x="3048000" y="4419600"/>
              <a:chExt cx="152400" cy="838200"/>
            </a:xfrm>
          </p:grpSpPr>
          <p:cxnSp>
            <p:nvCxnSpPr>
              <p:cNvPr id="51" name="Straight Connector 50"/>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rot="5400000">
            <a:off x="4076700" y="3886200"/>
            <a:ext cx="152400" cy="990600"/>
            <a:chOff x="3048000" y="4267200"/>
            <a:chExt cx="152400" cy="990600"/>
          </a:xfrm>
        </p:grpSpPr>
        <p:grpSp>
          <p:nvGrpSpPr>
            <p:cNvPr id="55" name="Group 54"/>
            <p:cNvGrpSpPr/>
            <p:nvPr/>
          </p:nvGrpSpPr>
          <p:grpSpPr>
            <a:xfrm>
              <a:off x="3048000" y="4419600"/>
              <a:ext cx="152400" cy="838200"/>
              <a:chOff x="3048000" y="4419600"/>
              <a:chExt cx="152400" cy="838200"/>
            </a:xfrm>
          </p:grpSpPr>
          <p:cxnSp>
            <p:nvCxnSpPr>
              <p:cNvPr id="57" name="Straight Connector 56"/>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5400000">
            <a:off x="6090397" y="3878355"/>
            <a:ext cx="152400" cy="990600"/>
            <a:chOff x="3048000" y="4267200"/>
            <a:chExt cx="152400" cy="990600"/>
          </a:xfrm>
        </p:grpSpPr>
        <p:grpSp>
          <p:nvGrpSpPr>
            <p:cNvPr id="61" name="Group 60"/>
            <p:cNvGrpSpPr/>
            <p:nvPr/>
          </p:nvGrpSpPr>
          <p:grpSpPr>
            <a:xfrm>
              <a:off x="3048000" y="4419600"/>
              <a:ext cx="152400" cy="838200"/>
              <a:chOff x="3048000" y="4419600"/>
              <a:chExt cx="152400" cy="838200"/>
            </a:xfrm>
          </p:grpSpPr>
          <p:cxnSp>
            <p:nvCxnSpPr>
              <p:cNvPr id="63" name="Straight Connector 62"/>
              <p:cNvCxnSpPr/>
              <p:nvPr/>
            </p:nvCxnSpPr>
            <p:spPr>
              <a:xfrm>
                <a:off x="31242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048000" y="5257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124200" y="45720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flipV="1">
              <a:off x="3200400" y="4267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315570" y="4289611"/>
            <a:ext cx="1371600" cy="419100"/>
            <a:chOff x="2133600" y="4991100"/>
            <a:chExt cx="1371600" cy="419100"/>
          </a:xfrm>
        </p:grpSpPr>
        <p:sp>
          <p:nvSpPr>
            <p:cNvPr id="66" name="Rectangle 65"/>
            <p:cNvSpPr/>
            <p:nvPr/>
          </p:nvSpPr>
          <p:spPr>
            <a:xfrm>
              <a:off x="2133600" y="49911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rot="5400000">
              <a:off x="2469776" y="4800600"/>
              <a:ext cx="381000" cy="838200"/>
              <a:chOff x="3886200" y="4400550"/>
              <a:chExt cx="381000" cy="838200"/>
            </a:xfrm>
            <a:solidFill>
              <a:schemeClr val="bg1"/>
            </a:solidFill>
          </p:grpSpPr>
          <p:grpSp>
            <p:nvGrpSpPr>
              <p:cNvPr id="21" name="Group 20"/>
              <p:cNvGrpSpPr/>
              <p:nvPr/>
            </p:nvGrpSpPr>
            <p:grpSpPr>
              <a:xfrm>
                <a:off x="3886200" y="4400550"/>
                <a:ext cx="152400" cy="838200"/>
                <a:chOff x="3048000" y="4419600"/>
                <a:chExt cx="152400" cy="838200"/>
              </a:xfrm>
              <a:grpFill/>
            </p:grpSpPr>
            <p:cxnSp>
              <p:nvCxnSpPr>
                <p:cNvPr id="23" name="Straight Connector 22"/>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4038600" y="4572000"/>
                <a:ext cx="228600" cy="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a:off x="3518796" y="4305300"/>
            <a:ext cx="1371600" cy="419100"/>
            <a:chOff x="2133600" y="4991100"/>
            <a:chExt cx="1371600" cy="419100"/>
          </a:xfrm>
        </p:grpSpPr>
        <p:sp>
          <p:nvSpPr>
            <p:cNvPr id="70" name="Rectangle 69"/>
            <p:cNvSpPr/>
            <p:nvPr/>
          </p:nvSpPr>
          <p:spPr>
            <a:xfrm>
              <a:off x="2133600" y="49911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p:cNvGrpSpPr/>
            <p:nvPr/>
          </p:nvGrpSpPr>
          <p:grpSpPr>
            <a:xfrm rot="5400000">
              <a:off x="2469776" y="4800600"/>
              <a:ext cx="381000" cy="838200"/>
              <a:chOff x="3886200" y="4400550"/>
              <a:chExt cx="381000" cy="838200"/>
            </a:xfrm>
            <a:solidFill>
              <a:schemeClr val="bg1"/>
            </a:solidFill>
          </p:grpSpPr>
          <p:grpSp>
            <p:nvGrpSpPr>
              <p:cNvPr id="72" name="Group 71"/>
              <p:cNvGrpSpPr/>
              <p:nvPr/>
            </p:nvGrpSpPr>
            <p:grpSpPr>
              <a:xfrm>
                <a:off x="3886200" y="4400550"/>
                <a:ext cx="152400" cy="838200"/>
                <a:chOff x="3048000" y="4419600"/>
                <a:chExt cx="152400" cy="838200"/>
              </a:xfrm>
              <a:grpFill/>
            </p:grpSpPr>
            <p:cxnSp>
              <p:nvCxnSpPr>
                <p:cNvPr id="74" name="Straight Connector 73"/>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a:off x="4038600" y="4572000"/>
                <a:ext cx="228600" cy="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5565401" y="4297455"/>
            <a:ext cx="1371600" cy="419100"/>
            <a:chOff x="2133600" y="4991100"/>
            <a:chExt cx="1371600" cy="419100"/>
          </a:xfrm>
        </p:grpSpPr>
        <p:sp>
          <p:nvSpPr>
            <p:cNvPr id="78" name="Rectangle 77"/>
            <p:cNvSpPr/>
            <p:nvPr/>
          </p:nvSpPr>
          <p:spPr>
            <a:xfrm>
              <a:off x="2133600" y="49911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8"/>
            <p:cNvGrpSpPr/>
            <p:nvPr/>
          </p:nvGrpSpPr>
          <p:grpSpPr>
            <a:xfrm rot="5400000">
              <a:off x="2469776" y="4800600"/>
              <a:ext cx="381000" cy="838200"/>
              <a:chOff x="3886200" y="4400550"/>
              <a:chExt cx="381000" cy="838200"/>
            </a:xfrm>
            <a:solidFill>
              <a:schemeClr val="bg1"/>
            </a:solidFill>
          </p:grpSpPr>
          <p:grpSp>
            <p:nvGrpSpPr>
              <p:cNvPr id="80" name="Group 79"/>
              <p:cNvGrpSpPr/>
              <p:nvPr/>
            </p:nvGrpSpPr>
            <p:grpSpPr>
              <a:xfrm>
                <a:off x="3886200" y="4400550"/>
                <a:ext cx="152400" cy="838200"/>
                <a:chOff x="3048000" y="4419600"/>
                <a:chExt cx="152400" cy="838200"/>
              </a:xfrm>
              <a:grpFill/>
            </p:grpSpPr>
            <p:cxnSp>
              <p:nvCxnSpPr>
                <p:cNvPr id="82" name="Straight Connector 81"/>
                <p:cNvCxnSpPr/>
                <p:nvPr/>
              </p:nvCxnSpPr>
              <p:spPr>
                <a:xfrm>
                  <a:off x="3124200" y="4419600"/>
                  <a:ext cx="0" cy="83820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5257800"/>
                  <a:ext cx="1524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124200" y="4572000"/>
                  <a:ext cx="76200"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4038600" y="4572000"/>
                <a:ext cx="228600" cy="0"/>
              </a:xfrm>
              <a:prstGeom prst="line">
                <a:avLst/>
              </a:prstGeom>
              <a:grpFill/>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538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000" fill="hold"/>
                                        <p:tgtEl>
                                          <p:spTgt spid="26"/>
                                        </p:tgtEl>
                                        <p:attrNameLst>
                                          <p:attrName>ppt_x</p:attrName>
                                        </p:attrNameLst>
                                      </p:cBhvr>
                                      <p:tavLst>
                                        <p:tav tm="0">
                                          <p:val>
                                            <p:strVal val="1+#ppt_w/2"/>
                                          </p:val>
                                        </p:tav>
                                        <p:tav tm="100000">
                                          <p:val>
                                            <p:strVal val="#ppt_x"/>
                                          </p:val>
                                        </p:tav>
                                      </p:tavLst>
                                    </p:anim>
                                    <p:anim calcmode="lin" valueType="num">
                                      <p:cBhvr additive="base">
                                        <p:cTn id="8" dur="2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Tracks of Signal Technology</a:t>
            </a:r>
            <a:endParaRPr lang="en-US" dirty="0"/>
          </a:p>
        </p:txBody>
      </p:sp>
      <p:sp>
        <p:nvSpPr>
          <p:cNvPr id="4" name="Text Placeholder 3"/>
          <p:cNvSpPr>
            <a:spLocks noGrp="1"/>
          </p:cNvSpPr>
          <p:nvPr>
            <p:ph type="body" idx="1"/>
          </p:nvPr>
        </p:nvSpPr>
        <p:spPr>
          <a:xfrm>
            <a:off x="384175" y="1417638"/>
            <a:ext cx="4040188" cy="639762"/>
          </a:xfrm>
        </p:spPr>
        <p:txBody>
          <a:bodyPr>
            <a:normAutofit/>
          </a:bodyPr>
          <a:lstStyle/>
          <a:p>
            <a:r>
              <a:rPr lang="en-US" sz="3200" dirty="0" smtClean="0">
                <a:latin typeface="Arial" panose="020B0604020202020204" pitchFamily="34" charset="0"/>
                <a:cs typeface="Arial" panose="020B0604020202020204" pitchFamily="34" charset="0"/>
              </a:rPr>
              <a:t>Block Signals</a:t>
            </a:r>
            <a:endParaRPr lang="en-US" sz="32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384175" y="2057400"/>
            <a:ext cx="4040188" cy="3951288"/>
          </a:xfrm>
        </p:spPr>
        <p:txBody>
          <a:bodyPr/>
          <a:lstStyle/>
          <a:p>
            <a:r>
              <a:rPr lang="en-US" dirty="0" smtClean="0"/>
              <a:t>Provided for safe train operation by establishing blocks of protection around the train.</a:t>
            </a:r>
          </a:p>
          <a:p>
            <a:r>
              <a:rPr lang="en-US" dirty="0" smtClean="0"/>
              <a:t>Provided efficiency by allowing for following trains to operate in the same block, thereby increasing track capacity.</a:t>
            </a:r>
            <a:endParaRPr lang="en-US" dirty="0"/>
          </a:p>
        </p:txBody>
      </p:sp>
      <p:sp>
        <p:nvSpPr>
          <p:cNvPr id="6" name="Text Placeholder 5"/>
          <p:cNvSpPr>
            <a:spLocks noGrp="1"/>
          </p:cNvSpPr>
          <p:nvPr>
            <p:ph type="body" sz="quarter" idx="3"/>
          </p:nvPr>
        </p:nvSpPr>
        <p:spPr>
          <a:xfrm>
            <a:off x="4572000" y="1417638"/>
            <a:ext cx="4041775" cy="639762"/>
          </a:xfrm>
        </p:spPr>
        <p:txBody>
          <a:bodyPr>
            <a:normAutofit/>
          </a:bodyPr>
          <a:lstStyle/>
          <a:p>
            <a:r>
              <a:rPr lang="en-US" sz="3200" dirty="0" smtClean="0">
                <a:latin typeface="Arial" panose="020B0604020202020204" pitchFamily="34" charset="0"/>
                <a:cs typeface="Arial" panose="020B0604020202020204" pitchFamily="34" charset="0"/>
              </a:rPr>
              <a:t>Interlockings</a:t>
            </a:r>
            <a:endParaRPr lang="en-US" sz="3200"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a:xfrm>
            <a:off x="4572000" y="2057400"/>
            <a:ext cx="4041775" cy="3951288"/>
          </a:xfrm>
        </p:spPr>
        <p:txBody>
          <a:bodyPr/>
          <a:lstStyle/>
          <a:p>
            <a:r>
              <a:rPr lang="en-US" dirty="0" smtClean="0"/>
              <a:t>Provided for safe train operations at junctions and crossings.</a:t>
            </a:r>
          </a:p>
          <a:p>
            <a:r>
              <a:rPr lang="en-US" dirty="0" smtClean="0"/>
              <a:t>Increased efficiency by allowing one  person to control large and complex interchanges.</a:t>
            </a:r>
          </a:p>
          <a:p>
            <a:endParaRPr lang="en-US" dirty="0"/>
          </a:p>
        </p:txBody>
      </p:sp>
    </p:spTree>
    <p:extLst>
      <p:ext uri="{BB962C8B-B14F-4D97-AF65-F5344CB8AC3E}">
        <p14:creationId xmlns:p14="http://schemas.microsoft.com/office/powerpoint/2010/main" val="1432205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Control System - 1927</a:t>
            </a:r>
            <a:endParaRPr lang="en-US" dirty="0"/>
          </a:p>
        </p:txBody>
      </p:sp>
      <p:sp>
        <p:nvSpPr>
          <p:cNvPr id="3" name="Content Placeholder 2"/>
          <p:cNvSpPr>
            <a:spLocks noGrp="1"/>
          </p:cNvSpPr>
          <p:nvPr>
            <p:ph sz="half" idx="1"/>
          </p:nvPr>
        </p:nvSpPr>
        <p:spPr>
          <a:xfrm>
            <a:off x="457200" y="1365544"/>
            <a:ext cx="4800600" cy="4525963"/>
          </a:xfrm>
        </p:spPr>
        <p:txBody>
          <a:bodyPr>
            <a:normAutofit fontScale="85000" lnSpcReduction="20000"/>
          </a:bodyPr>
          <a:lstStyle/>
          <a:p>
            <a:r>
              <a:rPr lang="en-CA" altLang="en-US" dirty="0"/>
              <a:t>The first Traffic Control System (TCS) System was installed in 1927 on the New York Central Railroad between Stanley and Berwick, Ohio.</a:t>
            </a:r>
          </a:p>
          <a:p>
            <a:r>
              <a:rPr lang="en-CA" altLang="en-US" dirty="0"/>
              <a:t>Combined an automatic block signal system with a series of manual interlocking plants</a:t>
            </a:r>
            <a:r>
              <a:rPr lang="en-CA" altLang="en-US" dirty="0" smtClean="0"/>
              <a:t>.</a:t>
            </a:r>
          </a:p>
          <a:p>
            <a:r>
              <a:rPr lang="en-CA" altLang="en-US" dirty="0" smtClean="0"/>
              <a:t>Add a communications system.</a:t>
            </a:r>
            <a:endParaRPr lang="en-CA" altLang="en-US" dirty="0"/>
          </a:p>
          <a:p>
            <a:r>
              <a:rPr lang="en-CA" altLang="en-US" dirty="0"/>
              <a:t>Gave dispatcher control over train movements.</a:t>
            </a:r>
          </a:p>
          <a:p>
            <a:r>
              <a:rPr lang="en-CA" altLang="en-US" dirty="0"/>
              <a:t>New method of operation by signal indication only.</a:t>
            </a:r>
          </a:p>
          <a:p>
            <a:endParaRPr lang="en-US" dirty="0"/>
          </a:p>
        </p:txBody>
      </p:sp>
      <p:grpSp>
        <p:nvGrpSpPr>
          <p:cNvPr id="5" name="Group 4"/>
          <p:cNvGrpSpPr/>
          <p:nvPr/>
        </p:nvGrpSpPr>
        <p:grpSpPr>
          <a:xfrm>
            <a:off x="5638799" y="1371600"/>
            <a:ext cx="3078305" cy="4492383"/>
            <a:chOff x="5095278" y="1172076"/>
            <a:chExt cx="3636608" cy="5228886"/>
          </a:xfrm>
        </p:grpSpPr>
        <p:pic>
          <p:nvPicPr>
            <p:cNvPr id="6" name="Picture 2" descr="https://upload.wikimedia.org/wikipedia/en/thumb/0/02/Thorn_Desk_Facing_Northwest_2.jpg/275px-Thorn_Desk_Facing_Northwes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278" y="1172076"/>
              <a:ext cx="3636608" cy="2724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Railroad CTC control point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5278" y="3691099"/>
              <a:ext cx="3620046" cy="2709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2121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Train Stop - 1901</a:t>
            </a:r>
            <a:endParaRPr lang="en-US" dirty="0"/>
          </a:p>
        </p:txBody>
      </p:sp>
      <p:sp>
        <p:nvSpPr>
          <p:cNvPr id="3" name="Content Placeholder 2"/>
          <p:cNvSpPr>
            <a:spLocks noGrp="1"/>
          </p:cNvSpPr>
          <p:nvPr>
            <p:ph idx="1"/>
          </p:nvPr>
        </p:nvSpPr>
        <p:spPr/>
        <p:txBody>
          <a:bodyPr/>
          <a:lstStyle/>
          <a:p>
            <a:r>
              <a:rPr lang="en-US" dirty="0" smtClean="0"/>
              <a:t>Mechanical Automatic Train Stop (ATS) was first installed by the Boston Elevated Railroad and  in the New York Subway System.</a:t>
            </a:r>
          </a:p>
          <a:p>
            <a:r>
              <a:rPr lang="en-US" dirty="0" smtClean="0"/>
              <a:t>Popular on rapid transit and commuter railroad, but inadvertent activation made these systems impractical for long distance freight operations.</a:t>
            </a:r>
            <a:endParaRPr lang="en-US" dirty="0"/>
          </a:p>
        </p:txBody>
      </p:sp>
    </p:spTree>
    <p:extLst>
      <p:ext uri="{BB962C8B-B14F-4D97-AF65-F5344CB8AC3E}">
        <p14:creationId xmlns:p14="http://schemas.microsoft.com/office/powerpoint/2010/main" val="878883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Train Stop </a:t>
            </a:r>
            <a:r>
              <a:rPr lang="en-US" dirty="0" smtClean="0"/>
              <a:t>– 1920s</a:t>
            </a:r>
            <a:endParaRPr lang="en-US" dirty="0"/>
          </a:p>
        </p:txBody>
      </p:sp>
      <p:sp>
        <p:nvSpPr>
          <p:cNvPr id="3" name="Content Placeholder 2"/>
          <p:cNvSpPr>
            <a:spLocks noGrp="1"/>
          </p:cNvSpPr>
          <p:nvPr>
            <p:ph idx="1"/>
          </p:nvPr>
        </p:nvSpPr>
        <p:spPr/>
        <p:txBody>
          <a:bodyPr/>
          <a:lstStyle/>
          <a:p>
            <a:r>
              <a:rPr lang="en-US" dirty="0" smtClean="0"/>
              <a:t>Electronic ATS was more reliable and had few inadvertent activations.</a:t>
            </a:r>
          </a:p>
          <a:p>
            <a:r>
              <a:rPr lang="en-US" dirty="0" smtClean="0"/>
              <a:t>ATS became feasible for long distant freight railroads.</a:t>
            </a:r>
          </a:p>
          <a:p>
            <a:r>
              <a:rPr lang="en-US" dirty="0" smtClean="0"/>
              <a:t>IIC issued an order  requiring 49 railroads to install ATS on at least one of their passenger divisions.</a:t>
            </a:r>
            <a:endParaRPr lang="en-US" dirty="0"/>
          </a:p>
        </p:txBody>
      </p:sp>
    </p:spTree>
    <p:extLst>
      <p:ext uri="{BB962C8B-B14F-4D97-AF65-F5344CB8AC3E}">
        <p14:creationId xmlns:p14="http://schemas.microsoft.com/office/powerpoint/2010/main" val="3546709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Cab Signal System</a:t>
            </a:r>
            <a:endParaRPr lang="en-US" dirty="0"/>
          </a:p>
        </p:txBody>
      </p:sp>
      <p:sp>
        <p:nvSpPr>
          <p:cNvPr id="3" name="Content Placeholder 2"/>
          <p:cNvSpPr>
            <a:spLocks noGrp="1"/>
          </p:cNvSpPr>
          <p:nvPr>
            <p:ph idx="1"/>
          </p:nvPr>
        </p:nvSpPr>
        <p:spPr>
          <a:xfrm>
            <a:off x="457200" y="1394618"/>
            <a:ext cx="5867400" cy="4525963"/>
          </a:xfrm>
        </p:spPr>
        <p:txBody>
          <a:bodyPr>
            <a:normAutofit lnSpcReduction="10000"/>
          </a:bodyPr>
          <a:lstStyle/>
          <a:p>
            <a:r>
              <a:rPr lang="en-US" dirty="0" smtClean="0"/>
              <a:t>Provide signal indication in the locomotive cab for enhanced visibility.</a:t>
            </a:r>
          </a:p>
          <a:p>
            <a:r>
              <a:rPr lang="en-US" dirty="0" smtClean="0"/>
              <a:t>Provides for automatic train stop if operator fails to take appropriate action.</a:t>
            </a:r>
          </a:p>
          <a:p>
            <a:r>
              <a:rPr lang="en-US" dirty="0" smtClean="0"/>
              <a:t>Two main categories of ACS</a:t>
            </a:r>
          </a:p>
          <a:p>
            <a:pPr lvl="1"/>
            <a:r>
              <a:rPr lang="en-US" dirty="0" smtClean="0"/>
              <a:t>Intermittent</a:t>
            </a:r>
          </a:p>
          <a:p>
            <a:pPr lvl="1"/>
            <a:r>
              <a:rPr lang="en-US" dirty="0" smtClean="0"/>
              <a:t>Continuous</a:t>
            </a:r>
          </a:p>
          <a:p>
            <a:endParaRPr lang="en-US" dirty="0"/>
          </a:p>
        </p:txBody>
      </p:sp>
      <p:pic>
        <p:nvPicPr>
          <p:cNvPr id="2050" name="Picture 2" descr="https://upload.wikimedia.org/wikipedia/en/thumb/0/02/Amt_9634-CDU-closeup.jpg/800px-Amt_9634-CDU-close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81200"/>
            <a:ext cx="258056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4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altLang="en-US" b="1" u="sng" dirty="0" smtClean="0">
                <a:solidFill>
                  <a:srgbClr val="FF0000"/>
                </a:solidFill>
              </a:rPr>
              <a:t>CAUTION</a:t>
            </a:r>
          </a:p>
        </p:txBody>
      </p:sp>
      <p:sp>
        <p:nvSpPr>
          <p:cNvPr id="4099" name="Rectangle 3"/>
          <p:cNvSpPr>
            <a:spLocks noGrp="1" noChangeArrowheads="1"/>
          </p:cNvSpPr>
          <p:nvPr>
            <p:ph idx="1"/>
          </p:nvPr>
        </p:nvSpPr>
        <p:spPr>
          <a:xfrm>
            <a:off x="685800" y="1752600"/>
            <a:ext cx="7772400" cy="4114800"/>
          </a:xfrm>
        </p:spPr>
        <p:txBody>
          <a:bodyPr>
            <a:normAutofit/>
          </a:bodyPr>
          <a:lstStyle/>
          <a:p>
            <a:pPr marL="60325" indent="-60325">
              <a:spcBef>
                <a:spcPct val="0"/>
              </a:spcBef>
              <a:buFontTx/>
              <a:buNone/>
            </a:pPr>
            <a:r>
              <a:rPr lang="en-US" altLang="en-US" dirty="0" smtClean="0"/>
              <a:t>The following presentation was developed to provide general information only.  For detailed compliance information please refer to 49 CFR 236.0 – Rules, Standards and Instructions and the S&amp;TC technical manual.  It is recommended that each employee refer to appropriate manuals and regulations when dealing with any specific issue.</a:t>
            </a:r>
            <a:endParaRPr lang="en-US" altLang="en-US" u="sng" dirty="0" smtClean="0"/>
          </a:p>
        </p:txBody>
      </p:sp>
      <p:sp>
        <p:nvSpPr>
          <p:cNvPr id="4100" name="Rectangle 8"/>
          <p:cNvSpPr>
            <a:spLocks noChangeArrowheads="1"/>
          </p:cNvSpPr>
          <p:nvPr/>
        </p:nvSpPr>
        <p:spPr bwMode="auto">
          <a:xfrm>
            <a:off x="8610600" y="6243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0CBDBF-E567-4089-93DD-99CE14EFF209}" type="slidenum">
              <a:rPr lang="en-US" altLang="en-US" sz="2000"/>
              <a:pPr eaLnBrk="1" hangingPunct="1"/>
              <a:t>3</a:t>
            </a:fld>
            <a:endParaRPr lang="en-US" altLang="en-US" sz="2000" dirty="0"/>
          </a:p>
        </p:txBody>
      </p:sp>
    </p:spTree>
    <p:extLst>
      <p:ext uri="{BB962C8B-B14F-4D97-AF65-F5344CB8AC3E}">
        <p14:creationId xmlns:p14="http://schemas.microsoft.com/office/powerpoint/2010/main" val="78716889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Train Control</a:t>
            </a:r>
            <a:endParaRPr lang="en-US" dirty="0"/>
          </a:p>
        </p:txBody>
      </p:sp>
      <p:sp>
        <p:nvSpPr>
          <p:cNvPr id="3" name="Content Placeholder 2"/>
          <p:cNvSpPr>
            <a:spLocks noGrp="1"/>
          </p:cNvSpPr>
          <p:nvPr>
            <p:ph idx="1"/>
          </p:nvPr>
        </p:nvSpPr>
        <p:spPr/>
        <p:txBody>
          <a:bodyPr/>
          <a:lstStyle/>
          <a:p>
            <a:r>
              <a:rPr lang="en-US" dirty="0" smtClean="0"/>
              <a:t>Used in conjunction with ACS.</a:t>
            </a:r>
          </a:p>
          <a:p>
            <a:r>
              <a:rPr lang="en-US" dirty="0" smtClean="0"/>
              <a:t>Primarily used in passenger and commuter service.</a:t>
            </a:r>
          </a:p>
          <a:p>
            <a:r>
              <a:rPr lang="en-US" dirty="0" smtClean="0"/>
              <a:t>If operator fails to take action at a restricting signal the brakes will be applied until the target speed is achieved.</a:t>
            </a:r>
            <a:endParaRPr lang="en-US" dirty="0"/>
          </a:p>
        </p:txBody>
      </p:sp>
    </p:spTree>
    <p:extLst>
      <p:ext uri="{BB962C8B-B14F-4D97-AF65-F5344CB8AC3E}">
        <p14:creationId xmlns:p14="http://schemas.microsoft.com/office/powerpoint/2010/main" val="281753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 CFR 236.0 – Paragraph C</a:t>
            </a:r>
            <a:endParaRPr lang="en-US" dirty="0"/>
          </a:p>
        </p:txBody>
      </p:sp>
      <p:sp>
        <p:nvSpPr>
          <p:cNvPr id="3" name="Content Placeholder 2"/>
          <p:cNvSpPr>
            <a:spLocks noGrp="1"/>
          </p:cNvSpPr>
          <p:nvPr>
            <p:ph idx="1"/>
          </p:nvPr>
        </p:nvSpPr>
        <p:spPr>
          <a:xfrm>
            <a:off x="304800" y="1181100"/>
            <a:ext cx="8534400" cy="4343400"/>
          </a:xfrm>
        </p:spPr>
        <p:txBody>
          <a:bodyPr>
            <a:noAutofit/>
          </a:bodyPr>
          <a:lstStyle/>
          <a:p>
            <a:pPr marL="0" indent="0">
              <a:buNone/>
            </a:pPr>
            <a:r>
              <a:rPr lang="en-US" sz="1800" dirty="0" smtClean="0"/>
              <a:t>(1) Where </a:t>
            </a:r>
            <a:r>
              <a:rPr lang="en-US" sz="1800" dirty="0"/>
              <a:t>passenger train </a:t>
            </a:r>
            <a:r>
              <a:rPr lang="en-US" sz="1800" dirty="0" smtClean="0"/>
              <a:t>speeds are </a:t>
            </a:r>
            <a:r>
              <a:rPr lang="en-US" sz="1800" dirty="0"/>
              <a:t>60 or more miles per hour, or </a:t>
            </a:r>
            <a:r>
              <a:rPr lang="en-US" sz="1800" dirty="0" smtClean="0"/>
              <a:t> </a:t>
            </a:r>
            <a:r>
              <a:rPr lang="en-US" sz="1800" dirty="0"/>
              <a:t>freight train </a:t>
            </a:r>
            <a:r>
              <a:rPr lang="en-US" sz="1800" dirty="0" smtClean="0"/>
              <a:t>speeds are </a:t>
            </a:r>
            <a:r>
              <a:rPr lang="en-US" sz="1800" dirty="0"/>
              <a:t>50 or more miles per hour - </a:t>
            </a:r>
          </a:p>
          <a:p>
            <a:pPr indent="0">
              <a:buNone/>
            </a:pPr>
            <a:r>
              <a:rPr lang="en-US" sz="1800" dirty="0" smtClean="0"/>
              <a:t>(i)  A </a:t>
            </a:r>
            <a:r>
              <a:rPr lang="en-US" sz="1800" dirty="0"/>
              <a:t>block signal system </a:t>
            </a:r>
            <a:r>
              <a:rPr lang="en-US" sz="1800" dirty="0" smtClean="0"/>
              <a:t>shall </a:t>
            </a:r>
            <a:r>
              <a:rPr lang="en-US" sz="1800" dirty="0"/>
              <a:t>be installed; or </a:t>
            </a:r>
            <a:endParaRPr lang="en-US" sz="1800" dirty="0" smtClean="0"/>
          </a:p>
          <a:p>
            <a:pPr indent="0">
              <a:buNone/>
            </a:pPr>
            <a:r>
              <a:rPr lang="en-US" sz="1800" dirty="0" smtClean="0"/>
              <a:t>(ii) A manual block system shall be placed permanently in effect that shall conform to the following conditions: </a:t>
            </a:r>
          </a:p>
          <a:p>
            <a:pPr marL="1085850" indent="-514350">
              <a:buAutoNum type="alphaUcParenBoth"/>
            </a:pPr>
            <a:r>
              <a:rPr lang="en-US" sz="1800" dirty="0" smtClean="0"/>
              <a:t>A </a:t>
            </a:r>
            <a:r>
              <a:rPr lang="en-US" sz="1800" dirty="0"/>
              <a:t>passenger train shall not be admitted to a block occupied by another </a:t>
            </a:r>
            <a:r>
              <a:rPr lang="en-US" sz="1800" dirty="0" smtClean="0"/>
              <a:t>train; </a:t>
            </a:r>
          </a:p>
          <a:p>
            <a:pPr marL="1085850" indent="-514350">
              <a:buAutoNum type="alphaUcParenBoth"/>
            </a:pPr>
            <a:r>
              <a:rPr lang="en-US" sz="1800" dirty="0" smtClean="0"/>
              <a:t>No </a:t>
            </a:r>
            <a:r>
              <a:rPr lang="en-US" sz="1800" dirty="0"/>
              <a:t>train shall be admitted to a block occupied by a passenger </a:t>
            </a:r>
            <a:r>
              <a:rPr lang="en-US" sz="1800" dirty="0" smtClean="0"/>
              <a:t>train; </a:t>
            </a:r>
          </a:p>
          <a:p>
            <a:pPr marL="1085850" indent="-514350">
              <a:buAutoNum type="alphaUcParenBoth"/>
            </a:pPr>
            <a:r>
              <a:rPr lang="en-US" sz="1800" dirty="0" smtClean="0"/>
              <a:t>No </a:t>
            </a:r>
            <a:r>
              <a:rPr lang="en-US" sz="1800" dirty="0"/>
              <a:t>train shall be admitted to a block occupied by an opposing </a:t>
            </a:r>
            <a:r>
              <a:rPr lang="en-US" sz="1800" dirty="0" smtClean="0"/>
              <a:t>train; </a:t>
            </a:r>
            <a:r>
              <a:rPr lang="en-US" sz="1800" dirty="0"/>
              <a:t>and </a:t>
            </a:r>
          </a:p>
          <a:p>
            <a:pPr marL="1314450" indent="-742950">
              <a:buAutoNum type="alphaUcParenBoth" startAt="4"/>
            </a:pPr>
            <a:r>
              <a:rPr lang="en-US" sz="1800" dirty="0" smtClean="0"/>
              <a:t>A train (non-passenger) may </a:t>
            </a:r>
            <a:r>
              <a:rPr lang="en-US" sz="1800" dirty="0"/>
              <a:t>be authorized to follow </a:t>
            </a:r>
            <a:r>
              <a:rPr lang="en-US" sz="1800" dirty="0" smtClean="0"/>
              <a:t>another train (non-passenger) into </a:t>
            </a:r>
            <a:r>
              <a:rPr lang="en-US" sz="1800" dirty="0"/>
              <a:t>a block </a:t>
            </a:r>
            <a:r>
              <a:rPr lang="en-US" sz="1800" dirty="0" smtClean="0"/>
              <a:t>restricted </a:t>
            </a:r>
            <a:r>
              <a:rPr lang="en-US" sz="1800" dirty="0"/>
              <a:t>speed. </a:t>
            </a:r>
          </a:p>
          <a:p>
            <a:pPr marL="571500" indent="0">
              <a:buNone/>
            </a:pPr>
            <a:endParaRPr lang="en-US" sz="1800" dirty="0"/>
          </a:p>
          <a:p>
            <a:pPr marL="0" indent="0">
              <a:buNone/>
            </a:pPr>
            <a:r>
              <a:rPr lang="en-US" sz="1800" dirty="0"/>
              <a:t>(2) </a:t>
            </a:r>
            <a:r>
              <a:rPr lang="en-US" sz="1800" dirty="0" smtClean="0"/>
              <a:t>Where </a:t>
            </a:r>
            <a:r>
              <a:rPr lang="en-US" sz="1800" dirty="0"/>
              <a:t>passenger train </a:t>
            </a:r>
            <a:r>
              <a:rPr lang="en-US" sz="1800" dirty="0" smtClean="0"/>
              <a:t>speed are </a:t>
            </a:r>
            <a:r>
              <a:rPr lang="en-US" sz="1800" dirty="0"/>
              <a:t>60 or more miles per hour, </a:t>
            </a:r>
            <a:r>
              <a:rPr lang="en-US" sz="1800" dirty="0" smtClean="0"/>
              <a:t>or </a:t>
            </a:r>
            <a:r>
              <a:rPr lang="en-US" sz="1800" dirty="0"/>
              <a:t>freight train </a:t>
            </a:r>
            <a:r>
              <a:rPr lang="en-US" sz="1800" dirty="0" smtClean="0"/>
              <a:t>speeds are 50 </a:t>
            </a:r>
            <a:r>
              <a:rPr lang="en-US" sz="1800" dirty="0"/>
              <a:t>or more miles per hour, a block signal system complying with the provisions of this part shall be installed, unless </a:t>
            </a:r>
            <a:r>
              <a:rPr lang="en-US" sz="1800" dirty="0" smtClean="0"/>
              <a:t>a </a:t>
            </a:r>
            <a:r>
              <a:rPr lang="en-US" sz="1800" dirty="0"/>
              <a:t>PTC system </a:t>
            </a:r>
            <a:r>
              <a:rPr lang="en-US" sz="1800" dirty="0" smtClean="0"/>
              <a:t>is </a:t>
            </a:r>
            <a:r>
              <a:rPr lang="en-US" sz="1800" dirty="0"/>
              <a:t>installed. </a:t>
            </a:r>
          </a:p>
        </p:txBody>
      </p:sp>
      <p:sp>
        <p:nvSpPr>
          <p:cNvPr id="4" name="TextBox 3"/>
          <p:cNvSpPr txBox="1"/>
          <p:nvPr/>
        </p:nvSpPr>
        <p:spPr>
          <a:xfrm>
            <a:off x="895352" y="5591145"/>
            <a:ext cx="7353295" cy="369332"/>
          </a:xfrm>
          <a:prstGeom prst="rect">
            <a:avLst/>
          </a:prstGeom>
          <a:noFill/>
        </p:spPr>
        <p:txBody>
          <a:bodyPr wrap="none" rtlCol="0">
            <a:spAutoFit/>
          </a:bodyPr>
          <a:lstStyle/>
          <a:p>
            <a:r>
              <a:rPr lang="en-US" sz="1800" b="1" dirty="0" smtClean="0">
                <a:latin typeface="Arial" panose="020B0604020202020204" pitchFamily="34" charset="0"/>
                <a:cs typeface="Arial" panose="020B0604020202020204" pitchFamily="34" charset="0"/>
              </a:rPr>
              <a:t>Paraphrased from the Regulation.  Please see the rule for full text</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446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49 CFR 236.0 – </a:t>
            </a:r>
            <a:r>
              <a:rPr lang="en-US" dirty="0" smtClean="0"/>
              <a:t>Paragraph D</a:t>
            </a:r>
            <a:endParaRPr lang="en-US" dirty="0"/>
          </a:p>
        </p:txBody>
      </p:sp>
      <p:sp>
        <p:nvSpPr>
          <p:cNvPr id="3" name="Content Placeholder 2"/>
          <p:cNvSpPr>
            <a:spLocks noGrp="1"/>
          </p:cNvSpPr>
          <p:nvPr>
            <p:ph idx="1"/>
          </p:nvPr>
        </p:nvSpPr>
        <p:spPr>
          <a:xfrm>
            <a:off x="457200" y="1600200"/>
            <a:ext cx="8229600" cy="3990945"/>
          </a:xfrm>
        </p:spPr>
        <p:txBody>
          <a:bodyPr>
            <a:normAutofit fontScale="77500" lnSpcReduction="20000"/>
          </a:bodyPr>
          <a:lstStyle/>
          <a:p>
            <a:pPr marL="514350" indent="-514350">
              <a:buAutoNum type="arabicParenBoth"/>
            </a:pPr>
            <a:r>
              <a:rPr lang="en-US" dirty="0" smtClean="0"/>
              <a:t>Where </a:t>
            </a:r>
            <a:r>
              <a:rPr lang="en-US" dirty="0"/>
              <a:t>any train is permitted to operate at a speed of 80 or more miles per hour, an automatic cab signal, automatic train stop, or automatic train control system </a:t>
            </a:r>
            <a:r>
              <a:rPr lang="en-US" dirty="0" smtClean="0"/>
              <a:t>shall </a:t>
            </a:r>
            <a:r>
              <a:rPr lang="en-US" dirty="0"/>
              <a:t>be installed, unless an FRA approved PTC system </a:t>
            </a:r>
            <a:r>
              <a:rPr lang="en-US" dirty="0" smtClean="0"/>
              <a:t>is </a:t>
            </a:r>
            <a:r>
              <a:rPr lang="en-US" dirty="0"/>
              <a:t>installed. </a:t>
            </a:r>
          </a:p>
          <a:p>
            <a:pPr marL="0" indent="0">
              <a:buNone/>
            </a:pPr>
            <a:endParaRPr lang="en-US" dirty="0"/>
          </a:p>
          <a:p>
            <a:pPr marL="508000" indent="-508000">
              <a:buNone/>
            </a:pPr>
            <a:r>
              <a:rPr lang="en-US" dirty="0"/>
              <a:t>(2) </a:t>
            </a:r>
            <a:r>
              <a:rPr lang="en-US" dirty="0" smtClean="0"/>
              <a:t> Where </a:t>
            </a:r>
            <a:r>
              <a:rPr lang="en-US" dirty="0"/>
              <a:t>any train is permitted to operate at a speed of 80 or more miles per hour, a PTC system complying with the provisions of subpart I shall be installed and operational, unless FRA approval to continue to operate with an automatic cab signal, automatic train stop, or automatic train control system complying </a:t>
            </a:r>
            <a:r>
              <a:rPr lang="en-US" dirty="0" smtClean="0"/>
              <a:t>is approved. </a:t>
            </a:r>
            <a:endParaRPr lang="en-US" dirty="0"/>
          </a:p>
          <a:p>
            <a:pPr marL="0" indent="0">
              <a:buNone/>
            </a:pPr>
            <a:endParaRPr lang="en-US" dirty="0"/>
          </a:p>
        </p:txBody>
      </p:sp>
      <p:sp>
        <p:nvSpPr>
          <p:cNvPr id="4" name="TextBox 3"/>
          <p:cNvSpPr txBox="1"/>
          <p:nvPr/>
        </p:nvSpPr>
        <p:spPr>
          <a:xfrm>
            <a:off x="895352" y="5591145"/>
            <a:ext cx="7353295" cy="369332"/>
          </a:xfrm>
          <a:prstGeom prst="rect">
            <a:avLst/>
          </a:prstGeom>
          <a:noFill/>
        </p:spPr>
        <p:txBody>
          <a:bodyPr wrap="none" rtlCol="0">
            <a:spAutoFit/>
          </a:bodyPr>
          <a:lstStyle/>
          <a:p>
            <a:r>
              <a:rPr lang="en-US" sz="1800" b="1" dirty="0" smtClean="0">
                <a:latin typeface="Arial" panose="020B0604020202020204" pitchFamily="34" charset="0"/>
                <a:cs typeface="Arial" panose="020B0604020202020204" pitchFamily="34" charset="0"/>
              </a:rPr>
              <a:t>Paraphrased from the Regulation.  Please see the rule for full text</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396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Warning Systems</a:t>
            </a:r>
            <a:endParaRPr lang="en-US" dirty="0"/>
          </a:p>
        </p:txBody>
      </p:sp>
      <p:sp>
        <p:nvSpPr>
          <p:cNvPr id="6" name="Content Placeholder 5"/>
          <p:cNvSpPr>
            <a:spLocks noGrp="1"/>
          </p:cNvSpPr>
          <p:nvPr>
            <p:ph idx="1"/>
          </p:nvPr>
        </p:nvSpPr>
        <p:spPr>
          <a:xfrm>
            <a:off x="457200" y="1600200"/>
            <a:ext cx="4114800" cy="4525963"/>
          </a:xfrm>
        </p:spPr>
        <p:txBody>
          <a:bodyPr/>
          <a:lstStyle/>
          <a:p>
            <a:r>
              <a:rPr lang="en-US" dirty="0" smtClean="0"/>
              <a:t>Early concerns were for horse drawn vehicles and live stock.</a:t>
            </a:r>
          </a:p>
          <a:p>
            <a:r>
              <a:rPr lang="en-US" dirty="0" smtClean="0"/>
              <a:t>Normal operation was by a flagman stationed near the crossing.</a:t>
            </a:r>
            <a:endParaRPr lang="en-US" dirty="0"/>
          </a:p>
        </p:txBody>
      </p:sp>
      <p:pic>
        <p:nvPicPr>
          <p:cNvPr id="1026" name="Picture 2" descr="https://upload.wikimedia.org/wikipedia/commons/thumb/0/03/IndiaRailwaycrossingSiliguri.jpg/170px-IndiaRailwaycrossingSiligu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017" y="1600200"/>
            <a:ext cx="313863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52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04800"/>
            <a:ext cx="7772400" cy="914400"/>
          </a:xfrm>
          <a:ln/>
        </p:spPr>
        <p:txBody>
          <a:bodyPr/>
          <a:lstStyle/>
          <a:p>
            <a:r>
              <a:rPr lang="en-US" altLang="en-US" dirty="0"/>
              <a:t>Early </a:t>
            </a:r>
            <a:r>
              <a:rPr lang="en-US" altLang="en-US" dirty="0" smtClean="0"/>
              <a:t>Systems - 1909</a:t>
            </a:r>
            <a:endParaRPr lang="en-US" altLang="en-US" dirty="0"/>
          </a:p>
        </p:txBody>
      </p:sp>
      <p:sp>
        <p:nvSpPr>
          <p:cNvPr id="79875" name="Rectangle 3"/>
          <p:cNvSpPr>
            <a:spLocks noGrp="1" noChangeArrowheads="1"/>
          </p:cNvSpPr>
          <p:nvPr>
            <p:ph idx="1"/>
          </p:nvPr>
        </p:nvSpPr>
        <p:spPr>
          <a:xfrm>
            <a:off x="457200" y="1676400"/>
            <a:ext cx="3886200" cy="4495800"/>
          </a:xfrm>
          <a:ln/>
        </p:spPr>
        <p:txBody>
          <a:bodyPr>
            <a:normAutofit lnSpcReduction="10000"/>
          </a:bodyPr>
          <a:lstStyle/>
          <a:p>
            <a:pPr marL="0" indent="0">
              <a:buFontTx/>
              <a:buNone/>
            </a:pPr>
            <a:r>
              <a:rPr lang="en-CA" altLang="en-US" dirty="0"/>
              <a:t>The first Highway Grade Crossing “Active” Warning Systems emulated the swinging lantern concept.  </a:t>
            </a:r>
            <a:r>
              <a:rPr lang="en-CA" altLang="en-US" dirty="0" smtClean="0"/>
              <a:t>Named the “Magnetic Flagman” this </a:t>
            </a:r>
            <a:r>
              <a:rPr lang="en-CA" altLang="en-US" dirty="0"/>
              <a:t>type of system </a:t>
            </a:r>
            <a:r>
              <a:rPr lang="en-CA" altLang="en-US" dirty="0" smtClean="0"/>
              <a:t>was soon nick-named the “</a:t>
            </a:r>
            <a:r>
              <a:rPr lang="en-CA" altLang="en-US" dirty="0"/>
              <a:t>Wig-Wag”.</a:t>
            </a:r>
          </a:p>
        </p:txBody>
      </p:sp>
      <p:pic>
        <p:nvPicPr>
          <p:cNvPr id="79877" name="Picture 5" descr="wig-windep1"/>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b="13724"/>
          <a:stretch>
            <a:fillRect/>
          </a:stretch>
        </p:blipFill>
        <p:spPr bwMode="auto">
          <a:xfrm>
            <a:off x="4572000" y="1600200"/>
            <a:ext cx="404495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9878" name="Rectangle 6"/>
          <p:cNvSpPr>
            <a:spLocks noChangeArrowheads="1"/>
          </p:cNvSpPr>
          <p:nvPr/>
        </p:nvSpPr>
        <p:spPr bwMode="auto">
          <a:xfrm>
            <a:off x="8610600" y="63198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fld id="{A925AB4C-1E23-4346-8451-E04436F01C63}" type="slidenum">
              <a:rPr lang="en-CA" altLang="en-US">
                <a:effectLst>
                  <a:outerShdw blurRad="38100" dist="38100" dir="2700000" algn="tl">
                    <a:srgbClr val="C0C0C0"/>
                  </a:outerShdw>
                </a:effectLst>
              </a:rPr>
              <a:pPr/>
              <a:t>34</a:t>
            </a:fld>
            <a:endParaRPr lang="en-US" altLang="en-US" dirty="0">
              <a:effectLst>
                <a:outerShdw blurRad="38100" dist="38100" dir="2700000" algn="tl">
                  <a:srgbClr val="C0C0C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Systems</a:t>
            </a:r>
            <a:endParaRPr lang="en-US" dirty="0"/>
          </a:p>
        </p:txBody>
      </p:sp>
      <p:pic>
        <p:nvPicPr>
          <p:cNvPr id="10244" name="Picture 4" descr="Image result for grade crossing warning equipment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91909"/>
            <a:ext cx="5906095" cy="38586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Safetran ipi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765" y="1219201"/>
            <a:ext cx="3696864"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30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 Logic of the Past</a:t>
            </a:r>
            <a:endParaRPr lang="en-US" dirty="0"/>
          </a:p>
        </p:txBody>
      </p:sp>
      <p:pic>
        <p:nvPicPr>
          <p:cNvPr id="5" name="Picture 5" descr="Copy of P0000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64493"/>
            <a:ext cx="68580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098" name="Picture 2" descr="http://www.railroadsignals.us/support/relays/grs-kd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336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011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Railroad Logic of Today</a:t>
            </a:r>
            <a:endParaRPr lang="en-US" dirty="0"/>
          </a:p>
        </p:txBody>
      </p:sp>
      <p:sp>
        <p:nvSpPr>
          <p:cNvPr id="5" name="AutoShape 2" descr="Image result for microprocessor images"/>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microprocessor images"/>
          <p:cNvSpPr>
            <a:spLocks noChangeAspect="1" noChangeArrowheads="1"/>
          </p:cNvSpPr>
          <p:nvPr/>
        </p:nvSpPr>
        <p:spPr bwMode="auto">
          <a:xfrm>
            <a:off x="307975" y="-16383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294" name="Picture 6" descr="Image result for microprocessor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442" y="1359217"/>
            <a:ext cx="66579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76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of the Past</a:t>
            </a:r>
            <a:endParaRPr lang="en-US" dirty="0"/>
          </a:p>
        </p:txBody>
      </p:sp>
      <p:sp>
        <p:nvSpPr>
          <p:cNvPr id="3" name="Content Placeholder 2"/>
          <p:cNvSpPr>
            <a:spLocks noGrp="1"/>
          </p:cNvSpPr>
          <p:nvPr>
            <p:ph idx="1"/>
          </p:nvPr>
        </p:nvSpPr>
        <p:spPr>
          <a:xfrm>
            <a:off x="533400" y="5183066"/>
            <a:ext cx="8077200" cy="685800"/>
          </a:xfrm>
        </p:spPr>
        <p:txBody>
          <a:bodyPr/>
          <a:lstStyle/>
          <a:p>
            <a:pPr marL="0" indent="0" algn="ctr">
              <a:buNone/>
            </a:pPr>
            <a:r>
              <a:rPr lang="en-US" dirty="0" smtClean="0"/>
              <a:t>Traffic Control System control panel.</a:t>
            </a:r>
            <a:endParaRPr lang="en-US" dirty="0"/>
          </a:p>
        </p:txBody>
      </p:sp>
      <p:pic>
        <p:nvPicPr>
          <p:cNvPr id="4" name="Picture 2" descr="https://upload.wikimedia.org/wikipedia/en/thumb/0/02/Thorn_Desk_Facing_Northwest_2.jpg/275px-Thorn_Desk_Facing_Northwes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2" y="1295400"/>
            <a:ext cx="4981575" cy="373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407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Today’s Systems</a:t>
            </a:r>
            <a:endParaRPr lang="en-US" dirty="0"/>
          </a:p>
        </p:txBody>
      </p:sp>
      <p:sp>
        <p:nvSpPr>
          <p:cNvPr id="5" name="Rectangle 4"/>
          <p:cNvSpPr/>
          <p:nvPr/>
        </p:nvSpPr>
        <p:spPr>
          <a:xfrm>
            <a:off x="533400" y="5181600"/>
            <a:ext cx="8305800" cy="646331"/>
          </a:xfrm>
          <a:prstGeom prst="rect">
            <a:avLst/>
          </a:prstGeom>
        </p:spPr>
        <p:txBody>
          <a:bodyPr wrap="square">
            <a:spAutoFit/>
          </a:bodyPr>
          <a:lstStyle/>
          <a:p>
            <a:pPr marL="0" indent="0" algn="ctr">
              <a:lnSpc>
                <a:spcPct val="90000"/>
              </a:lnSpc>
              <a:buFontTx/>
              <a:buNone/>
            </a:pPr>
            <a:r>
              <a:rPr lang="en-CA" altLang="en-US" dirty="0">
                <a:latin typeface="Arial" panose="020B0604020202020204" pitchFamily="34" charset="0"/>
                <a:cs typeface="Arial" panose="020B0604020202020204" pitchFamily="34" charset="0"/>
              </a:rPr>
              <a:t>The installation of Traffic Control Systems has been very popular and these systems are now widely used on most major railroads.</a:t>
            </a:r>
          </a:p>
        </p:txBody>
      </p:sp>
      <p:pic>
        <p:nvPicPr>
          <p:cNvPr id="1026" name="Picture 2" descr="Image result for bnsf network operations cent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1223078"/>
            <a:ext cx="56197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11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Information</a:t>
            </a:r>
            <a:endParaRPr lang="en-US" b="1" dirty="0"/>
          </a:p>
        </p:txBody>
      </p:sp>
      <p:sp>
        <p:nvSpPr>
          <p:cNvPr id="3" name="Content Placeholder 2"/>
          <p:cNvSpPr>
            <a:spLocks noGrp="1"/>
          </p:cNvSpPr>
          <p:nvPr>
            <p:ph idx="1"/>
          </p:nvPr>
        </p:nvSpPr>
        <p:spPr/>
        <p:txBody>
          <a:bodyPr/>
          <a:lstStyle/>
          <a:p>
            <a:pPr marL="0" indent="0">
              <a:buNone/>
            </a:pPr>
            <a:r>
              <a:rPr lang="en-US" sz="3000" dirty="0" smtClean="0"/>
              <a:t>The FRA Rules, Standards, and Instructions are considered to be the minimum standard allowed for the installation, inspection, maintenance, and repair of signal and train control systems, devices, and appliances.  Each railroad may adopt more stringent standards. Refer to your railroad’s signal standard and instruction manual for further guidance.</a:t>
            </a:r>
            <a:endParaRPr lang="en-US" sz="3000" dirty="0"/>
          </a:p>
        </p:txBody>
      </p:sp>
    </p:spTree>
    <p:extLst>
      <p:ext uri="{BB962C8B-B14F-4D97-AF65-F5344CB8AC3E}">
        <p14:creationId xmlns:p14="http://schemas.microsoft.com/office/powerpoint/2010/main" val="4121916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Signal of the Past</a:t>
            </a:r>
            <a:endParaRPr lang="en-US" dirty="0"/>
          </a:p>
        </p:txBody>
      </p:sp>
      <p:pic>
        <p:nvPicPr>
          <p:cNvPr id="4" name="Picture 2" descr="Image result for semaphore railroad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219200"/>
            <a:ext cx="5257800" cy="38879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Grp="1" noChangeArrowheads="1"/>
          </p:cNvSpPr>
          <p:nvPr>
            <p:ph idx="1"/>
          </p:nvPr>
        </p:nvSpPr>
        <p:spPr>
          <a:xfrm>
            <a:off x="381000" y="5132552"/>
            <a:ext cx="8382000" cy="762000"/>
          </a:xfrm>
          <a:ln/>
        </p:spPr>
        <p:txBody>
          <a:bodyPr/>
          <a:lstStyle/>
          <a:p>
            <a:pPr marL="0" indent="0" algn="ctr">
              <a:buFontTx/>
              <a:buNone/>
            </a:pPr>
            <a:r>
              <a:rPr lang="en-CA" altLang="en-US" dirty="0" smtClean="0"/>
              <a:t>Some semaphore </a:t>
            </a:r>
            <a:r>
              <a:rPr lang="en-CA" altLang="en-US" dirty="0"/>
              <a:t>signals </a:t>
            </a:r>
            <a:r>
              <a:rPr lang="en-CA" altLang="en-US" dirty="0" smtClean="0"/>
              <a:t>are still </a:t>
            </a:r>
            <a:r>
              <a:rPr lang="en-CA" altLang="en-US" dirty="0"/>
              <a:t>in use today.</a:t>
            </a:r>
          </a:p>
        </p:txBody>
      </p:sp>
    </p:spTree>
    <p:extLst>
      <p:ext uri="{BB962C8B-B14F-4D97-AF65-F5344CB8AC3E}">
        <p14:creationId xmlns:p14="http://schemas.microsoft.com/office/powerpoint/2010/main" val="1502877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Information Display</a:t>
            </a:r>
            <a:endParaRPr lang="en-US" dirty="0"/>
          </a:p>
        </p:txBody>
      </p:sp>
      <p:pic>
        <p:nvPicPr>
          <p:cNvPr id="7172" name="Picture 4" descr="Locomotive Cab Computer Dis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975" y="1305560"/>
            <a:ext cx="5438025" cy="425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7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Signaling</a:t>
            </a:r>
            <a:endParaRPr lang="en-US" dirty="0"/>
          </a:p>
        </p:txBody>
      </p:sp>
      <p:sp>
        <p:nvSpPr>
          <p:cNvPr id="3" name="Content Placeholder 2"/>
          <p:cNvSpPr>
            <a:spLocks noGrp="1"/>
          </p:cNvSpPr>
          <p:nvPr>
            <p:ph idx="1"/>
          </p:nvPr>
        </p:nvSpPr>
        <p:spPr>
          <a:xfrm>
            <a:off x="457200" y="1600200"/>
            <a:ext cx="5334000" cy="4525963"/>
          </a:xfrm>
        </p:spPr>
        <p:txBody>
          <a:bodyPr/>
          <a:lstStyle/>
          <a:p>
            <a:r>
              <a:rPr lang="en-US" dirty="0" smtClean="0"/>
              <a:t>Exciting and growing discipline</a:t>
            </a:r>
          </a:p>
          <a:p>
            <a:r>
              <a:rPr lang="en-US" dirty="0" smtClean="0"/>
              <a:t>Cutting edge technologies</a:t>
            </a:r>
          </a:p>
          <a:p>
            <a:r>
              <a:rPr lang="en-US" dirty="0" smtClean="0"/>
              <a:t>Rich and honorable heritage</a:t>
            </a:r>
          </a:p>
          <a:p>
            <a:r>
              <a:rPr lang="en-US" dirty="0" smtClean="0"/>
              <a:t>Noble goal- safe and efficient movement of trains</a:t>
            </a:r>
          </a:p>
          <a:p>
            <a:endParaRPr lang="en-US" dirty="0"/>
          </a:p>
        </p:txBody>
      </p:sp>
      <p:pic>
        <p:nvPicPr>
          <p:cNvPr id="11266" name="Picture 2" descr="Image result for signalma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074" y="1566862"/>
            <a:ext cx="2901126" cy="407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60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Today’s Systems</a:t>
            </a:r>
            <a:endParaRPr lang="en-US" dirty="0"/>
          </a:p>
        </p:txBody>
      </p:sp>
      <p:pic>
        <p:nvPicPr>
          <p:cNvPr id="5" name="Picture 5" descr="GROUND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54864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 name="Rectangle 3"/>
          <p:cNvSpPr txBox="1">
            <a:spLocks noChangeArrowheads="1"/>
          </p:cNvSpPr>
          <p:nvPr/>
        </p:nvSpPr>
        <p:spPr>
          <a:xfrm>
            <a:off x="571500" y="4270375"/>
            <a:ext cx="8001000" cy="1981200"/>
          </a:xfrm>
          <a:prstGeom prst="rect">
            <a:avLst/>
          </a:prstGeom>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90000"/>
              </a:lnSpc>
              <a:spcAft>
                <a:spcPts val="0"/>
              </a:spcAft>
              <a:buFontTx/>
              <a:buNone/>
            </a:pPr>
            <a:r>
              <a:rPr lang="en-CA" altLang="en-US" dirty="0" smtClean="0"/>
              <a:t>Today’s systems require some of the same testing procedures which signal maintenance personnel have been performing for over a century.</a:t>
            </a:r>
            <a:endParaRPr lang="en-CA" altLang="en-US" dirty="0"/>
          </a:p>
        </p:txBody>
      </p:sp>
    </p:spTree>
    <p:extLst>
      <p:ext uri="{BB962C8B-B14F-4D97-AF65-F5344CB8AC3E}">
        <p14:creationId xmlns:p14="http://schemas.microsoft.com/office/powerpoint/2010/main" val="4006417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Today’s Systems</a:t>
            </a:r>
            <a:endParaRPr lang="en-US" dirty="0"/>
          </a:p>
        </p:txBody>
      </p:sp>
      <p:sp>
        <p:nvSpPr>
          <p:cNvPr id="3" name="Rectangle 5"/>
          <p:cNvSpPr txBox="1">
            <a:spLocks noChangeArrowheads="1"/>
          </p:cNvSpPr>
          <p:nvPr/>
        </p:nvSpPr>
        <p:spPr>
          <a:xfrm>
            <a:off x="342900" y="1371599"/>
            <a:ext cx="8458200" cy="4943475"/>
          </a:xfrm>
          <a:prstGeom prst="rect">
            <a:avLst/>
          </a:prstGeom>
          <a:no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CA" altLang="en-US" dirty="0" smtClean="0"/>
              <a:t>In today’s systems, S&amp;TC Personnel should be aware of the different technologies and systems in use and recognize the challenges encountered while testing, inspecting, and maintaining these systems.</a:t>
            </a:r>
          </a:p>
          <a:p>
            <a:pPr marL="0" indent="0" fontAlgn="auto">
              <a:spcAft>
                <a:spcPts val="0"/>
              </a:spcAft>
              <a:buFontTx/>
              <a:buNone/>
            </a:pPr>
            <a:r>
              <a:rPr lang="en-CA" altLang="en-US" dirty="0" smtClean="0"/>
              <a:t>A new approach and more planning may be needed to effectively test, inspect, and maintain  some systems to ensure the safe and efficient movement of trains.</a:t>
            </a:r>
            <a:endParaRPr lang="en-CA" altLang="en-US" dirty="0"/>
          </a:p>
        </p:txBody>
      </p:sp>
    </p:spTree>
    <p:extLst>
      <p:ext uri="{BB962C8B-B14F-4D97-AF65-F5344CB8AC3E}">
        <p14:creationId xmlns:p14="http://schemas.microsoft.com/office/powerpoint/2010/main" val="1478914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Signalman Axiom</a:t>
            </a:r>
            <a:endParaRPr lang="en-US" dirty="0"/>
          </a:p>
        </p:txBody>
      </p:sp>
      <p:sp>
        <p:nvSpPr>
          <p:cNvPr id="5" name="Subtitle 4"/>
          <p:cNvSpPr>
            <a:spLocks noGrp="1"/>
          </p:cNvSpPr>
          <p:nvPr>
            <p:ph type="subTitle" idx="1"/>
          </p:nvPr>
        </p:nvSpPr>
        <p:spPr/>
        <p:txBody>
          <a:bodyPr/>
          <a:lstStyle/>
          <a:p>
            <a:r>
              <a:rPr lang="en-US" dirty="0" smtClean="0">
                <a:solidFill>
                  <a:schemeClr val="tx1"/>
                </a:solidFill>
              </a:rPr>
              <a:t>“Remember, there are lives </a:t>
            </a:r>
            <a:r>
              <a:rPr lang="en-US" smtClean="0">
                <a:solidFill>
                  <a:schemeClr val="tx1"/>
                </a:solidFill>
              </a:rPr>
              <a:t>at stake </a:t>
            </a:r>
            <a:r>
              <a:rPr lang="en-US" dirty="0" smtClean="0">
                <a:solidFill>
                  <a:schemeClr val="tx1"/>
                </a:solidFill>
              </a:rPr>
              <a:t>in this business.”</a:t>
            </a:r>
            <a:endParaRPr lang="en-US" dirty="0">
              <a:solidFill>
                <a:schemeClr val="tx1"/>
              </a:solidFill>
            </a:endParaRPr>
          </a:p>
        </p:txBody>
      </p:sp>
    </p:spTree>
    <p:extLst>
      <p:ext uri="{BB962C8B-B14F-4D97-AF65-F5344CB8AC3E}">
        <p14:creationId xmlns:p14="http://schemas.microsoft.com/office/powerpoint/2010/main" val="10594101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228600"/>
            <a:ext cx="8077200" cy="106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eaLnBrk="1" hangingPunct="1"/>
            <a:r>
              <a:rPr lang="en-US" altLang="en-US" b="1" smtClean="0">
                <a:solidFill>
                  <a:schemeClr val="tx1"/>
                </a:solidFill>
              </a:rPr>
              <a:t>S&amp;TC  FUNDAMENTALS</a:t>
            </a:r>
            <a:endParaRPr lang="en-US" altLang="en-US" sz="3200" b="1" smtClean="0">
              <a:solidFill>
                <a:schemeClr val="tx1"/>
              </a:solidFill>
            </a:endParaRPr>
          </a:p>
        </p:txBody>
      </p:sp>
      <p:sp>
        <p:nvSpPr>
          <p:cNvPr id="2051" name="Rectangle 3"/>
          <p:cNvSpPr>
            <a:spLocks noGrp="1" noChangeArrowheads="1"/>
          </p:cNvSpPr>
          <p:nvPr>
            <p:ph type="subTitle" idx="1"/>
          </p:nvPr>
        </p:nvSpPr>
        <p:spPr>
          <a:xfrm>
            <a:off x="304800" y="2209800"/>
            <a:ext cx="3429000" cy="3657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342900" indent="-342900" eaLnBrk="1" hangingPunct="1"/>
            <a:r>
              <a:rPr lang="en-US" altLang="en-US" sz="4000" dirty="0" smtClean="0"/>
              <a:t>Railroad Signal History and </a:t>
            </a:r>
          </a:p>
          <a:p>
            <a:pPr marL="342900" indent="-342900" eaLnBrk="1" hangingPunct="1"/>
            <a:r>
              <a:rPr lang="en-US" altLang="en-US" sz="4000" dirty="0" smtClean="0"/>
              <a:t>49 CFR 236.0</a:t>
            </a:r>
          </a:p>
          <a:p>
            <a:pPr marL="342900" indent="-342900" eaLnBrk="1" hangingPunct="1"/>
            <a:endParaRPr lang="en-US" altLang="en-US" sz="4000" dirty="0" smtClean="0"/>
          </a:p>
          <a:p>
            <a:pPr marL="342900" indent="-342900" eaLnBrk="1" hangingPunct="1"/>
            <a:r>
              <a:rPr lang="en-US" altLang="en-US" sz="4000" dirty="0" smtClean="0"/>
              <a:t>The End</a:t>
            </a:r>
          </a:p>
        </p:txBody>
      </p:sp>
      <p:pic>
        <p:nvPicPr>
          <p:cNvPr id="2052" name="Picture 9" descr="Signal-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51054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0"/>
          <p:cNvSpPr>
            <a:spLocks noChangeArrowheads="1"/>
          </p:cNvSpPr>
          <p:nvPr/>
        </p:nvSpPr>
        <p:spPr bwMode="auto">
          <a:xfrm>
            <a:off x="8680450" y="6324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2B5F62-A9B0-4F13-A053-1E24C1B4FFED}" type="slidenum">
              <a:rPr lang="en-US" altLang="en-US" sz="2000"/>
              <a:pPr eaLnBrk="1" hangingPunct="1"/>
              <a:t>46</a:t>
            </a:fld>
            <a:endParaRPr lang="en-US" altLang="en-US" sz="2000"/>
          </a:p>
        </p:txBody>
      </p:sp>
    </p:spTree>
    <p:extLst>
      <p:ext uri="{BB962C8B-B14F-4D97-AF65-F5344CB8AC3E}">
        <p14:creationId xmlns:p14="http://schemas.microsoft.com/office/powerpoint/2010/main" val="1124596454"/>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Railroad Operations</a:t>
            </a:r>
            <a:endParaRPr lang="en-US" b="1" dirty="0"/>
          </a:p>
        </p:txBody>
      </p:sp>
      <p:sp>
        <p:nvSpPr>
          <p:cNvPr id="3" name="Content Placeholder 2"/>
          <p:cNvSpPr>
            <a:spLocks noGrp="1"/>
          </p:cNvSpPr>
          <p:nvPr>
            <p:ph idx="1"/>
          </p:nvPr>
        </p:nvSpPr>
        <p:spPr>
          <a:xfrm>
            <a:off x="457200" y="1371600"/>
            <a:ext cx="8229600" cy="4953000"/>
          </a:xfrm>
        </p:spPr>
        <p:txBody>
          <a:bodyPr>
            <a:normAutofit fontScale="92500" lnSpcReduction="20000"/>
          </a:bodyPr>
          <a:lstStyle/>
          <a:p>
            <a:pPr marL="0" indent="0">
              <a:buNone/>
            </a:pPr>
            <a:r>
              <a:rPr lang="en-US" dirty="0" smtClean="0"/>
              <a:t>Early trains operated by a system called the Time Interval Rule.</a:t>
            </a:r>
          </a:p>
          <a:p>
            <a:r>
              <a:rPr lang="en-US" sz="3000" dirty="0" smtClean="0"/>
              <a:t>Trains ran by strict schedules</a:t>
            </a:r>
          </a:p>
          <a:p>
            <a:r>
              <a:rPr lang="en-US" sz="3000" dirty="0" smtClean="0"/>
              <a:t>Cumbersome, time consuming, exhausting</a:t>
            </a:r>
          </a:p>
          <a:p>
            <a:r>
              <a:rPr lang="en-US" sz="3000" dirty="0" smtClean="0"/>
              <a:t>If one train was delayed waiting trains had to wait one hour.</a:t>
            </a:r>
          </a:p>
          <a:p>
            <a:r>
              <a:rPr lang="en-US" sz="3000" dirty="0" smtClean="0"/>
              <a:t>Brakeman would walk 20 minutes out with a red flag.</a:t>
            </a:r>
          </a:p>
          <a:p>
            <a:r>
              <a:rPr lang="en-US" sz="3000" dirty="0" smtClean="0"/>
              <a:t>The engineer would then move the train forward to the first brakeman and dispatch a second brakeman to walk another 20 minute ahead.</a:t>
            </a:r>
          </a:p>
          <a:p>
            <a:r>
              <a:rPr lang="en-US" sz="3000" dirty="0" smtClean="0"/>
              <a:t>This process would be repeated until the train reached the next station.</a:t>
            </a:r>
            <a:endParaRPr lang="en-US" sz="3000" dirty="0"/>
          </a:p>
        </p:txBody>
      </p:sp>
    </p:spTree>
    <p:extLst>
      <p:ext uri="{BB962C8B-B14F-4D97-AF65-F5344CB8AC3E}">
        <p14:creationId xmlns:p14="http://schemas.microsoft.com/office/powerpoint/2010/main" val="4134297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Telegraph on Early Railroads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Arial" panose="020B0604020202020204" pitchFamily="34" charset="0"/>
                <a:cs typeface="Arial" panose="020B0604020202020204" pitchFamily="34" charset="0"/>
              </a:rPr>
              <a:t>1840s – Erie Railroad </a:t>
            </a:r>
          </a:p>
          <a:p>
            <a:pPr marL="0" indent="0">
              <a:buNone/>
            </a:pPr>
            <a:r>
              <a:rPr lang="en-US" dirty="0" smtClean="0">
                <a:latin typeface="Arial" panose="020B0604020202020204" pitchFamily="34" charset="0"/>
                <a:cs typeface="Arial" panose="020B0604020202020204" pitchFamily="34" charset="0"/>
              </a:rPr>
              <a:t>begins installing telegraph.</a:t>
            </a:r>
          </a:p>
          <a:p>
            <a:pPr marL="0" indent="0">
              <a:buNone/>
            </a:pPr>
            <a:r>
              <a:rPr lang="en-US" dirty="0" smtClean="0">
                <a:latin typeface="Arial" panose="020B0604020202020204" pitchFamily="34" charset="0"/>
                <a:cs typeface="Arial" panose="020B0604020202020204" pitchFamily="34" charset="0"/>
              </a:rPr>
              <a:t>1851 – Erie Railroad issues </a:t>
            </a:r>
          </a:p>
          <a:p>
            <a:pPr marL="0" indent="0">
              <a:buNone/>
            </a:pPr>
            <a:r>
              <a:rPr lang="en-US" dirty="0" smtClean="0">
                <a:latin typeface="Arial" panose="020B0604020202020204" pitchFamily="34" charset="0"/>
                <a:cs typeface="Arial" panose="020B0604020202020204" pitchFamily="34" charset="0"/>
              </a:rPr>
              <a:t>first telegraphic train order.</a:t>
            </a:r>
          </a:p>
          <a:p>
            <a:pPr marL="0" indent="0">
              <a:buNone/>
            </a:pPr>
            <a:r>
              <a:rPr lang="en-US" dirty="0" smtClean="0">
                <a:latin typeface="Arial" panose="020B0604020202020204" pitchFamily="34" charset="0"/>
                <a:cs typeface="Arial" panose="020B0604020202020204" pitchFamily="34" charset="0"/>
              </a:rPr>
              <a:t>1860s – Rapid expansion </a:t>
            </a:r>
          </a:p>
          <a:p>
            <a:pPr marL="0" indent="0">
              <a:buNone/>
            </a:pPr>
            <a:r>
              <a:rPr lang="en-US" dirty="0" smtClean="0">
                <a:latin typeface="Arial" panose="020B0604020202020204" pitchFamily="34" charset="0"/>
                <a:cs typeface="Arial" panose="020B0604020202020204" pitchFamily="34" charset="0"/>
              </a:rPr>
              <a:t>of railroads is matched by </a:t>
            </a:r>
          </a:p>
          <a:p>
            <a:pPr marL="0" indent="0">
              <a:buNone/>
            </a:pPr>
            <a:r>
              <a:rPr lang="en-US" dirty="0" smtClean="0">
                <a:latin typeface="Arial" panose="020B0604020202020204" pitchFamily="34" charset="0"/>
                <a:cs typeface="Arial" panose="020B0604020202020204" pitchFamily="34" charset="0"/>
              </a:rPr>
              <a:t>the expansion of the telegraph system.</a:t>
            </a:r>
          </a:p>
          <a:p>
            <a:pPr marL="0" indent="0">
              <a:buNone/>
            </a:pPr>
            <a:r>
              <a:rPr lang="en-US" dirty="0" smtClean="0">
                <a:latin typeface="Arial" panose="020B0604020202020204" pitchFamily="34" charset="0"/>
                <a:cs typeface="Arial" panose="020B0604020202020204" pitchFamily="34" charset="0"/>
              </a:rPr>
              <a:t>1920 – Over 78,000 telegraphers working on American railroads.</a:t>
            </a:r>
          </a:p>
          <a:p>
            <a:pPr marL="0" indent="0">
              <a:buNone/>
            </a:pP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1752600"/>
            <a:ext cx="3356123"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6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Telegraphic Train Order</a:t>
            </a:r>
            <a:endParaRPr lang="en-US" dirty="0"/>
          </a:p>
        </p:txBody>
      </p:sp>
      <p:sp>
        <p:nvSpPr>
          <p:cNvPr id="3" name="Content Placeholder 2"/>
          <p:cNvSpPr>
            <a:spLocks noGrp="1"/>
          </p:cNvSpPr>
          <p:nvPr>
            <p:ph idx="1"/>
          </p:nvPr>
        </p:nvSpPr>
        <p:spPr/>
        <p:txBody>
          <a:bodyPr/>
          <a:lstStyle/>
          <a:p>
            <a:r>
              <a:rPr lang="en-US" dirty="0" smtClean="0"/>
              <a:t>Superintendent Charles Minot of the Erie Railroad was on a train at Turner, New York waiting for a delayed eastbound train.</a:t>
            </a:r>
          </a:p>
          <a:p>
            <a:r>
              <a:rPr lang="en-US" dirty="0" smtClean="0"/>
              <a:t>He wired Goshen, New York asking if the train had arrived yet.</a:t>
            </a:r>
          </a:p>
          <a:p>
            <a:r>
              <a:rPr lang="en-US" dirty="0" smtClean="0"/>
              <a:t>Upon receiving a negative reply, he sent the following historic wire.</a:t>
            </a:r>
          </a:p>
          <a:p>
            <a:pPr marL="0" indent="0">
              <a:buNone/>
            </a:pPr>
            <a:endParaRPr lang="en-US" dirty="0" smtClean="0"/>
          </a:p>
          <a:p>
            <a:endParaRPr lang="en-US" dirty="0"/>
          </a:p>
        </p:txBody>
      </p:sp>
      <p:sp>
        <p:nvSpPr>
          <p:cNvPr id="8" name="Rectangle 7"/>
          <p:cNvSpPr/>
          <p:nvPr/>
        </p:nvSpPr>
        <p:spPr>
          <a:xfrm>
            <a:off x="381000" y="1447800"/>
            <a:ext cx="8610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04999" y="1234142"/>
            <a:ext cx="5334000" cy="2164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To Agent and Operator at Goshen</a:t>
            </a:r>
            <a:r>
              <a:rPr lang="en-US" sz="2400" b="1" dirty="0" smtClean="0">
                <a:solidFill>
                  <a:schemeClr val="tx1"/>
                </a:solidFill>
              </a:rPr>
              <a:t>:</a:t>
            </a:r>
          </a:p>
          <a:p>
            <a:endParaRPr lang="en-US" sz="2400" b="1" dirty="0">
              <a:solidFill>
                <a:schemeClr val="tx1"/>
              </a:solidFill>
            </a:endParaRPr>
          </a:p>
          <a:p>
            <a:r>
              <a:rPr lang="en-US" sz="2400" b="1" dirty="0">
                <a:solidFill>
                  <a:schemeClr val="tx1"/>
                </a:solidFill>
              </a:rPr>
              <a:t>Hold the train for further orders.</a:t>
            </a:r>
          </a:p>
          <a:p>
            <a:r>
              <a:rPr lang="en-US" sz="2400" b="1" dirty="0">
                <a:solidFill>
                  <a:schemeClr val="tx1"/>
                </a:solidFill>
              </a:rPr>
              <a:t>Charles Minot, Superintendent</a:t>
            </a:r>
          </a:p>
        </p:txBody>
      </p:sp>
      <p:sp>
        <p:nvSpPr>
          <p:cNvPr id="6" name="TextBox 5"/>
          <p:cNvSpPr txBox="1"/>
          <p:nvPr/>
        </p:nvSpPr>
        <p:spPr>
          <a:xfrm>
            <a:off x="1798644" y="3398222"/>
            <a:ext cx="5546711" cy="461665"/>
          </a:xfrm>
          <a:prstGeom prst="rect">
            <a:avLst/>
          </a:prstGeom>
          <a:solidFill>
            <a:schemeClr val="bg1"/>
          </a:solidFill>
        </p:spPr>
        <p:txBody>
          <a:bodyPr wrap="none" rtlCol="0">
            <a:spAutoFit/>
          </a:bodyPr>
          <a:lstStyle/>
          <a:p>
            <a:r>
              <a:rPr lang="en-US" sz="2400" dirty="0" smtClean="0">
                <a:latin typeface="Arial" panose="020B0604020202020204" pitchFamily="34" charset="0"/>
                <a:cs typeface="Arial" panose="020B0604020202020204" pitchFamily="34" charset="0"/>
              </a:rPr>
              <a:t>He then hand wrote the following order</a:t>
            </a:r>
            <a:r>
              <a:rPr lang="en-US" dirty="0" smtClean="0"/>
              <a:t>:</a:t>
            </a:r>
            <a:endParaRPr lang="en-US" dirty="0"/>
          </a:p>
        </p:txBody>
      </p:sp>
      <p:sp>
        <p:nvSpPr>
          <p:cNvPr id="7" name="Rectangle 6"/>
          <p:cNvSpPr/>
          <p:nvPr/>
        </p:nvSpPr>
        <p:spPr>
          <a:xfrm>
            <a:off x="1904999" y="3829110"/>
            <a:ext cx="5334000" cy="2164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To </a:t>
            </a:r>
            <a:r>
              <a:rPr lang="en-US" sz="2400" b="1" dirty="0" smtClean="0">
                <a:solidFill>
                  <a:schemeClr val="tx1"/>
                </a:solidFill>
              </a:rPr>
              <a:t>Conductor </a:t>
            </a:r>
            <a:r>
              <a:rPr lang="en-US" sz="2400" b="1" dirty="0">
                <a:solidFill>
                  <a:schemeClr val="tx1"/>
                </a:solidFill>
              </a:rPr>
              <a:t>and Engineer, Day Express:</a:t>
            </a:r>
          </a:p>
          <a:p>
            <a:r>
              <a:rPr lang="en-US" sz="2400" b="1" dirty="0">
                <a:solidFill>
                  <a:schemeClr val="tx1"/>
                </a:solidFill>
              </a:rPr>
              <a:t>Run to Goshen regardless of opposing train.</a:t>
            </a:r>
          </a:p>
          <a:p>
            <a:r>
              <a:rPr lang="en-US" sz="2400" b="1" dirty="0" smtClean="0">
                <a:solidFill>
                  <a:schemeClr val="tx1"/>
                </a:solidFill>
              </a:rPr>
              <a:t>Charles </a:t>
            </a:r>
            <a:r>
              <a:rPr lang="en-US" sz="2400" b="1" dirty="0">
                <a:solidFill>
                  <a:schemeClr val="tx1"/>
                </a:solidFill>
              </a:rPr>
              <a:t>Minot, Superintendent</a:t>
            </a:r>
          </a:p>
        </p:txBody>
      </p:sp>
    </p:spTree>
    <p:extLst>
      <p:ext uri="{BB962C8B-B14F-4D97-AF65-F5344CB8AC3E}">
        <p14:creationId xmlns:p14="http://schemas.microsoft.com/office/powerpoint/2010/main" val="3828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600" dirty="0" smtClean="0"/>
              <a:t>The Train Order Method of Train Operation was born on September 22, 1851</a:t>
            </a:r>
            <a:endParaRPr lang="en-US" sz="3600" dirty="0"/>
          </a:p>
        </p:txBody>
      </p:sp>
      <p:pic>
        <p:nvPicPr>
          <p:cNvPr id="1026" name="Picture 2" descr="https://upload.wikimedia.org/wikipedia/commons/thumb/a/ad/Charles_Minot_and_staff%2C_1864.jpg/800px-Charles_Minot_and_staff%2C_18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371" y="1374351"/>
            <a:ext cx="5635257" cy="3930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9647" y="5335178"/>
            <a:ext cx="6802055" cy="40011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This Method of Operation is still used on some lines today.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04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1830 – 1850’s</a:t>
            </a:r>
            <a:endParaRPr lang="en-US" dirty="0"/>
          </a:p>
        </p:txBody>
      </p:sp>
      <p:sp>
        <p:nvSpPr>
          <p:cNvPr id="3" name="Content Placeholder 2"/>
          <p:cNvSpPr>
            <a:spLocks noGrp="1"/>
          </p:cNvSpPr>
          <p:nvPr>
            <p:ph sz="half" idx="2"/>
          </p:nvPr>
        </p:nvSpPr>
        <p:spPr>
          <a:xfrm>
            <a:off x="304800" y="1295400"/>
            <a:ext cx="4724400" cy="4527868"/>
          </a:xfrm>
        </p:spPr>
        <p:txBody>
          <a:bodyPr>
            <a:normAutofit/>
          </a:bodyPr>
          <a:lstStyle/>
          <a:p>
            <a:r>
              <a:rPr lang="en-US" dirty="0"/>
              <a:t>The first signals employed on an American railroad were a system of flags </a:t>
            </a:r>
            <a:r>
              <a:rPr lang="en-US" dirty="0" smtClean="0"/>
              <a:t>in the 1830s</a:t>
            </a:r>
            <a:r>
              <a:rPr lang="en-US" dirty="0"/>
              <a:t>. </a:t>
            </a:r>
            <a:endParaRPr lang="en-US" dirty="0" smtClean="0"/>
          </a:p>
          <a:p>
            <a:r>
              <a:rPr lang="en-US" dirty="0" smtClean="0"/>
              <a:t>Railroads </a:t>
            </a:r>
            <a:r>
              <a:rPr lang="en-US" dirty="0"/>
              <a:t>then developed a more effective system consisting of wooden </a:t>
            </a:r>
            <a:r>
              <a:rPr lang="en-US" dirty="0" smtClean="0"/>
              <a:t>balls hoisted </a:t>
            </a:r>
            <a:r>
              <a:rPr lang="en-US" dirty="0"/>
              <a:t>up or down a </a:t>
            </a:r>
            <a:r>
              <a:rPr lang="en-US" dirty="0" smtClean="0"/>
              <a:t>pole to indicate train status. </a:t>
            </a:r>
          </a:p>
          <a:p>
            <a:r>
              <a:rPr lang="en-US" dirty="0" smtClean="0"/>
              <a:t>Ball </a:t>
            </a:r>
            <a:r>
              <a:rPr lang="en-US" dirty="0"/>
              <a:t>signals were first used to direct train movements in 1852, on </a:t>
            </a:r>
            <a:r>
              <a:rPr lang="en-US" dirty="0" smtClean="0"/>
              <a:t>the New York and New Haven Railroad.</a:t>
            </a:r>
            <a:endParaRPr lang="en-US" dirty="0"/>
          </a:p>
        </p:txBody>
      </p:sp>
      <p:pic>
        <p:nvPicPr>
          <p:cNvPr id="8" name="Picture 5" descr="ball-sig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1295400"/>
            <a:ext cx="3208337"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2570935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HP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File_x0020_Type0 xmlns="86dc1d01-f00d-4f0f-9b02-2b2aa7aa8f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5C4452574C8845BBCF3E707FF37212" ma:contentTypeVersion="1" ma:contentTypeDescription="Create a new document." ma:contentTypeScope="" ma:versionID="7ce98aed21b394241c715a3420bfae39">
  <xsd:schema xmlns:xsd="http://www.w3.org/2001/XMLSchema" xmlns:xs="http://www.w3.org/2001/XMLSchema" xmlns:p="http://schemas.microsoft.com/office/2006/metadata/properties" xmlns:ns2="86dc1d01-f00d-4f0f-9b02-2b2aa7aa8f3c" targetNamespace="http://schemas.microsoft.com/office/2006/metadata/properties" ma:root="true" ma:fieldsID="54b7fc404d003581e58c92507d1ebfab" ns2:_="">
    <xsd:import namespace="86dc1d01-f00d-4f0f-9b02-2b2aa7aa8f3c"/>
    <xsd:element name="properties">
      <xsd:complexType>
        <xsd:sequence>
          <xsd:element name="documentManagement">
            <xsd:complexType>
              <xsd:all>
                <xsd:element ref="ns2:File_x0020_Typ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c1d01-f00d-4f0f-9b02-2b2aa7aa8f3c" elementFormDefault="qualified">
    <xsd:import namespace="http://schemas.microsoft.com/office/2006/documentManagement/types"/>
    <xsd:import namespace="http://schemas.microsoft.com/office/infopath/2007/PartnerControls"/>
    <xsd:element name="File_x0020_Type0" ma:index="8" nillable="true" ma:displayName="File Type" ma:format="Dropdown" ma:internalName="File_x0020_Type0">
      <xsd:simpleType>
        <xsd:restriction base="dms:Choice">
          <xsd:enumeration value="Photo"/>
          <xsd:enumeration value="Docum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C17477-9337-4E54-8A95-866CCD752EAF}">
  <ds:schemaRefs>
    <ds:schemaRef ds:uri="http://schemas.microsoft.com/office/2006/metadata/longProperties"/>
  </ds:schemaRefs>
</ds:datastoreItem>
</file>

<file path=customXml/itemProps2.xml><?xml version="1.0" encoding="utf-8"?>
<ds:datastoreItem xmlns:ds="http://schemas.openxmlformats.org/officeDocument/2006/customXml" ds:itemID="{BD1BAFDF-F7F0-49FB-89FB-3C78E0DF4E77}">
  <ds:schemaRefs>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http://schemas.microsoft.com/office/infopath/2007/PartnerControls"/>
    <ds:schemaRef ds:uri="86dc1d01-f00d-4f0f-9b02-2b2aa7aa8f3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3BAFE8-8E46-4CF0-B508-F0D0E5908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dc1d01-f00d-4f0f-9b02-2b2aa7aa8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17C5FD5-B9A3-40E9-90BA-3DD51E1FEC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HPD</Template>
  <TotalTime>4124</TotalTime>
  <Words>4867</Words>
  <Application>Microsoft Office PowerPoint</Application>
  <PresentationFormat>On-screen Show (4:3)</PresentationFormat>
  <Paragraphs>285</Paragraphs>
  <Slides>46</Slides>
  <Notes>40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HPD</vt:lpstr>
      <vt:lpstr>History &amp; Evolution of Signal Systems</vt:lpstr>
      <vt:lpstr>Learning Objectives</vt:lpstr>
      <vt:lpstr>CAUTION</vt:lpstr>
      <vt:lpstr>Information</vt:lpstr>
      <vt:lpstr>Early Railroad Operations</vt:lpstr>
      <vt:lpstr>Telegraph on Early Railroads</vt:lpstr>
      <vt:lpstr>First Telegraphic Train Order</vt:lpstr>
      <vt:lpstr>The Train Order Method of Train Operation was born on September 22, 1851</vt:lpstr>
      <vt:lpstr>1830 – 1850’s</vt:lpstr>
      <vt:lpstr>Manual Block Signal System - 1863</vt:lpstr>
      <vt:lpstr>Manual Block System</vt:lpstr>
      <vt:lpstr>Manual Block Signal System - 1863</vt:lpstr>
      <vt:lpstr>Interlocking Plant - 1870</vt:lpstr>
      <vt:lpstr>Interlocking Definition</vt:lpstr>
      <vt:lpstr>1872</vt:lpstr>
      <vt:lpstr>The Basic Track Circuit</vt:lpstr>
      <vt:lpstr>Track Circuit Definition</vt:lpstr>
      <vt:lpstr>1900</vt:lpstr>
      <vt:lpstr>Automatic Block Signal System Definition</vt:lpstr>
      <vt:lpstr>Automatic Block Signal System</vt:lpstr>
      <vt:lpstr>Automatic Block Signal System</vt:lpstr>
      <vt:lpstr>Automatic Block Signal System</vt:lpstr>
      <vt:lpstr>Automatic Block Signal System</vt:lpstr>
      <vt:lpstr>Absolute Permissive Block Signal System</vt:lpstr>
      <vt:lpstr>Two Tracks of Signal Technology</vt:lpstr>
      <vt:lpstr>Traffic Control System - 1927</vt:lpstr>
      <vt:lpstr>Automatic Train Stop - 1901</vt:lpstr>
      <vt:lpstr>Automatic Train Stop – 1920s</vt:lpstr>
      <vt:lpstr>Automatic Cab Signal System</vt:lpstr>
      <vt:lpstr>Automatic Train Control</vt:lpstr>
      <vt:lpstr>49 CFR 236.0 – Paragraph C</vt:lpstr>
      <vt:lpstr>49 CFR 236.0 – Paragraph D</vt:lpstr>
      <vt:lpstr>Warning Systems</vt:lpstr>
      <vt:lpstr>Early Systems - 1909</vt:lpstr>
      <vt:lpstr>Today’s Systems</vt:lpstr>
      <vt:lpstr>Railroad Logic of the Past</vt:lpstr>
      <vt:lpstr>Railroad Logic of Today</vt:lpstr>
      <vt:lpstr>System of the Past</vt:lpstr>
      <vt:lpstr>Today’s Systems</vt:lpstr>
      <vt:lpstr>Signal of the Past</vt:lpstr>
      <vt:lpstr>Today’s Information Display</vt:lpstr>
      <vt:lpstr>Modern Signaling</vt:lpstr>
      <vt:lpstr>Today’s Systems</vt:lpstr>
      <vt:lpstr>Today’s Systems</vt:lpstr>
      <vt:lpstr>The Signalman Axiom</vt:lpstr>
      <vt:lpstr>S&amp;TC  FUNDAMENTALS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S&amp;TC Phase 1 - M1</dc:title>
  <dc:creator>Default</dc:creator>
  <cp:lastModifiedBy>RLE</cp:lastModifiedBy>
  <cp:revision>140</cp:revision>
  <dcterms:created xsi:type="dcterms:W3CDTF">2000-01-28T19:10:10Z</dcterms:created>
  <dcterms:modified xsi:type="dcterms:W3CDTF">2016-10-18T23:40:09Z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0x010100995C4452574C8845BBCF3E707FF37212</vt:lpwstr>
  </property>
</Properties>
</file>