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19"/>
  </p:notesMasterIdLst>
  <p:handoutMasterIdLst>
    <p:handoutMasterId r:id="rId120"/>
  </p:handoutMasterIdLst>
  <p:sldIdLst>
    <p:sldId id="367" r:id="rId5"/>
    <p:sldId id="334" r:id="rId6"/>
    <p:sldId id="258" r:id="rId7"/>
    <p:sldId id="375" r:id="rId8"/>
    <p:sldId id="306" r:id="rId9"/>
    <p:sldId id="278" r:id="rId10"/>
    <p:sldId id="261" r:id="rId11"/>
    <p:sldId id="263" r:id="rId12"/>
    <p:sldId id="260" r:id="rId13"/>
    <p:sldId id="273" r:id="rId14"/>
    <p:sldId id="274" r:id="rId15"/>
    <p:sldId id="264" r:id="rId16"/>
    <p:sldId id="275" r:id="rId17"/>
    <p:sldId id="265" r:id="rId18"/>
    <p:sldId id="276" r:id="rId19"/>
    <p:sldId id="368" r:id="rId20"/>
    <p:sldId id="333" r:id="rId21"/>
    <p:sldId id="377" r:id="rId22"/>
    <p:sldId id="266" r:id="rId23"/>
    <p:sldId id="267" r:id="rId24"/>
    <p:sldId id="270" r:id="rId25"/>
    <p:sldId id="271" r:id="rId26"/>
    <p:sldId id="378" r:id="rId27"/>
    <p:sldId id="268" r:id="rId28"/>
    <p:sldId id="269" r:id="rId29"/>
    <p:sldId id="272" r:id="rId30"/>
    <p:sldId id="277" r:id="rId31"/>
    <p:sldId id="279" r:id="rId32"/>
    <p:sldId id="379" r:id="rId33"/>
    <p:sldId id="281" r:id="rId34"/>
    <p:sldId id="282" r:id="rId35"/>
    <p:sldId id="280" r:id="rId36"/>
    <p:sldId id="287" r:id="rId37"/>
    <p:sldId id="283" r:id="rId38"/>
    <p:sldId id="284" r:id="rId39"/>
    <p:sldId id="285" r:id="rId40"/>
    <p:sldId id="380" r:id="rId41"/>
    <p:sldId id="292" r:id="rId42"/>
    <p:sldId id="293" r:id="rId43"/>
    <p:sldId id="294" r:id="rId44"/>
    <p:sldId id="296" r:id="rId45"/>
    <p:sldId id="297" r:id="rId46"/>
    <p:sldId id="298" r:id="rId47"/>
    <p:sldId id="299" r:id="rId48"/>
    <p:sldId id="357" r:id="rId49"/>
    <p:sldId id="358" r:id="rId50"/>
    <p:sldId id="359" r:id="rId51"/>
    <p:sldId id="300" r:id="rId52"/>
    <p:sldId id="301" r:id="rId53"/>
    <p:sldId id="381" r:id="rId54"/>
    <p:sldId id="288" r:id="rId55"/>
    <p:sldId id="382" r:id="rId56"/>
    <p:sldId id="289" r:id="rId57"/>
    <p:sldId id="290" r:id="rId58"/>
    <p:sldId id="291" r:id="rId59"/>
    <p:sldId id="302" r:id="rId60"/>
    <p:sldId id="383" r:id="rId61"/>
    <p:sldId id="303" r:id="rId62"/>
    <p:sldId id="371" r:id="rId63"/>
    <p:sldId id="304" r:id="rId64"/>
    <p:sldId id="307" r:id="rId65"/>
    <p:sldId id="305" r:id="rId66"/>
    <p:sldId id="331" r:id="rId67"/>
    <p:sldId id="321" r:id="rId68"/>
    <p:sldId id="384" r:id="rId69"/>
    <p:sldId id="369" r:id="rId70"/>
    <p:sldId id="323" r:id="rId71"/>
    <p:sldId id="322" r:id="rId72"/>
    <p:sldId id="324" r:id="rId73"/>
    <p:sldId id="385" r:id="rId74"/>
    <p:sldId id="329" r:id="rId75"/>
    <p:sldId id="308" r:id="rId76"/>
    <p:sldId id="310" r:id="rId77"/>
    <p:sldId id="311" r:id="rId78"/>
    <p:sldId id="312" r:id="rId79"/>
    <p:sldId id="386" r:id="rId80"/>
    <p:sldId id="313" r:id="rId81"/>
    <p:sldId id="388" r:id="rId82"/>
    <p:sldId id="325" r:id="rId83"/>
    <p:sldId id="370" r:id="rId84"/>
    <p:sldId id="314" r:id="rId85"/>
    <p:sldId id="316" r:id="rId86"/>
    <p:sldId id="387" r:id="rId87"/>
    <p:sldId id="326" r:id="rId88"/>
    <p:sldId id="317" r:id="rId89"/>
    <p:sldId id="372" r:id="rId90"/>
    <p:sldId id="318" r:id="rId91"/>
    <p:sldId id="335" r:id="rId92"/>
    <p:sldId id="345" r:id="rId93"/>
    <p:sldId id="336" r:id="rId94"/>
    <p:sldId id="340" r:id="rId95"/>
    <p:sldId id="337" r:id="rId96"/>
    <p:sldId id="342" r:id="rId97"/>
    <p:sldId id="343" r:id="rId98"/>
    <p:sldId id="344" r:id="rId99"/>
    <p:sldId id="346" r:id="rId100"/>
    <p:sldId id="347" r:id="rId101"/>
    <p:sldId id="355" r:id="rId102"/>
    <p:sldId id="348" r:id="rId103"/>
    <p:sldId id="376" r:id="rId104"/>
    <p:sldId id="350" r:id="rId105"/>
    <p:sldId id="389" r:id="rId106"/>
    <p:sldId id="351" r:id="rId107"/>
    <p:sldId id="352" r:id="rId108"/>
    <p:sldId id="319" r:id="rId109"/>
    <p:sldId id="353" r:id="rId110"/>
    <p:sldId id="360" r:id="rId111"/>
    <p:sldId id="374" r:id="rId112"/>
    <p:sldId id="362" r:id="rId113"/>
    <p:sldId id="366" r:id="rId114"/>
    <p:sldId id="363" r:id="rId115"/>
    <p:sldId id="364" r:id="rId116"/>
    <p:sldId id="365" r:id="rId117"/>
    <p:sldId id="257" r:id="rId11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68206" autoAdjust="0"/>
  </p:normalViewPr>
  <p:slideViewPr>
    <p:cSldViewPr showGuides="1">
      <p:cViewPr varScale="1">
        <p:scale>
          <a:sx n="45" d="100"/>
          <a:sy n="45" d="100"/>
        </p:scale>
        <p:origin x="-1764" y="-102"/>
      </p:cViewPr>
      <p:guideLst>
        <p:guide orient="horz" pos="27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0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smtClean="0"/>
            </a:lvl1pPr>
          </a:lstStyle>
          <a:p>
            <a:pPr>
              <a:defRPr/>
            </a:pPr>
            <a:endParaRPr lang="en-US" altLang="en-US"/>
          </a:p>
        </p:txBody>
      </p:sp>
      <p:sp>
        <p:nvSpPr>
          <p:cNvPr id="358403" name="Rectangle 3"/>
          <p:cNvSpPr>
            <a:spLocks noGrp="1" noChangeArrowheads="1"/>
          </p:cNvSpPr>
          <p:nvPr>
            <p:ph type="dt" sz="quarter"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smtClean="0"/>
            </a:lvl1pPr>
          </a:lstStyle>
          <a:p>
            <a:pPr>
              <a:defRPr/>
            </a:pPr>
            <a:endParaRPr lang="en-US" altLang="en-US"/>
          </a:p>
        </p:txBody>
      </p:sp>
      <p:sp>
        <p:nvSpPr>
          <p:cNvPr id="358404" name="Rectangle 4"/>
          <p:cNvSpPr>
            <a:spLocks noGrp="1" noChangeArrowheads="1"/>
          </p:cNvSpPr>
          <p:nvPr>
            <p:ph type="ftr" sz="quarter" idx="2"/>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smtClean="0"/>
            </a:lvl1pPr>
          </a:lstStyle>
          <a:p>
            <a:pPr>
              <a:defRPr/>
            </a:pPr>
            <a:endParaRPr lang="en-US" altLang="en-US"/>
          </a:p>
        </p:txBody>
      </p:sp>
      <p:sp>
        <p:nvSpPr>
          <p:cNvPr id="358405" name="Rectangle 5"/>
          <p:cNvSpPr>
            <a:spLocks noGrp="1" noChangeArrowheads="1"/>
          </p:cNvSpPr>
          <p:nvPr>
            <p:ph type="sldNum" sz="quarter" idx="3"/>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smtClean="0"/>
            </a:lvl1pPr>
          </a:lstStyle>
          <a:p>
            <a:pPr>
              <a:defRPr/>
            </a:pPr>
            <a:fld id="{B297BD28-E0EE-4D94-9518-A1B193E1429E}" type="slidenum">
              <a:rPr lang="en-US" altLang="en-US"/>
              <a:pPr>
                <a:defRPr/>
              </a:pPr>
              <a:t>‹#›</a:t>
            </a:fld>
            <a:endParaRPr lang="en-US" altLang="en-US"/>
          </a:p>
        </p:txBody>
      </p:sp>
    </p:spTree>
    <p:extLst>
      <p:ext uri="{BB962C8B-B14F-4D97-AF65-F5344CB8AC3E}">
        <p14:creationId xmlns:p14="http://schemas.microsoft.com/office/powerpoint/2010/main" val="3877912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smtClean="0"/>
            </a:lvl1pPr>
          </a:lstStyle>
          <a:p>
            <a:pPr>
              <a:defRPr/>
            </a:pPr>
            <a:endParaRPr lang="en-US" altLang="en-US"/>
          </a:p>
        </p:txBody>
      </p:sp>
      <p:sp>
        <p:nvSpPr>
          <p:cNvPr id="6147"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smtClean="0"/>
            </a:lvl1pPr>
          </a:lstStyle>
          <a:p>
            <a:pPr>
              <a:defRPr/>
            </a:pPr>
            <a:endParaRPr lang="en-US" altLang="en-US"/>
          </a:p>
        </p:txBody>
      </p:sp>
      <p:sp>
        <p:nvSpPr>
          <p:cNvPr id="1075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smtClean="0"/>
            </a:lvl1pPr>
          </a:lstStyle>
          <a:p>
            <a:pPr>
              <a:defRPr/>
            </a:pPr>
            <a:endParaRPr lang="en-US" altLang="en-US"/>
          </a:p>
        </p:txBody>
      </p:sp>
      <p:sp>
        <p:nvSpPr>
          <p:cNvPr id="6151"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smtClean="0"/>
            </a:lvl1pPr>
          </a:lstStyle>
          <a:p>
            <a:pPr>
              <a:defRPr/>
            </a:pPr>
            <a:fld id="{4AF04193-AED0-405B-8227-7B7B420A319D}" type="slidenum">
              <a:rPr lang="en-US" altLang="en-US"/>
              <a:pPr>
                <a:defRPr/>
              </a:pPr>
              <a:t>‹#›</a:t>
            </a:fld>
            <a:endParaRPr lang="en-US" altLang="en-US"/>
          </a:p>
        </p:txBody>
      </p:sp>
    </p:spTree>
    <p:extLst>
      <p:ext uri="{BB962C8B-B14F-4D97-AF65-F5344CB8AC3E}">
        <p14:creationId xmlns:p14="http://schemas.microsoft.com/office/powerpoint/2010/main" val="872767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Signal and Train Control - Rules, Standards, and Instructions (R,S&amp;I) governing the installation, inspection, maintenance, and repair of signal and train control systems, devices, and </a:t>
            </a:r>
            <a:r>
              <a:rPr lang="en-US" sz="1100" dirty="0" smtClean="0"/>
              <a:t>appliances. – All Systems</a:t>
            </a:r>
          </a:p>
          <a:p>
            <a:endParaRPr lang="en-US" sz="1100" dirty="0" smtClean="0"/>
          </a:p>
          <a:p>
            <a:r>
              <a:rPr lang="en-US" sz="1100" dirty="0" smtClean="0"/>
              <a:t>All signal and train control systems must comply with</a:t>
            </a:r>
            <a:r>
              <a:rPr lang="en-US" sz="1100" baseline="0" dirty="0" smtClean="0"/>
              <a:t> all rules in 49 CFR 236, Subpart A.</a:t>
            </a:r>
            <a:r>
              <a:rPr lang="en-US" sz="1100" dirty="0" smtClean="0"/>
              <a:t/>
            </a:r>
            <a:br>
              <a:rPr lang="en-US" sz="1100" dirty="0" smtClean="0"/>
            </a:br>
            <a:endParaRPr lang="en-US" sz="1100"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1</a:t>
            </a:fld>
            <a:endParaRPr lang="en-US" altLang="en-US" dirty="0"/>
          </a:p>
        </p:txBody>
      </p:sp>
    </p:spTree>
    <p:extLst>
      <p:ext uri="{BB962C8B-B14F-4D97-AF65-F5344CB8AC3E}">
        <p14:creationId xmlns:p14="http://schemas.microsoft.com/office/powerpoint/2010/main" val="2076245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E2DA00C9-0EF9-4303-9618-7AF8F4803686}" type="slidenum">
              <a:rPr lang="en-US" altLang="en-US" sz="1300"/>
              <a:pPr eaLnBrk="1" hangingPunct="1"/>
              <a:t>10</a:t>
            </a:fld>
            <a:endParaRPr lang="en-US" altLang="en-US" sz="1300" dirty="0"/>
          </a:p>
        </p:txBody>
      </p:sp>
      <p:sp>
        <p:nvSpPr>
          <p:cNvPr id="117763"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z="1200" kern="1200" dirty="0" smtClean="0">
                <a:solidFill>
                  <a:schemeClr val="tx1"/>
                </a:solidFill>
                <a:effectLst/>
                <a:latin typeface="Times New Roman" pitchFamily="18" charset="0"/>
                <a:ea typeface="+mn-ea"/>
                <a:cs typeface="+mn-cs"/>
              </a:rPr>
              <a:t>Housings of signal apparatus must be secured to prevent unauthorized entry.</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All outdoor housing of mechanical or power-operated devices used to operate signal or interlocked units must be kept locked, sealed, or secured.  This includes signal cases, instrument cases, switch circuit controllers, facing-point locks, switch machines, junction or terminal boxes and battery boxes.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Power interlocking machine cabinets shall be locked or sealed to such extent that entry to or manipulation of the devices contained in the cabinet can only be accomplished by unlocking the lock or breaking the seal.</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Time release and exposed electric locks must be locked or sealed.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Cabinets or cases containing apparatus designed to release locking in emergencies shall be locked or sealed.</a:t>
            </a:r>
          </a:p>
          <a:p>
            <a:r>
              <a:rPr lang="en-US" sz="1200" kern="1200" dirty="0" smtClean="0">
                <a:solidFill>
                  <a:schemeClr val="tx1"/>
                </a:solidFill>
                <a:effectLst/>
                <a:latin typeface="Times New Roman" pitchFamily="18" charset="0"/>
                <a:ea typeface="+mn-ea"/>
                <a:cs typeface="+mn-cs"/>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38B90D5C-F08A-48B2-BCDA-68332EB2D9C9}" type="slidenum">
              <a:rPr lang="en-US" altLang="en-US" sz="1300"/>
              <a:pPr eaLnBrk="1" hangingPunct="1"/>
              <a:t>11</a:t>
            </a:fld>
            <a:endParaRPr lang="en-US" altLang="en-US" sz="1300" dirty="0"/>
          </a:p>
        </p:txBody>
      </p:sp>
      <p:sp>
        <p:nvSpPr>
          <p:cNvPr id="118787"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z="1200" kern="1200" dirty="0" smtClean="0">
                <a:solidFill>
                  <a:schemeClr val="tx1"/>
                </a:solidFill>
                <a:effectLst/>
                <a:latin typeface="Times New Roman" pitchFamily="18" charset="0"/>
                <a:ea typeface="+mn-ea"/>
                <a:cs typeface="+mn-cs"/>
              </a:rPr>
              <a:t>Wrench or nut-locking with bell is acceptable.  </a:t>
            </a:r>
            <a:r>
              <a:rPr lang="en-US" altLang="en-US" dirty="0" smtClean="0"/>
              <a:t>In general terms, any locking device that requires</a:t>
            </a:r>
            <a:r>
              <a:rPr lang="en-US" altLang="en-US" baseline="0" dirty="0" smtClean="0"/>
              <a:t> a key or tool to unlock is an acceptable means of securing the housing.</a:t>
            </a: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0411B77C-902A-420E-8005-BEEA9472066B}" type="slidenum">
              <a:rPr lang="en-US" altLang="en-US" sz="1300"/>
              <a:pPr eaLnBrk="1" hangingPunct="1"/>
              <a:t>12</a:t>
            </a:fld>
            <a:endParaRPr lang="en-US" altLang="en-US" sz="1300" dirty="0"/>
          </a:p>
        </p:txBody>
      </p:sp>
      <p:sp>
        <p:nvSpPr>
          <p:cNvPr id="119811"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b="1" dirty="0" smtClean="0"/>
              <a:t>This rule is critical to the safe operation of trains.  </a:t>
            </a:r>
            <a:r>
              <a:rPr lang="en-US" altLang="en-US" dirty="0" smtClean="0"/>
              <a:t>If a person interferes with the normal function of a device without first taking measures to provide for safe train operations it places people and equipment at high risk.  Before any testing or maintenance activities</a:t>
            </a:r>
            <a:r>
              <a:rPr lang="en-US" altLang="en-US" baseline="0" dirty="0" smtClean="0"/>
              <a:t> are</a:t>
            </a:r>
            <a:r>
              <a:rPr lang="en-US" altLang="en-US" dirty="0" smtClean="0"/>
              <a:t> begun</a:t>
            </a:r>
            <a:r>
              <a:rPr lang="en-US" altLang="en-US" baseline="0" dirty="0" smtClean="0"/>
              <a:t> that may interfere with the normal function of the system, the system should be removed from service and measures taken to provide for the safe operation of trains through the system.  </a:t>
            </a:r>
            <a:r>
              <a:rPr lang="en-US" altLang="en-US" b="1" baseline="0" dirty="0" smtClean="0"/>
              <a:t>Remember: what you do at one location may cause changes in the system miles away.</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58268C29-05EC-46A6-8AD2-369E42C0FBC4}" type="slidenum">
              <a:rPr lang="en-US" altLang="en-US" sz="1300"/>
              <a:pPr eaLnBrk="1" hangingPunct="1"/>
              <a:t>13</a:t>
            </a:fld>
            <a:endParaRPr lang="en-US" altLang="en-US" sz="1300" dirty="0"/>
          </a:p>
        </p:txBody>
      </p:sp>
      <p:sp>
        <p:nvSpPr>
          <p:cNvPr id="120835"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One of the most common examples of interference is the use of “jumper” wires while testing circuits.  Using multiple jumper</a:t>
            </a:r>
            <a:r>
              <a:rPr lang="en-US" altLang="en-US" baseline="0" dirty="0" smtClean="0"/>
              <a:t> </a:t>
            </a:r>
            <a:r>
              <a:rPr lang="en-US" altLang="en-US" dirty="0" smtClean="0"/>
              <a:t>wires</a:t>
            </a:r>
            <a:r>
              <a:rPr lang="en-US" altLang="en-US" baseline="0" dirty="0" smtClean="0"/>
              <a:t> is a high risk activity.  Jumper wire may be necessary for system testing, but they should be limited in number, brightly colored, and long enough to be easily seen.  After the testing is complete all jumper wires should be accounted for before returning the system to service. </a:t>
            </a:r>
            <a:r>
              <a:rPr lang="en-US" sz="1200" kern="1200" dirty="0" smtClean="0">
                <a:solidFill>
                  <a:schemeClr val="tx1"/>
                </a:solidFill>
                <a:effectLst/>
                <a:latin typeface="Times New Roman" pitchFamily="18" charset="0"/>
                <a:ea typeface="+mn-ea"/>
                <a:cs typeface="+mn-cs"/>
              </a:rPr>
              <a:t>There is no difference between accidental or intentional interference with respect to the enforcement of this rule by the Federal Railroad Administration.</a:t>
            </a:r>
          </a:p>
          <a:p>
            <a:pPr eaLnBrk="1" hangingPunct="1"/>
            <a:endParaRPr lang="en-US" altLang="en-US" baseline="0" dirty="0" smtClean="0"/>
          </a:p>
          <a:p>
            <a:pPr eaLnBrk="1" hangingPunct="1"/>
            <a:endParaRPr lang="en-US" altLang="en-US" baseline="0" dirty="0" smtClean="0"/>
          </a:p>
          <a:p>
            <a:r>
              <a:rPr lang="en-US" sz="1200" b="1" kern="1200" dirty="0" smtClean="0">
                <a:solidFill>
                  <a:schemeClr val="tx1"/>
                </a:solidFill>
                <a:effectLst/>
                <a:latin typeface="Times New Roman" pitchFamily="18" charset="0"/>
                <a:ea typeface="+mn-ea"/>
                <a:cs typeface="+mn-cs"/>
              </a:rPr>
              <a:t>Safety of train operation must be provided before interfering with the normal functioning of any device.</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The intent of this rule is to insure carriers maintain the integrity of signal systems by prohibiting procedures or practices which defeat or nullify the minimum requirements of the RS&amp;I.</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Interference is any condition that circumvents, hinders, impedes, or diminishes whatsoever the intended protection of a device and may be accomplished by testing, installing, repairing, replacing, operating, or manipulating a signal component indicating or affecting the indication of safe passage for trains.  </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Tests of signal equipment should not be conducted until it has been ascertained no train movements will be affected.  No test should be conducted during the passage of a train, Hi-rail vehicle or motor car.  Testing may inadvertently cause switched, derails, or other devices to move.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Areas where interference can occur include all components, devices, mechanisms, or apparatus in vital circuits including shunt and fouling wires of switches and turnouts.</a:t>
            </a:r>
          </a:p>
          <a:p>
            <a:endParaRPr lang="en-US" sz="1200" kern="1200" dirty="0" smtClean="0">
              <a:solidFill>
                <a:schemeClr val="tx1"/>
              </a:solidFill>
              <a:effectLst/>
              <a:latin typeface="Times New Roman" pitchFamily="18" charset="0"/>
              <a:ea typeface="+mn-ea"/>
              <a:cs typeface="+mn-cs"/>
            </a:endParaRPr>
          </a:p>
          <a:p>
            <a:r>
              <a:rPr lang="en-US" sz="1200" b="1" kern="1200" dirty="0" smtClean="0">
                <a:solidFill>
                  <a:schemeClr val="tx1"/>
                </a:solidFill>
                <a:effectLst/>
                <a:latin typeface="Times New Roman" pitchFamily="18" charset="0"/>
                <a:ea typeface="+mn-ea"/>
                <a:cs typeface="+mn-cs"/>
              </a:rPr>
              <a:t>Examples of Interference</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Unless measures are taken to provide safety of train operation, the following are some examples of interference with various types of equipment and procedures: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1.</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Testing such as falsely energizing relays, </a:t>
            </a:r>
            <a:r>
              <a:rPr lang="en-US" sz="1200" kern="1200" dirty="0" err="1" smtClean="0">
                <a:solidFill>
                  <a:schemeClr val="tx1"/>
                </a:solidFill>
                <a:effectLst/>
                <a:latin typeface="Times New Roman" pitchFamily="18" charset="0"/>
                <a:ea typeface="+mn-ea"/>
                <a:cs typeface="+mn-cs"/>
              </a:rPr>
              <a:t>jumpering</a:t>
            </a:r>
            <a:r>
              <a:rPr lang="en-US" sz="1200" kern="1200" dirty="0" smtClean="0">
                <a:solidFill>
                  <a:schemeClr val="tx1"/>
                </a:solidFill>
                <a:effectLst/>
                <a:latin typeface="Times New Roman" pitchFamily="18" charset="0"/>
                <a:ea typeface="+mn-ea"/>
                <a:cs typeface="+mn-cs"/>
              </a:rPr>
              <a:t> contacts, turning relays upside down; operating hand-operated switch, adjusting switch circuit controller or shunt fouling circuit, in advance of approaching train; operating power-operated switch without permission of dispatcher or operator; performing ground tests while train is approaching or moving over power-operated switch; defeating predetermined time interval of time release or time relay; and release of electric or mechanical locking.</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2.</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Performing efficiency tests by removal of lamp bulbs that do not provide an approach aspect to the darkened signal; placing a shunt in advance of a signal after a train has passed its approach signal.</a:t>
            </a:r>
          </a:p>
          <a:p>
            <a:r>
              <a:rPr lang="en-US" sz="1200" kern="1200" dirty="0" smtClean="0">
                <a:solidFill>
                  <a:schemeClr val="tx1"/>
                </a:solidFill>
                <a:effectLst/>
                <a:latin typeface="Times New Roman" pitchFamily="18" charset="0"/>
                <a:ea typeface="+mn-ea"/>
                <a:cs typeface="+mn-cs"/>
              </a:rPr>
              <a:t> </a:t>
            </a:r>
          </a:p>
          <a:p>
            <a:pPr marL="228600" indent="-228600">
              <a:buAutoNum type="arabicPeriod" startAt="3"/>
            </a:pPr>
            <a:r>
              <a:rPr lang="en-US" sz="1200" kern="1200" dirty="0" smtClean="0">
                <a:solidFill>
                  <a:schemeClr val="tx1"/>
                </a:solidFill>
                <a:effectLst/>
                <a:latin typeface="Times New Roman" pitchFamily="18" charset="0"/>
                <a:ea typeface="+mn-ea"/>
                <a:cs typeface="+mn-cs"/>
              </a:rPr>
              <a:t>At </a:t>
            </a:r>
            <a:r>
              <a:rPr lang="en-US" sz="1200" kern="1200" dirty="0" err="1" smtClean="0">
                <a:solidFill>
                  <a:schemeClr val="tx1"/>
                </a:solidFill>
                <a:effectLst/>
                <a:latin typeface="Times New Roman" pitchFamily="18" charset="0"/>
                <a:ea typeface="+mn-ea"/>
                <a:cs typeface="+mn-cs"/>
              </a:rPr>
              <a:t>interlockings</a:t>
            </a:r>
            <a:r>
              <a:rPr lang="en-US" sz="1200" kern="1200" dirty="0" smtClean="0">
                <a:solidFill>
                  <a:schemeClr val="tx1"/>
                </a:solidFill>
                <a:effectLst/>
                <a:latin typeface="Times New Roman" pitchFamily="18" charset="0"/>
                <a:ea typeface="+mn-ea"/>
                <a:cs typeface="+mn-cs"/>
              </a:rPr>
              <a:t>, the unnecessary breaking of seals to force indications, defeat time, approach or route locking requirements.</a:t>
            </a:r>
          </a:p>
          <a:p>
            <a:pPr marL="228600" indent="-228600">
              <a:buAutoNum type="arabicPeriod" startAt="3"/>
            </a:pPr>
            <a:endParaRPr lang="en-US" sz="1200" kern="1200" dirty="0" smtClean="0">
              <a:solidFill>
                <a:schemeClr val="tx1"/>
              </a:solidFill>
              <a:effectLst/>
              <a:latin typeface="Times New Roman" pitchFamily="18" charset="0"/>
              <a:ea typeface="+mn-ea"/>
              <a:cs typeface="+mn-cs"/>
            </a:endParaRPr>
          </a:p>
          <a:p>
            <a:pPr marL="0" indent="0">
              <a:buNone/>
            </a:pPr>
            <a:r>
              <a:rPr lang="en-US" sz="1200" i="1" kern="1200" dirty="0" smtClean="0">
                <a:solidFill>
                  <a:schemeClr val="tx1"/>
                </a:solidFill>
                <a:effectLst/>
                <a:latin typeface="Times New Roman" pitchFamily="18" charset="0"/>
                <a:ea typeface="+mn-ea"/>
                <a:cs typeface="+mn-cs"/>
              </a:rPr>
              <a:t>Note:  The procedure to move trains through </a:t>
            </a:r>
            <a:r>
              <a:rPr lang="en-US" sz="1200" i="1" kern="1200" dirty="0" err="1" smtClean="0">
                <a:solidFill>
                  <a:schemeClr val="tx1"/>
                </a:solidFill>
                <a:effectLst/>
                <a:latin typeface="Times New Roman" pitchFamily="18" charset="0"/>
                <a:ea typeface="+mn-ea"/>
                <a:cs typeface="+mn-cs"/>
              </a:rPr>
              <a:t>interlockings</a:t>
            </a:r>
            <a:r>
              <a:rPr lang="en-US" sz="1200" i="1" kern="1200" dirty="0" smtClean="0">
                <a:solidFill>
                  <a:schemeClr val="tx1"/>
                </a:solidFill>
                <a:effectLst/>
                <a:latin typeface="Times New Roman" pitchFamily="18" charset="0"/>
                <a:ea typeface="+mn-ea"/>
                <a:cs typeface="+mn-cs"/>
              </a:rPr>
              <a:t> under flag protection and appropriate rules is not considered interference.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4.</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Defeat of protective features to avoid train delay or to expedite train movements such as disconnecting shunt or fouling wires, turning relays upside down, </a:t>
            </a:r>
            <a:r>
              <a:rPr lang="en-US" sz="1200" kern="1200" dirty="0" err="1" smtClean="0">
                <a:solidFill>
                  <a:schemeClr val="tx1"/>
                </a:solidFill>
                <a:effectLst/>
                <a:latin typeface="Times New Roman" pitchFamily="18" charset="0"/>
                <a:ea typeface="+mn-ea"/>
                <a:cs typeface="+mn-cs"/>
              </a:rPr>
              <a:t>jumpering</a:t>
            </a:r>
            <a:r>
              <a:rPr lang="en-US" sz="1200" kern="1200" dirty="0" smtClean="0">
                <a:solidFill>
                  <a:schemeClr val="tx1"/>
                </a:solidFill>
                <a:effectLst/>
                <a:latin typeface="Times New Roman" pitchFamily="18" charset="0"/>
                <a:ea typeface="+mn-ea"/>
                <a:cs typeface="+mn-cs"/>
              </a:rPr>
              <a:t> contacts, falsely energizing relays or circuits, or releasing electrical locking.</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 following will be considered interference under all circumstances: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Performing repairs and replacements of equipment or apparatus such as relays, cables, and conductors without proper testing afterwards; replacing rails in shunt fouling circuits leaving fouling wires and rail bonds broken and disconnected; replacing ties under switch machines or switch circuit controllers and leaving the circuit controller improperly adjusted; and leaving a switch in mid-stroke position.</a:t>
            </a:r>
          </a:p>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18426E05-B193-42A1-8AF7-3EDFB321123A}" type="slidenum">
              <a:rPr lang="en-US" altLang="en-US" sz="1300"/>
              <a:pPr eaLnBrk="1" hangingPunct="1"/>
              <a:t>14</a:t>
            </a:fld>
            <a:endParaRPr lang="en-US" altLang="en-US" sz="1300" dirty="0"/>
          </a:p>
        </p:txBody>
      </p:sp>
      <p:sp>
        <p:nvSpPr>
          <p:cNvPr id="121859"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z="1200" kern="1200" dirty="0" smtClean="0">
                <a:solidFill>
                  <a:schemeClr val="tx1"/>
                </a:solidFill>
                <a:effectLst/>
                <a:latin typeface="Times New Roman" pitchFamily="18" charset="0"/>
                <a:ea typeface="+mn-ea"/>
                <a:cs typeface="+mn-cs"/>
              </a:rPr>
              <a:t>This rule requires that control circuits which affect the safety of train operation be designed on the closed circuit principle.</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Excludes circuits for roadway equipment of intermittent automatic train-stop systems, shunt fouling circuits, and normally open track circuits on auxiliary tracks used to approach light wayside signals.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Includes all vital circuits and track circuits through which signal control circuits are selected.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Circuits should be so designed that failure of any part or component of the circuit will cause signals to display their most restrictive aspects.</a:t>
            </a:r>
          </a:p>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F78DA249-488E-442A-8BE2-21FA7AA6216C}" type="slidenum">
              <a:rPr lang="en-US" altLang="en-US" sz="1300"/>
              <a:pPr eaLnBrk="1" hangingPunct="1"/>
              <a:t>15</a:t>
            </a:fld>
            <a:endParaRPr lang="en-US" altLang="en-US" sz="1300" dirty="0"/>
          </a:p>
        </p:txBody>
      </p:sp>
      <p:sp>
        <p:nvSpPr>
          <p:cNvPr id="122883"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dirty="0" smtClean="0"/>
              <a:t>All signal circuit should be designed, installed and maintained with the closed circuit principle,</a:t>
            </a:r>
            <a:r>
              <a:rPr lang="en-US" altLang="en-US" baseline="0" dirty="0" smtClean="0"/>
              <a:t> sometime referred to as the “Fail-Safe” principle.  </a:t>
            </a:r>
          </a:p>
          <a:p>
            <a:endParaRPr lang="en-US" baseline="0" dirty="0" smtClean="0"/>
          </a:p>
          <a:p>
            <a:r>
              <a:rPr lang="en-US" baseline="0" dirty="0" smtClean="0"/>
              <a:t>An example of the close circuit principle is the basic track circuit.  By placing the track relay as far a way from the battery as possible the relay will be de-energized if the battery goes dead, a wire or rail breaks, or if the two rails are shunted together.</a:t>
            </a:r>
          </a:p>
          <a:p>
            <a:endParaRPr lang="en-US" baseline="0" dirty="0" smtClean="0"/>
          </a:p>
          <a:p>
            <a:r>
              <a:rPr lang="en-US" dirty="0" smtClean="0"/>
              <a:t>A </a:t>
            </a:r>
            <a:r>
              <a:rPr lang="en-US" b="0" dirty="0" smtClean="0"/>
              <a:t>fail</a:t>
            </a:r>
            <a:r>
              <a:rPr lang="en-US" b="0" baseline="0" dirty="0" smtClean="0"/>
              <a:t>-</a:t>
            </a:r>
            <a:r>
              <a:rPr lang="en-US" b="0" dirty="0" smtClean="0"/>
              <a:t>safe</a:t>
            </a:r>
            <a:r>
              <a:rPr lang="en-US" dirty="0" smtClean="0"/>
              <a:t> is a device or practice that, in the event of a specific type of failure, inherently responds in a way that will cause no or minimal harm to other equipment, the environment or to people.</a:t>
            </a:r>
          </a:p>
          <a:p>
            <a:endParaRPr lang="en-US" dirty="0" smtClean="0"/>
          </a:p>
          <a:p>
            <a:r>
              <a:rPr lang="en-US" dirty="0" smtClean="0"/>
              <a:t>A system's being "fail-safe" means not that failure is impossible or improbable, but rather that the system's design prevents or mitigates unsafe consequences of the system's failure.  That is, if and when a "fail-safe" system "fails", it is "safe" or at least no less safe than when it was operating correctly.  This is sometimes referred to as system resiliency.</a:t>
            </a:r>
            <a:endParaRPr lang="en-US" baseline="30000" dirty="0" smtClean="0"/>
          </a:p>
          <a:p>
            <a:endParaRPr lang="en-US" dirty="0" smtClean="0"/>
          </a:p>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F78DA249-488E-442A-8BE2-21FA7AA6216C}" type="slidenum">
              <a:rPr lang="en-US" altLang="en-US" sz="1300"/>
              <a:pPr eaLnBrk="1" hangingPunct="1"/>
              <a:t>16</a:t>
            </a:fld>
            <a:endParaRPr lang="en-US" altLang="en-US" sz="1300" dirty="0"/>
          </a:p>
        </p:txBody>
      </p:sp>
      <p:sp>
        <p:nvSpPr>
          <p:cNvPr id="122883"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Since many types of failure are possible, it must be specified to what failure a component is fail safe. A</a:t>
            </a:r>
            <a:r>
              <a:rPr lang="en-US" baseline="0" dirty="0" smtClean="0"/>
              <a:t> </a:t>
            </a:r>
            <a:r>
              <a:rPr lang="en-US" dirty="0" smtClean="0"/>
              <a:t>system may be fail-safe in the event of a power outage (electrical failure), but may not be fail safe in the event of mechanical failures.  For example, a semaphore arm may be fail-safe electrically because when energy is removed from its operating coil gravity will pull the arm down to the horizontal position indicating “Stop.”  However, it is not fail-safe mechanically because a foreign object,</a:t>
            </a:r>
            <a:r>
              <a:rPr lang="en-US" baseline="0" dirty="0" smtClean="0"/>
              <a:t> ice, or snow may jam in in a more vertical position causing it to display a more permissive aspect.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 designing signal devices signal engineers have gone to great lengths to engineer the fail-safe principle into mechanical devices, but a completely fail-safe mechanical device is impossible and not required by the R,S&amp;I.  However, electric circuit can detect a mechanical failure and report it to the signal system.  In the example of the stuck semaphore arm electrical contacts can determine that the semaphore arm has failed to fall to the proper position and report the event to the signal system.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sz="1200" kern="1200" dirty="0" smtClean="0">
                <a:solidFill>
                  <a:schemeClr val="tx1"/>
                </a:solidFill>
                <a:effectLst/>
                <a:latin typeface="Times New Roman" pitchFamily="18" charset="0"/>
                <a:ea typeface="+mn-ea"/>
                <a:cs typeface="+mn-cs"/>
              </a:rPr>
              <a:t>Signal control and electric locking circuits are required to be selected through contacts of safety relays.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does not prohibit the use of annunciating or indicating devices, but does prohibit selecting vital circuits through contacts operated by such devices.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Some examples of annunciating or indicating devices are: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	Switch indicator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b.	Block indicator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c.	Cab indicator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d.	Approach indicator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e.	Track indicator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f.	</a:t>
            </a:r>
            <a:r>
              <a:rPr lang="en-US" sz="1200" kern="1200" dirty="0" err="1" smtClean="0">
                <a:solidFill>
                  <a:schemeClr val="tx1"/>
                </a:solidFill>
                <a:effectLst/>
                <a:latin typeface="Times New Roman" pitchFamily="18" charset="0"/>
                <a:ea typeface="+mn-ea"/>
                <a:cs typeface="+mn-cs"/>
              </a:rPr>
              <a:t>OSing</a:t>
            </a:r>
            <a:r>
              <a:rPr lang="en-US" sz="1200" kern="1200" dirty="0" smtClean="0">
                <a:solidFill>
                  <a:schemeClr val="tx1"/>
                </a:solidFill>
                <a:effectLst/>
                <a:latin typeface="Times New Roman" pitchFamily="18" charset="0"/>
                <a:ea typeface="+mn-ea"/>
                <a:cs typeface="+mn-cs"/>
              </a:rPr>
              <a:t> device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g.	Semaphore indicator</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h.	Manually-operated calling-on device.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Test such devices that are in non-compliance by manually moving indicator to energized position and observing if armature and contacts are actuated.  If so, contacts of such devices may not be used in vital circuitry. </a:t>
            </a:r>
          </a:p>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AA8E26C9-F52E-40F3-949B-3CA6497FF70D}" type="slidenum">
              <a:rPr lang="en-US" altLang="en-US" sz="1300"/>
              <a:pPr eaLnBrk="1" hangingPunct="1"/>
              <a:t>17</a:t>
            </a:fld>
            <a:endParaRPr lang="en-US" altLang="en-US" sz="1300" dirty="0"/>
          </a:p>
        </p:txBody>
      </p:sp>
      <p:sp>
        <p:nvSpPr>
          <p:cNvPr id="126979"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t>Switch circuit controllers are used at hand operated switches to detect</a:t>
            </a:r>
            <a:r>
              <a:rPr lang="en-US" altLang="en-US" baseline="0" dirty="0" smtClean="0"/>
              <a:t> the position of the switch points and supply that information to the signal system.  They can be wired in an multitude of ways to accomplish various functions.  </a:t>
            </a:r>
            <a:r>
              <a:rPr lang="en-US" altLang="en-US" b="1" baseline="0" dirty="0" smtClean="0"/>
              <a:t>Always check the circuit plans </a:t>
            </a:r>
            <a:r>
              <a:rPr lang="en-US" altLang="en-US" baseline="0" dirty="0" smtClean="0"/>
              <a:t>to understand how the circuit is supposed to function.</a:t>
            </a:r>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4BCF3EFF-E650-41CA-997F-3511E92CA255}" type="slidenum">
              <a:rPr lang="en-US" altLang="en-US" sz="1300"/>
              <a:pPr eaLnBrk="1" hangingPunct="1"/>
              <a:t>19</a:t>
            </a:fld>
            <a:endParaRPr lang="en-US" altLang="en-US" sz="1300" dirty="0"/>
          </a:p>
        </p:txBody>
      </p:sp>
      <p:sp>
        <p:nvSpPr>
          <p:cNvPr id="123907"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t>This</a:t>
            </a:r>
            <a:r>
              <a:rPr lang="en-US" altLang="en-US" baseline="0" dirty="0" smtClean="0"/>
              <a:t> means that signal control or track shunting circuits that are controlled by a switch circuit control box connected to the point of a switch must be opened, shunted, or both if the switch point is open one-fourth inch or more for facing point switches and three-eights inch or more for trailing point switches.</a:t>
            </a:r>
          </a:p>
          <a:p>
            <a:pPr eaLnBrk="1" hangingPunct="1"/>
            <a:endParaRPr lang="en-US" altLang="en-US" baseline="0" dirty="0" smtClean="0"/>
          </a:p>
          <a:p>
            <a:pPr eaLnBrk="1" hangingPunct="1"/>
            <a:r>
              <a:rPr lang="en-US" altLang="en-US" baseline="0" dirty="0" smtClean="0"/>
              <a:t>Furthermore, if the switch is equipped with a facing-point lock the switch cannot be locked with a one-fourth inch obstruction in the points placed six inches from the switch point.</a:t>
            </a:r>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6888A79C-E380-4159-AD0A-9F861691E9A6}" type="slidenum">
              <a:rPr lang="en-US" altLang="en-US" sz="1300"/>
              <a:pPr eaLnBrk="1" hangingPunct="1"/>
              <a:t>20</a:t>
            </a:fld>
            <a:endParaRPr lang="en-US" altLang="en-US" sz="1300" dirty="0"/>
          </a:p>
        </p:txBody>
      </p:sp>
      <p:sp>
        <p:nvSpPr>
          <p:cNvPr id="124931"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t>Loose</a:t>
            </a:r>
            <a:r>
              <a:rPr lang="en-US" altLang="en-US" baseline="0" dirty="0" smtClean="0"/>
              <a:t> hardware can make it almost impossible to properly adjust the contacts of wayside devices.  For example, switch circuit controllers must be securely mounted to the tie and the rail must be securely mount to the tie in order for their relative positions to be accurately determined.  If either the rail or the switch circuit controller are loose, or if the tie is deteriorated, the relative position between the switch point and the switch circuit controller may shift without the switch point being moved.  More importantly, the switch point may move and the switch circuit controller may not detect the movement.  Also, all rod connections should be tight and free from any movement as this too will make it difficult to maintain proper adjustment.</a:t>
            </a:r>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D126CBD5-2EE3-4B01-8D21-6048E92031E0}" type="slidenum">
              <a:rPr lang="en-US" altLang="en-US" sz="1300"/>
              <a:pPr eaLnBrk="1" hangingPunct="1"/>
              <a:t>2</a:t>
            </a:fld>
            <a:endParaRPr lang="en-US" altLang="en-US" sz="1300" dirty="0"/>
          </a:p>
        </p:txBody>
      </p:sp>
      <p:sp>
        <p:nvSpPr>
          <p:cNvPr id="109571"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t>It is important that all S&amp;TC personnel be able to associate the specific requirements of 49 CFR 236, Subpart A to the signal</a:t>
            </a:r>
            <a:r>
              <a:rPr lang="en-US" altLang="en-US" baseline="0" dirty="0" smtClean="0"/>
              <a:t> system, subsystem or component that they are responsible for installing, testing, inspecting, or maintaining in order to comply with the regulations.  More importantly, S&amp;TC personnel must be knowledgeable of these regulation to maintain the integrity and safe of  these critical systems.  Everyday people operate trains depending on these systems for their safety and well-being.  Lives are at stake in this business and these regulation are the culmination of over 150 years of experience with signal systems.</a:t>
            </a:r>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71315145-6909-4285-A45B-2067256C7B1A}" type="slidenum">
              <a:rPr lang="en-US" altLang="en-US" sz="1300"/>
              <a:pPr eaLnBrk="1" hangingPunct="1"/>
              <a:t>21</a:t>
            </a:fld>
            <a:endParaRPr lang="en-US" altLang="en-US" sz="1300" dirty="0"/>
          </a:p>
        </p:txBody>
      </p:sp>
      <p:sp>
        <p:nvSpPr>
          <p:cNvPr id="125955"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z="1200" kern="1200" dirty="0" smtClean="0">
                <a:solidFill>
                  <a:schemeClr val="tx1"/>
                </a:solidFill>
                <a:effectLst/>
                <a:latin typeface="Times New Roman" pitchFamily="18" charset="0"/>
                <a:ea typeface="+mn-ea"/>
                <a:cs typeface="+mn-cs"/>
              </a:rPr>
              <a:t>Contacts must open at least one-sixteenth inch when the contacts are fully open.  Where switch circuit controller is connected to the point, the switch circuit controller shall be connected to the normally closed switch point.</a:t>
            </a:r>
          </a:p>
          <a:p>
            <a:r>
              <a:rPr lang="en-US" sz="1200" kern="1200" dirty="0" smtClean="0">
                <a:solidFill>
                  <a:schemeClr val="tx1"/>
                </a:solidFill>
                <a:effectLst/>
                <a:latin typeface="Times New Roman" pitchFamily="18" charset="0"/>
                <a:ea typeface="+mn-ea"/>
                <a:cs typeface="+mn-cs"/>
              </a:rPr>
              <a:t> </a:t>
            </a:r>
          </a:p>
          <a:p>
            <a:pPr eaLnBrk="1" hangingPunct="1"/>
            <a:r>
              <a:rPr lang="en-US" altLang="en-US" dirty="0" smtClean="0"/>
              <a:t>It is important that</a:t>
            </a:r>
            <a:r>
              <a:rPr lang="en-US" altLang="en-US" baseline="0" dirty="0" smtClean="0"/>
              <a:t> the switch circuit controller be connected to the </a:t>
            </a:r>
            <a:r>
              <a:rPr lang="en-US" sz="1200" kern="1200" dirty="0" smtClean="0">
                <a:solidFill>
                  <a:schemeClr val="tx1"/>
                </a:solidFill>
                <a:effectLst/>
                <a:latin typeface="Times New Roman" pitchFamily="18" charset="0"/>
                <a:ea typeface="+mn-ea"/>
                <a:cs typeface="+mn-cs"/>
              </a:rPr>
              <a:t>switch point over which train movements are governed by signal indications</a:t>
            </a:r>
            <a:r>
              <a:rPr lang="en-US" altLang="en-US" baseline="0" dirty="0" smtClean="0"/>
              <a:t>.  This can be accomplish by directly connecting the switch circuit controller rod to the switch point, or if the switch is equipped with a solid front rod the switch circuit controller rod may be connected directly to the front rod.</a:t>
            </a:r>
          </a:p>
          <a:p>
            <a:pPr eaLnBrk="1" hangingPunct="1"/>
            <a:endParaRPr lang="en-US" altLang="en-US" baseline="0" dirty="0" smtClean="0"/>
          </a:p>
          <a:p>
            <a:r>
              <a:rPr lang="en-US" sz="1200" kern="1200" dirty="0" smtClean="0">
                <a:solidFill>
                  <a:schemeClr val="tx1"/>
                </a:solidFill>
                <a:effectLst/>
                <a:latin typeface="Times New Roman" pitchFamily="18" charset="0"/>
                <a:ea typeface="+mn-ea"/>
                <a:cs typeface="+mn-cs"/>
              </a:rPr>
              <a:t>Test should be made by placing appropriate gage between point and stock rail, six inches from the end of the point, and applying pressure against the gage until it cannot be removed.</a:t>
            </a:r>
          </a:p>
          <a:p>
            <a:r>
              <a:rPr lang="en-US" sz="1200" kern="1200" dirty="0" smtClean="0">
                <a:solidFill>
                  <a:schemeClr val="tx1"/>
                </a:solidFill>
                <a:effectLst/>
                <a:latin typeface="Times New Roman" pitchFamily="18" charset="0"/>
                <a:ea typeface="+mn-ea"/>
                <a:cs typeface="+mn-cs"/>
              </a:rPr>
              <a:t> </a:t>
            </a:r>
          </a:p>
          <a:p>
            <a:r>
              <a:rPr lang="en-US" sz="1200" i="1" kern="1200" dirty="0" smtClean="0">
                <a:solidFill>
                  <a:schemeClr val="tx1"/>
                </a:solidFill>
                <a:effectLst/>
                <a:latin typeface="Times New Roman" pitchFamily="18" charset="0"/>
                <a:ea typeface="+mn-ea"/>
                <a:cs typeface="+mn-cs"/>
              </a:rPr>
              <a:t>Note: Where control circuits are opened through switch circuit controller or through switch repeating relay, it is not a requirement that shunt wires be provided or that shunt wires be doubled.</a:t>
            </a:r>
          </a:p>
          <a:p>
            <a:pPr eaLnBrk="1" hangingPunct="1"/>
            <a:endParaRPr lang="en-US" altLang="en-US" i="1" baseline="0" dirty="0" smtClean="0"/>
          </a:p>
          <a:p>
            <a:r>
              <a:rPr lang="en-US" sz="1200" i="1" kern="1200" dirty="0" smtClean="0">
                <a:solidFill>
                  <a:schemeClr val="tx1"/>
                </a:solidFill>
                <a:effectLst/>
                <a:latin typeface="Times New Roman" pitchFamily="18" charset="0"/>
                <a:ea typeface="+mn-ea"/>
                <a:cs typeface="+mn-cs"/>
              </a:rPr>
              <a:t>Note: This rule does not apply to power-operated switches, spring switches, or to the electric lock mechanisms on hand-operated switches.</a:t>
            </a:r>
          </a:p>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C47A8EA0-8693-47E2-A670-2037B44F1167}" type="slidenum">
              <a:rPr lang="en-US" altLang="en-US" sz="1300"/>
              <a:pPr eaLnBrk="1" hangingPunct="1"/>
              <a:t>22</a:t>
            </a:fld>
            <a:endParaRPr lang="en-US" altLang="en-US" sz="1300" dirty="0"/>
          </a:p>
        </p:txBody>
      </p:sp>
      <p:sp>
        <p:nvSpPr>
          <p:cNvPr id="129027"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dirty="0" smtClean="0"/>
              <a:t>A switch</a:t>
            </a:r>
            <a:r>
              <a:rPr lang="en-US" altLang="en-US" baseline="0" dirty="0" smtClean="0"/>
              <a:t> an lock movement is defined as </a:t>
            </a:r>
            <a:r>
              <a:rPr lang="en-US" altLang="en-US" sz="1200" kern="1200" baseline="0" dirty="0" smtClean="0">
                <a:solidFill>
                  <a:schemeClr val="tx1"/>
                </a:solidFill>
                <a:effectLst/>
                <a:latin typeface="Times New Roman" pitchFamily="18" charset="0"/>
                <a:ea typeface="+mn-ea"/>
                <a:cs typeface="+mn-cs"/>
              </a:rPr>
              <a:t>any d</a:t>
            </a:r>
            <a:r>
              <a:rPr lang="en-US" sz="1200" kern="1200" dirty="0" smtClean="0">
                <a:solidFill>
                  <a:schemeClr val="tx1"/>
                </a:solidFill>
                <a:effectLst/>
                <a:latin typeface="Times New Roman" pitchFamily="18" charset="0"/>
                <a:ea typeface="+mn-ea"/>
                <a:cs typeface="+mn-cs"/>
              </a:rPr>
              <a:t>evice, the complete movement of which performs the three operations of unlocking, operating, and locking a switch, movable point frog, or derail.</a:t>
            </a:r>
          </a:p>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A04774F5-A5B2-45CC-B694-FDE6F7C795FE}" type="slidenum">
              <a:rPr lang="en-US" altLang="en-US" sz="1300"/>
              <a:pPr eaLnBrk="1" hangingPunct="1"/>
              <a:t>24</a:t>
            </a:fld>
            <a:endParaRPr lang="en-US" altLang="en-US" sz="1300" dirty="0"/>
          </a:p>
        </p:txBody>
      </p:sp>
      <p:sp>
        <p:nvSpPr>
          <p:cNvPr id="128003"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Because switch and  lock movements must complete</a:t>
            </a:r>
            <a:r>
              <a:rPr lang="en-US" altLang="en-US" baseline="0" dirty="0" smtClean="0"/>
              <a:t> all three functions of </a:t>
            </a:r>
            <a:r>
              <a:rPr lang="en-US" sz="1200" kern="1200" dirty="0" smtClean="0">
                <a:solidFill>
                  <a:schemeClr val="tx1"/>
                </a:solidFill>
                <a:effectLst/>
                <a:latin typeface="Times New Roman" pitchFamily="18" charset="0"/>
                <a:ea typeface="+mn-ea"/>
                <a:cs typeface="+mn-cs"/>
              </a:rPr>
              <a:t>unlocking, operating, and locking a switch, movable point frog, or derail</a:t>
            </a:r>
            <a:r>
              <a:rPr lang="en-US" sz="1200" kern="1200" baseline="0" dirty="0" smtClean="0">
                <a:solidFill>
                  <a:schemeClr val="tx1"/>
                </a:solidFill>
                <a:effectLst/>
                <a:latin typeface="Times New Roman" pitchFamily="18" charset="0"/>
                <a:ea typeface="+mn-ea"/>
                <a:cs typeface="+mn-cs"/>
              </a:rPr>
              <a:t> it must be designed, installed, and maintained in such a manner that its circuit controller will not indicate that the switch is in the proper position until the locking bar is in its fully lock position.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effectLst/>
                <a:latin typeface="Times New Roman" pitchFamily="18" charset="0"/>
                <a:ea typeface="+mn-ea"/>
                <a:cs typeface="+mn-cs"/>
              </a:rPr>
              <a:t>In other words, it is not enough for the device to move the switch points.  Before the signal system considers the switch to be safe to traverse by a train the points have to be moved to the proper position and locked into place.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This rule applies to hand-operated, mechanical, or power-operated switch-and-lock movements including such machines as models M-22, M-23, 5, 55, T-20, etc.  Before locking bar is completely withdrawn from lock rod, normally closed contacts must open and normally open contacts must close and remain so until locking bar has again engaged lock rod.</a:t>
            </a:r>
          </a:p>
          <a:p>
            <a:r>
              <a:rPr lang="en-US" sz="1200" kern="1200" dirty="0" smtClean="0">
                <a:solidFill>
                  <a:schemeClr val="tx1"/>
                </a:solidFill>
                <a:effectLst/>
                <a:latin typeface="Times New Roman" pitchFamily="18"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mn-cs"/>
            </a:endParaRPr>
          </a:p>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38416BE1-461C-49DD-8532-96A86E1731B2}" type="slidenum">
              <a:rPr lang="en-US" altLang="en-US" sz="1300"/>
              <a:pPr eaLnBrk="1" hangingPunct="1"/>
              <a:t>25</a:t>
            </a:fld>
            <a:endParaRPr lang="en-US" altLang="en-US" sz="1300" dirty="0"/>
          </a:p>
        </p:txBody>
      </p:sp>
      <p:sp>
        <p:nvSpPr>
          <p:cNvPr id="130051"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z="1200" kern="1200" dirty="0" smtClean="0">
                <a:solidFill>
                  <a:schemeClr val="tx1"/>
                </a:solidFill>
                <a:effectLst/>
                <a:latin typeface="Times New Roman" pitchFamily="18" charset="0"/>
                <a:ea typeface="+mn-ea"/>
                <a:cs typeface="+mn-cs"/>
              </a:rPr>
              <a:t>Operating characteristics of electromagnetic, electronic, or electrical apparatus in service must be in accordance with the limits within which it is designed to operate.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Rules 101, 102, 105, 106, 107, 108, 109, 551, 552, 588, and 589 address those devices so important to the safety of train operation that periodic tests are required to ascertain that operating characteristics remain unchanged.</a:t>
            </a:r>
          </a:p>
          <a:p>
            <a:endParaRPr lang="en-US" sz="120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This</a:t>
            </a:r>
            <a:r>
              <a:rPr lang="en-US" sz="1200" kern="1200" baseline="0" dirty="0" smtClean="0">
                <a:solidFill>
                  <a:schemeClr val="tx1"/>
                </a:solidFill>
                <a:effectLst/>
                <a:latin typeface="Times New Roman" pitchFamily="18" charset="0"/>
                <a:ea typeface="+mn-ea"/>
                <a:cs typeface="+mn-cs"/>
              </a:rPr>
              <a:t> rule a</a:t>
            </a:r>
            <a:r>
              <a:rPr lang="en-US" sz="1200" kern="1200" dirty="0" smtClean="0">
                <a:solidFill>
                  <a:schemeClr val="tx1"/>
                </a:solidFill>
                <a:effectLst/>
                <a:latin typeface="Times New Roman" pitchFamily="18" charset="0"/>
                <a:ea typeface="+mn-ea"/>
                <a:cs typeface="+mn-cs"/>
              </a:rPr>
              <a:t>pplies to all electromagnetic, electronic, or electrical devices used in or associated with vital circuitry or switch machine operation.</a:t>
            </a:r>
          </a:p>
          <a:p>
            <a:endParaRPr lang="en-US" sz="1200" kern="1200" dirty="0" smtClean="0">
              <a:solidFill>
                <a:schemeClr val="tx1"/>
              </a:solidFill>
              <a:effectLst/>
              <a:latin typeface="Times New Roman" pitchFamily="18" charset="0"/>
              <a:ea typeface="+mn-ea"/>
              <a:cs typeface="+mn-cs"/>
            </a:endParaRPr>
          </a:p>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C1B088EF-6D2C-4861-AAFA-6F5D736E7C40}" type="slidenum">
              <a:rPr lang="en-US" altLang="en-US" sz="1300"/>
              <a:pPr eaLnBrk="1" hangingPunct="1"/>
              <a:t>26</a:t>
            </a:fld>
            <a:endParaRPr lang="en-US" altLang="en-US" sz="1300" dirty="0"/>
          </a:p>
        </p:txBody>
      </p:sp>
      <p:sp>
        <p:nvSpPr>
          <p:cNvPr id="131075"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z="1200" kern="1200" dirty="0" smtClean="0">
                <a:solidFill>
                  <a:schemeClr val="tx1"/>
                </a:solidFill>
                <a:effectLst/>
                <a:latin typeface="Times New Roman" pitchFamily="18" charset="0"/>
                <a:ea typeface="+mn-ea"/>
                <a:cs typeface="+mn-cs"/>
              </a:rPr>
              <a:t>Each carrier should have specifications that determine the pick-up values, release values, working values, and condemning limits of these values for all electromagnetic, electronic, or electrical devices in use on its property.  Some examples of deficient operating characteristics are: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	Pick-up value too high.</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b.	Pick-up value too low.</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c.	Release value too high.</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d.	Release value too low.</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a:t>
            </a:r>
            <a:r>
              <a:rPr lang="en-US" sz="1200" kern="1200" baseline="0" dirty="0" smtClean="0">
                <a:solidFill>
                  <a:schemeClr val="tx1"/>
                </a:solidFill>
                <a:effectLst/>
                <a:latin typeface="Times New Roman" pitchFamily="18" charset="0"/>
                <a:ea typeface="+mn-ea"/>
                <a:cs typeface="+mn-cs"/>
              </a:rPr>
              <a:t> m</a:t>
            </a:r>
            <a:r>
              <a:rPr lang="en-US" sz="1200" kern="1200" dirty="0" smtClean="0">
                <a:solidFill>
                  <a:schemeClr val="tx1"/>
                </a:solidFill>
                <a:effectLst/>
                <a:latin typeface="Times New Roman" pitchFamily="18" charset="0"/>
                <a:ea typeface="+mn-ea"/>
                <a:cs typeface="+mn-cs"/>
              </a:rPr>
              <a:t>anufacturer’s specifications or carrier standards compatible with manufacturer specifications shall be used to determine these values.</a:t>
            </a:r>
          </a:p>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061BCD8A-364D-49E5-88DC-4DFEFDD4E15A}" type="slidenum">
              <a:rPr lang="en-US" altLang="en-US" sz="1300"/>
              <a:pPr eaLnBrk="1" hangingPunct="1"/>
              <a:t>27</a:t>
            </a:fld>
            <a:endParaRPr lang="en-US" altLang="en-US" sz="1300" dirty="0"/>
          </a:p>
        </p:txBody>
      </p:sp>
      <p:sp>
        <p:nvSpPr>
          <p:cNvPr id="132099"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z="1200" kern="1200" dirty="0" smtClean="0">
                <a:solidFill>
                  <a:schemeClr val="tx1"/>
                </a:solidFill>
                <a:effectLst/>
                <a:latin typeface="Times New Roman" pitchFamily="18" charset="0"/>
                <a:ea typeface="+mn-ea"/>
                <a:cs typeface="+mn-cs"/>
              </a:rPr>
              <a:t>Some examples of electromagnetic devices covered by this rule not requiring periodic tests are: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	Switch machine controllers.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b.	Thermal relays of switch machine controllers.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c.	Indicating magnets on interlocking machines.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d.	Coils of forced drop electric locks.</a:t>
            </a:r>
          </a:p>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D5359B0E-2507-495F-930A-E9CC915F23DE}" type="slidenum">
              <a:rPr lang="en-US" altLang="en-US" sz="1300"/>
              <a:pPr eaLnBrk="1" hangingPunct="1"/>
              <a:t>28</a:t>
            </a:fld>
            <a:endParaRPr lang="en-US" altLang="en-US" sz="1300"/>
          </a:p>
        </p:txBody>
      </p:sp>
      <p:sp>
        <p:nvSpPr>
          <p:cNvPr id="133123"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z="1200" kern="1200" dirty="0" smtClean="0">
                <a:solidFill>
                  <a:schemeClr val="tx1"/>
                </a:solidFill>
                <a:effectLst/>
                <a:latin typeface="Times New Roman" pitchFamily="18" charset="0"/>
                <a:ea typeface="+mn-ea"/>
                <a:cs typeface="+mn-cs"/>
              </a:rPr>
              <a:t>Vital</a:t>
            </a:r>
            <a:r>
              <a:rPr lang="en-US" sz="1200" kern="1200" baseline="0" dirty="0" smtClean="0">
                <a:solidFill>
                  <a:schemeClr val="tx1"/>
                </a:solidFill>
                <a:effectLst/>
                <a:latin typeface="Times New Roman" pitchFamily="18" charset="0"/>
                <a:ea typeface="+mn-ea"/>
                <a:cs typeface="+mn-cs"/>
              </a:rPr>
              <a:t> relays and other signal devices are design to the highest practical standards of quality, whereas many indicating devices and annunciators are not.  For this reason it is prohibited to select vital signal circuit through such devices.  S</a:t>
            </a:r>
            <a:r>
              <a:rPr lang="en-US" sz="1200" kern="1200" dirty="0" smtClean="0">
                <a:solidFill>
                  <a:schemeClr val="tx1"/>
                </a:solidFill>
                <a:effectLst/>
                <a:latin typeface="Times New Roman" pitchFamily="18" charset="0"/>
                <a:ea typeface="+mn-ea"/>
                <a:cs typeface="+mn-cs"/>
              </a:rPr>
              <a:t>ignal control and electric locking circuits are required to be selected through contacts of safety (vital) relays.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does not prohibit the use of annunciating or indicating devices, but does prohibit selecting vital circuits through contacts operated by such devices.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Some examples of annunciating or indicating devices are: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Switch indicator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b.</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Block indicator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c.</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Cab indicator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d.</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Approach indicator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e.</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Track indicator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f.</a:t>
            </a:r>
            <a:r>
              <a:rPr lang="en-US" sz="1200" kern="1200" baseline="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OSing</a:t>
            </a:r>
            <a:r>
              <a:rPr lang="en-US" sz="1200" kern="1200" dirty="0" smtClean="0">
                <a:solidFill>
                  <a:schemeClr val="tx1"/>
                </a:solidFill>
                <a:effectLst/>
                <a:latin typeface="Times New Roman" pitchFamily="18" charset="0"/>
                <a:ea typeface="+mn-ea"/>
                <a:cs typeface="+mn-cs"/>
              </a:rPr>
              <a:t> device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g.</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Semaphore indicator</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h.</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Manually-operated calling-on device.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Test such devices that are in non-compliance by manually moving indicator to energized position and observing if armature and contacts are actuated.  If so, contacts of such devices may not be used in vital circuitry. </a:t>
            </a:r>
          </a:p>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ECB8F40C-CAD7-4C23-BD41-A0F40CCA25F5}" type="slidenum">
              <a:rPr lang="en-US" altLang="en-US" sz="1300"/>
              <a:pPr eaLnBrk="1" hangingPunct="1"/>
              <a:t>30</a:t>
            </a:fld>
            <a:endParaRPr lang="en-US" altLang="en-US" sz="1300"/>
          </a:p>
        </p:txBody>
      </p:sp>
      <p:sp>
        <p:nvSpPr>
          <p:cNvPr id="134147"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t>Non-force</a:t>
            </a:r>
            <a:r>
              <a:rPr lang="en-US" altLang="en-US" baseline="0" dirty="0" smtClean="0"/>
              <a:t> drop electric switch locks have been banned for over half a century.  Unfortunately, due to the extreme ruggedness of signal equipment some still may be in service.</a:t>
            </a:r>
          </a:p>
          <a:p>
            <a:pPr eaLnBrk="1" hangingPunct="1"/>
            <a:endParaRPr lang="en-US" altLang="en-US" baseline="0" dirty="0" smtClean="0"/>
          </a:p>
          <a:p>
            <a:pPr eaLnBrk="1" hangingPunct="1"/>
            <a:r>
              <a:rPr lang="en-US" altLang="en-US" baseline="0" dirty="0" smtClean="0"/>
              <a:t>Force-drop electric switch lock are designed so that when the operating handle is move to the “locked” position the armature of the locking mechanism is force away from the magnetic coils and is mechanically held in the lock position to correspond with the operating handle.</a:t>
            </a:r>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237F10DA-C84D-4B77-8958-977B1A781C39}" type="slidenum">
              <a:rPr lang="en-US" altLang="en-US" sz="1300"/>
              <a:pPr eaLnBrk="1" hangingPunct="1"/>
              <a:t>31</a:t>
            </a:fld>
            <a:endParaRPr lang="en-US" altLang="en-US" sz="1300" dirty="0"/>
          </a:p>
        </p:txBody>
      </p:sp>
      <p:sp>
        <p:nvSpPr>
          <p:cNvPr id="135171"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z="1200" kern="1200" dirty="0" smtClean="0">
                <a:solidFill>
                  <a:schemeClr val="tx1"/>
                </a:solidFill>
                <a:effectLst/>
                <a:latin typeface="Times New Roman" pitchFamily="18" charset="0"/>
                <a:ea typeface="+mn-ea"/>
                <a:cs typeface="+mn-cs"/>
              </a:rPr>
              <a:t>This rule requires that electric locks applied to new  installations and new electric locks applied to existing installations be of the forced-drop type.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Applies to all electric locks installed after October 1, 1950, on new locations.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Applies to all electric locks on hand-operated switches and interlocking machines.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Tests should be made to determine that the locking dog is forced down into the locking sector.  This test can be made by observing movement of the locking dog as the switch lock is locked in normal position.</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Since most forced-drop type locks are spring loaded, they should be checked to determine that the spring is of sufficient strength so that normal operation does not release the locking dog unless the lock is energized.</a:t>
            </a:r>
          </a:p>
          <a:p>
            <a:endParaRPr lang="en-US" sz="120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A non-forced-drop electric lock may be removed from service, repaired and restored to service only when replacing another non-forced-drop type electric lock.  It is highly recommended when</a:t>
            </a:r>
            <a:r>
              <a:rPr lang="en-US" sz="1200" kern="1200" baseline="0" dirty="0" smtClean="0">
                <a:solidFill>
                  <a:schemeClr val="tx1"/>
                </a:solidFill>
                <a:effectLst/>
                <a:latin typeface="Times New Roman" pitchFamily="18" charset="0"/>
                <a:ea typeface="+mn-ea"/>
                <a:cs typeface="+mn-cs"/>
              </a:rPr>
              <a:t> removing a non-force-drop electric lock from service to replace it with a force-drop type lock.</a:t>
            </a:r>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pPr eaLnBrk="1" hangingPunct="1"/>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preserve the integrity of the signal system it is important that</a:t>
            </a:r>
            <a:r>
              <a:rPr lang="en-US" baseline="0" dirty="0" smtClean="0"/>
              <a:t> any component that has failed to perform its intended function or any condition that adversely affects the safety of rail operations be </a:t>
            </a:r>
            <a:r>
              <a:rPr lang="en-US" b="1" baseline="0" dirty="0" smtClean="0"/>
              <a:t>investigated and corrected without undue delay</a:t>
            </a:r>
            <a:r>
              <a:rPr lang="en-US" baseline="0" dirty="0" smtClean="0"/>
              <a:t>.  The Federal Railroad Administration defines </a:t>
            </a:r>
            <a:r>
              <a:rPr lang="en-US" b="1" baseline="0" dirty="0" smtClean="0"/>
              <a:t>“without undue delay” as before the next train movement</a:t>
            </a:r>
            <a:r>
              <a:rPr lang="en-US" baseline="0" dirty="0" smtClean="0"/>
              <a:t>, if the condition presents an adverse affect on safe train operations.  </a:t>
            </a:r>
          </a:p>
          <a:p>
            <a:endParaRPr lang="en-US" baseline="0" dirty="0" smtClean="0"/>
          </a:p>
          <a:p>
            <a:r>
              <a:rPr lang="en-US" baseline="0" dirty="0" smtClean="0"/>
              <a:t>Often, the seriousness of the failure cannot be determined until it has been investigated.  For example, a signal may be displaying a “Stop” indication.  The railroad may have operating rules that allow trains to continue to operate passed that signal under the assumption that the signal is faulty.  However, the signal may be at “Stop” because of a broken rail.  </a:t>
            </a:r>
            <a:r>
              <a:rPr lang="en-US" b="1" baseline="0" dirty="0" smtClean="0"/>
              <a:t>The cause of the failure must be investigated “without undue delay.”</a:t>
            </a:r>
          </a:p>
          <a:p>
            <a:endParaRPr lang="en-US" baseline="0" dirty="0" smtClean="0"/>
          </a:p>
          <a:p>
            <a:r>
              <a:rPr lang="en-US" sz="1200" kern="1200" dirty="0" smtClean="0">
                <a:solidFill>
                  <a:schemeClr val="tx1"/>
                </a:solidFill>
                <a:effectLst/>
                <a:latin typeface="Times New Roman" pitchFamily="18" charset="0"/>
                <a:ea typeface="+mn-ea"/>
                <a:cs typeface="+mn-cs"/>
              </a:rPr>
              <a:t>This rule requires the</a:t>
            </a:r>
            <a:r>
              <a:rPr lang="en-US" sz="1200" kern="1200" baseline="0" dirty="0" smtClean="0">
                <a:solidFill>
                  <a:schemeClr val="tx1"/>
                </a:solidFill>
                <a:effectLst/>
                <a:latin typeface="Times New Roman" pitchFamily="18" charset="0"/>
                <a:ea typeface="+mn-ea"/>
                <a:cs typeface="+mn-cs"/>
              </a:rPr>
              <a:t> railroad </a:t>
            </a:r>
            <a:r>
              <a:rPr lang="en-US" sz="1200" kern="1200" dirty="0" smtClean="0">
                <a:solidFill>
                  <a:schemeClr val="tx1"/>
                </a:solidFill>
                <a:effectLst/>
                <a:latin typeface="Times New Roman" pitchFamily="18" charset="0"/>
                <a:ea typeface="+mn-ea"/>
                <a:cs typeface="+mn-cs"/>
              </a:rPr>
              <a:t>to determine the cause of a signal aspect that is not in accordance with known operating conditions and requires that a failed signaling component which adversely affects safety of train operation be adjusted, repaired, or replaced without undue delay.</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 signal aspect "not in correspondence with known operating conditions," means a signal aspect other than that intended by normal signal system operation.</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Railroads are required to determine the cause of each "stop" or "stop and proceed" aspect resulting from an unknown condition.  If that condition is the result of the failure of a signaling component and is a hazard to the safety of train operation, corrective action is required before the next train movement.  </a:t>
            </a:r>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32</a:t>
            </a:fld>
            <a:endParaRPr lang="en-US" altLang="en-US"/>
          </a:p>
        </p:txBody>
      </p:sp>
    </p:spTree>
    <p:extLst>
      <p:ext uri="{BB962C8B-B14F-4D97-AF65-F5344CB8AC3E}">
        <p14:creationId xmlns:p14="http://schemas.microsoft.com/office/powerpoint/2010/main" val="232472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4054CD93-732D-4F71-9D83-7E053B1B37A8}" type="slidenum">
              <a:rPr lang="en-US" altLang="en-US" sz="1300"/>
              <a:pPr eaLnBrk="1" hangingPunct="1"/>
              <a:t>3</a:t>
            </a:fld>
            <a:endParaRPr lang="en-US" altLang="en-US" sz="1300" dirty="0"/>
          </a:p>
        </p:txBody>
      </p:sp>
      <p:sp>
        <p:nvSpPr>
          <p:cNvPr id="110595"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t>When in doubt, go to the book!</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Conditions which cause false stop or false restrictive indications may cause inconvenience and additional expense to train movements.  Examples of such conditions that do not necessarily pose a threat to safety of train operation are a burned out lamp, a broken track circuit connector, or a broken line wire.  Under these condition, trains may continue to operate under the railroad operating rules as required by 49 CFR 236.0.</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33</a:t>
            </a:fld>
            <a:endParaRPr lang="en-US" altLang="en-US"/>
          </a:p>
        </p:txBody>
      </p:sp>
    </p:spTree>
    <p:extLst>
      <p:ext uri="{BB962C8B-B14F-4D97-AF65-F5344CB8AC3E}">
        <p14:creationId xmlns:p14="http://schemas.microsoft.com/office/powerpoint/2010/main" val="3085300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This rule applies to adjustable components which, when improperly adjusted, creates a safety hazard such as circuit controller, point detector and lock rod adjustments exceeding the requirements; insufficient predetermined time intervals; and excessive track circuit values.</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34</a:t>
            </a:fld>
            <a:endParaRPr lang="en-US" altLang="en-US"/>
          </a:p>
        </p:txBody>
      </p:sp>
    </p:spTree>
    <p:extLst>
      <p:ext uri="{BB962C8B-B14F-4D97-AF65-F5344CB8AC3E}">
        <p14:creationId xmlns:p14="http://schemas.microsoft.com/office/powerpoint/2010/main" val="2240114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This</a:t>
            </a:r>
            <a:r>
              <a:rPr lang="en-US" sz="1200" kern="1200" baseline="0" dirty="0" smtClean="0">
                <a:solidFill>
                  <a:schemeClr val="tx1"/>
                </a:solidFill>
                <a:effectLst/>
                <a:latin typeface="Times New Roman" pitchFamily="18" charset="0"/>
                <a:ea typeface="+mn-ea"/>
                <a:cs typeface="+mn-cs"/>
              </a:rPr>
              <a:t> rule also a</a:t>
            </a:r>
            <a:r>
              <a:rPr lang="en-US" sz="1200" kern="1200" dirty="0" smtClean="0">
                <a:solidFill>
                  <a:schemeClr val="tx1"/>
                </a:solidFill>
                <a:effectLst/>
                <a:latin typeface="Times New Roman" pitchFamily="18" charset="0"/>
                <a:ea typeface="+mn-ea"/>
                <a:cs typeface="+mn-cs"/>
              </a:rPr>
              <a:t>pplies to components which, if not repaired, creates a safety hazard such as grounded circuits; insecure circuit controllers, switch machines, pipeline carriers and cranks; and bent, worn, or insecure connecting rods, lock rods, and point detector rods.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35</a:t>
            </a:fld>
            <a:endParaRPr lang="en-US" altLang="en-US"/>
          </a:p>
        </p:txBody>
      </p:sp>
    </p:spTree>
    <p:extLst>
      <p:ext uri="{BB962C8B-B14F-4D97-AF65-F5344CB8AC3E}">
        <p14:creationId xmlns:p14="http://schemas.microsoft.com/office/powerpoint/2010/main" val="3857483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a:t>
            </a:r>
            <a:r>
              <a:rPr lang="en-US" sz="1200" kern="1200" baseline="0" dirty="0" smtClean="0">
                <a:solidFill>
                  <a:schemeClr val="tx1"/>
                </a:solidFill>
                <a:effectLst/>
                <a:latin typeface="Times New Roman" pitchFamily="18" charset="0"/>
                <a:ea typeface="+mn-ea"/>
                <a:cs typeface="+mn-cs"/>
              </a:rPr>
              <a:t> rule a</a:t>
            </a:r>
            <a:r>
              <a:rPr lang="en-US" sz="1200" kern="1200" dirty="0" smtClean="0">
                <a:solidFill>
                  <a:schemeClr val="tx1"/>
                </a:solidFill>
                <a:effectLst/>
                <a:latin typeface="Times New Roman" pitchFamily="18" charset="0"/>
                <a:ea typeface="+mn-ea"/>
                <a:cs typeface="+mn-cs"/>
              </a:rPr>
              <a:t>pplies to components which, if not replaced, creates a safety hazard such as broken connecting rod, lock rod, point detector rod, pipeline, or crank; broken fouling wires, shunt wires, and bond wires in fouling circuit; defective relays, cable, and conductors.</a:t>
            </a:r>
          </a:p>
          <a:p>
            <a:r>
              <a:rPr lang="en-US" sz="1200" kern="1200" dirty="0" smtClean="0">
                <a:solidFill>
                  <a:schemeClr val="tx1"/>
                </a:solidFill>
                <a:effectLst/>
                <a:latin typeface="Times New Roman" pitchFamily="18" charset="0"/>
                <a:ea typeface="+mn-ea"/>
                <a:cs typeface="+mn-cs"/>
              </a:rPr>
              <a:t> </a:t>
            </a:r>
          </a:p>
          <a:p>
            <a:r>
              <a:rPr lang="en-US" sz="1200" i="1" kern="1200" dirty="0" smtClean="0">
                <a:solidFill>
                  <a:schemeClr val="tx1"/>
                </a:solidFill>
                <a:effectLst/>
                <a:latin typeface="Times New Roman" pitchFamily="18" charset="0"/>
                <a:ea typeface="+mn-ea"/>
                <a:cs typeface="+mn-cs"/>
              </a:rPr>
              <a:t>Note:</a:t>
            </a:r>
            <a:r>
              <a:rPr lang="en-US" sz="1200" i="1" kern="1200" baseline="0" dirty="0" smtClean="0">
                <a:solidFill>
                  <a:schemeClr val="tx1"/>
                </a:solidFill>
                <a:effectLst/>
                <a:latin typeface="Times New Roman" pitchFamily="18" charset="0"/>
                <a:ea typeface="+mn-ea"/>
                <a:cs typeface="+mn-cs"/>
              </a:rPr>
              <a:t>  T</a:t>
            </a:r>
            <a:r>
              <a:rPr lang="en-US" sz="1200" i="1" kern="1200" dirty="0" smtClean="0">
                <a:solidFill>
                  <a:schemeClr val="tx1"/>
                </a:solidFill>
                <a:effectLst/>
                <a:latin typeface="Times New Roman" pitchFamily="18" charset="0"/>
                <a:ea typeface="+mn-ea"/>
                <a:cs typeface="+mn-cs"/>
              </a:rPr>
              <a:t>est equipment and instruments are excluded.</a:t>
            </a:r>
            <a:endParaRPr lang="en-US" sz="1200" i="1"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36</a:t>
            </a:fld>
            <a:endParaRPr lang="en-US" altLang="en-US"/>
          </a:p>
        </p:txBody>
      </p:sp>
    </p:spTree>
    <p:extLst>
      <p:ext uri="{BB962C8B-B14F-4D97-AF65-F5344CB8AC3E}">
        <p14:creationId xmlns:p14="http://schemas.microsoft.com/office/powerpoint/2010/main" val="890987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prescribes signal protection for spring switches in </a:t>
            </a:r>
            <a:r>
              <a:rPr lang="en-US" sz="1200" kern="1200" dirty="0" err="1" smtClean="0">
                <a:solidFill>
                  <a:schemeClr val="tx1"/>
                </a:solidFill>
                <a:effectLst/>
                <a:latin typeface="Times New Roman" pitchFamily="18" charset="0"/>
                <a:ea typeface="+mn-ea"/>
                <a:cs typeface="+mn-cs"/>
              </a:rPr>
              <a:t>interlockings</a:t>
            </a:r>
            <a:r>
              <a:rPr lang="en-US" sz="1200" kern="1200" dirty="0" smtClean="0">
                <a:solidFill>
                  <a:schemeClr val="tx1"/>
                </a:solidFill>
                <a:effectLst/>
                <a:latin typeface="Times New Roman" pitchFamily="18" charset="0"/>
                <a:ea typeface="+mn-ea"/>
                <a:cs typeface="+mn-cs"/>
              </a:rPr>
              <a:t> and for spring switches installed after October 1, 1950, in automatic block signal,</a:t>
            </a:r>
            <a:r>
              <a:rPr lang="en-US" sz="1200" u="sng" kern="120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train stop, train control or cab signal territory where movements over the switch exceed 20 miles per hour.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prescribes </a:t>
            </a:r>
            <a:r>
              <a:rPr lang="en-US" sz="1200" u="sng" kern="1200" dirty="0" smtClean="0">
                <a:solidFill>
                  <a:schemeClr val="tx1"/>
                </a:solidFill>
                <a:effectLst/>
                <a:latin typeface="Times New Roman" pitchFamily="18" charset="0"/>
                <a:ea typeface="+mn-ea"/>
                <a:cs typeface="+mn-cs"/>
              </a:rPr>
              <a:t>where</a:t>
            </a:r>
            <a:r>
              <a:rPr lang="en-US" sz="1200" kern="1200" dirty="0" smtClean="0">
                <a:solidFill>
                  <a:schemeClr val="tx1"/>
                </a:solidFill>
                <a:effectLst/>
                <a:latin typeface="Times New Roman" pitchFamily="18" charset="0"/>
                <a:ea typeface="+mn-ea"/>
                <a:cs typeface="+mn-cs"/>
              </a:rPr>
              <a:t> spring switch protection is required, whereas Rules 236.13 and 236.14 prescribe </a:t>
            </a:r>
            <a:r>
              <a:rPr lang="en-US" sz="1200" u="sng" kern="1200" dirty="0" smtClean="0">
                <a:solidFill>
                  <a:schemeClr val="tx1"/>
                </a:solidFill>
                <a:effectLst/>
                <a:latin typeface="Times New Roman" pitchFamily="18" charset="0"/>
                <a:ea typeface="+mn-ea"/>
                <a:cs typeface="+mn-cs"/>
              </a:rPr>
              <a:t>how</a:t>
            </a:r>
            <a:r>
              <a:rPr lang="en-US" sz="1200" kern="1200" dirty="0" smtClean="0">
                <a:solidFill>
                  <a:schemeClr val="tx1"/>
                </a:solidFill>
                <a:effectLst/>
                <a:latin typeface="Times New Roman" pitchFamily="18" charset="0"/>
                <a:ea typeface="+mn-ea"/>
                <a:cs typeface="+mn-cs"/>
              </a:rPr>
              <a:t> it will operate.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On all spring switches installed after October 1, 1950, in automatic block signal, train stop, train control, and cab signal territory where the speed exceeds 20 miles per hour, signal protection is required in the facing and both trailing routes.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Signal</a:t>
            </a:r>
            <a:r>
              <a:rPr lang="en-US" sz="1200" kern="1200" baseline="0" dirty="0" smtClean="0">
                <a:solidFill>
                  <a:schemeClr val="tx1"/>
                </a:solidFill>
                <a:effectLst/>
                <a:latin typeface="Times New Roman" pitchFamily="18" charset="0"/>
                <a:ea typeface="+mn-ea"/>
                <a:cs typeface="+mn-cs"/>
              </a:rPr>
              <a:t> p</a:t>
            </a:r>
            <a:r>
              <a:rPr lang="en-US" sz="1200" kern="1200" dirty="0" smtClean="0">
                <a:solidFill>
                  <a:schemeClr val="tx1"/>
                </a:solidFill>
                <a:effectLst/>
                <a:latin typeface="Times New Roman" pitchFamily="18" charset="0"/>
                <a:ea typeface="+mn-ea"/>
                <a:cs typeface="+mn-cs"/>
              </a:rPr>
              <a:t>rotection is required only with the current of traffic on track signaled for movement in one direction.</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Signal</a:t>
            </a:r>
            <a:r>
              <a:rPr lang="en-US" sz="1200" kern="1200" baseline="0" dirty="0" smtClean="0">
                <a:solidFill>
                  <a:schemeClr val="tx1"/>
                </a:solidFill>
                <a:effectLst/>
                <a:latin typeface="Times New Roman" pitchFamily="18" charset="0"/>
                <a:ea typeface="+mn-ea"/>
                <a:cs typeface="+mn-cs"/>
              </a:rPr>
              <a:t> p</a:t>
            </a:r>
            <a:r>
              <a:rPr lang="en-US" sz="1200" kern="1200" dirty="0" smtClean="0">
                <a:solidFill>
                  <a:schemeClr val="tx1"/>
                </a:solidFill>
                <a:effectLst/>
                <a:latin typeface="Times New Roman" pitchFamily="18" charset="0"/>
                <a:ea typeface="+mn-ea"/>
                <a:cs typeface="+mn-cs"/>
              </a:rPr>
              <a:t>rotection is required for movements against the current of traffic from the reverse main of main tracks to a single main track.</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38</a:t>
            </a:fld>
            <a:endParaRPr lang="en-US" altLang="en-US"/>
          </a:p>
        </p:txBody>
      </p:sp>
    </p:spTree>
    <p:extLst>
      <p:ext uri="{BB962C8B-B14F-4D97-AF65-F5344CB8AC3E}">
        <p14:creationId xmlns:p14="http://schemas.microsoft.com/office/powerpoint/2010/main" val="2027485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requires that control circuits of signals governing facing movements over a main track spring switch be selected through the switch circuit controller or a relay repeating the position of such circuit controller.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applies to </a:t>
            </a:r>
            <a:r>
              <a:rPr lang="en-US" sz="1200" kern="1200" dirty="0" err="1" smtClean="0">
                <a:solidFill>
                  <a:schemeClr val="tx1"/>
                </a:solidFill>
                <a:effectLst/>
                <a:latin typeface="Times New Roman" pitchFamily="18" charset="0"/>
                <a:ea typeface="+mn-ea"/>
                <a:cs typeface="+mn-cs"/>
              </a:rPr>
              <a:t>interlockings</a:t>
            </a:r>
            <a:r>
              <a:rPr lang="en-US" sz="1200" kern="1200" dirty="0" smtClean="0">
                <a:solidFill>
                  <a:schemeClr val="tx1"/>
                </a:solidFill>
                <a:effectLst/>
                <a:latin typeface="Times New Roman" pitchFamily="18" charset="0"/>
                <a:ea typeface="+mn-ea"/>
                <a:cs typeface="+mn-cs"/>
              </a:rPr>
              <a:t>, automatic block signal, and other protective systems.  </a:t>
            </a:r>
          </a:p>
          <a:p>
            <a:endParaRPr lang="en-US" sz="1200" kern="1200" dirty="0" smtClean="0">
              <a:solidFill>
                <a:schemeClr val="tx1"/>
              </a:solidFill>
              <a:effectLst/>
              <a:latin typeface="Times New Roman" pitchFamily="18" charset="0"/>
              <a:ea typeface="+mn-ea"/>
              <a:cs typeface="+mn-cs"/>
            </a:endParaRPr>
          </a:p>
          <a:p>
            <a:r>
              <a:rPr lang="en-US" sz="1200" i="1" kern="1200" dirty="0" smtClean="0">
                <a:solidFill>
                  <a:schemeClr val="tx1"/>
                </a:solidFill>
                <a:effectLst/>
                <a:latin typeface="Times New Roman" pitchFamily="18" charset="0"/>
                <a:ea typeface="+mn-ea"/>
                <a:cs typeface="+mn-cs"/>
              </a:rPr>
              <a:t>Note: Rules 236.303 and 236.342 apply to spring switches in interlocking and traffic control systems.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requires point protection for facing movements over spring switch.  Trailing point protection is not required.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Control circuits for facing movements must be selected through either switch circuit controller or track relay where switch shunting circuit is used.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applies to spring switches provided with signal protection in non-signaled territory.  It </a:t>
            </a:r>
            <a:r>
              <a:rPr lang="en-US" sz="1200" b="1" kern="1200" dirty="0" smtClean="0">
                <a:solidFill>
                  <a:schemeClr val="tx1"/>
                </a:solidFill>
                <a:effectLst/>
                <a:latin typeface="Times New Roman" pitchFamily="18" charset="0"/>
                <a:ea typeface="+mn-ea"/>
                <a:cs typeface="+mn-cs"/>
              </a:rPr>
              <a:t>does not </a:t>
            </a:r>
            <a:r>
              <a:rPr lang="en-US" sz="1200" kern="1200" dirty="0" smtClean="0">
                <a:solidFill>
                  <a:schemeClr val="tx1"/>
                </a:solidFill>
                <a:effectLst/>
                <a:latin typeface="Times New Roman" pitchFamily="18" charset="0"/>
                <a:ea typeface="+mn-ea"/>
                <a:cs typeface="+mn-cs"/>
              </a:rPr>
              <a:t>require such protection be provided, but if protection is provided, it must meet these requirements.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Test of spring switch shall be made by placing a one-fourth inch gage six inches from the end of the switch point on either the normal or reverse side and then placing the spring switch throw lever in either the </a:t>
            </a:r>
            <a:r>
              <a:rPr lang="en-US" sz="1200" u="sng" kern="1200" dirty="0" smtClean="0">
                <a:solidFill>
                  <a:schemeClr val="tx1"/>
                </a:solidFill>
                <a:effectLst/>
                <a:latin typeface="Times New Roman" pitchFamily="18" charset="0"/>
                <a:ea typeface="+mn-ea"/>
                <a:cs typeface="+mn-cs"/>
              </a:rPr>
              <a:t>full</a:t>
            </a:r>
            <a:r>
              <a:rPr lang="en-US" sz="1200" kern="1200" dirty="0" smtClean="0">
                <a:solidFill>
                  <a:schemeClr val="tx1"/>
                </a:solidFill>
                <a:effectLst/>
                <a:latin typeface="Times New Roman" pitchFamily="18" charset="0"/>
                <a:ea typeface="+mn-ea"/>
                <a:cs typeface="+mn-cs"/>
              </a:rPr>
              <a:t> normal or reverse position as appropriate.</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39</a:t>
            </a:fld>
            <a:endParaRPr lang="en-US" altLang="en-US"/>
          </a:p>
        </p:txBody>
      </p:sp>
    </p:spTree>
    <p:extLst>
      <p:ext uri="{BB962C8B-B14F-4D97-AF65-F5344CB8AC3E}">
        <p14:creationId xmlns:p14="http://schemas.microsoft.com/office/powerpoint/2010/main" val="1444777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prescribes how spring switch signal protection required by Rule 236.12 shall operate in automatic block signal territory when it </a:t>
            </a: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governs  movements with the current of traffic from a siding to main track signaled for movements in one direction; </a:t>
            </a: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governs movements from a siding to a main track signaled for movements in either direction; </a:t>
            </a: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governs movements from the end of double track territory signaled for movements in one direction with the current of traffic to single track territory.  </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It permits the use of approach or time locking an applies to automatic block signal territory only.</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Paragraph (a) sets forth the requirements for signals governing movements from siding to main track signaled for movements with the current of traffic.</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Paragraph (b) sets forth the requirements for signals governing movements against the current of traffic from the reverse main of main tracks to single track or from siding to main track signaled for movements in either direction when block into which signal governs is occupied by preceding trains or by opposing trains.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Paragraph (c) sets forth the requirements for signals governing movements against the current of traffic from the reverse main of main tracks to single track or from siding to main track signaled for movements in either direction when a train is approaching the switch within 1,500 feet in approach of the approach signal located stopping distance from the main track signal governing trailing movements over the spring switch.</a:t>
            </a:r>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40</a:t>
            </a:fld>
            <a:endParaRPr lang="en-US" altLang="en-US"/>
          </a:p>
        </p:txBody>
      </p:sp>
    </p:spTree>
    <p:extLst>
      <p:ext uri="{BB962C8B-B14F-4D97-AF65-F5344CB8AC3E}">
        <p14:creationId xmlns:p14="http://schemas.microsoft.com/office/powerpoint/2010/main" val="3349089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pPr>
            <a:r>
              <a:rPr lang="en-US" altLang="en-US" dirty="0" smtClean="0"/>
              <a:t>This rule requires automatic block, traffic control, train stop, train control, and cab signal territories</a:t>
            </a:r>
            <a:r>
              <a:rPr lang="en-US" altLang="en-US" baseline="0" dirty="0" smtClean="0"/>
              <a:t> to </a:t>
            </a:r>
            <a:r>
              <a:rPr lang="en-US" altLang="en-US" dirty="0" smtClean="0"/>
              <a:t>be designated in timetable instructions.</a:t>
            </a:r>
          </a:p>
          <a:p>
            <a:pPr marL="0" indent="0" eaLnBrk="1" hangingPunct="1">
              <a:buFontTx/>
              <a:buNone/>
            </a:pPr>
            <a:r>
              <a:rPr lang="en-US" altLang="en-US" dirty="0" smtClean="0"/>
              <a:t>They</a:t>
            </a:r>
            <a:r>
              <a:rPr lang="en-US" altLang="en-US" baseline="0" dirty="0" smtClean="0"/>
              <a:t> may</a:t>
            </a:r>
            <a:r>
              <a:rPr lang="en-US" altLang="en-US" dirty="0" smtClean="0"/>
              <a:t> be published in either timetable or special instructions in any manner the railroad chooses.  </a:t>
            </a:r>
          </a:p>
          <a:p>
            <a:pPr marL="0" indent="0" eaLnBrk="1" hangingPunct="1">
              <a:buFontTx/>
              <a:buNone/>
            </a:pPr>
            <a:endParaRPr lang="en-US" altLang="en-US" dirty="0" smtClean="0"/>
          </a:p>
          <a:p>
            <a:pPr marL="0" indent="0" eaLnBrk="1" hangingPunct="1">
              <a:buFontTx/>
              <a:buNone/>
            </a:pPr>
            <a:r>
              <a:rPr lang="en-US" altLang="en-US" i="1" dirty="0" smtClean="0"/>
              <a:t>Note: </a:t>
            </a:r>
            <a:r>
              <a:rPr lang="en-US" altLang="en-US" i="1" dirty="0" err="1" smtClean="0"/>
              <a:t>Interlockings</a:t>
            </a:r>
            <a:r>
              <a:rPr lang="en-US" altLang="en-US" i="1" dirty="0" smtClean="0"/>
              <a:t> are not required to be so designated</a:t>
            </a:r>
            <a:r>
              <a:rPr lang="en-US" alt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41</a:t>
            </a:fld>
            <a:endParaRPr lang="en-US" altLang="en-US"/>
          </a:p>
        </p:txBody>
      </p:sp>
    </p:spTree>
    <p:extLst>
      <p:ext uri="{BB962C8B-B14F-4D97-AF65-F5344CB8AC3E}">
        <p14:creationId xmlns:p14="http://schemas.microsoft.com/office/powerpoint/2010/main" val="803834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90000"/>
              </a:lnSpc>
              <a:buFontTx/>
              <a:buNone/>
            </a:pPr>
            <a:r>
              <a:rPr lang="en-US" altLang="en-US" sz="1200" dirty="0" smtClean="0"/>
              <a:t>An electric lock main track release circuit is primarily used to allow for </a:t>
            </a:r>
            <a:r>
              <a:rPr lang="en-US" altLang="en-US" sz="1200" u="none" dirty="0" smtClean="0"/>
              <a:t>a train on the main track to enter the side track while the main track is occupied without running the time delay required by time</a:t>
            </a:r>
            <a:r>
              <a:rPr lang="en-US" altLang="en-US" sz="1200" u="none" baseline="0" dirty="0" smtClean="0"/>
              <a:t> locking</a:t>
            </a:r>
            <a:r>
              <a:rPr lang="en-US" altLang="en-US" sz="1200" dirty="0" smtClean="0"/>
              <a:t>.</a:t>
            </a:r>
          </a:p>
          <a:p>
            <a:pPr marL="0" indent="0" eaLnBrk="1" hangingPunct="1">
              <a:lnSpc>
                <a:spcPct val="90000"/>
              </a:lnSpc>
              <a:buFontTx/>
              <a:buNone/>
            </a:pPr>
            <a:endParaRPr lang="en-US" altLang="en-US" sz="1200" dirty="0" smtClean="0"/>
          </a:p>
          <a:p>
            <a:r>
              <a:rPr lang="en-US" sz="1200" kern="1200" dirty="0" smtClean="0">
                <a:solidFill>
                  <a:schemeClr val="tx1"/>
                </a:solidFill>
                <a:effectLst/>
                <a:latin typeface="Times New Roman" pitchFamily="18" charset="0"/>
                <a:ea typeface="+mn-ea"/>
                <a:cs typeface="+mn-cs"/>
              </a:rPr>
              <a:t>This rule sets forth the requirements for main track releasing circuit for electric lock on hand-operated switch.</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a:t>
            </a:r>
            <a:r>
              <a:rPr lang="en-US" sz="1200" b="1" kern="1200" dirty="0" smtClean="0">
                <a:solidFill>
                  <a:schemeClr val="tx1"/>
                </a:solidFill>
                <a:effectLst/>
                <a:latin typeface="Times New Roman" pitchFamily="18" charset="0"/>
                <a:ea typeface="+mn-ea"/>
                <a:cs typeface="+mn-cs"/>
              </a:rPr>
              <a:t>does not </a:t>
            </a:r>
            <a:r>
              <a:rPr lang="en-US" sz="1200" kern="1200" dirty="0" smtClean="0">
                <a:solidFill>
                  <a:schemeClr val="tx1"/>
                </a:solidFill>
                <a:effectLst/>
                <a:latin typeface="Times New Roman" pitchFamily="18" charset="0"/>
                <a:ea typeface="+mn-ea"/>
                <a:cs typeface="+mn-cs"/>
              </a:rPr>
              <a:t>require that a main track quick release circuit be installed at electrically locked switches.  However, where such circuits are installed, the rule prohibits the electric lock releasing circuit on the main track from being of such length that distance or curvature of track will prevent a crew member standing at the switch from observing a train or car occupying the releasing circuit.</a:t>
            </a:r>
          </a:p>
          <a:p>
            <a:r>
              <a:rPr lang="en-US" sz="1200" kern="1200" dirty="0" smtClean="0">
                <a:solidFill>
                  <a:schemeClr val="tx1"/>
                </a:solidFill>
                <a:effectLst/>
                <a:latin typeface="Times New Roman" pitchFamily="18" charset="0"/>
                <a:ea typeface="+mn-ea"/>
                <a:cs typeface="+mn-cs"/>
              </a:rPr>
              <a:t> </a:t>
            </a:r>
          </a:p>
          <a:p>
            <a:pPr marL="0" indent="0" eaLnBrk="1" hangingPunct="1">
              <a:lnSpc>
                <a:spcPct val="90000"/>
              </a:lnSpc>
              <a:buFontTx/>
              <a:buNone/>
            </a:pP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42</a:t>
            </a:fld>
            <a:endParaRPr lang="en-US" altLang="en-US"/>
          </a:p>
        </p:txBody>
      </p:sp>
    </p:spTree>
    <p:extLst>
      <p:ext uri="{BB962C8B-B14F-4D97-AF65-F5344CB8AC3E}">
        <p14:creationId xmlns:p14="http://schemas.microsoft.com/office/powerpoint/2010/main" val="2824718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The rule also requires that where the electric lock releasing circuit extends into the fouling section of turnout, train shall be prevented from occupying the fouling section by pipe-connected or independently operated, electrically locked derail at the clearance point.  </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The releasing circuit shall be considered as extending into the fouling section if it extends further than the heel of the switch points.  </a:t>
            </a:r>
          </a:p>
          <a:p>
            <a:r>
              <a:rPr lang="en-US" sz="1200" kern="1200" dirty="0" smtClean="0">
                <a:solidFill>
                  <a:schemeClr val="tx1"/>
                </a:solidFill>
                <a:effectLst/>
                <a:latin typeface="Times New Roman" pitchFamily="18" charset="0"/>
                <a:ea typeface="+mn-ea"/>
                <a:cs typeface="+mn-cs"/>
              </a:rPr>
              <a:t> </a:t>
            </a:r>
          </a:p>
          <a:p>
            <a:r>
              <a:rPr lang="en-US" sz="1200" i="1" kern="1200" dirty="0" smtClean="0">
                <a:solidFill>
                  <a:schemeClr val="tx1"/>
                </a:solidFill>
                <a:effectLst/>
                <a:latin typeface="Times New Roman" pitchFamily="18" charset="0"/>
                <a:ea typeface="+mn-ea"/>
                <a:cs typeface="+mn-cs"/>
              </a:rPr>
              <a:t>Note: The provisions of Section 236.205(d) are applicable to the relay utilized to provide quick release as it is considered a “track circuit relay”.  If that relay is in its state of allowing quick release (i.e., normally energized relay being de-energized or, normally de-energized relay being energized), it shall effect the opening of the control circuits governing signals over the switch in either direction.</a:t>
            </a:r>
          </a:p>
          <a:p>
            <a:r>
              <a:rPr lang="en-US" sz="1200" kern="1200" dirty="0" smtClean="0">
                <a:solidFill>
                  <a:schemeClr val="tx1"/>
                </a:solidFill>
                <a:effectLst/>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43</a:t>
            </a:fld>
            <a:endParaRPr lang="en-US" altLang="en-US"/>
          </a:p>
        </p:txBody>
      </p:sp>
    </p:spTree>
    <p:extLst>
      <p:ext uri="{BB962C8B-B14F-4D97-AF65-F5344CB8AC3E}">
        <p14:creationId xmlns:p14="http://schemas.microsoft.com/office/powerpoint/2010/main" val="4001367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4</a:t>
            </a:fld>
            <a:endParaRPr lang="en-US" altLang="en-US" dirty="0"/>
          </a:p>
        </p:txBody>
      </p:sp>
    </p:spTree>
    <p:extLst>
      <p:ext uri="{BB962C8B-B14F-4D97-AF65-F5344CB8AC3E}">
        <p14:creationId xmlns:p14="http://schemas.microsoft.com/office/powerpoint/2010/main" val="543691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 are but a</a:t>
            </a:r>
            <a:r>
              <a:rPr lang="en-US" baseline="0" dirty="0" smtClean="0"/>
              <a:t> few mechanical interlocking using pipelines left in the country, this rule applies to pipeline connections in </a:t>
            </a:r>
            <a:r>
              <a:rPr lang="en-US" b="1" baseline="0" dirty="0" smtClean="0"/>
              <a:t>any signal system.</a:t>
            </a:r>
            <a:r>
              <a:rPr lang="en-US" b="0" baseline="0" dirty="0" smtClean="0"/>
              <a:t>  The purpose of this rule is to ensure that pipelines controlling switches, signal, derails, and other movable devices are:</a:t>
            </a:r>
          </a:p>
          <a:p>
            <a:endParaRPr lang="en-US" b="0" baseline="0" dirty="0" smtClean="0"/>
          </a:p>
          <a:p>
            <a:pPr marL="171450" indent="-171450">
              <a:buFont typeface="Arial" panose="020B0604020202020204" pitchFamily="34" charset="0"/>
              <a:buChar char="•"/>
            </a:pPr>
            <a:r>
              <a:rPr lang="en-US" b="0" baseline="0" dirty="0" smtClean="0"/>
              <a:t>Made of the proper material</a:t>
            </a:r>
          </a:p>
          <a:p>
            <a:pPr marL="171450" indent="-171450">
              <a:buFont typeface="Arial" panose="020B0604020202020204" pitchFamily="34" charset="0"/>
              <a:buChar char="•"/>
            </a:pPr>
            <a:r>
              <a:rPr lang="en-US" b="0" baseline="0" dirty="0" smtClean="0"/>
              <a:t>Connected properly</a:t>
            </a:r>
          </a:p>
          <a:p>
            <a:pPr marL="171450" indent="-171450">
              <a:buFont typeface="Arial" panose="020B0604020202020204" pitchFamily="34" charset="0"/>
              <a:buChar char="•"/>
            </a:pPr>
            <a:r>
              <a:rPr lang="en-US" b="0" baseline="0" dirty="0" smtClean="0"/>
              <a:t>Supported adequately to prevent binding</a:t>
            </a:r>
          </a:p>
          <a:p>
            <a:pPr marL="171450" indent="-171450">
              <a:buFont typeface="Arial" panose="020B0604020202020204" pitchFamily="34" charset="0"/>
              <a:buChar char="•"/>
            </a:pPr>
            <a:r>
              <a:rPr lang="en-US" b="0" baseline="0" dirty="0" smtClean="0"/>
              <a:t>Properly compensated for changes on temperature</a:t>
            </a:r>
          </a:p>
          <a:p>
            <a:pPr marL="171450" indent="-171450">
              <a:buFont typeface="Arial" panose="020B0604020202020204" pitchFamily="34" charset="0"/>
              <a:buChar char="•"/>
            </a:pPr>
            <a:r>
              <a:rPr lang="en-US" b="0" baseline="0" dirty="0" smtClean="0"/>
              <a:t>Assembled in such a manner that component pieces do not interfere with each other.  </a:t>
            </a:r>
            <a:endParaRPr lang="en-US" b="1" baseline="0" dirty="0" smtClean="0"/>
          </a:p>
          <a:p>
            <a:endParaRPr lang="en-US" baseline="0" dirty="0" smtClean="0"/>
          </a:p>
          <a:p>
            <a:r>
              <a:rPr lang="en-US" sz="1200" kern="1200" dirty="0" smtClean="0">
                <a:solidFill>
                  <a:schemeClr val="tx1"/>
                </a:solidFill>
                <a:effectLst/>
                <a:latin typeface="Times New Roman" pitchFamily="18" charset="0"/>
                <a:ea typeface="+mn-ea"/>
                <a:cs typeface="+mn-cs"/>
              </a:rPr>
              <a:t>This rule prescribes steel or wrought-iron pipe one inch or larger for operating connections of pipe-connected appliances, with each joint fully screwed into coupling with each end of pipe secured by two rivets.  Pipe shall be supported on carriers not more than 8 feet apart on tangent and curves of less than 2 degrees and not more than 7 feet apart on curves of more than 2 degrees.  Pipeline shall be properly aligned and compensated and couplings shall not foul carriers.  Up-and-down rods of mechanically operated signals may be three-fourths inch pipe or solid rod.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Steel or wrought-iron pipe prescribed by this rule is one-inch nominal inside diameter pipe, or 1.315 inch actual outside diameter pipe.  Three-fourths inch pipe measures 1.05 inch actual outside diameter.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Pipelines should be operated and carefully observed for bowing when pipe is under compression.  The pipeline shall be so installed that when a device is obstructed, the pipeline shall be prevented from bowing enough to permit latching of lever or full drive of power operated machine.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Carriers must be complete and properly assembled and spacing strictly adhered to.  Pipeline must be kept in proper alinement and carrier foundations must be secure and permit no movement when pipeline is operated.  </a:t>
            </a:r>
          </a:p>
          <a:p>
            <a:endParaRPr lang="en-US" sz="1200" kern="1200" dirty="0" smtClean="0">
              <a:solidFill>
                <a:schemeClr val="tx1"/>
              </a:solidFill>
              <a:effectLst/>
              <a:latin typeface="Times New Roman" pitchFamily="18" charset="0"/>
              <a:ea typeface="+mn-ea"/>
              <a:cs typeface="+mn-cs"/>
            </a:endParaRPr>
          </a:p>
          <a:p>
            <a:r>
              <a:rPr lang="en-US" sz="1200" b="1" kern="1200" dirty="0" smtClean="0">
                <a:solidFill>
                  <a:schemeClr val="tx1"/>
                </a:solidFill>
                <a:effectLst/>
                <a:latin typeface="Times New Roman" pitchFamily="18" charset="0"/>
                <a:ea typeface="+mn-ea"/>
                <a:cs typeface="+mn-cs"/>
              </a:rPr>
              <a:t>Bent or damaged pipe is prohibited.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a:t>
            </a:r>
            <a:r>
              <a:rPr lang="en-US" sz="1200" b="1" kern="1200" dirty="0" smtClean="0">
                <a:solidFill>
                  <a:schemeClr val="tx1"/>
                </a:solidFill>
                <a:effectLst/>
                <a:latin typeface="Times New Roman" pitchFamily="18" charset="0"/>
                <a:ea typeface="+mn-ea"/>
                <a:cs typeface="+mn-cs"/>
              </a:rPr>
              <a:t>does not </a:t>
            </a:r>
            <a:r>
              <a:rPr lang="en-US" sz="1200" kern="1200" dirty="0" smtClean="0">
                <a:solidFill>
                  <a:schemeClr val="tx1"/>
                </a:solidFill>
                <a:effectLst/>
                <a:latin typeface="Times New Roman" pitchFamily="18" charset="0"/>
                <a:ea typeface="+mn-ea"/>
                <a:cs typeface="+mn-cs"/>
              </a:rPr>
              <a:t>apply to pipeline used as </a:t>
            </a:r>
            <a:r>
              <a:rPr lang="en-US" sz="1200" kern="1200" dirty="0" smtClean="0">
                <a:solidFill>
                  <a:schemeClr val="tx1"/>
                </a:solidFill>
                <a:effectLst/>
                <a:latin typeface="Times New Roman" pitchFamily="18" charset="0"/>
                <a:ea typeface="+mn-ea"/>
                <a:cs typeface="+mn-cs"/>
                <a:sym typeface="WP TypographicSymbols"/>
              </a:rPr>
              <a:t>“</a:t>
            </a:r>
            <a:r>
              <a:rPr lang="en-US" sz="1200" kern="1200" dirty="0" smtClean="0">
                <a:solidFill>
                  <a:schemeClr val="tx1"/>
                </a:solidFill>
                <a:effectLst/>
                <a:latin typeface="Times New Roman" pitchFamily="18" charset="0"/>
                <a:ea typeface="+mn-ea"/>
                <a:cs typeface="+mn-cs"/>
              </a:rPr>
              <a:t>helper rods</a:t>
            </a:r>
            <a:r>
              <a:rPr lang="en-US" sz="1200" kern="1200" dirty="0" smtClean="0">
                <a:solidFill>
                  <a:schemeClr val="tx1"/>
                </a:solidFill>
                <a:effectLst/>
                <a:latin typeface="Times New Roman" pitchFamily="18" charset="0"/>
                <a:ea typeface="+mn-ea"/>
                <a:cs typeface="+mn-cs"/>
                <a:sym typeface="WP TypographicSymbols"/>
              </a:rPr>
              <a:t>”</a:t>
            </a:r>
            <a:r>
              <a:rPr lang="en-US" sz="1200" kern="1200" dirty="0" smtClean="0">
                <a:solidFill>
                  <a:schemeClr val="tx1"/>
                </a:solidFill>
                <a:effectLst/>
                <a:latin typeface="Times New Roman" pitchFamily="18" charset="0"/>
                <a:ea typeface="+mn-ea"/>
                <a:cs typeface="+mn-cs"/>
              </a:rPr>
              <a:t> associated with power-operated switch machines.</a:t>
            </a:r>
          </a:p>
          <a:p>
            <a:r>
              <a:rPr lang="en-US" sz="1200" kern="1200" dirty="0" smtClean="0">
                <a:solidFill>
                  <a:schemeClr val="tx1"/>
                </a:solidFill>
                <a:effectLst/>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44</a:t>
            </a:fld>
            <a:endParaRPr lang="en-US" altLang="en-US" dirty="0"/>
          </a:p>
        </p:txBody>
      </p:sp>
    </p:spTree>
    <p:extLst>
      <p:ext uri="{BB962C8B-B14F-4D97-AF65-F5344CB8AC3E}">
        <p14:creationId xmlns:p14="http://schemas.microsoft.com/office/powerpoint/2010/main" val="1721977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requires each railroad develop and adopt a software management control plan for existing processor-based signal and train control systems.  Each railroad must develop and adopt a software management control plan on or before December 6, 2005.  Each railroad commencing operations after June 6, 2005, is required to adopt a software management control plan prior to commencing operations.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Each railroad is then required to have its software management control plan fully implemented no later than 30 months after its adoption.  The deadline for implementation is June 6, 2008.</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sym typeface="WP TypographicSymbols"/>
              </a:rPr>
              <a:t>“</a:t>
            </a:r>
            <a:r>
              <a:rPr lang="en-US" sz="1200" kern="1200" dirty="0" smtClean="0">
                <a:solidFill>
                  <a:schemeClr val="tx1"/>
                </a:solidFill>
                <a:effectLst/>
                <a:latin typeface="Times New Roman" pitchFamily="18" charset="0"/>
                <a:ea typeface="+mn-ea"/>
                <a:cs typeface="+mn-cs"/>
              </a:rPr>
              <a:t>Software management control plan</a:t>
            </a:r>
            <a:r>
              <a:rPr lang="en-US" sz="1200" kern="1200" dirty="0" smtClean="0">
                <a:solidFill>
                  <a:schemeClr val="tx1"/>
                </a:solidFill>
                <a:effectLst/>
                <a:latin typeface="Times New Roman" pitchFamily="18" charset="0"/>
                <a:ea typeface="+mn-ea"/>
                <a:cs typeface="+mn-cs"/>
                <a:sym typeface="WP TypographicSymbols"/>
              </a:rPr>
              <a:t>”</a:t>
            </a:r>
            <a:r>
              <a:rPr lang="en-US" sz="1200" kern="1200" dirty="0" smtClean="0">
                <a:solidFill>
                  <a:schemeClr val="tx1"/>
                </a:solidFill>
                <a:effectLst/>
                <a:latin typeface="Times New Roman" pitchFamily="18" charset="0"/>
                <a:ea typeface="+mn-ea"/>
                <a:cs typeface="+mn-cs"/>
              </a:rPr>
              <a:t> means a plan designed to ensure that the proper and intended software version for each specific site and location is documented (mapped) and maintained through the life-cycle of the system.  </a:t>
            </a:r>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45</a:t>
            </a:fld>
            <a:endParaRPr lang="en-US" altLang="en-US"/>
          </a:p>
        </p:txBody>
      </p:sp>
    </p:spTree>
    <p:extLst>
      <p:ext uri="{BB962C8B-B14F-4D97-AF65-F5344CB8AC3E}">
        <p14:creationId xmlns:p14="http://schemas.microsoft.com/office/powerpoint/2010/main" val="35144682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The plan must further describe how the proper software configuration is to be identified and confirmed in the event of replacement, modification, or disarrangement of any part of the system.  The requirements of this section  apply to all software of processor-based signal and train control equipment in service on June 6, 2005.  The requirements do not apply to hardware except to a limited degree (disarrangement of hardware should be considered only for those occurrences of natural disasters (e.g., lightning, floods, etc.) or accidents (e.g., fires, derailments, automobiles that strike instrument housings, etc.) that destroy or damage equipment locations to the extent it requires replacement of processor-based equipment).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Products subject to the provisions contained in Part 236, Subpart H, are required to be developed, installed, implemented, and maintained in strict accordance with a configuration management control plan contained in an Federal Railroad Administration approved Product Safety Plan (PSP).  Configuration management is a process to ensure all documentation which describes a system and its various components are current and reflect the actual functional and physical characteristics (configuration) of the system throughout its life-cycle.  Software configuration control ensures that any software revision (e.g., addition, modification, or deletion) is prepared, authorized, receipt acknowledged, and placed in service in accordance with established procedures.  FRA defines a full “configuration management control plan” to mean a plan designed to ensure that the proper and intended product configuration, including the hardware components and software version, is documented and maintained through the life-cycle of the products in use.  The requirements of this section do not apply to configuration management required within a PSP although, a railroad may combine its software management control plan with the configuration management control plan for products a railroad may elect to be made subject to Subpart H.</a:t>
            </a:r>
          </a:p>
          <a:p>
            <a:r>
              <a:rPr lang="en-US" sz="1200" kern="1200" dirty="0" smtClean="0">
                <a:solidFill>
                  <a:schemeClr val="tx1"/>
                </a:solidFill>
                <a:effectLst/>
                <a:latin typeface="Times New Roman" pitchFamily="18" charset="0"/>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46</a:t>
            </a:fld>
            <a:endParaRPr lang="en-US" altLang="en-US"/>
          </a:p>
        </p:txBody>
      </p:sp>
    </p:spTree>
    <p:extLst>
      <p:ext uri="{BB962C8B-B14F-4D97-AF65-F5344CB8AC3E}">
        <p14:creationId xmlns:p14="http://schemas.microsoft.com/office/powerpoint/2010/main" val="3235709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 software management control plan is an inventory of software at each equipment location of a signal or train control system which includes each wayside location, each rail-highway grade crossing that provides safety-critical data to a signal or train control system, onboard each equipped locomotive, and at each departure test point.  The plan must reflect the existing software, software changes resulting from modifications, upgrades in software, upgrades in hardware that require new or modified software, and changes in operating conditions such as removal or addition of switches or signals, respacing, and increased speeds.  </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The plan should be updated to reflect each change and provide traceability to previous versions of software.  S&amp;TC personnel should be able to determine from the software management control plan precisely what software is installed at each location. </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A software management control plan will track the version of software that should be and is in use in all equipment locations of a signal and train control system.  The plan should identify and document for each equipment location devices that contain software.  FRA is not requiring railroads to track changes deeper than that at the PROM (PROMS, EPROMS, EEPROMS, etc.) level.  Accordingly, circuit boards with embedded memory and programmable memory devices should be identified in the plan.  The plan should identify the name of the executive or application software, software version number, software revision number, date of software revision, and a description of the software cyclic redundancy check.  In addition, the location of each spare PROM and circuit board with embedded memory should be identified.  The installation of a spare PROM or circuit board with embedded memory and the disposition of each shall be recorded in the software management control plan.  </a:t>
            </a:r>
            <a:r>
              <a:rPr lang="en-US" sz="1200" b="1" kern="1200" dirty="0" smtClean="0">
                <a:solidFill>
                  <a:schemeClr val="tx1"/>
                </a:solidFill>
                <a:effectLst/>
                <a:latin typeface="Times New Roman" pitchFamily="18" charset="0"/>
                <a:ea typeface="+mn-ea"/>
                <a:cs typeface="+mn-cs"/>
              </a:rPr>
              <a:t>The software management control plan should stipulate that when testing or otherwise, no PROM or circuit board with embedded memory may be replaced with another until it has been verified the replacement is correct.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 software management control plan must require the software to be maintained as specified, i.e., software shall be maintained strictly as required by design. The plan should require revisions (additions, modifications and deletions) to a processor-based equipment be made only upon written approval of the railroad</a:t>
            </a:r>
            <a:r>
              <a:rPr lang="en-US" sz="1200" kern="1200" dirty="0" smtClean="0">
                <a:solidFill>
                  <a:schemeClr val="tx1"/>
                </a:solidFill>
                <a:effectLst/>
                <a:latin typeface="Times New Roman" pitchFamily="18" charset="0"/>
                <a:ea typeface="+mn-ea"/>
                <a:cs typeface="+mn-cs"/>
                <a:sym typeface="WP TypographicSymbols"/>
              </a:rPr>
              <a:t>’</a:t>
            </a:r>
            <a:r>
              <a:rPr lang="en-US" sz="1200" kern="1200" dirty="0" smtClean="0">
                <a:solidFill>
                  <a:schemeClr val="tx1"/>
                </a:solidFill>
                <a:effectLst/>
                <a:latin typeface="Times New Roman" pitchFamily="18" charset="0"/>
                <a:ea typeface="+mn-ea"/>
                <a:cs typeface="+mn-cs"/>
              </a:rPr>
              <a:t>s designated responsible officer or his/her designated representative.  Each revision of the software shall be supported by documentation which includes and originates from a change request initiated by the railroad or the vendor and be attached to the revision document.  Software revision control shall require documentation that describes the reason for making the change and a description of the change, the supporting hardware and compatible interfaces.  Each software revision shall contain documentation that describes the functional description, change summary, and compatibility summary to ensure the revision meets the railroad</a:t>
            </a:r>
            <a:r>
              <a:rPr lang="en-US" sz="1200" kern="1200" dirty="0" smtClean="0">
                <a:solidFill>
                  <a:schemeClr val="tx1"/>
                </a:solidFill>
                <a:effectLst/>
                <a:latin typeface="Times New Roman" pitchFamily="18" charset="0"/>
                <a:ea typeface="+mn-ea"/>
                <a:cs typeface="+mn-cs"/>
                <a:sym typeface="WP TypographicSymbols"/>
              </a:rPr>
              <a:t>’</a:t>
            </a:r>
            <a:r>
              <a:rPr lang="en-US" sz="1200" kern="1200" dirty="0" smtClean="0">
                <a:solidFill>
                  <a:schemeClr val="tx1"/>
                </a:solidFill>
                <a:effectLst/>
                <a:latin typeface="Times New Roman" pitchFamily="18" charset="0"/>
                <a:ea typeface="+mn-ea"/>
                <a:cs typeface="+mn-cs"/>
              </a:rPr>
              <a:t>s requirements.  The documentation for each revision shall contain instructions for verifying and field testing any change not covered in the railroad</a:t>
            </a:r>
            <a:r>
              <a:rPr lang="en-US" sz="1200" kern="1200" dirty="0" smtClean="0">
                <a:solidFill>
                  <a:schemeClr val="tx1"/>
                </a:solidFill>
                <a:effectLst/>
                <a:latin typeface="Times New Roman" pitchFamily="18" charset="0"/>
                <a:ea typeface="+mn-ea"/>
                <a:cs typeface="+mn-cs"/>
                <a:sym typeface="WP TypographicSymbols"/>
              </a:rPr>
              <a:t>’</a:t>
            </a:r>
            <a:r>
              <a:rPr lang="en-US" sz="1200" kern="1200" dirty="0" smtClean="0">
                <a:solidFill>
                  <a:schemeClr val="tx1"/>
                </a:solidFill>
                <a:effectLst/>
                <a:latin typeface="Times New Roman" pitchFamily="18" charset="0"/>
                <a:ea typeface="+mn-ea"/>
                <a:cs typeface="+mn-cs"/>
              </a:rPr>
              <a:t>s rules, standards and procedures that govern installation, maintenance and testing of processor-based equipment.  Unless specifically identified otherwise in the documentation, each revision shall be installed and tested in accordance with the railroad</a:t>
            </a:r>
            <a:r>
              <a:rPr lang="en-US" sz="1200" kern="1200" dirty="0" smtClean="0">
                <a:solidFill>
                  <a:schemeClr val="tx1"/>
                </a:solidFill>
                <a:effectLst/>
                <a:latin typeface="Times New Roman" pitchFamily="18" charset="0"/>
                <a:ea typeface="+mn-ea"/>
                <a:cs typeface="+mn-cs"/>
                <a:sym typeface="WP TypographicSymbols"/>
              </a:rPr>
              <a:t>’</a:t>
            </a:r>
            <a:r>
              <a:rPr lang="en-US" sz="1200" kern="1200" dirty="0" smtClean="0">
                <a:solidFill>
                  <a:schemeClr val="tx1"/>
                </a:solidFill>
                <a:effectLst/>
                <a:latin typeface="Times New Roman" pitchFamily="18" charset="0"/>
                <a:ea typeface="+mn-ea"/>
                <a:cs typeface="+mn-cs"/>
              </a:rPr>
              <a:t>s rules, standards, and procedures.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 software management control plan should specify that a safety-critical software upgrade, patch, or revision from a supplier, must be installed without undue delay.  The plan should identify interim steps to be taken to assure safety of train operations and the motoring public until the safety-critical upgrade, patch, or revision has been installed.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Upon completion of each revision, the software management control plan shall be updated to reflect the change, including software revision number, version number, and date and time installed, and name of individual performing the installation.  A record of the revision installation shall be submitted to the responsible railroad official or his/her designated representative, to document that the revision has been installed.  The results of tests validating each revision should be included and must be recorded and made part of the software management control plan record.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 software management control plan is required to be maintained on file at a designated railroad office, or offices, and available for review or replication by FRA Inspectors or FRA-certified State Inspectors.  </a:t>
            </a:r>
            <a:r>
              <a:rPr lang="en-US" sz="1200" i="1" kern="1200" dirty="0" smtClean="0">
                <a:solidFill>
                  <a:schemeClr val="tx1"/>
                </a:solidFill>
                <a:effectLst/>
                <a:latin typeface="Times New Roman" pitchFamily="18" charset="0"/>
                <a:ea typeface="+mn-ea"/>
                <a:cs typeface="+mn-cs"/>
              </a:rPr>
              <a:t>(See FRA Technical Bulletin S-06-01 and S-07-01)</a:t>
            </a:r>
            <a:endParaRPr lang="en-US"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47</a:t>
            </a:fld>
            <a:endParaRPr lang="en-US" altLang="en-US"/>
          </a:p>
        </p:txBody>
      </p:sp>
    </p:spTree>
    <p:extLst>
      <p:ext uri="{BB962C8B-B14F-4D97-AF65-F5344CB8AC3E}">
        <p14:creationId xmlns:p14="http://schemas.microsoft.com/office/powerpoint/2010/main" val="5226835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rules requires that each signal be positioned and aligned so that the aspect it displays is clearly associated with the track it governs.</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Signal personnel must be alert for installation where it is possible to mistake the aspect of one signal for that of another.</a:t>
            </a:r>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48</a:t>
            </a:fld>
            <a:endParaRPr lang="en-US" altLang="en-US"/>
          </a:p>
        </p:txBody>
      </p:sp>
    </p:spTree>
    <p:extLst>
      <p:ext uri="{BB962C8B-B14F-4D97-AF65-F5344CB8AC3E}">
        <p14:creationId xmlns:p14="http://schemas.microsoft.com/office/powerpoint/2010/main" val="15003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requires one-half inch clearance between a semaphore arm and any object which may interfere with its operation.</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Operational test of semaphore signal should be made to insure any object, including light unit, clears arm, and spectacle at least one-half inch throughout its arc of travel.</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49</a:t>
            </a:fld>
            <a:endParaRPr lang="en-US" altLang="en-US"/>
          </a:p>
        </p:txBody>
      </p:sp>
    </p:spTree>
    <p:extLst>
      <p:ext uri="{BB962C8B-B14F-4D97-AF65-F5344CB8AC3E}">
        <p14:creationId xmlns:p14="http://schemas.microsoft.com/office/powerpoint/2010/main" val="7744589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prescribes how aspects shall be shown, that each aspect shall be named and indicate action to be taken and the fundamental indications of the aspects.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It provides that signals may be qualified and prohibits the use of reflector lenses or buttons or other devices depending upon reflected light for visibility in lieu of signal aspects.  It prescribes that the names, indications, and aspects be defined in the railroad's operating rule books or special instructions.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Applies to all system.  Each aspect and indication is required to be defined in railroad's rule book or special instructions.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Use of </a:t>
            </a:r>
            <a:r>
              <a:rPr lang="en-US" sz="1200" b="1" kern="1200" dirty="0" smtClean="0">
                <a:solidFill>
                  <a:schemeClr val="tx1"/>
                </a:solidFill>
                <a:effectLst/>
                <a:latin typeface="Times New Roman" pitchFamily="18" charset="0"/>
                <a:ea typeface="+mn-ea"/>
                <a:cs typeface="+mn-cs"/>
              </a:rPr>
              <a:t>single white light is prohibited </a:t>
            </a:r>
            <a:r>
              <a:rPr lang="en-US" sz="1200" kern="1200" dirty="0" smtClean="0">
                <a:solidFill>
                  <a:schemeClr val="tx1"/>
                </a:solidFill>
                <a:effectLst/>
                <a:latin typeface="Times New Roman" pitchFamily="18" charset="0"/>
                <a:ea typeface="+mn-ea"/>
                <a:cs typeface="+mn-cs"/>
              </a:rPr>
              <a:t>except for indicators of protective devices such as hotbox or dragging equipment detectors and for use as a qualifying appurtenance.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It is permissible for railroads to qualify red aspect to permit its use to indicate "Proceed at Restricted Speed" without requiring stop (see Rule 236.204).  Such signals are generally used in mountain grade territory</a:t>
            </a:r>
            <a:r>
              <a:rPr lang="en-US" sz="1200" kern="1200" baseline="0" dirty="0" smtClean="0">
                <a:solidFill>
                  <a:schemeClr val="tx1"/>
                </a:solidFill>
                <a:effectLst/>
                <a:latin typeface="Times New Roman" pitchFamily="18" charset="0"/>
                <a:ea typeface="+mn-ea"/>
                <a:cs typeface="+mn-cs"/>
              </a:rPr>
              <a:t> where it may be difficult to restart a train once it has made a complete stop.  </a:t>
            </a:r>
            <a:r>
              <a:rPr lang="en-US" sz="1200" kern="1200" dirty="0" smtClean="0">
                <a:solidFill>
                  <a:schemeClr val="tx1"/>
                </a:solidFill>
                <a:effectLst/>
                <a:latin typeface="Times New Roman" pitchFamily="18" charset="0"/>
                <a:ea typeface="+mn-ea"/>
                <a:cs typeface="+mn-cs"/>
              </a:rPr>
              <a:t>Yellow or lunar aspect must be used to approach such signals.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 absence of a semaphore arm on a semaphore signal is an imperfectly displayed signal and does not meet these requirements.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Fixed signal aspects, without lights or which depend for visibility upon a reflected light from an external source, is in violation of this part for night train operation.</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 rule prohibits future installation of reflective devices in lieu of signal aspects such as the yellow triangle that will permit a higher speed when certain aspects are displayed.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 failure of a lamp in a light signal, a false restrictive position of a semaphore arm or the absence of a qualifying appurtenance shall not cause a signal to display a more favorable aspect than intended.  </a:t>
            </a:r>
            <a:r>
              <a:rPr lang="en-US" sz="1200" i="1" kern="1200" dirty="0" smtClean="0">
                <a:solidFill>
                  <a:schemeClr val="tx1"/>
                </a:solidFill>
                <a:effectLst/>
                <a:latin typeface="Times New Roman" pitchFamily="18" charset="0"/>
                <a:ea typeface="+mn-ea"/>
                <a:cs typeface="+mn-cs"/>
              </a:rPr>
              <a:t>(See</a:t>
            </a:r>
            <a:r>
              <a:rPr lang="en-US" sz="1200" i="1" kern="1200" baseline="0" dirty="0" smtClean="0">
                <a:solidFill>
                  <a:schemeClr val="tx1"/>
                </a:solidFill>
                <a:effectLst/>
                <a:latin typeface="Times New Roman" pitchFamily="18" charset="0"/>
                <a:ea typeface="+mn-ea"/>
                <a:cs typeface="+mn-cs"/>
              </a:rPr>
              <a:t> FRA T</a:t>
            </a:r>
            <a:r>
              <a:rPr lang="en-US" sz="1200" i="1" kern="1200" dirty="0" smtClean="0">
                <a:solidFill>
                  <a:schemeClr val="tx1"/>
                </a:solidFill>
                <a:effectLst/>
                <a:latin typeface="Times New Roman" pitchFamily="18" charset="0"/>
                <a:ea typeface="+mn-ea"/>
                <a:cs typeface="+mn-cs"/>
              </a:rPr>
              <a:t>echnical Bulletin S-99-01)</a:t>
            </a:r>
            <a:endParaRPr lang="en-US"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51</a:t>
            </a:fld>
            <a:endParaRPr lang="en-US" altLang="en-US"/>
          </a:p>
        </p:txBody>
      </p:sp>
    </p:spTree>
    <p:extLst>
      <p:ext uri="{BB962C8B-B14F-4D97-AF65-F5344CB8AC3E}">
        <p14:creationId xmlns:p14="http://schemas.microsoft.com/office/powerpoint/2010/main" val="34431641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A red light, a series of horizontal lights or a semaphore blade in a horizontal position shall be used to indicate stop.</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53</a:t>
            </a:fld>
            <a:endParaRPr lang="en-US" altLang="en-US"/>
          </a:p>
        </p:txBody>
      </p:sp>
    </p:spTree>
    <p:extLst>
      <p:ext uri="{BB962C8B-B14F-4D97-AF65-F5344CB8AC3E}">
        <p14:creationId xmlns:p14="http://schemas.microsoft.com/office/powerpoint/2010/main" val="4707265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 yellow light, a lunar light, or a series of lights or a semaphore blade in the upper or lower quadrant at an angle of approximately 45 degrees to the vertical, shall be used to indicate that speed is to be restricted and stop may be required.</a:t>
            </a:r>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54</a:t>
            </a:fld>
            <a:endParaRPr lang="en-US" altLang="en-US"/>
          </a:p>
        </p:txBody>
      </p:sp>
    </p:spTree>
    <p:extLst>
      <p:ext uri="{BB962C8B-B14F-4D97-AF65-F5344CB8AC3E}">
        <p14:creationId xmlns:p14="http://schemas.microsoft.com/office/powerpoint/2010/main" val="16758182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A green light, a series of vertical lights, or a semaphore blade in a vertical position in the upper quadrant or 60</a:t>
            </a:r>
            <a:r>
              <a:rPr lang="en-US" sz="1200" kern="1200" dirty="0" smtClean="0">
                <a:solidFill>
                  <a:schemeClr val="tx1"/>
                </a:solidFill>
                <a:effectLst/>
                <a:latin typeface="Times New Roman" pitchFamily="18" charset="0"/>
                <a:ea typeface="+mn-ea"/>
                <a:cs typeface="+mn-cs"/>
                <a:sym typeface="Symbol"/>
              </a:rPr>
              <a:t></a:t>
            </a:r>
            <a:r>
              <a:rPr lang="en-US" sz="1200" kern="1200" dirty="0" smtClean="0">
                <a:solidFill>
                  <a:schemeClr val="tx1"/>
                </a:solidFill>
                <a:effectLst/>
                <a:latin typeface="Times New Roman" pitchFamily="18" charset="0"/>
                <a:ea typeface="+mn-ea"/>
                <a:cs typeface="+mn-cs"/>
              </a:rPr>
              <a:t> or 90</a:t>
            </a:r>
            <a:r>
              <a:rPr lang="en-US" sz="1200" kern="1200" dirty="0" smtClean="0">
                <a:solidFill>
                  <a:schemeClr val="tx1"/>
                </a:solidFill>
                <a:effectLst/>
                <a:latin typeface="Times New Roman" pitchFamily="18" charset="0"/>
                <a:ea typeface="+mn-ea"/>
                <a:cs typeface="+mn-cs"/>
                <a:sym typeface="Symbol"/>
              </a:rPr>
              <a:t></a:t>
            </a:r>
            <a:r>
              <a:rPr lang="en-US" sz="1200" kern="1200" dirty="0" smtClean="0">
                <a:solidFill>
                  <a:schemeClr val="tx1"/>
                </a:solidFill>
                <a:effectLst/>
                <a:latin typeface="Times New Roman" pitchFamily="18" charset="0"/>
                <a:ea typeface="+mn-ea"/>
                <a:cs typeface="+mn-cs"/>
              </a:rPr>
              <a:t> in the lower quadrant shall be used to indicate proceed at authorized speed.</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55</a:t>
            </a:fld>
            <a:endParaRPr lang="en-US" altLang="en-US"/>
          </a:p>
        </p:txBody>
      </p:sp>
    </p:spTree>
    <p:extLst>
      <p:ext uri="{BB962C8B-B14F-4D97-AF65-F5344CB8AC3E}">
        <p14:creationId xmlns:p14="http://schemas.microsoft.com/office/powerpoint/2010/main" val="221658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86DBB0B6-0BA0-4710-AC36-C443F8365A74}" type="slidenum">
              <a:rPr lang="en-US" altLang="en-US" sz="1300"/>
              <a:pPr eaLnBrk="1" hangingPunct="1"/>
              <a:t>5</a:t>
            </a:fld>
            <a:endParaRPr lang="en-US" altLang="en-US" sz="1300"/>
          </a:p>
        </p:txBody>
      </p:sp>
      <p:sp>
        <p:nvSpPr>
          <p:cNvPr id="111619"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t>The term</a:t>
            </a:r>
            <a:r>
              <a:rPr lang="en-US" altLang="en-US" baseline="0" dirty="0" smtClean="0"/>
              <a:t> plans include circuit plans, location plans, and track profiles.</a:t>
            </a:r>
            <a:endParaRPr lang="en-US" altLang="en-US" dirty="0" smtClean="0"/>
          </a:p>
          <a:p>
            <a:pPr eaLnBrk="1" hangingPunct="1"/>
            <a:endParaRPr lang="en-US" altLang="en-US" dirty="0" smtClean="0"/>
          </a:p>
          <a:p>
            <a:pPr eaLnBrk="1" hangingPunct="1"/>
            <a:r>
              <a:rPr lang="en-US" altLang="en-US" dirty="0" smtClean="0"/>
              <a:t>Where</a:t>
            </a:r>
            <a:r>
              <a:rPr lang="en-US" altLang="en-US" baseline="0" dirty="0" smtClean="0"/>
              <a:t> plans are kept</a:t>
            </a:r>
            <a:r>
              <a:rPr lang="en-US" altLang="en-US" dirty="0" smtClean="0"/>
              <a:t> may sound like a minor issue,</a:t>
            </a:r>
            <a:r>
              <a:rPr lang="en-US" altLang="en-US" baseline="0" dirty="0" smtClean="0"/>
              <a:t> but it is actually critical to safe operation of the signal system.  Correct circuit plans assist in preventing connection errors when reconnecting wires that have been disarranged  for testing or trouble shooting.  They also provide a valuable job aid and guide in trouble shooting system faults.</a:t>
            </a:r>
          </a:p>
          <a:p>
            <a:pPr eaLnBrk="1" hangingPunct="1"/>
            <a:endParaRPr lang="en-US" altLang="en-US" baseline="0" dirty="0" smtClean="0"/>
          </a:p>
          <a:p>
            <a:pPr eaLnBrk="1" hangingPunct="1"/>
            <a:r>
              <a:rPr lang="en-US" altLang="en-US" baseline="0" dirty="0" smtClean="0"/>
              <a:t>While this rule only requires plans to be kept at </a:t>
            </a:r>
            <a:r>
              <a:rPr lang="en-US" altLang="en-US" baseline="0" dirty="0" err="1" smtClean="0"/>
              <a:t>interlockings</a:t>
            </a:r>
            <a:r>
              <a:rPr lang="en-US" altLang="en-US" baseline="0" dirty="0" smtClean="0"/>
              <a:t>, automatic signals and controlled points, it is an industry standard and highly recommended that plans be kept at all signal locations. </a:t>
            </a:r>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requires signals to be adequately spaced to provide proper distances for reducing speeds or stopping by use of other than an emergency brake application before reaching the point where reduced speed or stopping is required.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also requires that in ACS, ATC and ATS territory, these braking distances be adequate to compensate for the 8 second delay time which is designed into almost all ACS, ATC and ATS systems.   Section 236.563 states in part, “. . . and the spacing of signals to meet the requirements of 236.24 shall take into consideration the delay time.”  Thus, the proper spacing of signals must also include the spacing of code change points so that a train may comply with the indications of a cab signal, train stop or train control system without using an emergency brake application before reaching the point where reduced speed or a stop is required.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a:t>
            </a:r>
            <a:r>
              <a:rPr lang="en-US" sz="1200" kern="1200" baseline="0" dirty="0" smtClean="0">
                <a:solidFill>
                  <a:schemeClr val="tx1"/>
                </a:solidFill>
                <a:effectLst/>
                <a:latin typeface="Times New Roman" pitchFamily="18" charset="0"/>
                <a:ea typeface="+mn-ea"/>
                <a:cs typeface="+mn-cs"/>
              </a:rPr>
              <a:t> railroad</a:t>
            </a:r>
            <a:r>
              <a:rPr lang="en-US" sz="1200" kern="1200" dirty="0" smtClean="0">
                <a:solidFill>
                  <a:schemeClr val="tx1"/>
                </a:solidFill>
                <a:effectLst/>
                <a:latin typeface="Times New Roman" pitchFamily="18" charset="0"/>
                <a:ea typeface="+mn-ea"/>
                <a:cs typeface="+mn-cs"/>
              </a:rPr>
              <a:t>'s braking distance charts shall be used to determine proper spacing.  In event a railroad does not have a braking distance chart, braking tests may be required at suspected locations.</a:t>
            </a:r>
          </a:p>
          <a:p>
            <a:r>
              <a:rPr lang="en-US" sz="1200" kern="1200" dirty="0" smtClean="0">
                <a:solidFill>
                  <a:schemeClr val="tx1"/>
                </a:solidFill>
                <a:effectLst/>
                <a:latin typeface="Times New Roman" pitchFamily="18" charset="0"/>
                <a:ea typeface="+mn-ea"/>
                <a:cs typeface="+mn-cs"/>
              </a:rPr>
              <a:t> </a:t>
            </a:r>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56</a:t>
            </a:fld>
            <a:endParaRPr lang="en-US" altLang="en-US"/>
          </a:p>
        </p:txBody>
      </p:sp>
    </p:spTree>
    <p:extLst>
      <p:ext uri="{BB962C8B-B14F-4D97-AF65-F5344CB8AC3E}">
        <p14:creationId xmlns:p14="http://schemas.microsoft.com/office/powerpoint/2010/main" val="27142476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requires that buffing device be so maintained that it cannot cause a signal to display a less restrictive aspect than intended.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Operational test should be made to observe that oil or air buffers operate properly.</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In the event the buffing device causes a signal to display a less restrictive aspect than intended, a false proceed report shall be filed with the FRA.</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58</a:t>
            </a:fld>
            <a:endParaRPr lang="en-US" altLang="en-US"/>
          </a:p>
        </p:txBody>
      </p:sp>
    </p:spTree>
    <p:extLst>
      <p:ext uri="{BB962C8B-B14F-4D97-AF65-F5344CB8AC3E}">
        <p14:creationId xmlns:p14="http://schemas.microsoft.com/office/powerpoint/2010/main" val="42843142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59</a:t>
            </a:fld>
            <a:endParaRPr lang="en-US" altLang="en-US"/>
          </a:p>
        </p:txBody>
      </p:sp>
    </p:spTree>
    <p:extLst>
      <p:ext uri="{BB962C8B-B14F-4D97-AF65-F5344CB8AC3E}">
        <p14:creationId xmlns:p14="http://schemas.microsoft.com/office/powerpoint/2010/main" val="13222078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Track</a:t>
            </a:r>
            <a:r>
              <a:rPr lang="en-US" baseline="0" dirty="0" smtClean="0"/>
              <a:t> circuits are the critical link between the signal system and the moving train.  The proper installation, adjustment, and maintenance is crucial to proper operation of the entire system.</a:t>
            </a:r>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60</a:t>
            </a:fld>
            <a:endParaRPr lang="en-US" altLang="en-US"/>
          </a:p>
        </p:txBody>
      </p:sp>
    </p:spTree>
    <p:extLst>
      <p:ext uri="{BB962C8B-B14F-4D97-AF65-F5344CB8AC3E}">
        <p14:creationId xmlns:p14="http://schemas.microsoft.com/office/powerpoint/2010/main" val="32908630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is the standard by which all track circuits which control home signals or locking circuits shall be designed and installed.  This rule is not applicable to track circuits which do not affect the safety of train operation.</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Applies to all types of track circuits which control home signals or locking circuits.  Does not apply to track circuits that do not affect safety of train operation such as annunciator circuits or approach lighting circuits on non-signaled sidings.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Automatic train stop, train control, and cab signal systems track circuits required to be de-energized under this rule include those superimposed on track circuits of the conjunctive system.</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Maximum authorized speed through a turnout equipped with shunt fouling circuit is 45 mph. </a:t>
            </a:r>
          </a:p>
          <a:p>
            <a:r>
              <a:rPr lang="en-US" sz="1200" kern="1200" dirty="0" smtClean="0">
                <a:solidFill>
                  <a:schemeClr val="tx1"/>
                </a:solidFill>
                <a:effectLst/>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61</a:t>
            </a:fld>
            <a:endParaRPr lang="en-US" altLang="en-US"/>
          </a:p>
        </p:txBody>
      </p:sp>
    </p:spTree>
    <p:extLst>
      <p:ext uri="{BB962C8B-B14F-4D97-AF65-F5344CB8AC3E}">
        <p14:creationId xmlns:p14="http://schemas.microsoft.com/office/powerpoint/2010/main" val="35134702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Track relay shall be de-energized or device that functions as a track relay shall be in its most  restrictive state when a rail is broken or a rail or switch frog is removed; when any part of the track circuit or fouling section is occupied by a train, locomotive or car; and, where switch shunting circuit is used, when switch is not in proper position, facing point lock is not locked, or independently operated derail is not in derailing position.</a:t>
            </a:r>
          </a:p>
          <a:p>
            <a:r>
              <a:rPr lang="en-US" sz="1200" kern="1200" dirty="0" smtClean="0">
                <a:solidFill>
                  <a:schemeClr val="tx1"/>
                </a:solidFill>
                <a:effectLst/>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62</a:t>
            </a:fld>
            <a:endParaRPr lang="en-US" altLang="en-US"/>
          </a:p>
        </p:txBody>
      </p:sp>
    </p:spTree>
    <p:extLst>
      <p:ext uri="{BB962C8B-B14F-4D97-AF65-F5344CB8AC3E}">
        <p14:creationId xmlns:p14="http://schemas.microsoft.com/office/powerpoint/2010/main" val="22942702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Track circuits are required</a:t>
            </a:r>
            <a:r>
              <a:rPr lang="en-US" sz="1200" kern="1200" baseline="0" dirty="0" smtClean="0">
                <a:solidFill>
                  <a:schemeClr val="tx1"/>
                </a:solidFill>
                <a:effectLst/>
                <a:latin typeface="Times New Roman" pitchFamily="18" charset="0"/>
                <a:ea typeface="+mn-ea"/>
                <a:cs typeface="+mn-cs"/>
              </a:rPr>
              <a:t> to provide broken rail protection, with a few exceptions.</a:t>
            </a:r>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It is not a violation of this rule if the track relay is not de-energized or the device that functions as a track relay is not in its most restrictive state when a rail is broken or removed in a shunt fouling circuit; when a break occurs between the end of a rail and track circuit connector, within the limits of a rail-joint bond appliance, or other protective device; as a result of leakage current or foreign current in the rear of a point where a break occurs; or as a result of sand, rust, dirt, grease, or foreign matter preventing shunting.</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Where sand, rust, dirt, grease, or other foreign matter is known to prevent, or possibly prevent, effective shunting, the carrier is required to take adequate measures to safeguard safety of train operation.</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Track relay must be in de-energized position or device that functions as a track relay must be in its most restrictive state when a rail is removed.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Non-shunting sections caused by insulated rail joint stagger on short track circuits and in connection with crossing frogs are one of the most overlooked variances with this rule.  Staggered insulated rail joints in excess of five (5) feet create the possibility of cars or locomotives occupying part of a track circuit undetected.</a:t>
            </a:r>
          </a:p>
          <a:p>
            <a:endParaRPr lang="en-US" dirty="0" smtClean="0"/>
          </a:p>
          <a:p>
            <a:r>
              <a:rPr lang="en-US" sz="1200" kern="1200" dirty="0" smtClean="0">
                <a:solidFill>
                  <a:schemeClr val="tx1"/>
                </a:solidFill>
                <a:effectLst/>
                <a:latin typeface="Times New Roman" pitchFamily="18" charset="0"/>
                <a:ea typeface="+mn-ea"/>
                <a:cs typeface="+mn-cs"/>
              </a:rPr>
              <a:t> </a:t>
            </a:r>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63</a:t>
            </a:fld>
            <a:endParaRPr lang="en-US" altLang="en-US"/>
          </a:p>
        </p:txBody>
      </p:sp>
    </p:spTree>
    <p:extLst>
      <p:ext uri="{BB962C8B-B14F-4D97-AF65-F5344CB8AC3E}">
        <p14:creationId xmlns:p14="http://schemas.microsoft.com/office/powerpoint/2010/main" val="29037010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 cut section refers to an arrange where a block section is too</a:t>
            </a:r>
            <a:r>
              <a:rPr lang="en-US" sz="1200" kern="1200" baseline="0" dirty="0" smtClean="0">
                <a:solidFill>
                  <a:schemeClr val="tx1"/>
                </a:solidFill>
                <a:effectLst/>
                <a:latin typeface="Times New Roman" pitchFamily="18" charset="0"/>
                <a:ea typeface="+mn-ea"/>
                <a:cs typeface="+mn-cs"/>
              </a:rPr>
              <a:t> long to maintain a single track circuit due to current leakage through ties and ballast.  In such cases the block is divided into sections called cut sections.  If the section does not reach to the signal it may be repeated through adjacent sections by a track relay.  These sections are referred to as relayed cut sections.  </a:t>
            </a:r>
            <a:r>
              <a:rPr lang="en-US" sz="1200" kern="1200" dirty="0" smtClean="0">
                <a:solidFill>
                  <a:schemeClr val="tx1"/>
                </a:solidFill>
                <a:effectLst/>
                <a:latin typeface="Times New Roman" pitchFamily="18" charset="0"/>
                <a:ea typeface="+mn-ea"/>
                <a:cs typeface="+mn-cs"/>
              </a:rPr>
              <a:t>This rule requires that where energy of non-coded direct-current track circuit is supplied through contacts of adjoining non-coded track relay, energy circuit shall be opened and track circuit shunted when relay is de-energized.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a:t>
            </a:r>
            <a:r>
              <a:rPr lang="en-US" sz="1200" kern="1200" baseline="0" dirty="0" smtClean="0">
                <a:solidFill>
                  <a:schemeClr val="tx1"/>
                </a:solidFill>
                <a:effectLst/>
                <a:latin typeface="Times New Roman" pitchFamily="18" charset="0"/>
                <a:ea typeface="+mn-ea"/>
                <a:cs typeface="+mn-cs"/>
              </a:rPr>
              <a:t> rule a</a:t>
            </a:r>
            <a:r>
              <a:rPr lang="en-US" sz="1200" kern="1200" dirty="0" smtClean="0">
                <a:solidFill>
                  <a:schemeClr val="tx1"/>
                </a:solidFill>
                <a:effectLst/>
                <a:latin typeface="Times New Roman" pitchFamily="18" charset="0"/>
                <a:ea typeface="+mn-ea"/>
                <a:cs typeface="+mn-cs"/>
              </a:rPr>
              <a:t>pplies at relayed cut-section of non-coded direct-current track circuit only, including polar, neutral or biased relays.</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64</a:t>
            </a:fld>
            <a:endParaRPr lang="en-US" altLang="en-US"/>
          </a:p>
        </p:txBody>
      </p:sp>
    </p:spTree>
    <p:extLst>
      <p:ext uri="{BB962C8B-B14F-4D97-AF65-F5344CB8AC3E}">
        <p14:creationId xmlns:p14="http://schemas.microsoft.com/office/powerpoint/2010/main" val="22088821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relayed</a:t>
            </a:r>
            <a:r>
              <a:rPr lang="en-US" baseline="0" dirty="0" smtClean="0"/>
              <a:t> cut section is to transmit information regarding the system status through track circuits over distances that are longer than any individual track circuit.  This could be accomplished by simply opening the track circuit battery leads through the previous track circuits relay.  </a:t>
            </a:r>
          </a:p>
          <a:p>
            <a:endParaRPr lang="en-US" baseline="0" dirty="0" smtClean="0"/>
          </a:p>
          <a:p>
            <a:r>
              <a:rPr lang="en-US" baseline="0" dirty="0" smtClean="0"/>
              <a:t>However, some railroad cross ties that are treated with preservatives can act as a battery when interacting with chemicals in the ballast.  To prevent these natural batteries from falsely energizing the track relay this rule requires that the track lead be shunted. </a:t>
            </a:r>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66</a:t>
            </a:fld>
            <a:endParaRPr lang="en-US" altLang="en-US"/>
          </a:p>
        </p:txBody>
      </p:sp>
    </p:spTree>
    <p:extLst>
      <p:ext uri="{BB962C8B-B14F-4D97-AF65-F5344CB8AC3E}">
        <p14:creationId xmlns:p14="http://schemas.microsoft.com/office/powerpoint/2010/main" val="22088821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At crossing-at-grade of a non-electrified railroad using non-coded direct-current track circuits with electrified railroad, this rule requires the battery end of direct-current track circuit be located at the crossing.  The purpose of this rule is to place the non-coded direct current relay as far from the potential source of foreign current as possible.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is not applicable unless foreign current is proven to be present.</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67</a:t>
            </a:fld>
            <a:endParaRPr lang="en-US" altLang="en-US"/>
          </a:p>
        </p:txBody>
      </p:sp>
    </p:spTree>
    <p:extLst>
      <p:ext uri="{BB962C8B-B14F-4D97-AF65-F5344CB8AC3E}">
        <p14:creationId xmlns:p14="http://schemas.microsoft.com/office/powerpoint/2010/main" val="3217624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CFFEFE96-9BC9-419E-AA2D-2F2190BEC041}" type="slidenum">
              <a:rPr lang="en-US" altLang="en-US" sz="1300"/>
              <a:pPr eaLnBrk="1" hangingPunct="1"/>
              <a:t>6</a:t>
            </a:fld>
            <a:endParaRPr lang="en-US" altLang="en-US" sz="1300"/>
          </a:p>
        </p:txBody>
      </p:sp>
      <p:sp>
        <p:nvSpPr>
          <p:cNvPr id="112643"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z="1200" kern="1200" dirty="0" smtClean="0">
                <a:solidFill>
                  <a:schemeClr val="tx1"/>
                </a:solidFill>
                <a:effectLst/>
                <a:latin typeface="Times New Roman" pitchFamily="18" charset="0"/>
                <a:ea typeface="+mn-ea"/>
                <a:cs typeface="+mn-cs"/>
              </a:rPr>
              <a:t>Plans are necessary for the installation, inspection, testing,</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maintenance, and repair of signal systems and are required to be correct and legible.</a:t>
            </a:r>
          </a:p>
          <a:p>
            <a:r>
              <a:rPr lang="en-US" sz="1200" u="none" strike="noStrike" kern="1200" dirty="0" smtClean="0">
                <a:solidFill>
                  <a:schemeClr val="tx1"/>
                </a:solidFill>
                <a:effectLst/>
                <a:latin typeface="Times New Roman" pitchFamily="18" charset="0"/>
                <a:ea typeface="+mn-ea"/>
                <a:cs typeface="+mn-cs"/>
              </a:rPr>
              <a:t> </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Track layout plan, circuit plan including circuits to approach signals, and locking sheet and dog chart where mechanical locking is used, must be kept at each interlocking.</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Circuit plan including circuits to approach signals must be kept at each controlled point.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Circuit plans must be kept at all automatic signal in automatic block signal territory, traffic control territory, automatic train stop, train control, or signal territory in other systems such as spring switch protection, slide protection, etc.</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Plans are required to be legible and correct.  </a:t>
            </a:r>
            <a:r>
              <a:rPr lang="en-US" altLang="en-US" sz="1200" dirty="0" smtClean="0"/>
              <a:t>Plans that are torn, faded, or those having experienced more than one change in colored pencil are not considered to be legible and correct.  Plans that have been modified</a:t>
            </a:r>
            <a:r>
              <a:rPr lang="en-US" altLang="en-US" sz="1200" baseline="0" dirty="0" smtClean="0"/>
              <a:t> with black or blue ink are considered as incorrect.  The industry standard is that red pencil is to be used to mark circuits that have been, or will be removed and blue pencil will be used to indicate circuit the are to be, or have been installed.</a:t>
            </a:r>
          </a:p>
          <a:p>
            <a:pPr eaLnBrk="1" hangingPunct="1"/>
            <a:endParaRPr lang="en-US" altLang="en-US" sz="1200" baseline="0" dirty="0" smtClean="0">
              <a:solidFill>
                <a:schemeClr val="tx2"/>
              </a:solidFill>
            </a:endParaRPr>
          </a:p>
          <a:p>
            <a:pPr eaLnBrk="1" hangingPunct="1"/>
            <a:r>
              <a:rPr lang="en-US" altLang="en-US" sz="1200" baseline="0" dirty="0" smtClean="0">
                <a:solidFill>
                  <a:schemeClr val="tx2"/>
                </a:solidFill>
              </a:rPr>
              <a:t>Blue = in</a:t>
            </a:r>
          </a:p>
          <a:p>
            <a:pPr eaLnBrk="1" hangingPunct="1"/>
            <a:r>
              <a:rPr lang="en-US" altLang="en-US" sz="1200" baseline="0" dirty="0" smtClean="0">
                <a:solidFill>
                  <a:schemeClr val="tx2"/>
                </a:solidFill>
              </a:rPr>
              <a:t>Red = out</a:t>
            </a:r>
            <a:endParaRPr lang="en-US" altLang="en-US" sz="2000" dirty="0" smtClean="0">
              <a:solidFill>
                <a:schemeClr val="tx2"/>
              </a:solidFill>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If more than one set of plans are at a location, they all must be legible and correct or the non-compliant sets must be corrected or removed.</a:t>
            </a:r>
          </a:p>
          <a:p>
            <a:pPr eaLnBrk="1" hangingPunct="1"/>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cs typeface="Courier New" pitchFamily="49" charset="0"/>
              </a:rPr>
              <a:t>The purpose of this rule is to prevent the possibility of a locomotive or car from bridging a track circuit and causing the</a:t>
            </a:r>
            <a:r>
              <a:rPr lang="en-US" altLang="en-US" sz="1200" baseline="0" dirty="0" smtClean="0">
                <a:cs typeface="Courier New" pitchFamily="49" charset="0"/>
              </a:rPr>
              <a:t> signal system to respond inappropriately.</a:t>
            </a:r>
            <a:endParaRPr lang="en-US" altLang="en-US" sz="1200" dirty="0" smtClean="0">
              <a:cs typeface="Courier New" pitchFamily="49"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cs typeface="Courier New" pitchFamily="49"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cs typeface="Courier New" pitchFamily="49" charset="0"/>
              </a:rPr>
              <a:t>Track circuits shorter than the inner wheelbase of any car or locomotive operating over the track are prohibited unless supplemented with other protective devices or circuits that provide protection equivalent to a track circuit.</a:t>
            </a:r>
            <a:endParaRPr lang="en-US" altLang="en-US" sz="1200" dirty="0" smtClean="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cs typeface="Courier New" pitchFamily="49"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cs typeface="Courier New" pitchFamily="49" charset="0"/>
              </a:rPr>
              <a:t>This rule is applicable to all track circuits which control home signals or electric locking circuits.  The rule does not apply to track circuits used exclusively for approach lighting circuits on sidings or auxiliary tracks or to annunciator circuits or other non-vital type track circuits.</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68</a:t>
            </a:fld>
            <a:endParaRPr lang="en-US" altLang="en-US"/>
          </a:p>
        </p:txBody>
      </p:sp>
    </p:spTree>
    <p:extLst>
      <p:ext uri="{BB962C8B-B14F-4D97-AF65-F5344CB8AC3E}">
        <p14:creationId xmlns:p14="http://schemas.microsoft.com/office/powerpoint/2010/main" val="25691622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60000"/>
              </a:spcBef>
              <a:buFontTx/>
              <a:buNone/>
            </a:pPr>
            <a:r>
              <a:rPr lang="en-US" altLang="en-US" sz="1200" dirty="0" smtClean="0">
                <a:cs typeface="Courier New" pitchFamily="49" charset="0"/>
              </a:rPr>
              <a:t>This rule prohibits the use of dead section longer than the shortest outer wheel base of a carrier's locomotive but in no case longer than 35 feet without protecting it with a special circuit. </a:t>
            </a:r>
            <a:r>
              <a:rPr lang="en-US" sz="1200" kern="1200" dirty="0" smtClean="0">
                <a:solidFill>
                  <a:schemeClr val="tx1"/>
                </a:solidFill>
                <a:effectLst/>
                <a:latin typeface="Times New Roman" pitchFamily="18" charset="0"/>
                <a:ea typeface="+mn-ea"/>
                <a:cs typeface="+mn-cs"/>
              </a:rPr>
              <a:t>The</a:t>
            </a:r>
            <a:r>
              <a:rPr lang="en-US" sz="1200" kern="1200" baseline="0" dirty="0" smtClean="0">
                <a:solidFill>
                  <a:schemeClr val="tx1"/>
                </a:solidFill>
                <a:effectLst/>
                <a:latin typeface="Times New Roman" pitchFamily="18" charset="0"/>
                <a:ea typeface="+mn-ea"/>
                <a:cs typeface="+mn-cs"/>
              </a:rPr>
              <a:t> purpose of this rule is to ensure that a locomotive cannot be placed in a dead section and remain undetected by the signal system.</a:t>
            </a:r>
            <a:endParaRPr lang="en-US" altLang="en-US" sz="1200" dirty="0" smtClean="0">
              <a:cs typeface="Courier New" pitchFamily="49" charset="0"/>
            </a:endParaRPr>
          </a:p>
          <a:p>
            <a:pPr marL="0" indent="0" eaLnBrk="1" hangingPunct="1">
              <a:spcBef>
                <a:spcPct val="60000"/>
              </a:spcBef>
              <a:buFontTx/>
              <a:buNone/>
            </a:pPr>
            <a:endParaRPr lang="en-US" altLang="en-US" sz="1200" dirty="0" smtClean="0">
              <a:cs typeface="Times New Roman" pitchFamily="18" charset="0"/>
            </a:endParaRPr>
          </a:p>
          <a:p>
            <a:pPr marL="0" indent="0" eaLnBrk="1" hangingPunct="1">
              <a:spcBef>
                <a:spcPct val="60000"/>
              </a:spcBef>
              <a:buFontTx/>
              <a:buNone/>
            </a:pPr>
            <a:r>
              <a:rPr lang="en-US" altLang="en-US" sz="1200" dirty="0" smtClean="0">
                <a:cs typeface="Courier New" pitchFamily="49" charset="0"/>
              </a:rPr>
              <a:t>This rule applies to the outer wheelbase of locomotives only and does not apply to cars. </a:t>
            </a:r>
          </a:p>
          <a:p>
            <a:pPr marL="0" indent="0" eaLnBrk="1" hangingPunct="1">
              <a:spcBef>
                <a:spcPct val="60000"/>
              </a:spcBef>
              <a:buFontTx/>
              <a:buNone/>
            </a:pPr>
            <a:endParaRPr lang="en-US" altLang="en-US" sz="1200" dirty="0" smtClean="0">
              <a:cs typeface="Times New Roman" pitchFamily="18" charset="0"/>
            </a:endParaRPr>
          </a:p>
          <a:p>
            <a:pPr marL="0" indent="0" eaLnBrk="1" hangingPunct="1">
              <a:spcBef>
                <a:spcPct val="60000"/>
              </a:spcBef>
              <a:buFontTx/>
              <a:buNone/>
            </a:pPr>
            <a:r>
              <a:rPr lang="en-US" altLang="en-US" sz="1200" dirty="0" smtClean="0">
                <a:cs typeface="Courier New" pitchFamily="49" charset="0"/>
              </a:rPr>
              <a:t>Trap circuits are more commonly used to protect dead sections; however, directional stick circuits fall into the category of special circuits.</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69</a:t>
            </a:fld>
            <a:endParaRPr lang="en-US" altLang="en-US"/>
          </a:p>
        </p:txBody>
      </p:sp>
    </p:spTree>
    <p:extLst>
      <p:ext uri="{BB962C8B-B14F-4D97-AF65-F5344CB8AC3E}">
        <p14:creationId xmlns:p14="http://schemas.microsoft.com/office/powerpoint/2010/main" val="25459761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prohibits the use of dead section longer than the shortest outer wheel base of a carrier's locomotive but in no case longer than 35 feet without protecting it with a special circuit.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applies to the outer wheelbase of locomotives only and does not apply to cars.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Trap circuits are more commonly used to protect dead sections; however, directional stick circuits fall into the category of special circuits.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Presence detector or other such devices satisfy the requirement of this part.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is not applicable to non-shunting section caused by the stagger of insulated rail joints.  Rule 236.51 applies to situations where stagger insulated rail joints permit cars to span a live rail of the track circuit.</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71</a:t>
            </a:fld>
            <a:endParaRPr lang="en-US" altLang="en-US"/>
          </a:p>
        </p:txBody>
      </p:sp>
    </p:spTree>
    <p:extLst>
      <p:ext uri="{BB962C8B-B14F-4D97-AF65-F5344CB8AC3E}">
        <p14:creationId xmlns:p14="http://schemas.microsoft.com/office/powerpoint/2010/main" val="18439996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requires that track circuit controlling signal aspects or electric locking shall be maintained so that when a shunt of 0.06 ohm resistance is connected across the rails of the track circuit at any location in the circuit, including shunt fouling section, the track relay shall assume the de-energized position or if an electronic device is used in lieu of a track relay, such electronic device shall assume its most restrictive state.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requirement applies to any type track circuit of which the rails form a part of the circuit and used for controlling signal aspects or electric locking.  Does not apply to approach lighting circuits on non-signaled track, annunciator circuits, etc.</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 most difficult time to shunt a track circuit is when the ballast is dry or frozen.</a:t>
            </a:r>
          </a:p>
          <a:p>
            <a:r>
              <a:rPr lang="en-US" sz="1200" kern="1200" dirty="0" smtClean="0">
                <a:solidFill>
                  <a:schemeClr val="tx1"/>
                </a:solidFill>
                <a:effectLst/>
                <a:latin typeface="Times New Roman" pitchFamily="18" charset="0"/>
                <a:ea typeface="+mn-ea"/>
                <a:cs typeface="+mn-cs"/>
              </a:rPr>
              <a:t>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Car frame type track circuit must comply with this section.</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Each turnout has three fouling sections which should be tested.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Most restrictive state is defined in 236.813a as the mode of an electronic device that is equivalent to a track relay in its de-energized position.  Regardless of the type of track circuit, this rule requires that signals governing movements over the track circuit must display their most restrictive aspects when the track circuit is shunted with a resistance of 0.06 ohms.</a:t>
            </a:r>
          </a:p>
          <a:p>
            <a:endParaRPr lang="en-US" sz="1200" kern="1200" dirty="0" smtClean="0">
              <a:solidFill>
                <a:schemeClr val="tx1"/>
              </a:solidFill>
              <a:effectLst/>
              <a:latin typeface="Times New Roman" pitchFamily="18" charset="0"/>
              <a:ea typeface="+mn-ea"/>
              <a:cs typeface="+mn-cs"/>
            </a:endParaRPr>
          </a:p>
          <a:p>
            <a:r>
              <a:rPr lang="en-US" sz="1200" i="1" kern="1200" dirty="0" smtClean="0">
                <a:solidFill>
                  <a:schemeClr val="tx1"/>
                </a:solidFill>
                <a:effectLst/>
                <a:latin typeface="Times New Roman" pitchFamily="18" charset="0"/>
                <a:ea typeface="+mn-ea"/>
                <a:cs typeface="+mn-cs"/>
              </a:rPr>
              <a:t>Note: The battery end rheostat is used to adjust the track</a:t>
            </a:r>
            <a:r>
              <a:rPr lang="en-US" sz="1200" i="1" kern="1200" baseline="0" dirty="0" smtClean="0">
                <a:solidFill>
                  <a:schemeClr val="tx1"/>
                </a:solidFill>
                <a:effectLst/>
                <a:latin typeface="Times New Roman" pitchFamily="18" charset="0"/>
                <a:ea typeface="+mn-ea"/>
                <a:cs typeface="+mn-cs"/>
              </a:rPr>
              <a:t> circuit operating voltage.  The relay end rheostat is used to adjust the shunting sensitivity of the track circuit.</a:t>
            </a:r>
            <a:endParaRPr lang="en-US" sz="1200" i="1"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72</a:t>
            </a:fld>
            <a:endParaRPr lang="en-US" altLang="en-US" dirty="0"/>
          </a:p>
        </p:txBody>
      </p:sp>
    </p:spTree>
    <p:extLst>
      <p:ext uri="{BB962C8B-B14F-4D97-AF65-F5344CB8AC3E}">
        <p14:creationId xmlns:p14="http://schemas.microsoft.com/office/powerpoint/2010/main" val="35135947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Shunt fouling</a:t>
            </a:r>
            <a:r>
              <a:rPr lang="en-US" sz="1200" kern="1200" baseline="0" dirty="0" smtClean="0">
                <a:solidFill>
                  <a:schemeClr val="tx1"/>
                </a:solidFill>
                <a:effectLst/>
                <a:latin typeface="Times New Roman" pitchFamily="18" charset="0"/>
                <a:ea typeface="+mn-ea"/>
                <a:cs typeface="+mn-cs"/>
              </a:rPr>
              <a:t> circuits</a:t>
            </a:r>
            <a:r>
              <a:rPr lang="en-US" sz="1200" kern="1200" dirty="0" smtClean="0">
                <a:solidFill>
                  <a:schemeClr val="tx1"/>
                </a:solidFill>
                <a:effectLst/>
                <a:latin typeface="Times New Roman" pitchFamily="18" charset="0"/>
                <a:ea typeface="+mn-ea"/>
                <a:cs typeface="+mn-cs"/>
              </a:rPr>
              <a:t> are not designed or install using the “closed loop” principle,</a:t>
            </a:r>
            <a:r>
              <a:rPr lang="en-US" sz="1200" kern="1200" baseline="0" dirty="0" smtClean="0">
                <a:solidFill>
                  <a:schemeClr val="tx1"/>
                </a:solidFill>
                <a:effectLst/>
                <a:latin typeface="Times New Roman" pitchFamily="18" charset="0"/>
                <a:ea typeface="+mn-ea"/>
                <a:cs typeface="+mn-cs"/>
              </a:rPr>
              <a:t> hence they must desire special attention.  The  special attention they receive is the principle of redundancy.  Therefore, each wire component of the circuit must be composed of two discrete conductors. </a:t>
            </a:r>
          </a:p>
          <a:p>
            <a:endParaRPr lang="en-US" sz="1200" kern="1200" baseline="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Shunt wires and fouling wires are each required to be of sufficient conductivity and maintained in such condition that the track relay will be de-energized when the track circuit is shunted.  Two completely separate conductors are required, except where switch circuit controller is used to both open control circuits and shunt the track circuit.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prohibits the installation of a single duplex wire with single plug as fouling or shunt wires.  The single plug constitutes a single conductor.  Existing installations having single duplex wires with single plug for shunt or fouling wires may be continued in use until such time as they require repair or replacement.  The use of two duplex wires with single plug is acceptable.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 conductor consisting of many small strands, such as that with the trade name "</a:t>
            </a:r>
            <a:r>
              <a:rPr lang="en-US" sz="1200" kern="1200" dirty="0" err="1" smtClean="0">
                <a:solidFill>
                  <a:schemeClr val="tx1"/>
                </a:solidFill>
                <a:effectLst/>
                <a:latin typeface="Times New Roman" pitchFamily="18" charset="0"/>
                <a:ea typeface="+mn-ea"/>
                <a:cs typeface="+mn-cs"/>
              </a:rPr>
              <a:t>Bondstrand</a:t>
            </a:r>
            <a:r>
              <a:rPr lang="en-US" sz="1200" kern="1200" dirty="0" smtClean="0">
                <a:solidFill>
                  <a:schemeClr val="tx1"/>
                </a:solidFill>
                <a:effectLst/>
                <a:latin typeface="Times New Roman" pitchFamily="18" charset="0"/>
                <a:ea typeface="+mn-ea"/>
                <a:cs typeface="+mn-cs"/>
              </a:rPr>
              <a:t>," can be only considered as a single conductor.</a:t>
            </a:r>
          </a:p>
          <a:p>
            <a:r>
              <a:rPr lang="en-US" sz="1200" kern="1200" dirty="0" smtClean="0">
                <a:solidFill>
                  <a:schemeClr val="tx1"/>
                </a:solidFill>
                <a:effectLst/>
                <a:latin typeface="Times New Roman" pitchFamily="18" charset="0"/>
                <a:ea typeface="+mn-ea"/>
                <a:cs typeface="+mn-cs"/>
              </a:rPr>
              <a:t> </a:t>
            </a:r>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73</a:t>
            </a:fld>
            <a:endParaRPr lang="en-US" altLang="en-US"/>
          </a:p>
        </p:txBody>
      </p:sp>
    </p:spTree>
    <p:extLst>
      <p:ext uri="{BB962C8B-B14F-4D97-AF65-F5344CB8AC3E}">
        <p14:creationId xmlns:p14="http://schemas.microsoft.com/office/powerpoint/2010/main" val="38661481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Two fouling wires are required at the heel of the reverse switch point, and toe and heel of the switch frog, and between the outer rails of the main track and turnout.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Shunt wires to switch circuit controller shall consist of two separate conductors connected to each rail and extending to the terminals of switch circuit controller.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Note that the points of connection to the main or signaled track rail of the two separate conductors of fouling wires, and/or shunt fouling wires if strapped together in the switch circuit controller, must not be “excessively” spaced apart from one another.  This condition results, or may result, in a loss of broken rail protection necessitated by Section 236.51 that is equivalent to the length of the spacing between the points of connection of the wires.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Note: </a:t>
            </a:r>
            <a:r>
              <a:rPr lang="en-US" altLang="en-US" sz="1200" i="1" dirty="0" smtClean="0">
                <a:cs typeface="Courier New" pitchFamily="49" charset="0"/>
              </a:rPr>
              <a:t>This rule is not applicable to rail joint bonds in fouling section.</a:t>
            </a:r>
            <a:endParaRPr lang="en-US" altLang="en-US" sz="1200" i="1" dirty="0" smtClean="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74</a:t>
            </a:fld>
            <a:endParaRPr lang="en-US" altLang="en-US"/>
          </a:p>
        </p:txBody>
      </p:sp>
    </p:spTree>
    <p:extLst>
      <p:ext uri="{BB962C8B-B14F-4D97-AF65-F5344CB8AC3E}">
        <p14:creationId xmlns:p14="http://schemas.microsoft.com/office/powerpoint/2010/main" val="19428507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The fouling section of each turnout is required to be bonded and to extend at least to the clearance point.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requires that the fouling section of each turnout shall extend at least to a point on the turnout where a standing standard sized car or locomotive will clear a movement of other standard sized car or locomotive on the main track, under all circumstances, including with consideration of such as overhang of cars, track curvature, etc.</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requires that each rail joint in the fouling section be bonded.  The rule does not require double bonding of the rail joints.  However, double bonding within the fouling section is recommended.</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75</a:t>
            </a:fld>
            <a:endParaRPr lang="en-US" altLang="en-US"/>
          </a:p>
        </p:txBody>
      </p:sp>
    </p:spTree>
    <p:extLst>
      <p:ext uri="{BB962C8B-B14F-4D97-AF65-F5344CB8AC3E}">
        <p14:creationId xmlns:p14="http://schemas.microsoft.com/office/powerpoint/2010/main" val="32966404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Insulated rail joints are required to be maintained in such condition as to prevent energy from flowing between adjoining track circuits.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Applies to all insulated rail joints in all systems.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An insulated rail joint is considered defective when tests prove insulation is worn, deteriorated, or otherwise bypassed so as to conduct sufficient current between adjoining track circuits to cause track circuit failure.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 breakdown of insulation in a single insulated rail joint is considered a failure of a track circuit even though the insulated rail joint on the other rail is in good condition.</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77</a:t>
            </a:fld>
            <a:endParaRPr lang="en-US" altLang="en-US"/>
          </a:p>
        </p:txBody>
      </p:sp>
    </p:spTree>
    <p:extLst>
      <p:ext uri="{BB962C8B-B14F-4D97-AF65-F5344CB8AC3E}">
        <p14:creationId xmlns:p14="http://schemas.microsoft.com/office/powerpoint/2010/main" val="21354761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prohibits the installation of switch shunting circuit except where track or control circuit is also opened through the switch circuit controller.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applies to all systems including signal arrangements such as tunnel protection, slide detector, or high water detector.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prohibits the use of a switch shunting circuit as the only method of protection.  The rule permits the use of a circuit to shunt the track circuit only if the circuit controller also opens the track circuit or a signal control circuit.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This rule permits the continued use of existing installations of switch shunting circuits.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 rule applies to all new switch locations</a:t>
            </a:r>
            <a:r>
              <a:rPr lang="en-US" sz="1200" u="sng" kern="120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in revenue service.  The FRA has defined a new switch as:</a:t>
            </a:r>
          </a:p>
          <a:p>
            <a:r>
              <a:rPr lang="en-US" sz="1200" kern="1200" dirty="0" smtClean="0">
                <a:solidFill>
                  <a:schemeClr val="tx1"/>
                </a:solidFill>
                <a:effectLst/>
                <a:latin typeface="Times New Roman" pitchFamily="18" charset="0"/>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An additional switch installed in a system existing on February 27, 1984;</a:t>
            </a:r>
          </a:p>
          <a:p>
            <a:pPr marL="0" indent="0">
              <a:buFont typeface="Arial" panose="020B0604020202020204" pitchFamily="34" charset="0"/>
              <a:buNone/>
            </a:pPr>
            <a:r>
              <a:rPr lang="en-US" sz="1200" kern="1200" dirty="0" smtClean="0">
                <a:solidFill>
                  <a:schemeClr val="tx1"/>
                </a:solidFill>
                <a:effectLst/>
                <a:latin typeface="Times New Roman" pitchFamily="18" charset="0"/>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All switches of each system installed after February 26, 1984; and</a:t>
            </a:r>
          </a:p>
          <a:p>
            <a:pPr marL="0" indent="0">
              <a:buFont typeface="Arial" panose="020B0604020202020204" pitchFamily="34" charset="0"/>
              <a:buNone/>
            </a:pPr>
            <a:r>
              <a:rPr lang="en-US" sz="1200" kern="1200" dirty="0" smtClean="0">
                <a:solidFill>
                  <a:schemeClr val="tx1"/>
                </a:solidFill>
                <a:effectLst/>
                <a:latin typeface="Times New Roman" pitchFamily="18" charset="0"/>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A switch installed as the result of the shortening or lengthening of a siding or other auxiliary track except when such switch is moved for routine track maintenance (including rail relay) or the angle of the switch frog is changed as the result of a change in carrier track standards. </a:t>
            </a:r>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79</a:t>
            </a:fld>
            <a:endParaRPr lang="en-US" altLang="en-US"/>
          </a:p>
        </p:txBody>
      </p:sp>
    </p:spTree>
    <p:extLst>
      <p:ext uri="{BB962C8B-B14F-4D97-AF65-F5344CB8AC3E}">
        <p14:creationId xmlns:p14="http://schemas.microsoft.com/office/powerpoint/2010/main" val="3251137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Signal wires carried on pole lines are required to be securely fastened to insulators.  Cable used aerially is required to be supported by messenger cable.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 intent of this rule is that all signal wires, including A.C. power supply carried on pole line, are required to be tied in on insulators that are securely fastened to a </a:t>
            </a:r>
            <a:r>
              <a:rPr lang="en-US" sz="1200" kern="1200" dirty="0" err="1" smtClean="0">
                <a:solidFill>
                  <a:schemeClr val="tx1"/>
                </a:solidFill>
                <a:effectLst/>
                <a:latin typeface="Times New Roman" pitchFamily="18" charset="0"/>
                <a:ea typeface="+mn-ea"/>
                <a:cs typeface="+mn-cs"/>
              </a:rPr>
              <a:t>crossarm</a:t>
            </a:r>
            <a:r>
              <a:rPr lang="en-US" sz="1200" kern="1200" dirty="0" smtClean="0">
                <a:solidFill>
                  <a:schemeClr val="tx1"/>
                </a:solidFill>
                <a:effectLst/>
                <a:latin typeface="Times New Roman" pitchFamily="18" charset="0"/>
                <a:ea typeface="+mn-ea"/>
                <a:cs typeface="+mn-cs"/>
              </a:rPr>
              <a:t> or bracket attached to a pole or fixture.  Signal wire is required to be maintained clear of all other wires.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Particular attention should be given to vertical runs of cable.  These are frequently found tied off at the top of the run at which point the entire weight of the cable is self-supported.  The cable is required to be supported throughout by messenger.</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81</a:t>
            </a:fld>
            <a:endParaRPr lang="en-US" altLang="en-US"/>
          </a:p>
        </p:txBody>
      </p:sp>
    </p:spTree>
    <p:extLst>
      <p:ext uri="{BB962C8B-B14F-4D97-AF65-F5344CB8AC3E}">
        <p14:creationId xmlns:p14="http://schemas.microsoft.com/office/powerpoint/2010/main" val="2393459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D655D890-94F2-4B24-9B30-789932EB172F}" type="slidenum">
              <a:rPr lang="en-US" altLang="en-US" sz="1300"/>
              <a:pPr eaLnBrk="1" hangingPunct="1"/>
              <a:t>7</a:t>
            </a:fld>
            <a:endParaRPr lang="en-US" altLang="en-US" sz="1300"/>
          </a:p>
        </p:txBody>
      </p:sp>
      <p:sp>
        <p:nvSpPr>
          <p:cNvPr id="113667"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smtClean="0"/>
              <a:t>Each circuit, the functioning of which affects the safety of train operations, shall be kept free of any ground or combination of grounds which will permit a flow of current equal to or in excess of 75 percent of the release value of any relay or other electromagnetic device in the circuit, except circuits which include any track rail and except the common return wires of single-wire, single-break, signal control circuits using a grounded common, and alternating current power distribution circuits which are grounded in the interest of safety.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dirty="0" smtClean="0"/>
          </a:p>
          <a:p>
            <a:r>
              <a:rPr lang="en-US" sz="1200" kern="1200" dirty="0" smtClean="0">
                <a:solidFill>
                  <a:schemeClr val="tx1"/>
                </a:solidFill>
                <a:effectLst/>
                <a:latin typeface="Times New Roman" pitchFamily="18" charset="0"/>
                <a:ea typeface="+mn-ea"/>
                <a:cs typeface="+mn-cs"/>
              </a:rPr>
              <a:t>Vital circuits shall be kept free of grounds equal to or in excess of 75% of the release value of relay or electromagnetic device in circuits.  Track circuits, common return wires of single-wire, single-break signal control circuits grounded by design, and alternating current power distribution circuits grounded in the interest of safety are excluded.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Vital circuits designed to be ground free are required to be kept free of any ground current equal to or in excess of 75% of the release value of any relay or electromagnetic device in the circuit.  There is no difference between an accidental or intentional ground.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Electronic devices designed to be ground free shall be kept free of grounds having a value that affects the proper operation of the device.  </a:t>
            </a:r>
            <a:r>
              <a:rPr lang="en-US" sz="1200" i="1" kern="1200" dirty="0" smtClean="0">
                <a:solidFill>
                  <a:schemeClr val="tx1"/>
                </a:solidFill>
                <a:effectLst/>
                <a:latin typeface="Times New Roman" pitchFamily="18" charset="0"/>
                <a:ea typeface="+mn-ea"/>
                <a:cs typeface="+mn-cs"/>
              </a:rPr>
              <a:t>(See FRA Technical Bulletin S-99-03)</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dirty="0" smtClean="0"/>
          </a:p>
          <a:p>
            <a:pPr eaLnBrk="1" hangingPunct="1"/>
            <a:endParaRPr lang="en-US"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The</a:t>
            </a:r>
            <a:r>
              <a:rPr lang="en-US" sz="1200" kern="1200" baseline="0" dirty="0" smtClean="0">
                <a:solidFill>
                  <a:schemeClr val="tx1"/>
                </a:solidFill>
                <a:effectLst/>
                <a:latin typeface="Times New Roman" pitchFamily="18" charset="0"/>
                <a:ea typeface="+mn-ea"/>
                <a:cs typeface="+mn-cs"/>
              </a:rPr>
              <a:t> purpose of this rule is to ensure that high voltage transmission lines do not interfere with signal wires and to provide safe separation for signalmen working on open lines.  </a:t>
            </a:r>
            <a:r>
              <a:rPr lang="en-US" sz="1200" kern="1200" dirty="0" smtClean="0">
                <a:solidFill>
                  <a:schemeClr val="tx1"/>
                </a:solidFill>
                <a:effectLst/>
                <a:latin typeface="Times New Roman" pitchFamily="18" charset="0"/>
                <a:ea typeface="+mn-ea"/>
                <a:cs typeface="+mn-cs"/>
              </a:rPr>
              <a:t>This rule requires that open-wire transmission lines of 750 volts or more be placed at least four feet above the nearest </a:t>
            </a:r>
            <a:r>
              <a:rPr lang="en-US" sz="1200" kern="1200" dirty="0" err="1" smtClean="0">
                <a:solidFill>
                  <a:schemeClr val="tx1"/>
                </a:solidFill>
                <a:effectLst/>
                <a:latin typeface="Times New Roman" pitchFamily="18" charset="0"/>
                <a:ea typeface="+mn-ea"/>
                <a:cs typeface="+mn-cs"/>
              </a:rPr>
              <a:t>crossarm</a:t>
            </a:r>
            <a:r>
              <a:rPr lang="en-US" sz="1200" kern="1200" dirty="0" smtClean="0">
                <a:solidFill>
                  <a:schemeClr val="tx1"/>
                </a:solidFill>
                <a:effectLst/>
                <a:latin typeface="Times New Roman" pitchFamily="18" charset="0"/>
                <a:ea typeface="+mn-ea"/>
                <a:cs typeface="+mn-cs"/>
              </a:rPr>
              <a:t> carrying signal or communication wires.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Applies where power of 750 volts or more is transmitted by open-wire line.</a:t>
            </a: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82</a:t>
            </a:fld>
            <a:endParaRPr lang="en-US" altLang="en-US"/>
          </a:p>
        </p:txBody>
      </p:sp>
    </p:spTree>
    <p:extLst>
      <p:ext uri="{BB962C8B-B14F-4D97-AF65-F5344CB8AC3E}">
        <p14:creationId xmlns:p14="http://schemas.microsoft.com/office/powerpoint/2010/main" val="28097924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requires insulated wire be protected from mechanical injury.  It prohibits puncturing insulation for test purposes and requires that splice in underground wire have insulation resistance at least that of the wire spliced.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Insulated wire shall be placed in wire runs, strung on pole line, or messenger, or buried in a manner that it cannot be damaged by the operation of apparatus, vehicles, tools, workmen, or by closing doors.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No insulated wire or conductor, whether in housing or outside, should be punctured for test proposes.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does not permit temporary installation of cable or wires on top of the ground.</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84</a:t>
            </a:fld>
            <a:endParaRPr lang="en-US" altLang="en-US"/>
          </a:p>
        </p:txBody>
      </p:sp>
    </p:spTree>
    <p:extLst>
      <p:ext uri="{BB962C8B-B14F-4D97-AF65-F5344CB8AC3E}">
        <p14:creationId xmlns:p14="http://schemas.microsoft.com/office/powerpoint/2010/main" val="29294253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Each wire is required to be tagged or otherwise marked so it can be identified at each terminal.  Nomenclature shall correspond to that of the circuit plan.  Tags or other marks of identification are required to be made of insulating material and wires and tags are prohibited from interfering with moving parts of signal apparatus.</a:t>
            </a:r>
          </a:p>
          <a:p>
            <a:r>
              <a:rPr lang="en-US" sz="1200" kern="1200" dirty="0" smtClean="0">
                <a:solidFill>
                  <a:schemeClr val="tx1"/>
                </a:solidFill>
                <a:effectLst/>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85</a:t>
            </a:fld>
            <a:endParaRPr lang="en-US" altLang="en-US"/>
          </a:p>
        </p:txBody>
      </p:sp>
    </p:spTree>
    <p:extLst>
      <p:ext uri="{BB962C8B-B14F-4D97-AF65-F5344CB8AC3E}">
        <p14:creationId xmlns:p14="http://schemas.microsoft.com/office/powerpoint/2010/main" val="29839204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cs typeface="Courier New" pitchFamily="49" charset="0"/>
              </a:rPr>
              <a:t>Refer to the on-the-job training manual for the Task, Condition, and Standard for accomplishing these tests.</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87</a:t>
            </a:fld>
            <a:endParaRPr lang="en-US" altLang="en-US"/>
          </a:p>
        </p:txBody>
      </p:sp>
    </p:spTree>
    <p:extLst>
      <p:ext uri="{BB962C8B-B14F-4D97-AF65-F5344CB8AC3E}">
        <p14:creationId xmlns:p14="http://schemas.microsoft.com/office/powerpoint/2010/main" val="38972303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prescribes certain inspections and tests of vital importance be made.  The inspections and tests must be performed in accordance with the</a:t>
            </a:r>
            <a:r>
              <a:rPr lang="en-US" sz="1200" kern="1200" baseline="0" dirty="0" smtClean="0">
                <a:solidFill>
                  <a:schemeClr val="tx1"/>
                </a:solidFill>
                <a:effectLst/>
                <a:latin typeface="Times New Roman" pitchFamily="18" charset="0"/>
                <a:ea typeface="+mn-ea"/>
                <a:cs typeface="+mn-cs"/>
              </a:rPr>
              <a:t> railroad’s</a:t>
            </a:r>
            <a:r>
              <a:rPr lang="en-US" sz="1200" kern="1200" dirty="0" smtClean="0">
                <a:solidFill>
                  <a:schemeClr val="tx1"/>
                </a:solidFill>
                <a:effectLst/>
                <a:latin typeface="Times New Roman" pitchFamily="18" charset="0"/>
                <a:ea typeface="+mn-ea"/>
                <a:cs typeface="+mn-cs"/>
              </a:rPr>
              <a:t> specifications which are subject to FRA approval.  Electronic device, relay or other electromagnetic device which fails to meet requirement of specified tests must be removed from service and not restored to service until its operating characteristics are within the limits prescribed by the manufacturer.</a:t>
            </a:r>
          </a:p>
          <a:p>
            <a:endParaRPr lang="en-US" sz="120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Applies to all systems.  </a:t>
            </a:r>
            <a:r>
              <a:rPr lang="en-US" sz="1200" i="1" kern="1200" dirty="0" smtClean="0">
                <a:solidFill>
                  <a:schemeClr val="tx1"/>
                </a:solidFill>
                <a:effectLst/>
                <a:latin typeface="Times New Roman" pitchFamily="18" charset="0"/>
                <a:ea typeface="+mn-ea"/>
                <a:cs typeface="+mn-cs"/>
              </a:rPr>
              <a:t>(See Technical Bulletin S-04-01)</a:t>
            </a:r>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88</a:t>
            </a:fld>
            <a:endParaRPr lang="en-US" altLang="en-US"/>
          </a:p>
        </p:txBody>
      </p:sp>
    </p:spTree>
    <p:extLst>
      <p:ext uri="{BB962C8B-B14F-4D97-AF65-F5344CB8AC3E}">
        <p14:creationId xmlns:p14="http://schemas.microsoft.com/office/powerpoint/2010/main" val="31268178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The purpose of inspections and tests is to determine if operating characteristics of relays, electronic apparatus and electromagnetic devices are within specified values and that apparatus and equipment is being maintained in condition to assure safety of train operation.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89</a:t>
            </a:fld>
            <a:endParaRPr lang="en-US" altLang="en-US"/>
          </a:p>
        </p:txBody>
      </p:sp>
    </p:spTree>
    <p:extLst>
      <p:ext uri="{BB962C8B-B14F-4D97-AF65-F5344CB8AC3E}">
        <p14:creationId xmlns:p14="http://schemas.microsoft.com/office/powerpoint/2010/main" val="5560765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requires a visual inspection of semaphore and searchlight signal mechanism at least once every six months.  Tests of the operating characteristics are required to be made every two years.</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The</a:t>
            </a:r>
            <a:r>
              <a:rPr lang="en-US" sz="1200" kern="1200" baseline="0" dirty="0" smtClean="0">
                <a:solidFill>
                  <a:schemeClr val="tx1"/>
                </a:solidFill>
                <a:effectLst/>
                <a:latin typeface="Times New Roman" pitchFamily="18" charset="0"/>
                <a:ea typeface="+mn-ea"/>
                <a:cs typeface="+mn-cs"/>
              </a:rPr>
              <a:t> s</a:t>
            </a:r>
            <a:r>
              <a:rPr lang="en-US" sz="1200" kern="1200" dirty="0" smtClean="0">
                <a:solidFill>
                  <a:schemeClr val="tx1"/>
                </a:solidFill>
                <a:effectLst/>
                <a:latin typeface="Times New Roman" pitchFamily="18" charset="0"/>
                <a:ea typeface="+mn-ea"/>
                <a:cs typeface="+mn-cs"/>
              </a:rPr>
              <a:t>earchlight</a:t>
            </a:r>
            <a:r>
              <a:rPr lang="en-US" sz="1200" kern="1200" baseline="0" dirty="0" smtClean="0">
                <a:solidFill>
                  <a:schemeClr val="tx1"/>
                </a:solidFill>
                <a:effectLst/>
                <a:latin typeface="Times New Roman" pitchFamily="18" charset="0"/>
                <a:ea typeface="+mn-ea"/>
                <a:cs typeface="+mn-cs"/>
              </a:rPr>
              <a:t> signal mechanism observation of the operating mechanism can be accomplished by placing a lantern battery across the control terminals of the mechanism and observing its movement; then reversing the battery to observe the mechanisms movement to the  opposite position; remove the battery and observe the mechanism return to its neutral position.</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Testing of the operational characteristics of a searchlight mechanism or semaphore requires specialized training and equipment.</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90</a:t>
            </a:fld>
            <a:endParaRPr lang="en-US" altLang="en-US"/>
          </a:p>
        </p:txBody>
      </p:sp>
    </p:spTree>
    <p:extLst>
      <p:ext uri="{BB962C8B-B14F-4D97-AF65-F5344CB8AC3E}">
        <p14:creationId xmlns:p14="http://schemas.microsoft.com/office/powerpoint/2010/main" val="10753900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Applies to all semaphore and searchlight type signal mechanisms.  Record of six-month inspection is not required.  The rule requires the observation of the searchlight mechanism while it is operated to all positions during the six-month inspection.</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Tests of operating characteristics include pick-up, release, and working values.  They may be recorded in either voltage or current values.</a:t>
            </a:r>
          </a:p>
          <a:p>
            <a:endParaRPr lang="en-US" sz="1200" kern="1200" dirty="0" smtClean="0">
              <a:solidFill>
                <a:schemeClr val="tx1"/>
              </a:solidFill>
              <a:effectLst/>
              <a:latin typeface="Times New Roman" pitchFamily="18" charset="0"/>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91</a:t>
            </a:fld>
            <a:endParaRPr lang="en-US" altLang="en-US"/>
          </a:p>
        </p:txBody>
      </p:sp>
    </p:spTree>
    <p:extLst>
      <p:ext uri="{BB962C8B-B14F-4D97-AF65-F5344CB8AC3E}">
        <p14:creationId xmlns:p14="http://schemas.microsoft.com/office/powerpoint/2010/main" val="13824331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Switch circuit controllers and point detectors are required to be inspected and tested at least once every three months.  Many railroads requires this test to be performed monthly.</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Applies to all switch circuit controllers and point detectors in all systems required by Rules 236.6, 236.13, 236.51, 236.57, 236.202, 236.203, 236.334 and 236.342.</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Inspection should determine general condition, such as extent of wear of bearings and connections, secure fastening, condition of contacts and shunt wires, wiring, gaskets, etc. in compliance with these rules.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Test should be made with gage placed between the stock rail and the switch point, six inches from the end of switch point, to determine proper adjustment and operation.</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is not applicable to a switch that is removed from revenue service and is effectively spiked, clamped, or blocked in proper position.  Inspectors should be aware of carrier’s procedure for removal of switches from service.</a:t>
            </a:r>
            <a:endParaRPr lang="en-US" dirty="0" smtClean="0"/>
          </a:p>
          <a:p>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92</a:t>
            </a:fld>
            <a:endParaRPr lang="en-US" altLang="en-US"/>
          </a:p>
        </p:txBody>
      </p:sp>
    </p:spTree>
    <p:extLst>
      <p:ext uri="{BB962C8B-B14F-4D97-AF65-F5344CB8AC3E}">
        <p14:creationId xmlns:p14="http://schemas.microsoft.com/office/powerpoint/2010/main" val="4614297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Because the shunt fouling section is in multiple</a:t>
            </a:r>
            <a:r>
              <a:rPr lang="en-US" sz="1200" kern="1200" baseline="0" dirty="0" smtClean="0">
                <a:solidFill>
                  <a:schemeClr val="tx1"/>
                </a:solidFill>
                <a:effectLst/>
                <a:latin typeface="Times New Roman" pitchFamily="18" charset="0"/>
                <a:ea typeface="+mn-ea"/>
                <a:cs typeface="+mn-cs"/>
              </a:rPr>
              <a:t> (parallel) with the main track circuit it is not part of a closed loop and  is not fail safe. Therefore they require special attention.  There is no way to build redundancy into the circuit, so performance testing is the only other option.   A s</a:t>
            </a:r>
            <a:r>
              <a:rPr lang="en-US" sz="1200" kern="1200" dirty="0" smtClean="0">
                <a:solidFill>
                  <a:schemeClr val="tx1"/>
                </a:solidFill>
                <a:effectLst/>
                <a:latin typeface="Times New Roman" pitchFamily="18" charset="0"/>
                <a:ea typeface="+mn-ea"/>
                <a:cs typeface="+mn-cs"/>
              </a:rPr>
              <a:t>hunt fouling circuit is required to be inspected and tested at least once every three months.  Because</a:t>
            </a:r>
            <a:r>
              <a:rPr lang="en-US" sz="1200" kern="1200" baseline="0" dirty="0" smtClean="0">
                <a:solidFill>
                  <a:schemeClr val="tx1"/>
                </a:solidFill>
                <a:effectLst/>
                <a:latin typeface="Times New Roman" pitchFamily="18" charset="0"/>
                <a:ea typeface="+mn-ea"/>
                <a:cs typeface="+mn-cs"/>
              </a:rPr>
              <a:t> of the critical nature of this circuit many railroads require this test monthly.</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Applies to all shunt fouling circuits in all systems.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Inspection should determine bonds and fouling wires are applied in compliance with Rules 236.51, 236.56, 236.57, and 236.58 at the proper places, intact and in good condition.</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Test should be made at clearance point and on both</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sides of insulated rail joints between points and frog by connecting 0.06 ohm shunt across rails and determining if the associated track relay is in de-energized position, or the device that functions as a track relay is in its most restrictive condition.</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 switch removed from revenue service does not eliminate the requirements of this rule.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93</a:t>
            </a:fld>
            <a:endParaRPr lang="en-US" altLang="en-US"/>
          </a:p>
        </p:txBody>
      </p:sp>
    </p:spTree>
    <p:extLst>
      <p:ext uri="{BB962C8B-B14F-4D97-AF65-F5344CB8AC3E}">
        <p14:creationId xmlns:p14="http://schemas.microsoft.com/office/powerpoint/2010/main" val="3438077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A1367D40-05A2-49F7-BCC0-15A1057758E1}" type="slidenum">
              <a:rPr lang="en-US" altLang="en-US" sz="1300"/>
              <a:pPr eaLnBrk="1" hangingPunct="1"/>
              <a:t>8</a:t>
            </a:fld>
            <a:endParaRPr lang="en-US" altLang="en-US" sz="1300"/>
          </a:p>
        </p:txBody>
      </p:sp>
      <p:sp>
        <p:nvSpPr>
          <p:cNvPr id="114691"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t>The</a:t>
            </a:r>
            <a:r>
              <a:rPr lang="en-US" altLang="en-US" baseline="0" dirty="0" smtClean="0"/>
              <a:t> presents of grounds in signal circuit places the system at high risk.  In this illustration the control relay is de-energized by its associated vital relay logic.  If a ground exists in the system nothing changes.  However, if a second ground appears it will complete the circuit between the battery and the relay, by passing the vital relay logic.  This will cause the control relay to become energized, hence the system will respond inappropriately and possibly causing a false proceed aspect to be  displayed.</a:t>
            </a:r>
          </a:p>
          <a:p>
            <a:pPr eaLnBrk="1" hangingPunct="1"/>
            <a:endParaRPr lang="en-US" altLang="en-US" baseline="0" dirty="0" smtClean="0"/>
          </a:p>
          <a:p>
            <a:r>
              <a:rPr lang="en-US" sz="1200" b="1" kern="1200" dirty="0" smtClean="0">
                <a:solidFill>
                  <a:schemeClr val="tx1"/>
                </a:solidFill>
                <a:effectLst/>
                <a:latin typeface="Times New Roman" pitchFamily="18" charset="0"/>
                <a:ea typeface="+mn-ea"/>
                <a:cs typeface="+mn-cs"/>
              </a:rPr>
              <a:t>Extreme care must be exercised when testing for grounds.  </a:t>
            </a:r>
            <a:r>
              <a:rPr lang="en-US" sz="1200" kern="1200" dirty="0" smtClean="0">
                <a:solidFill>
                  <a:schemeClr val="tx1"/>
                </a:solidFill>
                <a:effectLst/>
                <a:latin typeface="Times New Roman" pitchFamily="18" charset="0"/>
                <a:ea typeface="+mn-ea"/>
                <a:cs typeface="+mn-cs"/>
              </a:rPr>
              <a:t>Testing shall not be conducted while trains are approaching or passing, and the meter shall be watched at all times.  If the meter indicates the energization of a relay, the meter shall be immediately disconnected.  </a:t>
            </a:r>
            <a:r>
              <a:rPr lang="en-US" sz="1200" b="1" kern="1200" dirty="0" smtClean="0">
                <a:solidFill>
                  <a:schemeClr val="tx1"/>
                </a:solidFill>
                <a:effectLst/>
                <a:latin typeface="Times New Roman" pitchFamily="18" charset="0"/>
                <a:ea typeface="+mn-ea"/>
                <a:cs typeface="+mn-cs"/>
              </a:rPr>
              <a:t>An unobserved meter must never be left connected to a vital circuit and ground.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Ground test shall be performed at every instrument case or house inspected.  The </a:t>
            </a:r>
            <a:r>
              <a:rPr lang="en-US" sz="1200" b="1" kern="1200" dirty="0" smtClean="0">
                <a:solidFill>
                  <a:schemeClr val="tx1"/>
                </a:solidFill>
                <a:effectLst/>
                <a:latin typeface="Times New Roman" pitchFamily="18" charset="0"/>
                <a:ea typeface="+mn-ea"/>
                <a:cs typeface="+mn-cs"/>
              </a:rPr>
              <a:t>preliminary test shall be with a voltmeter </a:t>
            </a:r>
            <a:r>
              <a:rPr lang="en-US" sz="1200" kern="1200" dirty="0" smtClean="0">
                <a:solidFill>
                  <a:schemeClr val="tx1"/>
                </a:solidFill>
                <a:effectLst/>
                <a:latin typeface="Times New Roman" pitchFamily="18" charset="0"/>
                <a:ea typeface="+mn-ea"/>
                <a:cs typeface="+mn-cs"/>
              </a:rPr>
              <a:t>connected from line or track arrestor ground to a track circuit which will prove the meter is operating and the integrity of the ground circuit.</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If a voltage ground is detected an ammeter</a:t>
            </a:r>
            <a:r>
              <a:rPr lang="en-US" sz="1200" kern="1200" baseline="0" dirty="0" smtClean="0">
                <a:solidFill>
                  <a:schemeClr val="tx1"/>
                </a:solidFill>
                <a:effectLst/>
                <a:latin typeface="Times New Roman" pitchFamily="18" charset="0"/>
                <a:ea typeface="+mn-ea"/>
                <a:cs typeface="+mn-cs"/>
              </a:rPr>
              <a:t> must be used to determine the current value of the ground.  Before using the ammeter precautions should be taken to ensure the safe movement of trains.  </a:t>
            </a:r>
            <a:r>
              <a:rPr lang="en-US" sz="1200" b="1" kern="1200" baseline="0" dirty="0" smtClean="0">
                <a:solidFill>
                  <a:schemeClr val="tx1"/>
                </a:solidFill>
                <a:effectLst/>
                <a:latin typeface="Times New Roman" pitchFamily="18" charset="0"/>
                <a:ea typeface="+mn-ea"/>
                <a:cs typeface="+mn-cs"/>
              </a:rPr>
              <a:t>This is important because when a person connects the ammeter between the grounded circuit and ground they are introducing a second ground to the system through the meter.  Vital circuits can be bypassed through the meter.</a:t>
            </a:r>
            <a:endParaRPr lang="en-US" sz="1200" b="1"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AC power shall be interrupted during tests in order to check AC lighting circuits having DC stand by.</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These requirements apply to highway-rail grade crossing warning devices, dragging equipment protection, slide detectors, etc., where signal control circuits are selected through relays energized by the power supply of such protection.</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 railroad should take prompt action to correct a ground. </a:t>
            </a:r>
          </a:p>
          <a:p>
            <a:pPr eaLnBrk="1" hangingPunct="1"/>
            <a:endParaRPr lang="en-US" alt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Applies to all shunt fouling circuits in all systems.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Inspection should determine bonds and fouling wires are applied in compliance with Rules 236.51, 236.56, 236.57, and 236.58 at the proper places, intact and in good condition.</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Test should be made at clearance point and on both</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sides of insulated rail joints between points and frog by connecting 0.06 ohm shunt across rails and determining if the associated track relay is in de-energized position, or the device that functions as a track relay is in its most restrictive condition.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94</a:t>
            </a:fld>
            <a:endParaRPr lang="en-US" altLang="en-US"/>
          </a:p>
        </p:txBody>
      </p:sp>
    </p:spTree>
    <p:extLst>
      <p:ext uri="{BB962C8B-B14F-4D97-AF65-F5344CB8AC3E}">
        <p14:creationId xmlns:p14="http://schemas.microsoft.com/office/powerpoint/2010/main" val="38288366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requires that electric locks be tested once every two years.  It excludes forced drop type electric locks.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Applies to all systems and interlocking machines.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Locks failing to meet test requirements must be replaced.  Electric locks of the non-forced drop type may be removed from service, repaired, and replaced in service.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Tests of operating characteristics include pick-up, release, and working values.  They may be recorded in either voltage or current values.</a:t>
            </a:r>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95</a:t>
            </a:fld>
            <a:endParaRPr lang="en-US" altLang="en-US"/>
          </a:p>
        </p:txBody>
      </p:sp>
    </p:spTree>
    <p:extLst>
      <p:ext uri="{BB962C8B-B14F-4D97-AF65-F5344CB8AC3E}">
        <p14:creationId xmlns:p14="http://schemas.microsoft.com/office/powerpoint/2010/main" val="39475691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requires that each relay used in vital circuits of wayside equipment be tested at intervals prescribed for its type of design.</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Applies to relays used in vital circuits of wayside equipment in all systems.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Each relay is required to be tested at least once every four years except:</a:t>
            </a:r>
          </a:p>
          <a:p>
            <a:r>
              <a:rPr lang="en-US" sz="1200" kern="1200" dirty="0" smtClean="0">
                <a:solidFill>
                  <a:schemeClr val="tx1"/>
                </a:solidFill>
                <a:effectLst/>
                <a:latin typeface="Times New Roman" pitchFamily="18" charset="0"/>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Centrifugal relays shall be tested at least once every 12 months.</a:t>
            </a:r>
          </a:p>
          <a:p>
            <a:pPr marL="0" indent="0">
              <a:buFont typeface="Arial" panose="020B0604020202020204" pitchFamily="34" charset="0"/>
              <a:buNone/>
            </a:pPr>
            <a:endParaRPr lang="en-US" sz="1200" kern="1200" dirty="0" smtClean="0">
              <a:solidFill>
                <a:schemeClr val="tx1"/>
              </a:solidFill>
              <a:effectLst/>
              <a:latin typeface="Times New Roman" pitchFamily="18" charset="0"/>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Vane relays and D.C. polar relays shall be tested at least once every two years.</a:t>
            </a:r>
          </a:p>
          <a:p>
            <a:pPr marL="0" indent="0">
              <a:buFont typeface="Arial" panose="020B0604020202020204" pitchFamily="34" charset="0"/>
              <a:buNone/>
            </a:pPr>
            <a:endParaRPr lang="en-US" sz="1200" kern="1200" dirty="0" smtClean="0">
              <a:solidFill>
                <a:schemeClr val="tx1"/>
              </a:solidFill>
              <a:effectLst/>
              <a:latin typeface="Times New Roman" pitchFamily="18" charset="0"/>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Relays with soft iron magnetic structure which tends to become permanently magnetized, shall be tested at least once every two years.</a:t>
            </a:r>
          </a:p>
          <a:p>
            <a:pPr marL="0" indent="0">
              <a:buFont typeface="Arial" panose="020B0604020202020204" pitchFamily="34" charset="0"/>
              <a:buNone/>
            </a:pPr>
            <a:endParaRPr lang="en-US" sz="120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96</a:t>
            </a:fld>
            <a:endParaRPr lang="en-US" altLang="en-US"/>
          </a:p>
        </p:txBody>
      </p:sp>
    </p:spTree>
    <p:extLst>
      <p:ext uri="{BB962C8B-B14F-4D97-AF65-F5344CB8AC3E}">
        <p14:creationId xmlns:p14="http://schemas.microsoft.com/office/powerpoint/2010/main" val="25430652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is applicable only to relays in service.  A new relay placed in service shall be tested at intervals prescribed for its type of design.  A shopped relay, after being tested or repaired in the shop, is not considered in service until it is installed within a signal system.</a:t>
            </a:r>
          </a:p>
          <a:p>
            <a:r>
              <a:rPr lang="en-US" sz="1200" kern="1200" dirty="0" smtClean="0">
                <a:solidFill>
                  <a:schemeClr val="tx1"/>
                </a:solidFill>
                <a:effectLst/>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97</a:t>
            </a:fld>
            <a:endParaRPr lang="en-US" altLang="en-US"/>
          </a:p>
        </p:txBody>
      </p:sp>
    </p:spTree>
    <p:extLst>
      <p:ext uri="{BB962C8B-B14F-4D97-AF65-F5344CB8AC3E}">
        <p14:creationId xmlns:p14="http://schemas.microsoft.com/office/powerpoint/2010/main" val="170810123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 relay that has broken glass, high resistance contacts, burnt contacts, burnt ribbons, broken or bent contacts, improperly installed ribbons, or evidence of moisture or other foreign matter inside its housing is not properly maintained and is prohibited.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Tests of operating characteristics include pick-up, release, and working values.  They may be recorded in either voltage or current values.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98</a:t>
            </a:fld>
            <a:endParaRPr lang="en-US" altLang="en-US"/>
          </a:p>
        </p:txBody>
      </p:sp>
    </p:spTree>
    <p:extLst>
      <p:ext uri="{BB962C8B-B14F-4D97-AF65-F5344CB8AC3E}">
        <p14:creationId xmlns:p14="http://schemas.microsoft.com/office/powerpoint/2010/main" val="13883457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requires a test for grounds on vital circuitry be made when placed in service and at least once every three months thereafter.  The performance</a:t>
            </a:r>
            <a:r>
              <a:rPr lang="en-US" sz="1200" kern="1200" baseline="0" dirty="0" smtClean="0">
                <a:solidFill>
                  <a:schemeClr val="tx1"/>
                </a:solidFill>
                <a:effectLst/>
                <a:latin typeface="Times New Roman" pitchFamily="18" charset="0"/>
                <a:ea typeface="+mn-ea"/>
                <a:cs typeface="+mn-cs"/>
              </a:rPr>
              <a:t> standard for this test can be found in 49 CFR 236.2.</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test shall be made at energy buses supplying power to signal control circuits.  Use of an appropriate external battery source is an acceptable means of testing. </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Test shall be made by measuring the voltage potential between each energy bus and ground.  If a voltage potential is detected between energy bus and ground, a current reading shall be taken to determine whether the ground is in excess of that permitted by Rule 236.2.  In no case shall a current reading be taken when a train is closely approaching or passing, or a meter connected between an energy bus and ground be left unattended.</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The ground test should also be applied to each output circuit of those electronic devices installed to provide one or more individual isolated power supplies from a single common storage battery or power supply.  </a:t>
            </a:r>
            <a:r>
              <a:rPr lang="en-US" sz="1200" i="1" kern="1200" dirty="0" smtClean="0">
                <a:solidFill>
                  <a:schemeClr val="tx1"/>
                </a:solidFill>
                <a:effectLst/>
                <a:latin typeface="Times New Roman" pitchFamily="18" charset="0"/>
                <a:ea typeface="+mn-ea"/>
                <a:cs typeface="+mn-cs"/>
              </a:rPr>
              <a:t>(See FRA Technical Bulletin S-99-03)</a:t>
            </a:r>
            <a:endParaRPr lang="en-US" sz="1200" kern="1200" dirty="0" smtClean="0">
              <a:solidFill>
                <a:schemeClr val="tx1"/>
              </a:solidFill>
              <a:effectLst/>
              <a:latin typeface="Times New Roman" pitchFamily="18" charset="0"/>
              <a:ea typeface="+mn-ea"/>
              <a:cs typeface="+mn-cs"/>
            </a:endParaRPr>
          </a:p>
          <a:p>
            <a:endParaRPr lang="en-US" dirty="0" smtClean="0"/>
          </a:p>
          <a:p>
            <a:endParaRPr lang="en-US" dirty="0" smtClean="0"/>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99</a:t>
            </a:fld>
            <a:endParaRPr lang="en-US" altLang="en-US"/>
          </a:p>
        </p:txBody>
      </p:sp>
    </p:spTree>
    <p:extLst>
      <p:ext uri="{BB962C8B-B14F-4D97-AF65-F5344CB8AC3E}">
        <p14:creationId xmlns:p14="http://schemas.microsoft.com/office/powerpoint/2010/main" val="40844917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The test is not required to be made on track circuit wires, AC distribution circuits grounded in the interest of safety or common return wires of grounded common single break circuits.</a:t>
            </a:r>
          </a:p>
          <a:p>
            <a:endParaRPr lang="en-US" dirty="0" smtClean="0"/>
          </a:p>
          <a:p>
            <a:endParaRPr lang="en-US" dirty="0" smtClean="0"/>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100</a:t>
            </a:fld>
            <a:endParaRPr lang="en-US" altLang="en-US"/>
          </a:p>
        </p:txBody>
      </p:sp>
    </p:spTree>
    <p:extLst>
      <p:ext uri="{BB962C8B-B14F-4D97-AF65-F5344CB8AC3E}">
        <p14:creationId xmlns:p14="http://schemas.microsoft.com/office/powerpoint/2010/main" val="40844917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requires tests of insulation resistance of wires in </a:t>
            </a:r>
            <a:r>
              <a:rPr lang="en-US" sz="1200" kern="1200" dirty="0" err="1" smtClean="0">
                <a:solidFill>
                  <a:schemeClr val="tx1"/>
                </a:solidFill>
                <a:effectLst/>
                <a:latin typeface="Times New Roman" pitchFamily="18" charset="0"/>
                <a:ea typeface="+mn-ea"/>
                <a:cs typeface="+mn-cs"/>
              </a:rPr>
              <a:t>trunking</a:t>
            </a:r>
            <a:r>
              <a:rPr lang="en-US" sz="1200" kern="1200" dirty="0" smtClean="0">
                <a:solidFill>
                  <a:schemeClr val="tx1"/>
                </a:solidFill>
                <a:effectLst/>
                <a:latin typeface="Times New Roman" pitchFamily="18" charset="0"/>
                <a:ea typeface="+mn-ea"/>
                <a:cs typeface="+mn-cs"/>
              </a:rPr>
              <a:t> and cable be made when installed and at least once every ten years thereafter.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Insulation resistance tests of each wire within </a:t>
            </a:r>
            <a:r>
              <a:rPr lang="en-US" sz="1200" kern="1200" dirty="0" err="1" smtClean="0">
                <a:solidFill>
                  <a:schemeClr val="tx1"/>
                </a:solidFill>
                <a:effectLst/>
                <a:latin typeface="Times New Roman" pitchFamily="18" charset="0"/>
                <a:ea typeface="+mn-ea"/>
                <a:cs typeface="+mn-cs"/>
              </a:rPr>
              <a:t>trunking</a:t>
            </a:r>
            <a:r>
              <a:rPr lang="en-US" sz="1200" kern="1200" dirty="0" smtClean="0">
                <a:solidFill>
                  <a:schemeClr val="tx1"/>
                </a:solidFill>
                <a:effectLst/>
                <a:latin typeface="Times New Roman" pitchFamily="18" charset="0"/>
                <a:ea typeface="+mn-ea"/>
                <a:cs typeface="+mn-cs"/>
              </a:rPr>
              <a:t> or within a cable must be tested to ground and tested against all other wires within the </a:t>
            </a:r>
            <a:r>
              <a:rPr lang="en-US" sz="1200" kern="1200" dirty="0" err="1" smtClean="0">
                <a:solidFill>
                  <a:schemeClr val="tx1"/>
                </a:solidFill>
                <a:effectLst/>
                <a:latin typeface="Times New Roman" pitchFamily="18" charset="0"/>
                <a:ea typeface="+mn-ea"/>
                <a:cs typeface="+mn-cs"/>
              </a:rPr>
              <a:t>trunking</a:t>
            </a:r>
            <a:r>
              <a:rPr lang="en-US" sz="1200" kern="1200" dirty="0" smtClean="0">
                <a:solidFill>
                  <a:schemeClr val="tx1"/>
                </a:solidFill>
                <a:effectLst/>
                <a:latin typeface="Times New Roman" pitchFamily="18" charset="0"/>
                <a:ea typeface="+mn-ea"/>
                <a:cs typeface="+mn-cs"/>
              </a:rPr>
              <a:t> or cable.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Single-conductor wire buried underground shall be tested to ground, but is not required to be tested against all other wires in the cable run.</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rule applies to conductors and cables used for signal power.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Track wires, line wires and case wiring are excluded from the requirements of this rule.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Where a conductor is found with insulation resistance of less than 500,000 ohms, prompt action is required for repair or replacement of the defective wire or cable.  Until repair or replacement, insulation resistance tests must be made annually.  The reason for this provision is to allow lead time for acquisition of new cable or scheduling of manpower.  However, if material and manpower are available to effect repairs or replacement, corrective action shall be taken immediately.</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Where a conductor is found with insulation resistance of less than 200,000 ohms, it shall be either repaired or removed from service.</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101</a:t>
            </a:fld>
            <a:endParaRPr lang="en-US" altLang="en-US"/>
          </a:p>
        </p:txBody>
      </p:sp>
    </p:spTree>
    <p:extLst>
      <p:ext uri="{BB962C8B-B14F-4D97-AF65-F5344CB8AC3E}">
        <p14:creationId xmlns:p14="http://schemas.microsoft.com/office/powerpoint/2010/main" val="2567532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Conductors having insulation resistance of less than 500,000 ohm shall be tested annually.</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In no case shall a conductor with insulation resistance of less than 200,000 ohms be left in service.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Tests must be made when wires, cables, and insulation are dry.  However, wet conditions do not under any circumstances provide relief from Section 236.2.</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103</a:t>
            </a:fld>
            <a:endParaRPr lang="en-US" altLang="en-US"/>
          </a:p>
        </p:txBody>
      </p:sp>
    </p:spTree>
    <p:extLst>
      <p:ext uri="{BB962C8B-B14F-4D97-AF65-F5344CB8AC3E}">
        <p14:creationId xmlns:p14="http://schemas.microsoft.com/office/powerpoint/2010/main" val="19041995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test requires that time releases, time relays, and timing devices be tested once every twelve months, and that timing be maintained at not less than 90% of the predetermined time interval, which shall be shown on the plans or marked on the time release, time relay, or timing device.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Applies to all systems.  Tests should not be conducted while rail traffic is approaching or within any route involved in the test.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test is required to determine the length of time that a time release, time relay, or timing device must run before the locking is released.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Test shall be conducted by starting time release, time relay or timing device and checking the length of time from the instant the device is started or from the opening of check contact (if used) until release of lever lock or energization of electric stick locking relay.</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Releasing time must not be less than 90% of that shown.  It may be any amount of time over the predetermined time.  Predetermined time interval must be shown on plans or marked on the time release or relay.</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104</a:t>
            </a:fld>
            <a:endParaRPr lang="en-US" altLang="en-US"/>
          </a:p>
        </p:txBody>
      </p:sp>
    </p:spTree>
    <p:extLst>
      <p:ext uri="{BB962C8B-B14F-4D97-AF65-F5344CB8AC3E}">
        <p14:creationId xmlns:p14="http://schemas.microsoft.com/office/powerpoint/2010/main" val="3227572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6A0AF811-B95F-45C1-81FD-19DC9F73014B}" type="slidenum">
              <a:rPr lang="en-US" altLang="en-US" sz="1300"/>
              <a:pPr eaLnBrk="1" hangingPunct="1"/>
              <a:t>9</a:t>
            </a:fld>
            <a:endParaRPr lang="en-US" altLang="en-US" sz="1300" dirty="0"/>
          </a:p>
        </p:txBody>
      </p:sp>
      <p:sp>
        <p:nvSpPr>
          <p:cNvPr id="115715"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t>Signal systems are viral to the safety of train operation, therefore all signal</a:t>
            </a:r>
            <a:r>
              <a:rPr lang="en-US" altLang="en-US" baseline="0" dirty="0" smtClean="0"/>
              <a:t> apparatus should be  secured from persons who may want to steal or vandalize the equipment.</a:t>
            </a:r>
            <a:endParaRPr lang="en-US" alt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This rule requires that the results of vital tests be recorded and filed in the office of the responsible division officer.  It specifies those results to be recorded, prescribes the general format to be used, and requires that the recording be signed by the employee making the test, or electronically coded or identified by number of the automated test equipment used (where applicable).</a:t>
            </a:r>
          </a:p>
          <a:p>
            <a:r>
              <a:rPr lang="en-US" sz="1200" kern="1200" dirty="0" smtClean="0">
                <a:solidFill>
                  <a:schemeClr val="tx1"/>
                </a:solidFill>
                <a:effectLst/>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105</a:t>
            </a:fld>
            <a:endParaRPr lang="en-US" altLang="en-US"/>
          </a:p>
        </p:txBody>
      </p:sp>
    </p:spTree>
    <p:extLst>
      <p:ext uri="{BB962C8B-B14F-4D97-AF65-F5344CB8AC3E}">
        <p14:creationId xmlns:p14="http://schemas.microsoft.com/office/powerpoint/2010/main" val="40384684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The result of each required test must be recorded on preprinted or computerized form designed for that purpose or by electronic means, subject to approval by the FRA Associate Administrator for Safety.  Results of tests recorded on other than as prescribed above is prohibited.</a:t>
            </a:r>
          </a:p>
          <a:p>
            <a:r>
              <a:rPr lang="en-US" sz="1200" kern="1200" dirty="0" smtClean="0">
                <a:solidFill>
                  <a:schemeClr val="tx1"/>
                </a:solidFill>
                <a:effectLst/>
                <a:latin typeface="Times New Roman" pitchFamily="18" charset="0"/>
                <a:ea typeface="+mn-ea"/>
                <a:cs typeface="+mn-cs"/>
              </a:rPr>
              <a:t> </a:t>
            </a:r>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106</a:t>
            </a:fld>
            <a:endParaRPr lang="en-US" altLang="en-US"/>
          </a:p>
        </p:txBody>
      </p:sp>
    </p:spTree>
    <p:extLst>
      <p:ext uri="{BB962C8B-B14F-4D97-AF65-F5344CB8AC3E}">
        <p14:creationId xmlns:p14="http://schemas.microsoft.com/office/powerpoint/2010/main" val="28305614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The form must show name of carrier, place, date, equipment tested, results of tests, repairs, replacements, adjustments, condition in which apparatus was left. </a:t>
            </a:r>
          </a:p>
          <a:p>
            <a:endParaRPr lang="en-US"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107</a:t>
            </a:fld>
            <a:endParaRPr lang="en-US" altLang="en-US"/>
          </a:p>
        </p:txBody>
      </p:sp>
    </p:spTree>
    <p:extLst>
      <p:ext uri="{BB962C8B-B14F-4D97-AF65-F5344CB8AC3E}">
        <p14:creationId xmlns:p14="http://schemas.microsoft.com/office/powerpoint/2010/main" val="12869867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The</a:t>
            </a:r>
            <a:r>
              <a:rPr lang="en-US" sz="1200" kern="1200" baseline="0" dirty="0" smtClean="0">
                <a:solidFill>
                  <a:schemeClr val="tx1"/>
                </a:solidFill>
                <a:effectLst/>
                <a:latin typeface="Times New Roman" pitchFamily="18" charset="0"/>
                <a:ea typeface="+mn-ea"/>
                <a:cs typeface="+mn-cs"/>
              </a:rPr>
              <a:t> record must include the</a:t>
            </a:r>
            <a:r>
              <a:rPr lang="en-US" sz="1200" kern="1200" dirty="0" smtClean="0">
                <a:solidFill>
                  <a:schemeClr val="tx1"/>
                </a:solidFill>
                <a:effectLst/>
                <a:latin typeface="Times New Roman" pitchFamily="18" charset="0"/>
                <a:ea typeface="+mn-ea"/>
                <a:cs typeface="+mn-cs"/>
              </a:rPr>
              <a:t> signature of employee making the test or electronically coded or identified by a unique number of the automated test equipment used (where applicable).  This required information may be shown in any order the carrier chooses and forms may provide for several tests.  Equipment tested refers to each piece of equipment tested in compliance with sections 236.102 to 236.109, inclusive; 236.376 to 236.387, inclusive; 236.576; 236.577; and 236.586 to 236.589 inclusive; and 236.917(a).</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Each test record required by this rule shall be filed in the office of a supervisory official having jurisdiction.  The divisional officer may be an assistant signal supervisor, signal supervisor, or any other divisional officer.  ATC, ATS and ACS test records shall be kept at the locomotive office nearest the test point locations.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Except for the results of tests made in compliance with sections 236.587 and 236.917(a), all such records of tests shall be kept on file until the next record of the same tests are made and put on file.  The records of tests made at intervals of less than one year shall be retained for at least one year.</a:t>
            </a:r>
          </a:p>
          <a:p>
            <a:r>
              <a:rPr lang="en-US" sz="1200" kern="1200" dirty="0" smtClean="0">
                <a:solidFill>
                  <a:schemeClr val="tx1"/>
                </a:solidFill>
                <a:effectLst/>
                <a:latin typeface="Times New Roman" pitchFamily="18" charset="0"/>
                <a:ea typeface="+mn-ea"/>
                <a:cs typeface="+mn-cs"/>
              </a:rPr>
              <a:t> </a:t>
            </a:r>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108</a:t>
            </a:fld>
            <a:endParaRPr lang="en-US" altLang="en-US"/>
          </a:p>
        </p:txBody>
      </p:sp>
    </p:spTree>
    <p:extLst>
      <p:ext uri="{BB962C8B-B14F-4D97-AF65-F5344CB8AC3E}">
        <p14:creationId xmlns:p14="http://schemas.microsoft.com/office/powerpoint/2010/main" val="210744131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The records of results of tests made in compliance with section 236.587 shall be kept on file for at least 92 days.</a:t>
            </a:r>
          </a:p>
          <a:p>
            <a:r>
              <a:rPr lang="en-US" sz="1200" kern="1200" dirty="0" smtClean="0">
                <a:solidFill>
                  <a:schemeClr val="tx1"/>
                </a:solidFill>
                <a:effectLst/>
                <a:latin typeface="Times New Roman" pitchFamily="18" charset="0"/>
                <a:ea typeface="+mn-ea"/>
                <a:cs typeface="+mn-cs"/>
              </a:rPr>
              <a:t> </a:t>
            </a:r>
          </a:p>
          <a:p>
            <a:r>
              <a:rPr lang="en-CA" sz="1200" kern="1200" dirty="0" smtClean="0">
                <a:solidFill>
                  <a:schemeClr val="tx1"/>
                </a:solidFill>
                <a:effectLst/>
                <a:latin typeface="Times New Roman" pitchFamily="18" charset="0"/>
                <a:ea typeface="+mn-ea"/>
                <a:cs typeface="+mn-cs"/>
              </a:rPr>
              <a:t>The records of r</a:t>
            </a:r>
            <a:r>
              <a:rPr lang="en-US" sz="1200" kern="1200" dirty="0" err="1" smtClean="0">
                <a:solidFill>
                  <a:schemeClr val="tx1"/>
                </a:solidFill>
                <a:effectLst/>
                <a:latin typeface="Times New Roman" pitchFamily="18" charset="0"/>
                <a:ea typeface="+mn-ea"/>
                <a:cs typeface="+mn-cs"/>
              </a:rPr>
              <a:t>esults</a:t>
            </a:r>
            <a:r>
              <a:rPr lang="en-US" sz="1200" kern="1200" dirty="0" smtClean="0">
                <a:solidFill>
                  <a:schemeClr val="tx1"/>
                </a:solidFill>
                <a:effectLst/>
                <a:latin typeface="Times New Roman" pitchFamily="18" charset="0"/>
                <a:ea typeface="+mn-ea"/>
                <a:cs typeface="+mn-cs"/>
              </a:rPr>
              <a:t> of tests made in compliance with section 236.917(a) must be retained as follows: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(1) Results of tests that pertain to installation or modification must be retained for the life-cycle of the equipment tested and may be kept in any office designated by the railroad; and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(2) Results of periodic tests required for maintenance or repair of the equipment tested must be retained until the next record is filed but in no case less than one year.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FRA is requiring that railroads adopting electronic means of recording results of test first obtain FRA’s approval through an application process.  Requiring FRA approval will establish a process whereby FRA can ensure all the proper information (prescribed in paragraph (a)) is recorded.  FRA will also be able to determine where and how the electronic records will be available for inspection.  FRA notes that if tests are performed by Automatic Test Equipment (ATE), the test equipment shall be identified by a unique number, and the test record must reflect that number.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Electronic or automated tracking systems used to meet the requirements contained in paragraph (a) of this section must be capable of being reviewed and monitored by FRA at any time to ensure the integrity of the system.  FRA's Associate Administrator for Safety may prohibit or revoke a railroad's authority to utilize an electronic or automated tracking system in lieu of preprinted forms if FRA finds that the electronic or automated tracking system is not properly secured, is inaccessible to FRA, FRA-certified State inspectors, or railroad employees requiring access to discharge their assigned duties, or fails to adequately track and monitor the equipment. The Associate Administrator for Safety will provide the affected railroad with a written statement of the basis for his or her decision prohibiting or revoking the railroad from utilizing an electronic or automated tracking system.  </a:t>
            </a:r>
            <a:r>
              <a:rPr lang="en-US" sz="1200" i="1" kern="1200" dirty="0" smtClean="0">
                <a:solidFill>
                  <a:schemeClr val="tx1"/>
                </a:solidFill>
                <a:effectLst/>
                <a:latin typeface="Times New Roman" pitchFamily="18" charset="0"/>
                <a:ea typeface="+mn-ea"/>
                <a:cs typeface="+mn-cs"/>
              </a:rPr>
              <a:t>(See Technical Bulletin S-96-05)</a:t>
            </a:r>
            <a:endParaRPr lang="en-US" sz="1200" kern="1200" dirty="0" smtClean="0">
              <a:solidFill>
                <a:schemeClr val="tx1"/>
              </a:solidFill>
              <a:effectLst/>
              <a:latin typeface="Times New Roman" pitchFamily="18" charset="0"/>
              <a:ea typeface="+mn-ea"/>
              <a:cs typeface="+mn-cs"/>
            </a:endParaRP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109</a:t>
            </a:fld>
            <a:endParaRPr lang="en-US" altLang="en-US"/>
          </a:p>
        </p:txBody>
      </p:sp>
    </p:spTree>
    <p:extLst>
      <p:ext uri="{BB962C8B-B14F-4D97-AF65-F5344CB8AC3E}">
        <p14:creationId xmlns:p14="http://schemas.microsoft.com/office/powerpoint/2010/main" val="28403768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Times New Roman" pitchFamily="18" charset="0"/>
                <a:ea typeface="+mn-ea"/>
                <a:cs typeface="+mn-cs"/>
              </a:rPr>
              <a:t>The records of r</a:t>
            </a:r>
            <a:r>
              <a:rPr lang="en-US" sz="1200" kern="1200" dirty="0" err="1" smtClean="0">
                <a:solidFill>
                  <a:schemeClr val="tx1"/>
                </a:solidFill>
                <a:effectLst/>
                <a:latin typeface="Times New Roman" pitchFamily="18" charset="0"/>
                <a:ea typeface="+mn-ea"/>
                <a:cs typeface="+mn-cs"/>
              </a:rPr>
              <a:t>esults</a:t>
            </a:r>
            <a:r>
              <a:rPr lang="en-US" sz="1200" kern="1200" dirty="0" smtClean="0">
                <a:solidFill>
                  <a:schemeClr val="tx1"/>
                </a:solidFill>
                <a:effectLst/>
                <a:latin typeface="Times New Roman" pitchFamily="18" charset="0"/>
                <a:ea typeface="+mn-ea"/>
                <a:cs typeface="+mn-cs"/>
              </a:rPr>
              <a:t> of tests made in compliance with section 236.917(a) must be retained as follows: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(1) Results of tests that pertain to installation or modification must be retained for the life-cycle of the equipment tested and may be kept in any office designated by the railroad; and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(2) Results of periodic tests required for maintenance or repair of the equipment tested must be retained until the next record is filed but in no case less than one year.</a:t>
            </a:r>
          </a:p>
          <a:p>
            <a:r>
              <a:rPr lang="en-US" sz="1200" kern="1200" dirty="0" smtClean="0">
                <a:solidFill>
                  <a:schemeClr val="tx1"/>
                </a:solidFill>
                <a:effectLst/>
                <a:latin typeface="Times New Roman" pitchFamily="18" charset="0"/>
                <a:ea typeface="+mn-ea"/>
                <a:cs typeface="+mn-cs"/>
              </a:rPr>
              <a:t> </a:t>
            </a:r>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110</a:t>
            </a:fld>
            <a:endParaRPr lang="en-US" altLang="en-US"/>
          </a:p>
        </p:txBody>
      </p:sp>
    </p:spTree>
    <p:extLst>
      <p:ext uri="{BB962C8B-B14F-4D97-AF65-F5344CB8AC3E}">
        <p14:creationId xmlns:p14="http://schemas.microsoft.com/office/powerpoint/2010/main" val="265624934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FRA is requiring that railroads adopting electronic means of recording results of test first obtain FRA’s approval through an application process.  Requiring FRA approval will establish a process whereby FRA can ensure all the proper information (prescribed in paragraph (a)) is recorded.  FRA will also be able to determine where and how the electronic records will be available for inspection.  FRA notes that if tests are performed by Automatic Test Equipment (ATE), the test equipment shall be identified by a unique number, and the test record must reflect that number.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Electronic or automated tracking systems used to meet the requirements contained in paragraph (a) of this section must be capable of being reviewed and monitored by FRA at any time to ensure the integrity of the system.  FRA's Associate Administrator for Safety may prohibit or revoke a railroad's authority to utilize an electronic or automated tracking system in lieu of preprinted forms if FRA finds that the electronic or automated tracking system is not properly secured, </a:t>
            </a:r>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112</a:t>
            </a:fld>
            <a:endParaRPr lang="en-US" altLang="en-US"/>
          </a:p>
        </p:txBody>
      </p:sp>
    </p:spTree>
    <p:extLst>
      <p:ext uri="{BB962C8B-B14F-4D97-AF65-F5344CB8AC3E}">
        <p14:creationId xmlns:p14="http://schemas.microsoft.com/office/powerpoint/2010/main" val="199566765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is inaccessible to FRA, FRA-certified State inspectors, or railroad employees requiring access to discharge their assigned duties, or fails to adequately track and monitor the equipment. The Associate Administrator for Safety will provide the affected railroad with a written statement of the basis for his or her decision prohibiting or revoking the railroad from utilizing an electronic or automated tracking system.  </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AF04193-AED0-405B-8227-7B7B420A319D}" type="slidenum">
              <a:rPr lang="en-US" altLang="en-US" smtClean="0"/>
              <a:pPr>
                <a:defRPr/>
              </a:pPr>
              <a:t>113</a:t>
            </a:fld>
            <a:endParaRPr lang="en-US" altLang="en-US"/>
          </a:p>
        </p:txBody>
      </p:sp>
    </p:spTree>
    <p:extLst>
      <p:ext uri="{BB962C8B-B14F-4D97-AF65-F5344CB8AC3E}">
        <p14:creationId xmlns:p14="http://schemas.microsoft.com/office/powerpoint/2010/main" val="32916223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fld id="{FC579DE5-12BF-45C8-A20A-0E9C26016F9C}" type="slidenum">
              <a:rPr lang="en-US" altLang="en-US" sz="1300"/>
              <a:pPr eaLnBrk="1" hangingPunct="1"/>
              <a:t>114</a:t>
            </a:fld>
            <a:endParaRPr lang="en-US" altLang="en-US" sz="1300"/>
          </a:p>
        </p:txBody>
      </p:sp>
      <p:sp>
        <p:nvSpPr>
          <p:cNvPr id="108547"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20741A06-162E-45DE-B260-36818B8ECEE8}" type="slidenum">
              <a:rPr lang="en-US" altLang="en-US"/>
              <a:pPr>
                <a:defRPr/>
              </a:pPr>
              <a:t>‹#›</a:t>
            </a:fld>
            <a:endParaRPr lang="en-US" altLang="en-US"/>
          </a:p>
        </p:txBody>
      </p:sp>
    </p:spTree>
    <p:extLst>
      <p:ext uri="{BB962C8B-B14F-4D97-AF65-F5344CB8AC3E}">
        <p14:creationId xmlns:p14="http://schemas.microsoft.com/office/powerpoint/2010/main" val="2150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9684B282-205F-4206-A819-45885774E468}" type="slidenum">
              <a:rPr lang="en-US" altLang="en-US"/>
              <a:pPr>
                <a:defRPr/>
              </a:pPr>
              <a:t>‹#›</a:t>
            </a:fld>
            <a:endParaRPr lang="en-US" altLang="en-US"/>
          </a:p>
        </p:txBody>
      </p:sp>
    </p:spTree>
    <p:extLst>
      <p:ext uri="{BB962C8B-B14F-4D97-AF65-F5344CB8AC3E}">
        <p14:creationId xmlns:p14="http://schemas.microsoft.com/office/powerpoint/2010/main" val="173414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35A07D7C-6D2D-408A-B516-718EE6018137}" type="slidenum">
              <a:rPr lang="en-US" altLang="en-US"/>
              <a:pPr>
                <a:defRPr/>
              </a:pPr>
              <a:t>‹#›</a:t>
            </a:fld>
            <a:endParaRPr lang="en-US" altLang="en-US"/>
          </a:p>
        </p:txBody>
      </p:sp>
    </p:spTree>
    <p:extLst>
      <p:ext uri="{BB962C8B-B14F-4D97-AF65-F5344CB8AC3E}">
        <p14:creationId xmlns:p14="http://schemas.microsoft.com/office/powerpoint/2010/main" val="288229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8B9D4376-9CBE-4089-8A64-9BB4AEC68A30}" type="slidenum">
              <a:rPr lang="en-US" altLang="en-US"/>
              <a:pPr>
                <a:defRPr/>
              </a:pPr>
              <a:t>‹#›</a:t>
            </a:fld>
            <a:endParaRPr lang="en-US" altLang="en-US"/>
          </a:p>
        </p:txBody>
      </p:sp>
    </p:spTree>
    <p:extLst>
      <p:ext uri="{BB962C8B-B14F-4D97-AF65-F5344CB8AC3E}">
        <p14:creationId xmlns:p14="http://schemas.microsoft.com/office/powerpoint/2010/main" val="18017852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847470BB-E919-473C-AFD9-C04892E4669F}" type="slidenum">
              <a:rPr lang="en-US" altLang="en-US"/>
              <a:pPr>
                <a:defRPr/>
              </a:pPr>
              <a:t>‹#›</a:t>
            </a:fld>
            <a:endParaRPr lang="en-US" altLang="en-US"/>
          </a:p>
        </p:txBody>
      </p:sp>
    </p:spTree>
    <p:extLst>
      <p:ext uri="{BB962C8B-B14F-4D97-AF65-F5344CB8AC3E}">
        <p14:creationId xmlns:p14="http://schemas.microsoft.com/office/powerpoint/2010/main" val="153249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0E85C8BE-ED02-48B1-8EF8-4454699B4EB1}" type="slidenum">
              <a:rPr lang="en-US" altLang="en-US"/>
              <a:pPr>
                <a:defRPr/>
              </a:pPr>
              <a:t>‹#›</a:t>
            </a:fld>
            <a:endParaRPr lang="en-US" altLang="en-US"/>
          </a:p>
        </p:txBody>
      </p:sp>
    </p:spTree>
    <p:extLst>
      <p:ext uri="{BB962C8B-B14F-4D97-AF65-F5344CB8AC3E}">
        <p14:creationId xmlns:p14="http://schemas.microsoft.com/office/powerpoint/2010/main" val="236186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0A1FCCDE-3B55-4021-8760-ACADCC268441}" type="slidenum">
              <a:rPr lang="en-US" altLang="en-US"/>
              <a:pPr>
                <a:defRPr/>
              </a:pPr>
              <a:t>‹#›</a:t>
            </a:fld>
            <a:endParaRPr lang="en-US" altLang="en-US"/>
          </a:p>
        </p:txBody>
      </p:sp>
    </p:spTree>
    <p:extLst>
      <p:ext uri="{BB962C8B-B14F-4D97-AF65-F5344CB8AC3E}">
        <p14:creationId xmlns:p14="http://schemas.microsoft.com/office/powerpoint/2010/main" val="415693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DA9A5826-BF04-49B1-B034-4291B3E59439}" type="slidenum">
              <a:rPr lang="en-US" altLang="en-US"/>
              <a:pPr>
                <a:defRPr/>
              </a:pPr>
              <a:t>‹#›</a:t>
            </a:fld>
            <a:endParaRPr lang="en-US" altLang="en-US"/>
          </a:p>
        </p:txBody>
      </p:sp>
    </p:spTree>
    <p:extLst>
      <p:ext uri="{BB962C8B-B14F-4D97-AF65-F5344CB8AC3E}">
        <p14:creationId xmlns:p14="http://schemas.microsoft.com/office/powerpoint/2010/main" val="127493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0A3F2241-0B2B-4C2D-8A38-85776BE13933}" type="slidenum">
              <a:rPr lang="en-US" altLang="en-US"/>
              <a:pPr>
                <a:defRPr/>
              </a:pPr>
              <a:t>‹#›</a:t>
            </a:fld>
            <a:endParaRPr lang="en-US" altLang="en-US"/>
          </a:p>
        </p:txBody>
      </p:sp>
    </p:spTree>
    <p:extLst>
      <p:ext uri="{BB962C8B-B14F-4D97-AF65-F5344CB8AC3E}">
        <p14:creationId xmlns:p14="http://schemas.microsoft.com/office/powerpoint/2010/main" val="32145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B99F482C-A457-4CC9-B6AF-8D49E68B3398}" type="slidenum">
              <a:rPr lang="en-US" altLang="en-US"/>
              <a:pPr>
                <a:defRPr/>
              </a:pPr>
              <a:t>‹#›</a:t>
            </a:fld>
            <a:endParaRPr lang="en-US" altLang="en-US"/>
          </a:p>
        </p:txBody>
      </p:sp>
    </p:spTree>
    <p:extLst>
      <p:ext uri="{BB962C8B-B14F-4D97-AF65-F5344CB8AC3E}">
        <p14:creationId xmlns:p14="http://schemas.microsoft.com/office/powerpoint/2010/main" val="153085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472E487A-EEA8-4287-8FAE-714962F2CB30}" type="slidenum">
              <a:rPr lang="en-US" altLang="en-US"/>
              <a:pPr>
                <a:defRPr/>
              </a:pPr>
              <a:t>‹#›</a:t>
            </a:fld>
            <a:endParaRPr lang="en-US" altLang="en-US"/>
          </a:p>
        </p:txBody>
      </p:sp>
    </p:spTree>
    <p:extLst>
      <p:ext uri="{BB962C8B-B14F-4D97-AF65-F5344CB8AC3E}">
        <p14:creationId xmlns:p14="http://schemas.microsoft.com/office/powerpoint/2010/main" val="185220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295400" y="61722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a:p>
        </p:txBody>
      </p:sp>
      <p:sp>
        <p:nvSpPr>
          <p:cNvPr id="1027"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359432" name="Rectangle 8"/>
          <p:cNvSpPr>
            <a:spLocks noGrp="1" noChangeArrowheads="1"/>
          </p:cNvSpPr>
          <p:nvPr>
            <p:ph type="sldNum" sz="quarter" idx="4"/>
          </p:nvPr>
        </p:nvSpPr>
        <p:spPr bwMode="auto">
          <a:xfrm>
            <a:off x="7543800" y="6248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25FAEB2-FF86-49F3-87B5-4F554FAEE81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400" dirty="0" smtClean="0"/>
              <a:t>Signal and Train Control</a:t>
            </a:r>
            <a:r>
              <a:rPr lang="en-US" dirty="0" smtClean="0"/>
              <a:t/>
            </a:r>
            <a:br>
              <a:rPr lang="en-US" dirty="0" smtClean="0"/>
            </a:br>
            <a:r>
              <a:rPr lang="en-US" sz="2000" dirty="0"/>
              <a:t>RULES, STANDARDS, AND </a:t>
            </a:r>
            <a:r>
              <a:rPr lang="en-US" sz="2000" dirty="0" smtClean="0"/>
              <a:t>INSTRUCTIONS (R,S&amp;I)</a:t>
            </a:r>
            <a:endParaRPr lang="en-US" sz="2000" dirty="0"/>
          </a:p>
        </p:txBody>
      </p:sp>
      <p:sp>
        <p:nvSpPr>
          <p:cNvPr id="5" name="Subtitle 4"/>
          <p:cNvSpPr>
            <a:spLocks noGrp="1"/>
          </p:cNvSpPr>
          <p:nvPr>
            <p:ph type="subTitle" idx="1"/>
          </p:nvPr>
        </p:nvSpPr>
        <p:spPr/>
        <p:txBody>
          <a:bodyPr/>
          <a:lstStyle/>
          <a:p>
            <a:r>
              <a:rPr lang="en-US" dirty="0" smtClean="0"/>
              <a:t>STC – 1</a:t>
            </a:r>
          </a:p>
          <a:p>
            <a:r>
              <a:rPr lang="en-US" dirty="0" smtClean="0"/>
              <a:t>All System</a:t>
            </a:r>
          </a:p>
          <a:p>
            <a:r>
              <a:rPr lang="en-US" smtClean="0"/>
              <a:t>Subpart A</a:t>
            </a:r>
            <a:endParaRPr lang="en-US" dirty="0"/>
          </a:p>
        </p:txBody>
      </p:sp>
      <p:pic>
        <p:nvPicPr>
          <p:cNvPr id="8" name="Picture 2" descr="Image result for semaphore railroad imag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038600"/>
            <a:ext cx="1371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51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743325"/>
            <a:ext cx="14001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lowchart: Extract 5"/>
          <p:cNvSpPr/>
          <p:nvPr/>
        </p:nvSpPr>
        <p:spPr>
          <a:xfrm rot="5400000">
            <a:off x="6172200" y="3362325"/>
            <a:ext cx="304800" cy="1066800"/>
          </a:xfrm>
          <a:prstGeom prst="flowChartExtract">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7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ChangeArrowheads="1"/>
          </p:cNvSpPr>
          <p:nvPr/>
        </p:nvSpPr>
        <p:spPr bwMode="auto">
          <a:xfrm>
            <a:off x="990600" y="228600"/>
            <a:ext cx="70866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00" dirty="0"/>
          </a:p>
          <a:p>
            <a:endParaRPr lang="en-US" altLang="en-US" sz="2800" dirty="0"/>
          </a:p>
          <a:p>
            <a:endParaRPr lang="en-US" altLang="en-US" sz="2800" dirty="0"/>
          </a:p>
          <a:p>
            <a:endParaRPr lang="en-US" altLang="en-US" sz="2800" dirty="0"/>
          </a:p>
        </p:txBody>
      </p:sp>
      <p:sp>
        <p:nvSpPr>
          <p:cNvPr id="11267" name="Rectangle 1028"/>
          <p:cNvSpPr>
            <a:spLocks noGrp="1" noChangeArrowheads="1"/>
          </p:cNvSpPr>
          <p:nvPr>
            <p:ph type="title"/>
          </p:nvPr>
        </p:nvSpPr>
        <p:spPr>
          <a:xfrm>
            <a:off x="609600" y="609600"/>
            <a:ext cx="8001000" cy="1143000"/>
          </a:xfrm>
        </p:spPr>
        <p:txBody>
          <a:bodyPr/>
          <a:lstStyle/>
          <a:p>
            <a:pPr algn="ctr" eaLnBrk="1" hangingPunct="1"/>
            <a:r>
              <a:rPr lang="en-US" altLang="en-US" dirty="0" smtClean="0"/>
              <a:t>236.3 Locking of signal apparatus housings.</a:t>
            </a:r>
          </a:p>
        </p:txBody>
      </p:sp>
      <p:pic>
        <p:nvPicPr>
          <p:cNvPr id="11268" name="Picture 1030" descr="lamp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4076700" cy="38258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1031" descr="cir-contro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743200"/>
            <a:ext cx="4114800" cy="2743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0" name="Rectangle 1032"/>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26C8393-98E0-499F-8EB4-69547679E370}" type="slidenum">
              <a:rPr lang="en-US" altLang="en-US" sz="2000">
                <a:solidFill>
                  <a:schemeClr val="tx2"/>
                </a:solidFill>
              </a:rPr>
              <a:pPr eaLnBrk="1" hangingPunct="1"/>
              <a:t>10</a:t>
            </a:fld>
            <a:endParaRPr lang="en-US" alt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ctr" eaLnBrk="1" hangingPunct="1"/>
            <a:r>
              <a:rPr lang="en-US" altLang="en-US" sz="4000" dirty="0" smtClean="0"/>
              <a:t>236.107   Ground tests.</a:t>
            </a:r>
          </a:p>
        </p:txBody>
      </p:sp>
      <p:sp>
        <p:nvSpPr>
          <p:cNvPr id="91139" name="Rectangle 3"/>
          <p:cNvSpPr>
            <a:spLocks noGrp="1" noChangeArrowheads="1"/>
          </p:cNvSpPr>
          <p:nvPr>
            <p:ph idx="1"/>
          </p:nvPr>
        </p:nvSpPr>
        <p:spPr>
          <a:xfrm>
            <a:off x="685800" y="1752600"/>
            <a:ext cx="7772400" cy="4114800"/>
          </a:xfrm>
        </p:spPr>
        <p:txBody>
          <a:bodyPr/>
          <a:lstStyle/>
          <a:p>
            <a:pPr marL="0" indent="0">
              <a:buNone/>
            </a:pPr>
            <a:r>
              <a:rPr lang="en-US" dirty="0" smtClean="0"/>
              <a:t>(</a:t>
            </a:r>
            <a:r>
              <a:rPr lang="en-US" dirty="0"/>
              <a:t>b) The provisions of this rule shall not apply to track circuit wires, common return wires of grounded common single‑break circuits, or alternating current power distribution circuits grounded in the interest of safety</a:t>
            </a:r>
            <a:r>
              <a:rPr lang="en-US" sz="2800" dirty="0"/>
              <a:t>.</a:t>
            </a:r>
          </a:p>
          <a:p>
            <a:pPr marL="0" indent="0" eaLnBrk="1" hangingPunct="1">
              <a:lnSpc>
                <a:spcPct val="90000"/>
              </a:lnSpc>
              <a:spcBef>
                <a:spcPct val="45000"/>
              </a:spcBef>
              <a:buFontTx/>
              <a:buNone/>
            </a:pPr>
            <a:endParaRPr lang="en-US" altLang="en-US" sz="2800" dirty="0" smtClean="0">
              <a:cs typeface="Times New Roman" pitchFamily="18" charset="0"/>
            </a:endParaRPr>
          </a:p>
        </p:txBody>
      </p:sp>
      <p:sp>
        <p:nvSpPr>
          <p:cNvPr id="91140"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BBD02B1-9A1D-49D2-B963-8F5F1A104A4B}" type="slidenum">
              <a:rPr lang="en-US" altLang="en-US" sz="2000">
                <a:solidFill>
                  <a:schemeClr val="tx2"/>
                </a:solidFill>
              </a:rPr>
              <a:pPr eaLnBrk="1" hangingPunct="1"/>
              <a:t>100</a:t>
            </a:fld>
            <a:endParaRPr lang="en-US" altLang="en-US" sz="2000">
              <a:solidFill>
                <a:schemeClr val="tx2"/>
              </a:solidFill>
            </a:endParaRPr>
          </a:p>
        </p:txBody>
      </p:sp>
    </p:spTree>
    <p:extLst>
      <p:ext uri="{BB962C8B-B14F-4D97-AF65-F5344CB8AC3E}">
        <p14:creationId xmlns:p14="http://schemas.microsoft.com/office/powerpoint/2010/main" val="339284615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ctr" eaLnBrk="1" hangingPunct="1"/>
            <a:r>
              <a:rPr lang="en-US" altLang="en-US" sz="4000" dirty="0" smtClean="0"/>
              <a:t>236.108   Insulation resistance tests, wires in </a:t>
            </a:r>
            <a:r>
              <a:rPr lang="en-US" altLang="en-US" sz="4000" dirty="0" err="1" smtClean="0"/>
              <a:t>trunking</a:t>
            </a:r>
            <a:r>
              <a:rPr lang="en-US" altLang="en-US" sz="4000" dirty="0" smtClean="0"/>
              <a:t> and cables.</a:t>
            </a:r>
          </a:p>
        </p:txBody>
      </p:sp>
      <p:sp>
        <p:nvSpPr>
          <p:cNvPr id="94211" name="Rectangle 3"/>
          <p:cNvSpPr>
            <a:spLocks noGrp="1" noChangeArrowheads="1"/>
          </p:cNvSpPr>
          <p:nvPr>
            <p:ph idx="1"/>
          </p:nvPr>
        </p:nvSpPr>
        <p:spPr/>
        <p:txBody>
          <a:bodyPr/>
          <a:lstStyle/>
          <a:p>
            <a:pPr marL="0" indent="0" eaLnBrk="1" hangingPunct="1">
              <a:spcBef>
                <a:spcPct val="45000"/>
              </a:spcBef>
              <a:buFontTx/>
              <a:buNone/>
            </a:pPr>
            <a:r>
              <a:rPr lang="en-US" altLang="en-US" sz="2800" smtClean="0">
                <a:cs typeface="Times New Roman" pitchFamily="18" charset="0"/>
              </a:rPr>
              <a:t>(a) Insulation resistance of wires and cables, except wires connected directly to track rails, shall be tested when wires, cables, and insulation are dry. Insulation resistance tests shall be made between all conductors and ground, and between conductors in each multiple conductor cable, and between conductors in trunking, when wires or cables are </a:t>
            </a:r>
            <a:r>
              <a:rPr lang="en-US" altLang="en-US" sz="2800" u="sng" smtClean="0">
                <a:cs typeface="Times New Roman" pitchFamily="18" charset="0"/>
              </a:rPr>
              <a:t>installed</a:t>
            </a:r>
            <a:r>
              <a:rPr lang="en-US" altLang="en-US" sz="2800" smtClean="0">
                <a:cs typeface="Times New Roman" pitchFamily="18" charset="0"/>
              </a:rPr>
              <a:t> and at least </a:t>
            </a:r>
            <a:r>
              <a:rPr lang="en-US" altLang="en-US" sz="2800" u="sng" smtClean="0">
                <a:cs typeface="Times New Roman" pitchFamily="18" charset="0"/>
              </a:rPr>
              <a:t>once every ten years</a:t>
            </a:r>
            <a:r>
              <a:rPr lang="en-US" altLang="en-US" sz="2800" smtClean="0">
                <a:cs typeface="Times New Roman" pitchFamily="18" charset="0"/>
              </a:rPr>
              <a:t> thereafter</a:t>
            </a:r>
          </a:p>
        </p:txBody>
      </p:sp>
      <p:sp>
        <p:nvSpPr>
          <p:cNvPr id="94212"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41448CB-3F87-4DF8-A76E-AEA3A980D652}" type="slidenum">
              <a:rPr lang="en-US" altLang="en-US" sz="2000">
                <a:solidFill>
                  <a:schemeClr val="tx2"/>
                </a:solidFill>
              </a:rPr>
              <a:pPr eaLnBrk="1" hangingPunct="1"/>
              <a:t>101</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Trunking</a:t>
            </a:r>
            <a:r>
              <a:rPr lang="en-US" dirty="0" smtClean="0"/>
              <a:t> Definition</a:t>
            </a:r>
            <a:endParaRPr lang="en-US" dirty="0"/>
          </a:p>
        </p:txBody>
      </p:sp>
      <p:sp>
        <p:nvSpPr>
          <p:cNvPr id="3" name="Content Placeholder 2"/>
          <p:cNvSpPr>
            <a:spLocks noGrp="1"/>
          </p:cNvSpPr>
          <p:nvPr>
            <p:ph idx="1"/>
          </p:nvPr>
        </p:nvSpPr>
        <p:spPr/>
        <p:txBody>
          <a:bodyPr/>
          <a:lstStyle/>
          <a:p>
            <a:pPr marL="0" indent="0">
              <a:buNone/>
            </a:pPr>
            <a:r>
              <a:rPr lang="en-US" b="1" dirty="0"/>
              <a:t>§ 236.835 </a:t>
            </a:r>
            <a:r>
              <a:rPr lang="en-US" b="1" dirty="0" err="1"/>
              <a:t>Trunking</a:t>
            </a:r>
            <a:r>
              <a:rPr lang="en-US" b="1" dirty="0"/>
              <a:t>.</a:t>
            </a:r>
          </a:p>
          <a:p>
            <a:pPr marL="0" indent="0">
              <a:buNone/>
            </a:pPr>
            <a:r>
              <a:rPr lang="en-US" dirty="0"/>
              <a:t>A casing used to protect electrical conductors. </a:t>
            </a:r>
          </a:p>
          <a:p>
            <a:endParaRPr lang="en-US" dirty="0"/>
          </a:p>
        </p:txBody>
      </p:sp>
    </p:spTree>
    <p:extLst>
      <p:ext uri="{BB962C8B-B14F-4D97-AF65-F5344CB8AC3E}">
        <p14:creationId xmlns:p14="http://schemas.microsoft.com/office/powerpoint/2010/main" val="8991983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ctr" eaLnBrk="1" hangingPunct="1"/>
            <a:r>
              <a:rPr lang="en-US" altLang="en-US" sz="4000" dirty="0" smtClean="0"/>
              <a:t>236.108   Insulation resistance tests, wires in </a:t>
            </a:r>
            <a:r>
              <a:rPr lang="en-US" altLang="en-US" sz="4000" dirty="0" err="1" smtClean="0"/>
              <a:t>trunking</a:t>
            </a:r>
            <a:r>
              <a:rPr lang="en-US" altLang="en-US" sz="4000" dirty="0" smtClean="0"/>
              <a:t> and cables.</a:t>
            </a:r>
          </a:p>
        </p:txBody>
      </p:sp>
      <p:sp>
        <p:nvSpPr>
          <p:cNvPr id="95235" name="Rectangle 3"/>
          <p:cNvSpPr>
            <a:spLocks noGrp="1" noChangeArrowheads="1"/>
          </p:cNvSpPr>
          <p:nvPr>
            <p:ph idx="1"/>
          </p:nvPr>
        </p:nvSpPr>
        <p:spPr/>
        <p:txBody>
          <a:bodyPr/>
          <a:lstStyle/>
          <a:p>
            <a:pPr marL="0" indent="0" eaLnBrk="1" hangingPunct="1">
              <a:spcBef>
                <a:spcPct val="45000"/>
              </a:spcBef>
              <a:buFontTx/>
              <a:buNone/>
            </a:pPr>
            <a:r>
              <a:rPr lang="en-US" altLang="en-US" sz="2400" dirty="0" smtClean="0">
                <a:cs typeface="Times New Roman" pitchFamily="18" charset="0"/>
              </a:rPr>
              <a:t>(b) Then insulation resistance of wire or cable is found to be </a:t>
            </a:r>
            <a:r>
              <a:rPr lang="en-US" altLang="en-US" sz="2400" u="sng" dirty="0" smtClean="0">
                <a:cs typeface="Times New Roman" pitchFamily="18" charset="0"/>
              </a:rPr>
              <a:t>less than 500,000 ohms</a:t>
            </a:r>
            <a:r>
              <a:rPr lang="en-US" altLang="en-US" sz="2400" dirty="0" smtClean="0">
                <a:cs typeface="Times New Roman" pitchFamily="18" charset="0"/>
              </a:rPr>
              <a:t>, prompt action shall be taken to repair or replace the defective wire or cable and until such defective wire or cable is replaced, insulation resistance </a:t>
            </a:r>
            <a:r>
              <a:rPr lang="en-US" altLang="en-US" sz="2400" u="sng" dirty="0" smtClean="0">
                <a:cs typeface="Times New Roman" pitchFamily="18" charset="0"/>
              </a:rPr>
              <a:t>test shall be made annually</a:t>
            </a:r>
            <a:r>
              <a:rPr lang="en-US" altLang="en-US" sz="2400" dirty="0" smtClean="0">
                <a:cs typeface="Times New Roman" pitchFamily="18" charset="0"/>
              </a:rPr>
              <a:t>.</a:t>
            </a:r>
          </a:p>
          <a:p>
            <a:pPr marL="0" indent="0" eaLnBrk="1" hangingPunct="1">
              <a:spcBef>
                <a:spcPct val="45000"/>
              </a:spcBef>
              <a:buFontTx/>
              <a:buNone/>
            </a:pPr>
            <a:r>
              <a:rPr lang="en-US" altLang="en-US" sz="2400" dirty="0" smtClean="0">
                <a:cs typeface="Times New Roman" pitchFamily="18" charset="0"/>
              </a:rPr>
              <a:t>(c) In no case shall a circuit be permitted to function on a conductor having an insulation resistance to ground or between conductors of </a:t>
            </a:r>
            <a:r>
              <a:rPr lang="en-US" altLang="en-US" sz="2400" u="sng" dirty="0" smtClean="0">
                <a:cs typeface="Times New Roman" pitchFamily="18" charset="0"/>
              </a:rPr>
              <a:t>less than 200,000 ohms</a:t>
            </a:r>
            <a:r>
              <a:rPr lang="en-US" altLang="en-US" sz="2400" dirty="0" smtClean="0">
                <a:cs typeface="Times New Roman" pitchFamily="18" charset="0"/>
              </a:rPr>
              <a:t> during the period required for repair or replacement.</a:t>
            </a:r>
          </a:p>
        </p:txBody>
      </p:sp>
      <p:sp>
        <p:nvSpPr>
          <p:cNvPr id="95236"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F2E0BF7-8AE1-4E76-B3AB-19D86C6BCB7F}" type="slidenum">
              <a:rPr lang="en-US" altLang="en-US" sz="2000">
                <a:solidFill>
                  <a:schemeClr val="tx2"/>
                </a:solidFill>
              </a:rPr>
              <a:pPr eaLnBrk="1" hangingPunct="1"/>
              <a:t>103</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ctr" eaLnBrk="1" hangingPunct="1"/>
            <a:r>
              <a:rPr lang="en-US" altLang="en-US" sz="4000" dirty="0" smtClean="0"/>
              <a:t>236.109   Time releases, timing relays and timing devices.</a:t>
            </a:r>
          </a:p>
        </p:txBody>
      </p:sp>
      <p:sp>
        <p:nvSpPr>
          <p:cNvPr id="96259" name="Rectangle 3"/>
          <p:cNvSpPr>
            <a:spLocks noGrp="1" noChangeArrowheads="1"/>
          </p:cNvSpPr>
          <p:nvPr>
            <p:ph idx="1"/>
          </p:nvPr>
        </p:nvSpPr>
        <p:spPr/>
        <p:txBody>
          <a:bodyPr/>
          <a:lstStyle/>
          <a:p>
            <a:pPr marL="0" indent="0" eaLnBrk="1" hangingPunct="1">
              <a:spcBef>
                <a:spcPct val="45000"/>
              </a:spcBef>
              <a:buFontTx/>
              <a:buNone/>
            </a:pPr>
            <a:r>
              <a:rPr lang="en-US" altLang="en-US" sz="2800" dirty="0" smtClean="0">
                <a:cs typeface="Times New Roman" pitchFamily="18" charset="0"/>
              </a:rPr>
              <a:t>Time releases, timing relays and timing devices shall be tested at least </a:t>
            </a:r>
            <a:r>
              <a:rPr lang="en-US" altLang="en-US" sz="2800" u="sng" dirty="0" smtClean="0">
                <a:cs typeface="Times New Roman" pitchFamily="18" charset="0"/>
              </a:rPr>
              <a:t>once every twelve months</a:t>
            </a:r>
            <a:r>
              <a:rPr lang="en-US" altLang="en-US" sz="2800" dirty="0" smtClean="0">
                <a:cs typeface="Times New Roman" pitchFamily="18" charset="0"/>
              </a:rPr>
              <a:t>. The timing shall be maintained at </a:t>
            </a:r>
            <a:r>
              <a:rPr lang="en-US" altLang="en-US" sz="2800" u="sng" dirty="0" smtClean="0">
                <a:cs typeface="Times New Roman" pitchFamily="18" charset="0"/>
              </a:rPr>
              <a:t>not less than 90 percent</a:t>
            </a:r>
            <a:r>
              <a:rPr lang="en-US" altLang="en-US" sz="2800" dirty="0" smtClean="0">
                <a:cs typeface="Times New Roman" pitchFamily="18" charset="0"/>
              </a:rPr>
              <a:t> of the predetermined time interval, which shall be shown on the plans or marked on the time release, timing relay, or timing device.</a:t>
            </a:r>
          </a:p>
        </p:txBody>
      </p:sp>
      <p:sp>
        <p:nvSpPr>
          <p:cNvPr id="96260"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927A5D1-10CE-4F0C-AEF6-904B77124970}" type="slidenum">
              <a:rPr lang="en-US" altLang="en-US" sz="2000">
                <a:solidFill>
                  <a:schemeClr val="tx2"/>
                </a:solidFill>
              </a:rPr>
              <a:pPr eaLnBrk="1" hangingPunct="1"/>
              <a:t>104</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sz="4000" smtClean="0"/>
              <a:t>236.110   Results of tests.</a:t>
            </a:r>
          </a:p>
        </p:txBody>
      </p:sp>
      <p:sp>
        <p:nvSpPr>
          <p:cNvPr id="97283" name="Rectangle 3"/>
          <p:cNvSpPr>
            <a:spLocks noGrp="1" noChangeArrowheads="1"/>
          </p:cNvSpPr>
          <p:nvPr>
            <p:ph sz="half" idx="1"/>
          </p:nvPr>
        </p:nvSpPr>
        <p:spPr/>
        <p:txBody>
          <a:bodyPr/>
          <a:lstStyle/>
          <a:p>
            <a:pPr marL="0" indent="0" eaLnBrk="1" hangingPunct="1">
              <a:spcBef>
                <a:spcPct val="45000"/>
              </a:spcBef>
              <a:buFontTx/>
              <a:buNone/>
            </a:pPr>
            <a:r>
              <a:rPr lang="en-US" altLang="en-US" sz="2800" smtClean="0">
                <a:cs typeface="Courier New" pitchFamily="49" charset="0"/>
              </a:rPr>
              <a:t>236.110 prescribes how the results of each test and inspection shall be recorded, retained and where filed.</a:t>
            </a:r>
          </a:p>
          <a:p>
            <a:pPr marL="0" indent="0" eaLnBrk="1" hangingPunct="1">
              <a:spcBef>
                <a:spcPct val="45000"/>
              </a:spcBef>
              <a:buFontTx/>
              <a:buNone/>
            </a:pPr>
            <a:endParaRPr lang="en-US" altLang="en-US" sz="2800" smtClean="0"/>
          </a:p>
        </p:txBody>
      </p:sp>
      <p:pic>
        <p:nvPicPr>
          <p:cNvPr id="97284" name="Picture 5" descr="record-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3470275" cy="4343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7285" name="Rectangle 6"/>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757AE27-B1DB-4F2A-BB22-E702F90903B7}" type="slidenum">
              <a:rPr lang="en-US" altLang="en-US" sz="2000">
                <a:solidFill>
                  <a:schemeClr val="tx2"/>
                </a:solidFill>
              </a:rPr>
              <a:pPr eaLnBrk="1" hangingPunct="1"/>
              <a:t>105</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ctr" eaLnBrk="1" hangingPunct="1"/>
            <a:r>
              <a:rPr lang="en-US" altLang="en-US" sz="4000" dirty="0" smtClean="0"/>
              <a:t>236.110   Results of tests.</a:t>
            </a:r>
          </a:p>
        </p:txBody>
      </p:sp>
      <p:sp>
        <p:nvSpPr>
          <p:cNvPr id="98307" name="Rectangle 3"/>
          <p:cNvSpPr>
            <a:spLocks noGrp="1" noChangeArrowheads="1"/>
          </p:cNvSpPr>
          <p:nvPr>
            <p:ph idx="1"/>
          </p:nvPr>
        </p:nvSpPr>
        <p:spPr/>
        <p:txBody>
          <a:bodyPr/>
          <a:lstStyle/>
          <a:p>
            <a:pPr marL="0" indent="0" eaLnBrk="1" hangingPunct="1">
              <a:spcBef>
                <a:spcPct val="45000"/>
              </a:spcBef>
              <a:buFontTx/>
              <a:buNone/>
            </a:pPr>
            <a:r>
              <a:rPr lang="en-US" altLang="en-US" dirty="0" smtClean="0"/>
              <a:t>Results of tests made in compliance with § 236.102 to 236.109, inclusive; 236.376 to 236.387, inclusive; 236.576; 236.577; 236.586 to 236.589, inclusive; and 236.917(a) must be recorded on preprinted forms provided by the railroad or by electronic means.</a:t>
            </a:r>
          </a:p>
        </p:txBody>
      </p:sp>
      <p:sp>
        <p:nvSpPr>
          <p:cNvPr id="98308"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4DC241E-51D5-4E08-9DD7-90D081D328FB}" type="slidenum">
              <a:rPr lang="en-US" altLang="en-US" sz="2000">
                <a:solidFill>
                  <a:schemeClr val="tx2"/>
                </a:solidFill>
              </a:rPr>
              <a:pPr eaLnBrk="1" hangingPunct="1"/>
              <a:t>106</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eaLnBrk="1" hangingPunct="1"/>
            <a:r>
              <a:rPr lang="en-US" altLang="en-US" sz="4000" dirty="0" smtClean="0"/>
              <a:t>236.110   Results of tests.</a:t>
            </a:r>
          </a:p>
        </p:txBody>
      </p:sp>
      <p:sp>
        <p:nvSpPr>
          <p:cNvPr id="99331" name="Rectangle 3"/>
          <p:cNvSpPr>
            <a:spLocks noGrp="1" noChangeArrowheads="1"/>
          </p:cNvSpPr>
          <p:nvPr>
            <p:ph idx="1"/>
          </p:nvPr>
        </p:nvSpPr>
        <p:spPr/>
        <p:txBody>
          <a:bodyPr/>
          <a:lstStyle/>
          <a:p>
            <a:pPr marL="0" indent="0" eaLnBrk="1" hangingPunct="1">
              <a:spcBef>
                <a:spcPct val="45000"/>
              </a:spcBef>
              <a:buFontTx/>
              <a:buNone/>
            </a:pPr>
            <a:r>
              <a:rPr lang="en-US" altLang="en-US" smtClean="0"/>
              <a:t>These records must show the name of the railroad, place and date, equipment tested, results of tests, repairs, replacements, adjustments made, and condition in which the apparatus was left. Each record must be:</a:t>
            </a:r>
          </a:p>
        </p:txBody>
      </p:sp>
      <p:sp>
        <p:nvSpPr>
          <p:cNvPr id="99332"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5A51FF-E64E-470C-B352-FF456BBBEE20}" type="slidenum">
              <a:rPr lang="en-US" altLang="en-US" sz="2000">
                <a:solidFill>
                  <a:schemeClr val="tx2"/>
                </a:solidFill>
              </a:rPr>
              <a:pPr eaLnBrk="1" hangingPunct="1"/>
              <a:t>107</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ctr" eaLnBrk="1" hangingPunct="1"/>
            <a:r>
              <a:rPr lang="en-US" altLang="en-US" sz="4000" dirty="0" smtClean="0"/>
              <a:t>236.110   Results of tests.</a:t>
            </a:r>
          </a:p>
        </p:txBody>
      </p:sp>
      <p:sp>
        <p:nvSpPr>
          <p:cNvPr id="100355" name="Rectangle 3"/>
          <p:cNvSpPr>
            <a:spLocks noGrp="1" noChangeArrowheads="1"/>
          </p:cNvSpPr>
          <p:nvPr>
            <p:ph idx="1"/>
          </p:nvPr>
        </p:nvSpPr>
        <p:spPr/>
        <p:txBody>
          <a:bodyPr/>
          <a:lstStyle/>
          <a:p>
            <a:pPr marL="0" indent="0" eaLnBrk="1" hangingPunct="1">
              <a:lnSpc>
                <a:spcPct val="90000"/>
              </a:lnSpc>
              <a:buFontTx/>
              <a:buNone/>
            </a:pPr>
            <a:r>
              <a:rPr lang="en-US" altLang="en-US" sz="2800" dirty="0" smtClean="0"/>
              <a:t>(1) Signed by the employee making the test, or electronically coded or identified by number of the automated test equipment (where applicable);</a:t>
            </a:r>
          </a:p>
          <a:p>
            <a:pPr marL="0" indent="0" eaLnBrk="1" hangingPunct="1">
              <a:lnSpc>
                <a:spcPct val="90000"/>
              </a:lnSpc>
              <a:buFontTx/>
              <a:buNone/>
            </a:pPr>
            <a:endParaRPr lang="en-US" altLang="en-US" sz="2800" dirty="0" smtClean="0"/>
          </a:p>
          <a:p>
            <a:pPr marL="0" indent="0" eaLnBrk="1" hangingPunct="1">
              <a:lnSpc>
                <a:spcPct val="90000"/>
              </a:lnSpc>
              <a:buFontTx/>
              <a:buNone/>
            </a:pPr>
            <a:r>
              <a:rPr lang="en-US" altLang="en-US" sz="2800" dirty="0" smtClean="0"/>
              <a:t>(2) Unless otherwise noted, filed in the office of a supervisory official having jurisdiction; and</a:t>
            </a:r>
          </a:p>
          <a:p>
            <a:pPr marL="0" indent="0" eaLnBrk="1" hangingPunct="1">
              <a:lnSpc>
                <a:spcPct val="90000"/>
              </a:lnSpc>
              <a:buFontTx/>
              <a:buNone/>
            </a:pPr>
            <a:endParaRPr lang="en-US" altLang="en-US" sz="2800" dirty="0" smtClean="0"/>
          </a:p>
          <a:p>
            <a:pPr marL="0" indent="0" eaLnBrk="1" hangingPunct="1">
              <a:lnSpc>
                <a:spcPct val="90000"/>
              </a:lnSpc>
              <a:buFontTx/>
              <a:buNone/>
            </a:pPr>
            <a:r>
              <a:rPr lang="en-US" altLang="en-US" sz="2800" dirty="0" smtClean="0"/>
              <a:t>(3) Available for inspection and replication by FRA and FRA-certified State inspectors.</a:t>
            </a:r>
          </a:p>
        </p:txBody>
      </p:sp>
      <p:sp>
        <p:nvSpPr>
          <p:cNvPr id="100356"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55ACE0-DD7A-458D-9462-19C06200791D}" type="slidenum">
              <a:rPr lang="en-US" altLang="en-US" sz="2000">
                <a:solidFill>
                  <a:schemeClr val="tx2"/>
                </a:solidFill>
              </a:rPr>
              <a:pPr eaLnBrk="1" hangingPunct="1"/>
              <a:t>108</a:t>
            </a:fld>
            <a:endParaRPr lang="en-US" altLang="en-US" sz="2000">
              <a:solidFill>
                <a:schemeClr val="tx2"/>
              </a:solidFill>
            </a:endParaRPr>
          </a:p>
        </p:txBody>
      </p:sp>
    </p:spTree>
    <p:extLst>
      <p:ext uri="{BB962C8B-B14F-4D97-AF65-F5344CB8AC3E}">
        <p14:creationId xmlns:p14="http://schemas.microsoft.com/office/powerpoint/2010/main" val="10745431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eaLnBrk="1" hangingPunct="1"/>
            <a:r>
              <a:rPr lang="en-US" altLang="en-US" sz="4000" dirty="0" smtClean="0"/>
              <a:t>236.110   Results of tests.</a:t>
            </a:r>
          </a:p>
        </p:txBody>
      </p:sp>
      <p:sp>
        <p:nvSpPr>
          <p:cNvPr id="101379" name="Rectangle 3"/>
          <p:cNvSpPr>
            <a:spLocks noGrp="1" noChangeArrowheads="1"/>
          </p:cNvSpPr>
          <p:nvPr>
            <p:ph idx="1"/>
          </p:nvPr>
        </p:nvSpPr>
        <p:spPr/>
        <p:txBody>
          <a:bodyPr/>
          <a:lstStyle/>
          <a:p>
            <a:pPr marL="0" indent="0" eaLnBrk="1" hangingPunct="1">
              <a:buFontTx/>
              <a:buNone/>
            </a:pPr>
            <a:r>
              <a:rPr lang="en-US" altLang="en-US" smtClean="0"/>
              <a:t>(b) Results of tests made in compliance with § 236.587 must be retained for 92 days.</a:t>
            </a:r>
          </a:p>
          <a:p>
            <a:pPr marL="0" indent="0" eaLnBrk="1" hangingPunct="1">
              <a:buFontTx/>
              <a:buNone/>
            </a:pPr>
            <a:endParaRPr lang="en-US" altLang="en-US" smtClean="0"/>
          </a:p>
          <a:p>
            <a:pPr marL="0" indent="0" eaLnBrk="1" hangingPunct="1">
              <a:buFontTx/>
              <a:buNone/>
            </a:pPr>
            <a:r>
              <a:rPr lang="en-US" altLang="en-US" smtClean="0"/>
              <a:t>(c) Results of tests made in compliance with § 236.917(a) must be retained as follows:</a:t>
            </a:r>
          </a:p>
          <a:p>
            <a:pPr marL="0" indent="0" eaLnBrk="1" hangingPunct="1">
              <a:buFontTx/>
              <a:buNone/>
            </a:pPr>
            <a:endParaRPr lang="en-US" altLang="en-US" smtClean="0"/>
          </a:p>
        </p:txBody>
      </p:sp>
      <p:sp>
        <p:nvSpPr>
          <p:cNvPr id="101380"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136ACC-02D0-4952-8247-8CDA462F47D0}" type="slidenum">
              <a:rPr lang="en-US" altLang="en-US" sz="2000">
                <a:solidFill>
                  <a:schemeClr val="tx2"/>
                </a:solidFill>
              </a:rPr>
              <a:pPr eaLnBrk="1" hangingPunct="1"/>
              <a:t>109</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990600" y="228600"/>
            <a:ext cx="70866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00" dirty="0"/>
          </a:p>
          <a:p>
            <a:endParaRPr lang="en-US" altLang="en-US" sz="2800" dirty="0"/>
          </a:p>
          <a:p>
            <a:endParaRPr lang="en-US" altLang="en-US" sz="2800" dirty="0"/>
          </a:p>
          <a:p>
            <a:endParaRPr lang="en-US" altLang="en-US" sz="2800" dirty="0"/>
          </a:p>
        </p:txBody>
      </p:sp>
      <p:sp>
        <p:nvSpPr>
          <p:cNvPr id="12291" name="Rectangle 3"/>
          <p:cNvSpPr>
            <a:spLocks noGrp="1" noChangeArrowheads="1"/>
          </p:cNvSpPr>
          <p:nvPr>
            <p:ph type="title"/>
          </p:nvPr>
        </p:nvSpPr>
        <p:spPr/>
        <p:txBody>
          <a:bodyPr/>
          <a:lstStyle/>
          <a:p>
            <a:pPr algn="ctr" eaLnBrk="1" hangingPunct="1"/>
            <a:r>
              <a:rPr lang="en-US" altLang="en-US" dirty="0" smtClean="0"/>
              <a:t>236.3 Locking of signal apparatus housings.</a:t>
            </a:r>
          </a:p>
        </p:txBody>
      </p:sp>
      <p:pic>
        <p:nvPicPr>
          <p:cNvPr id="12292" name="Picture 6" descr="bell-housing"/>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267201" y="2259529"/>
            <a:ext cx="3581400" cy="375868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3" name="Text Box 7"/>
          <p:cNvSpPr txBox="1">
            <a:spLocks noChangeArrowheads="1"/>
          </p:cNvSpPr>
          <p:nvPr/>
        </p:nvSpPr>
        <p:spPr bwMode="auto">
          <a:xfrm>
            <a:off x="304800" y="2895600"/>
            <a:ext cx="3581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dirty="0">
                <a:latin typeface="Arial" panose="020B0604020202020204" pitchFamily="34" charset="0"/>
                <a:cs typeface="Arial" panose="020B0604020202020204" pitchFamily="34" charset="0"/>
              </a:rPr>
              <a:t>Wrench or nut locking with bell is acceptable.</a:t>
            </a:r>
          </a:p>
        </p:txBody>
      </p:sp>
      <p:sp>
        <p:nvSpPr>
          <p:cNvPr id="12294" name="Rectangle 8"/>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90E266-85DF-46C2-915E-EA79873448C7}" type="slidenum">
              <a:rPr lang="en-US" altLang="en-US" sz="2000">
                <a:solidFill>
                  <a:schemeClr val="tx2"/>
                </a:solidFill>
              </a:rPr>
              <a:pPr eaLnBrk="1" hangingPunct="1"/>
              <a:t>11</a:t>
            </a:fld>
            <a:endParaRPr lang="en-US" alt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eaLnBrk="1" hangingPunct="1"/>
            <a:r>
              <a:rPr lang="en-US" altLang="en-US" sz="4000" dirty="0" smtClean="0"/>
              <a:t>236.110   Results of tests.</a:t>
            </a:r>
          </a:p>
        </p:txBody>
      </p:sp>
      <p:sp>
        <p:nvSpPr>
          <p:cNvPr id="102403" name="Rectangle 3"/>
          <p:cNvSpPr>
            <a:spLocks noGrp="1" noChangeArrowheads="1"/>
          </p:cNvSpPr>
          <p:nvPr>
            <p:ph idx="1"/>
          </p:nvPr>
        </p:nvSpPr>
        <p:spPr/>
        <p:txBody>
          <a:bodyPr/>
          <a:lstStyle/>
          <a:p>
            <a:pPr marL="0" indent="0" eaLnBrk="1" hangingPunct="1">
              <a:lnSpc>
                <a:spcPct val="90000"/>
              </a:lnSpc>
              <a:buFontTx/>
              <a:buNone/>
            </a:pPr>
            <a:r>
              <a:rPr lang="en-US" altLang="en-US" sz="3000" dirty="0" smtClean="0"/>
              <a:t>(1) Results of tests that pertain to installation or modification must be retained for the life-cycle of the equipment tested and may be kept in any office designated by the railroad; and</a:t>
            </a:r>
          </a:p>
          <a:p>
            <a:pPr marL="0" indent="0" eaLnBrk="1" hangingPunct="1">
              <a:lnSpc>
                <a:spcPct val="90000"/>
              </a:lnSpc>
              <a:buFontTx/>
              <a:buNone/>
            </a:pPr>
            <a:endParaRPr lang="en-US" altLang="en-US" sz="3000" dirty="0" smtClean="0"/>
          </a:p>
          <a:p>
            <a:pPr marL="0" indent="0" eaLnBrk="1" hangingPunct="1">
              <a:lnSpc>
                <a:spcPct val="90000"/>
              </a:lnSpc>
              <a:buFontTx/>
              <a:buNone/>
            </a:pPr>
            <a:r>
              <a:rPr lang="en-US" altLang="en-US" sz="3000" dirty="0" smtClean="0"/>
              <a:t>(2) Results of periodic tests required for maintenance or repair of the equipment tested must be retained until the next record is filed but in no case less than one year.</a:t>
            </a:r>
          </a:p>
        </p:txBody>
      </p:sp>
      <p:sp>
        <p:nvSpPr>
          <p:cNvPr id="102404"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6F58B4-C5F2-425F-85D4-6EA665F8B4C0}" type="slidenum">
              <a:rPr lang="en-US" altLang="en-US" sz="2000">
                <a:solidFill>
                  <a:schemeClr val="tx2"/>
                </a:solidFill>
              </a:rPr>
              <a:pPr eaLnBrk="1" hangingPunct="1"/>
              <a:t>110</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gn="ctr" eaLnBrk="1" hangingPunct="1"/>
            <a:r>
              <a:rPr lang="en-US" altLang="en-US" sz="4000" dirty="0" smtClean="0"/>
              <a:t>236.110   Results of tests.</a:t>
            </a:r>
          </a:p>
        </p:txBody>
      </p:sp>
      <p:sp>
        <p:nvSpPr>
          <p:cNvPr id="103427" name="Rectangle 3"/>
          <p:cNvSpPr>
            <a:spLocks noGrp="1" noChangeArrowheads="1"/>
          </p:cNvSpPr>
          <p:nvPr>
            <p:ph idx="1"/>
          </p:nvPr>
        </p:nvSpPr>
        <p:spPr/>
        <p:txBody>
          <a:bodyPr/>
          <a:lstStyle/>
          <a:p>
            <a:pPr marL="0" indent="0" eaLnBrk="1" hangingPunct="1">
              <a:buFontTx/>
              <a:buNone/>
            </a:pPr>
            <a:r>
              <a:rPr lang="en-US" altLang="en-US" smtClean="0"/>
              <a:t>(d) Results of all other tests listed in this section must be retained until the next record is filed but in no case less than one year.</a:t>
            </a:r>
          </a:p>
          <a:p>
            <a:pPr marL="0" indent="0" eaLnBrk="1" hangingPunct="1">
              <a:buFontTx/>
              <a:buNone/>
            </a:pPr>
            <a:endParaRPr lang="en-US" altLang="en-US" smtClean="0"/>
          </a:p>
        </p:txBody>
      </p:sp>
      <p:sp>
        <p:nvSpPr>
          <p:cNvPr id="103428" name="Rectangle 4"/>
          <p:cNvSpPr>
            <a:spLocks noChangeArrowheads="1"/>
          </p:cNvSpPr>
          <p:nvPr/>
        </p:nvSpPr>
        <p:spPr bwMode="auto">
          <a:xfrm>
            <a:off x="8534400" y="6308725"/>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2648EE8-527F-4FF4-B386-9852C9E79551}" type="slidenum">
              <a:rPr lang="en-US" altLang="en-US" sz="2000">
                <a:solidFill>
                  <a:schemeClr val="tx2"/>
                </a:solidFill>
              </a:rPr>
              <a:pPr eaLnBrk="1" hangingPunct="1"/>
              <a:t>111</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ctr" eaLnBrk="1" hangingPunct="1"/>
            <a:r>
              <a:rPr lang="en-US" altLang="en-US" sz="4000" dirty="0" smtClean="0"/>
              <a:t>236.110   Results of tests.</a:t>
            </a:r>
          </a:p>
        </p:txBody>
      </p:sp>
      <p:sp>
        <p:nvSpPr>
          <p:cNvPr id="104451" name="Rectangle 3"/>
          <p:cNvSpPr>
            <a:spLocks noGrp="1" noChangeArrowheads="1"/>
          </p:cNvSpPr>
          <p:nvPr>
            <p:ph idx="1"/>
          </p:nvPr>
        </p:nvSpPr>
        <p:spPr/>
        <p:txBody>
          <a:bodyPr/>
          <a:lstStyle/>
          <a:p>
            <a:pPr marL="0" indent="0" eaLnBrk="1" hangingPunct="1">
              <a:lnSpc>
                <a:spcPct val="90000"/>
              </a:lnSpc>
              <a:buFontTx/>
              <a:buNone/>
            </a:pPr>
            <a:r>
              <a:rPr lang="en-US" altLang="en-US" sz="3000" dirty="0" smtClean="0"/>
              <a:t>(e) Electronic or automated tracking systems used to meet the requirements contained in paragraph (a) of this section must be capable of being reviewed and monitored by FRA at any time to ensure the integrity of the system. FRA's Associate Administrator for Safety may prohibit or revoke a railroad's authority to utilize an electronic or automated tracking system in lieu of preprinted forms if FRA finds that the electronic or automated tracking system is not properly secured, ….</a:t>
            </a:r>
          </a:p>
        </p:txBody>
      </p:sp>
      <p:sp>
        <p:nvSpPr>
          <p:cNvPr id="104452" name="Rectangle 4"/>
          <p:cNvSpPr>
            <a:spLocks noChangeArrowheads="1"/>
          </p:cNvSpPr>
          <p:nvPr/>
        </p:nvSpPr>
        <p:spPr bwMode="auto">
          <a:xfrm>
            <a:off x="8534400" y="6308725"/>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C8B7F2-6688-40B2-8134-61F8CDC4FB08}" type="slidenum">
              <a:rPr lang="en-US" altLang="en-US" sz="2000">
                <a:solidFill>
                  <a:schemeClr val="tx2"/>
                </a:solidFill>
              </a:rPr>
              <a:pPr eaLnBrk="1" hangingPunct="1"/>
              <a:t>112</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ctr" eaLnBrk="1" hangingPunct="1"/>
            <a:r>
              <a:rPr lang="en-US" altLang="en-US" sz="4000" dirty="0" smtClean="0"/>
              <a:t>236.110   Results of tests.</a:t>
            </a:r>
          </a:p>
        </p:txBody>
      </p:sp>
      <p:sp>
        <p:nvSpPr>
          <p:cNvPr id="105475" name="Rectangle 3"/>
          <p:cNvSpPr>
            <a:spLocks noGrp="1" noChangeArrowheads="1"/>
          </p:cNvSpPr>
          <p:nvPr>
            <p:ph idx="1"/>
          </p:nvPr>
        </p:nvSpPr>
        <p:spPr/>
        <p:txBody>
          <a:bodyPr/>
          <a:lstStyle/>
          <a:p>
            <a:pPr marL="0" indent="0" eaLnBrk="1" hangingPunct="1">
              <a:lnSpc>
                <a:spcPct val="90000"/>
              </a:lnSpc>
              <a:buFontTx/>
              <a:buNone/>
            </a:pPr>
            <a:r>
              <a:rPr lang="en-US" altLang="en-US" sz="3000" dirty="0" smtClean="0"/>
              <a:t>…. is inaccessible to FRA, FRA-certified State inspectors, or railroad employees requiring access to discharge their assigned duties, or fails to adequately track and monitor the equipment.</a:t>
            </a:r>
          </a:p>
          <a:p>
            <a:pPr marL="0" indent="0" eaLnBrk="1" hangingPunct="1">
              <a:lnSpc>
                <a:spcPct val="90000"/>
              </a:lnSpc>
              <a:buFontTx/>
              <a:buNone/>
            </a:pPr>
            <a:r>
              <a:rPr lang="en-US" altLang="en-US" sz="3000" dirty="0" smtClean="0"/>
              <a:t>The Associate Administrator for Safety will provide the affected railroad with a written statement of the basis for his or her decision prohibiting or revoking the railroad from utilizing an electronic or automated tracking system.</a:t>
            </a:r>
          </a:p>
        </p:txBody>
      </p:sp>
      <p:sp>
        <p:nvSpPr>
          <p:cNvPr id="105476" name="Rectangle 4"/>
          <p:cNvSpPr>
            <a:spLocks noChangeArrowheads="1"/>
          </p:cNvSpPr>
          <p:nvPr/>
        </p:nvSpPr>
        <p:spPr bwMode="auto">
          <a:xfrm>
            <a:off x="8534400" y="6308725"/>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C57B58-255D-477E-9563-ED85A8D403BE}" type="slidenum">
              <a:rPr lang="en-US" altLang="en-US" sz="2000">
                <a:solidFill>
                  <a:schemeClr val="tx2"/>
                </a:solidFill>
              </a:rPr>
              <a:pPr eaLnBrk="1" hangingPunct="1"/>
              <a:t>113</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228600"/>
            <a:ext cx="8077200" cy="1066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eaLnBrk="1" hangingPunct="1"/>
            <a:r>
              <a:rPr lang="en-US" altLang="en-US" b="1" smtClean="0">
                <a:solidFill>
                  <a:schemeClr val="tx1"/>
                </a:solidFill>
              </a:rPr>
              <a:t>S&amp;TC  FUNDAMENTALS</a:t>
            </a:r>
            <a:endParaRPr lang="en-US" altLang="en-US" sz="3200" b="1" smtClean="0">
              <a:solidFill>
                <a:schemeClr val="tx1"/>
              </a:solidFill>
            </a:endParaRPr>
          </a:p>
        </p:txBody>
      </p:sp>
      <p:sp>
        <p:nvSpPr>
          <p:cNvPr id="2051" name="Rectangle 3"/>
          <p:cNvSpPr>
            <a:spLocks noGrp="1" noChangeArrowheads="1"/>
          </p:cNvSpPr>
          <p:nvPr>
            <p:ph type="subTitle" idx="1"/>
          </p:nvPr>
        </p:nvSpPr>
        <p:spPr>
          <a:xfrm>
            <a:off x="304800" y="2209800"/>
            <a:ext cx="3429000" cy="3657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eaLnBrk="1" hangingPunct="1"/>
            <a:r>
              <a:rPr lang="en-US" altLang="en-US" sz="4000" dirty="0" smtClean="0"/>
              <a:t>49 CFR 236</a:t>
            </a:r>
          </a:p>
          <a:p>
            <a:pPr marL="342900" indent="-342900" eaLnBrk="1" hangingPunct="1"/>
            <a:r>
              <a:rPr lang="en-US" altLang="en-US" sz="4000" dirty="0" smtClean="0"/>
              <a:t>Subpart A</a:t>
            </a:r>
          </a:p>
          <a:p>
            <a:pPr marL="342900" indent="-342900" eaLnBrk="1" hangingPunct="1"/>
            <a:r>
              <a:rPr lang="en-US" altLang="en-US" sz="4000" dirty="0" smtClean="0"/>
              <a:t>All Systems</a:t>
            </a:r>
          </a:p>
          <a:p>
            <a:pPr marL="342900" indent="-342900" eaLnBrk="1" hangingPunct="1"/>
            <a:endParaRPr lang="en-US" altLang="en-US" sz="4000" dirty="0" smtClean="0"/>
          </a:p>
          <a:p>
            <a:pPr marL="342900" indent="-342900" eaLnBrk="1" hangingPunct="1"/>
            <a:r>
              <a:rPr lang="en-US" altLang="en-US" sz="4000" b="1" dirty="0" smtClean="0"/>
              <a:t>The End</a:t>
            </a:r>
          </a:p>
        </p:txBody>
      </p:sp>
      <p:pic>
        <p:nvPicPr>
          <p:cNvPr id="2052" name="Picture 9" descr="Signal-A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76400"/>
            <a:ext cx="51054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0"/>
          <p:cNvSpPr>
            <a:spLocks noChangeArrowheads="1"/>
          </p:cNvSpPr>
          <p:nvPr/>
        </p:nvSpPr>
        <p:spPr bwMode="auto">
          <a:xfrm>
            <a:off x="8680450" y="63246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42B5F62-A9B0-4F13-A053-1E24C1B4FFED}" type="slidenum">
              <a:rPr lang="en-US" altLang="en-US" sz="2000"/>
              <a:pPr eaLnBrk="1" hangingPunct="1"/>
              <a:t>114</a:t>
            </a:fld>
            <a:endParaRPr lang="en-US" altLang="en-US" sz="200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90600" y="228600"/>
            <a:ext cx="70866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00" dirty="0"/>
          </a:p>
          <a:p>
            <a:endParaRPr lang="en-US" altLang="en-US" sz="2800" dirty="0"/>
          </a:p>
          <a:p>
            <a:endParaRPr lang="en-US" altLang="en-US" sz="2800" dirty="0"/>
          </a:p>
          <a:p>
            <a:endParaRPr lang="en-US" altLang="en-US" sz="2800" dirty="0"/>
          </a:p>
        </p:txBody>
      </p:sp>
      <p:sp>
        <p:nvSpPr>
          <p:cNvPr id="13317" name="Rectangle 7"/>
          <p:cNvSpPr>
            <a:spLocks noGrp="1" noChangeArrowheads="1"/>
          </p:cNvSpPr>
          <p:nvPr>
            <p:ph type="title"/>
          </p:nvPr>
        </p:nvSpPr>
        <p:spPr/>
        <p:txBody>
          <a:bodyPr/>
          <a:lstStyle/>
          <a:p>
            <a:pPr algn="ctr" eaLnBrk="1" hangingPunct="1"/>
            <a:r>
              <a:rPr lang="en-US" altLang="en-US" dirty="0" smtClean="0"/>
              <a:t>236.4 Interference with normal </a:t>
            </a:r>
            <a:br>
              <a:rPr lang="en-US" altLang="en-US" dirty="0" smtClean="0"/>
            </a:br>
            <a:r>
              <a:rPr lang="en-US" altLang="en-US" dirty="0" smtClean="0"/>
              <a:t>functioning of device.</a:t>
            </a:r>
          </a:p>
        </p:txBody>
      </p:sp>
      <p:sp>
        <p:nvSpPr>
          <p:cNvPr id="13315" name="Rectangle 3"/>
          <p:cNvSpPr>
            <a:spLocks noGrp="1" noChangeArrowheads="1"/>
          </p:cNvSpPr>
          <p:nvPr>
            <p:ph idx="1"/>
          </p:nvPr>
        </p:nvSpPr>
        <p:spPr/>
        <p:txBody>
          <a:bodyPr/>
          <a:lstStyle/>
          <a:p>
            <a:pPr marL="0" indent="0" eaLnBrk="1" hangingPunct="1">
              <a:buFontTx/>
              <a:buNone/>
            </a:pPr>
            <a:r>
              <a:rPr lang="en-US" altLang="en-US" dirty="0" smtClean="0"/>
              <a:t>The normal functioning of any device shall not be interfered with in testing or otherwise without first taking measures to provide for safety of train operation which depends on normal functioning of such device.</a:t>
            </a:r>
          </a:p>
        </p:txBody>
      </p:sp>
      <p:sp>
        <p:nvSpPr>
          <p:cNvPr id="13316" name="Rectangle 6"/>
          <p:cNvSpPr>
            <a:spLocks noChangeArrowheads="1"/>
          </p:cNvSpPr>
          <p:nvPr/>
        </p:nvSpPr>
        <p:spPr bwMode="auto">
          <a:xfrm>
            <a:off x="609600" y="3810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p>
        </p:txBody>
      </p:sp>
      <p:sp>
        <p:nvSpPr>
          <p:cNvPr id="13318" name="Rectangle 8"/>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53EE98-E2FF-48DB-8316-0D6D39C81B42}" type="slidenum">
              <a:rPr lang="en-US" altLang="en-US" sz="2000">
                <a:solidFill>
                  <a:schemeClr val="tx2"/>
                </a:solidFill>
              </a:rPr>
              <a:pPr eaLnBrk="1" hangingPunct="1"/>
              <a:t>12</a:t>
            </a:fld>
            <a:endParaRPr lang="en-US" alt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90600" y="228600"/>
            <a:ext cx="70866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00" dirty="0"/>
          </a:p>
          <a:p>
            <a:endParaRPr lang="en-US" altLang="en-US" sz="2800" dirty="0"/>
          </a:p>
          <a:p>
            <a:endParaRPr lang="en-US" altLang="en-US" sz="2800" dirty="0"/>
          </a:p>
          <a:p>
            <a:endParaRPr lang="en-US" altLang="en-US" sz="2800" dirty="0"/>
          </a:p>
        </p:txBody>
      </p:sp>
      <p:sp>
        <p:nvSpPr>
          <p:cNvPr id="14339" name="Rectangle 4"/>
          <p:cNvSpPr>
            <a:spLocks noChangeArrowheads="1"/>
          </p:cNvSpPr>
          <p:nvPr/>
        </p:nvSpPr>
        <p:spPr bwMode="auto">
          <a:xfrm>
            <a:off x="609600" y="3810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p>
        </p:txBody>
      </p:sp>
      <p:sp>
        <p:nvSpPr>
          <p:cNvPr id="14340" name="Rectangle 5"/>
          <p:cNvSpPr>
            <a:spLocks noGrp="1" noChangeArrowheads="1"/>
          </p:cNvSpPr>
          <p:nvPr>
            <p:ph type="title"/>
          </p:nvPr>
        </p:nvSpPr>
        <p:spPr/>
        <p:txBody>
          <a:bodyPr/>
          <a:lstStyle/>
          <a:p>
            <a:pPr algn="ctr" eaLnBrk="1" hangingPunct="1"/>
            <a:r>
              <a:rPr lang="en-US" altLang="en-US" dirty="0" smtClean="0"/>
              <a:t>236.4 Interference with normal </a:t>
            </a:r>
            <a:br>
              <a:rPr lang="en-US" altLang="en-US" dirty="0" smtClean="0"/>
            </a:br>
            <a:r>
              <a:rPr lang="en-US" altLang="en-US" dirty="0" smtClean="0"/>
              <a:t>functioning of device.</a:t>
            </a:r>
          </a:p>
        </p:txBody>
      </p:sp>
      <p:pic>
        <p:nvPicPr>
          <p:cNvPr id="14341" name="Picture 12" descr="switchwork"/>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570413" y="2743200"/>
            <a:ext cx="3890962" cy="31035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342" name="Picture 13" descr="interference"/>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611188" y="2743200"/>
            <a:ext cx="3275012" cy="31130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3" name="Rectangle 14"/>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E589E48-4695-4893-AFC1-A56E5B844413}" type="slidenum">
              <a:rPr lang="en-US" altLang="en-US" sz="2000">
                <a:solidFill>
                  <a:schemeClr val="tx2"/>
                </a:solidFill>
              </a:rPr>
              <a:pPr eaLnBrk="1" hangingPunct="1"/>
              <a:t>13</a:t>
            </a:fld>
            <a:endParaRPr lang="en-US" alt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990600" y="228600"/>
            <a:ext cx="70866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00" dirty="0"/>
          </a:p>
          <a:p>
            <a:endParaRPr lang="en-US" altLang="en-US" sz="2800" dirty="0"/>
          </a:p>
          <a:p>
            <a:endParaRPr lang="en-US" altLang="en-US" sz="2800" dirty="0"/>
          </a:p>
          <a:p>
            <a:endParaRPr lang="en-US" altLang="en-US" sz="2800" dirty="0"/>
          </a:p>
        </p:txBody>
      </p:sp>
      <p:sp>
        <p:nvSpPr>
          <p:cNvPr id="15365" name="Rectangle 5"/>
          <p:cNvSpPr>
            <a:spLocks noGrp="1" noChangeArrowheads="1"/>
          </p:cNvSpPr>
          <p:nvPr>
            <p:ph type="title"/>
          </p:nvPr>
        </p:nvSpPr>
        <p:spPr/>
        <p:txBody>
          <a:bodyPr/>
          <a:lstStyle/>
          <a:p>
            <a:pPr algn="ctr" eaLnBrk="1" hangingPunct="1"/>
            <a:r>
              <a:rPr lang="en-US" altLang="en-US" dirty="0" smtClean="0"/>
              <a:t>236.5 Design of control circuits on closed circuit principle. </a:t>
            </a:r>
          </a:p>
        </p:txBody>
      </p:sp>
      <p:sp>
        <p:nvSpPr>
          <p:cNvPr id="15363" name="Rectangle 3"/>
          <p:cNvSpPr>
            <a:spLocks noGrp="1" noChangeArrowheads="1"/>
          </p:cNvSpPr>
          <p:nvPr>
            <p:ph idx="1"/>
          </p:nvPr>
        </p:nvSpPr>
        <p:spPr/>
        <p:txBody>
          <a:bodyPr/>
          <a:lstStyle/>
          <a:p>
            <a:pPr marL="0" indent="0" eaLnBrk="1" hangingPunct="1">
              <a:buFontTx/>
              <a:buNone/>
            </a:pPr>
            <a:r>
              <a:rPr lang="en-US" altLang="en-US" dirty="0" smtClean="0"/>
              <a:t>All control circuits the functioning of which affects safety of train operation shall be designed on the closed circuit principle, except circuits for roadway equipment of intermittent automatic train stop system. </a:t>
            </a:r>
          </a:p>
        </p:txBody>
      </p:sp>
      <p:sp>
        <p:nvSpPr>
          <p:cNvPr id="15364" name="Rectangle 4"/>
          <p:cNvSpPr>
            <a:spLocks noChangeArrowheads="1"/>
          </p:cNvSpPr>
          <p:nvPr/>
        </p:nvSpPr>
        <p:spPr bwMode="auto">
          <a:xfrm>
            <a:off x="609600" y="3810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p>
        </p:txBody>
      </p:sp>
      <p:sp>
        <p:nvSpPr>
          <p:cNvPr id="15366" name="Rectangle 6"/>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A993CCB-96EA-42DB-AA10-1F9F84F8273B}" type="slidenum">
              <a:rPr lang="en-US" altLang="en-US" sz="2000">
                <a:solidFill>
                  <a:schemeClr val="tx2"/>
                </a:solidFill>
              </a:rPr>
              <a:pPr eaLnBrk="1" hangingPunct="1"/>
              <a:t>14</a:t>
            </a:fld>
            <a:endParaRPr lang="en-US" alt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609600" y="3810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p>
        </p:txBody>
      </p:sp>
      <p:sp>
        <p:nvSpPr>
          <p:cNvPr id="16387" name="Rectangle 5"/>
          <p:cNvSpPr>
            <a:spLocks noGrp="1" noChangeArrowheads="1"/>
          </p:cNvSpPr>
          <p:nvPr>
            <p:ph type="title"/>
          </p:nvPr>
        </p:nvSpPr>
        <p:spPr/>
        <p:txBody>
          <a:bodyPr/>
          <a:lstStyle/>
          <a:p>
            <a:pPr algn="ctr" eaLnBrk="1" hangingPunct="1"/>
            <a:r>
              <a:rPr lang="en-US" altLang="en-US" dirty="0" smtClean="0"/>
              <a:t>236.5 Design of control circuits on closed circuit principle. </a:t>
            </a:r>
          </a:p>
        </p:txBody>
      </p:sp>
      <p:pic>
        <p:nvPicPr>
          <p:cNvPr id="16388" name="Picture 7" descr="closed circ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62200"/>
            <a:ext cx="6553200" cy="213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89" name="Rectangle 8"/>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E51CC1-6658-4480-9BEF-3615A632DF77}" type="slidenum">
              <a:rPr lang="en-US" altLang="en-US" sz="2000">
                <a:solidFill>
                  <a:schemeClr val="tx2"/>
                </a:solidFill>
              </a:rPr>
              <a:pPr eaLnBrk="1" hangingPunct="1"/>
              <a:t>15</a:t>
            </a:fld>
            <a:endParaRPr lang="en-US" altLang="en-US" sz="2000" dirty="0">
              <a:solidFill>
                <a:schemeClr val="tx2"/>
              </a:solidFill>
            </a:endParaRPr>
          </a:p>
        </p:txBody>
      </p:sp>
      <p:sp>
        <p:nvSpPr>
          <p:cNvPr id="16390" name="Text Box 9"/>
          <p:cNvSpPr txBox="1">
            <a:spLocks noChangeArrowheads="1"/>
          </p:cNvSpPr>
          <p:nvPr/>
        </p:nvSpPr>
        <p:spPr bwMode="auto">
          <a:xfrm>
            <a:off x="457200" y="4800600"/>
            <a:ext cx="8229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800" dirty="0">
                <a:latin typeface="Arial" panose="020B0604020202020204" pitchFamily="34" charset="0"/>
                <a:cs typeface="Arial" panose="020B0604020202020204" pitchFamily="34" charset="0"/>
              </a:rPr>
              <a:t>A closed circuit is a normally energized electric circuit which, on being </a:t>
            </a:r>
            <a:r>
              <a:rPr lang="en-US" altLang="en-US" sz="2800" dirty="0" smtClean="0">
                <a:latin typeface="Arial" panose="020B0604020202020204" pitchFamily="34" charset="0"/>
                <a:cs typeface="Arial" panose="020B0604020202020204" pitchFamily="34" charset="0"/>
              </a:rPr>
              <a:t>interrupted, </a:t>
            </a:r>
            <a:r>
              <a:rPr lang="en-US" altLang="en-US" sz="2800" dirty="0">
                <a:latin typeface="Arial" panose="020B0604020202020204" pitchFamily="34" charset="0"/>
                <a:cs typeface="Arial" panose="020B0604020202020204" pitchFamily="34" charset="0"/>
              </a:rPr>
              <a:t>de-energized, </a:t>
            </a:r>
            <a:r>
              <a:rPr lang="en-US" altLang="en-US" sz="2800" dirty="0" smtClean="0">
                <a:latin typeface="Arial" panose="020B0604020202020204" pitchFamily="34" charset="0"/>
                <a:cs typeface="Arial" panose="020B0604020202020204" pitchFamily="34" charset="0"/>
              </a:rPr>
              <a:t>or shunted will </a:t>
            </a:r>
            <a:r>
              <a:rPr lang="en-US" altLang="en-US" sz="2800" dirty="0">
                <a:latin typeface="Arial" panose="020B0604020202020204" pitchFamily="34" charset="0"/>
                <a:cs typeface="Arial" panose="020B0604020202020204" pitchFamily="34" charset="0"/>
              </a:rPr>
              <a:t>cause the controlled function to assume </a:t>
            </a:r>
            <a:r>
              <a:rPr lang="en-US" altLang="en-US" sz="2800" dirty="0" smtClean="0">
                <a:latin typeface="Arial" panose="020B0604020202020204" pitchFamily="34" charset="0"/>
                <a:cs typeface="Arial" panose="020B0604020202020204" pitchFamily="34" charset="0"/>
              </a:rPr>
              <a:t>its </a:t>
            </a:r>
            <a:r>
              <a:rPr lang="en-US" altLang="en-US" sz="2800" dirty="0">
                <a:latin typeface="Arial" panose="020B0604020202020204" pitchFamily="34" charset="0"/>
                <a:cs typeface="Arial" panose="020B0604020202020204" pitchFamily="34" charset="0"/>
              </a:rPr>
              <a:t>most restrictive state.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609600" y="3810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p>
        </p:txBody>
      </p:sp>
      <p:sp>
        <p:nvSpPr>
          <p:cNvPr id="16387" name="Rectangle 5"/>
          <p:cNvSpPr>
            <a:spLocks noGrp="1" noChangeArrowheads="1"/>
          </p:cNvSpPr>
          <p:nvPr>
            <p:ph type="title"/>
          </p:nvPr>
        </p:nvSpPr>
        <p:spPr/>
        <p:txBody>
          <a:bodyPr/>
          <a:lstStyle/>
          <a:p>
            <a:pPr algn="ctr" eaLnBrk="1" hangingPunct="1"/>
            <a:r>
              <a:rPr lang="en-US" altLang="en-US" dirty="0" smtClean="0"/>
              <a:t>236.5 Design of control circuits on closed circuit principle. </a:t>
            </a:r>
          </a:p>
        </p:txBody>
      </p:sp>
      <p:sp>
        <p:nvSpPr>
          <p:cNvPr id="16389" name="Rectangle 8"/>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E51CC1-6658-4480-9BEF-3615A632DF77}" type="slidenum">
              <a:rPr lang="en-US" altLang="en-US" sz="2000">
                <a:solidFill>
                  <a:schemeClr val="tx2"/>
                </a:solidFill>
              </a:rPr>
              <a:pPr eaLnBrk="1" hangingPunct="1"/>
              <a:t>16</a:t>
            </a:fld>
            <a:endParaRPr lang="en-US" altLang="en-US" sz="2000" dirty="0">
              <a:solidFill>
                <a:schemeClr val="tx2"/>
              </a:solidFill>
            </a:endParaRPr>
          </a:p>
        </p:txBody>
      </p:sp>
      <p:pic>
        <p:nvPicPr>
          <p:cNvPr id="138242" name="Picture 2" descr="Image result for semaphore railroad imag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905000"/>
            <a:ext cx="27432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712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90600" y="228600"/>
            <a:ext cx="70866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00" dirty="0"/>
          </a:p>
          <a:p>
            <a:endParaRPr lang="en-US" altLang="en-US" sz="2800" dirty="0"/>
          </a:p>
          <a:p>
            <a:endParaRPr lang="en-US" altLang="en-US" sz="2800" dirty="0"/>
          </a:p>
          <a:p>
            <a:endParaRPr lang="en-US" altLang="en-US" sz="2800" dirty="0"/>
          </a:p>
        </p:txBody>
      </p:sp>
      <p:sp>
        <p:nvSpPr>
          <p:cNvPr id="20483" name="Rectangle 3"/>
          <p:cNvSpPr>
            <a:spLocks noChangeArrowheads="1"/>
          </p:cNvSpPr>
          <p:nvPr/>
        </p:nvSpPr>
        <p:spPr bwMode="auto">
          <a:xfrm>
            <a:off x="609600" y="3810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p>
        </p:txBody>
      </p:sp>
      <p:sp>
        <p:nvSpPr>
          <p:cNvPr id="20484" name="Rectangle 4"/>
          <p:cNvSpPr>
            <a:spLocks noGrp="1" noChangeArrowheads="1"/>
          </p:cNvSpPr>
          <p:nvPr>
            <p:ph type="title"/>
          </p:nvPr>
        </p:nvSpPr>
        <p:spPr/>
        <p:txBody>
          <a:bodyPr/>
          <a:lstStyle/>
          <a:p>
            <a:pPr algn="ctr" eaLnBrk="1" hangingPunct="1"/>
            <a:r>
              <a:rPr lang="en-US" altLang="en-US" dirty="0" smtClean="0"/>
              <a:t>236.6  Hand-operated switch equipped with switch circuit controller. </a:t>
            </a:r>
          </a:p>
        </p:txBody>
      </p:sp>
      <p:pic>
        <p:nvPicPr>
          <p:cNvPr id="20485" name="Picture 5" descr="cir-controll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336800"/>
            <a:ext cx="5638800" cy="3759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6" name="Rectangle 6"/>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9BD3F2-7211-4703-8A83-67DBE4C0948F}" type="slidenum">
              <a:rPr lang="en-US" altLang="en-US" sz="2000">
                <a:solidFill>
                  <a:schemeClr val="tx2"/>
                </a:solidFill>
              </a:rPr>
              <a:pPr eaLnBrk="1" hangingPunct="1"/>
              <a:t>17</a:t>
            </a:fld>
            <a:endParaRPr lang="en-US" alt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Switch Circuit Controller Definition</a:t>
            </a:r>
            <a:endParaRPr lang="en-US" dirty="0"/>
          </a:p>
        </p:txBody>
      </p:sp>
      <p:sp>
        <p:nvSpPr>
          <p:cNvPr id="4" name="Content Placeholder 3"/>
          <p:cNvSpPr>
            <a:spLocks noGrp="1"/>
          </p:cNvSpPr>
          <p:nvPr>
            <p:ph idx="1"/>
          </p:nvPr>
        </p:nvSpPr>
        <p:spPr/>
        <p:txBody>
          <a:bodyPr/>
          <a:lstStyle/>
          <a:p>
            <a:pPr marL="0" indent="0">
              <a:buNone/>
            </a:pPr>
            <a:r>
              <a:rPr lang="en-US" b="1" dirty="0"/>
              <a:t>§ 236.732 Controller, circuit; switch.</a:t>
            </a:r>
          </a:p>
          <a:p>
            <a:pPr marL="0" indent="0">
              <a:buNone/>
            </a:pPr>
            <a:r>
              <a:rPr lang="en-US" dirty="0"/>
              <a:t>A device for opening and closing electric circuits, operated by a rod connected to a switch, derail or movable-point frog. </a:t>
            </a:r>
          </a:p>
          <a:p>
            <a:endParaRPr lang="en-US" dirty="0"/>
          </a:p>
        </p:txBody>
      </p:sp>
      <p:sp>
        <p:nvSpPr>
          <p:cNvPr id="5" name="Rectangle 4"/>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1A0DE6-9E6D-42EC-A6C8-1B244EAF4B9C}" type="slidenum">
              <a:rPr lang="en-US" altLang="en-US" sz="2000">
                <a:solidFill>
                  <a:schemeClr val="tx2"/>
                </a:solidFill>
              </a:rPr>
              <a:pPr eaLnBrk="1" hangingPunct="1"/>
              <a:t>18</a:t>
            </a:fld>
            <a:endParaRPr lang="en-US" altLang="en-US" sz="2000" dirty="0">
              <a:solidFill>
                <a:schemeClr val="tx2"/>
              </a:solidFill>
            </a:endParaRPr>
          </a:p>
        </p:txBody>
      </p:sp>
    </p:spTree>
    <p:extLst>
      <p:ext uri="{BB962C8B-B14F-4D97-AF65-F5344CB8AC3E}">
        <p14:creationId xmlns:p14="http://schemas.microsoft.com/office/powerpoint/2010/main" val="833666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990600" y="228600"/>
            <a:ext cx="70866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00" dirty="0"/>
          </a:p>
          <a:p>
            <a:endParaRPr lang="en-US" altLang="en-US" sz="2800" dirty="0"/>
          </a:p>
          <a:p>
            <a:endParaRPr lang="en-US" altLang="en-US" sz="2800" dirty="0"/>
          </a:p>
          <a:p>
            <a:endParaRPr lang="en-US" altLang="en-US" sz="2800" dirty="0"/>
          </a:p>
        </p:txBody>
      </p:sp>
      <p:sp>
        <p:nvSpPr>
          <p:cNvPr id="17412" name="Rectangle 5"/>
          <p:cNvSpPr>
            <a:spLocks noGrp="1" noChangeArrowheads="1"/>
          </p:cNvSpPr>
          <p:nvPr>
            <p:ph type="title"/>
          </p:nvPr>
        </p:nvSpPr>
        <p:spPr/>
        <p:txBody>
          <a:bodyPr/>
          <a:lstStyle/>
          <a:p>
            <a:pPr algn="ctr" eaLnBrk="1" hangingPunct="1"/>
            <a:r>
              <a:rPr lang="en-US" altLang="en-US" dirty="0" smtClean="0"/>
              <a:t>236.6 Hand-operated switch equipped with switch circuit controller. </a:t>
            </a:r>
          </a:p>
        </p:txBody>
      </p:sp>
      <p:sp>
        <p:nvSpPr>
          <p:cNvPr id="17411" name="Rectangle 3"/>
          <p:cNvSpPr>
            <a:spLocks noGrp="1" noChangeArrowheads="1"/>
          </p:cNvSpPr>
          <p:nvPr>
            <p:ph idx="1"/>
          </p:nvPr>
        </p:nvSpPr>
        <p:spPr/>
        <p:txBody>
          <a:bodyPr/>
          <a:lstStyle/>
          <a:p>
            <a:pPr marL="0" indent="0" eaLnBrk="1" hangingPunct="1">
              <a:buFontTx/>
              <a:buNone/>
            </a:pPr>
            <a:r>
              <a:rPr lang="en-US" altLang="en-US" sz="2800" dirty="0" smtClean="0"/>
              <a:t>Hand-operated switch equipped with switch circuit controller connected to the point, or with facing-point lock and circuit controller, shall be so maintained that when point is open one-fourth inch or more on facing-point switch and three-eights inch or more on trailing-point switch, track or control circuits will be opened or shunted or both, and if equipped with facing-point lock with circuit controller, switch cannot be locked.</a:t>
            </a:r>
          </a:p>
        </p:txBody>
      </p:sp>
      <p:sp>
        <p:nvSpPr>
          <p:cNvPr id="17413" name="Rectangle 6"/>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DC241B-0563-4686-BD73-AF37B619F129}" type="slidenum">
              <a:rPr lang="en-US" altLang="en-US" sz="2000">
                <a:solidFill>
                  <a:schemeClr val="tx2"/>
                </a:solidFill>
              </a:rPr>
              <a:pPr eaLnBrk="1" hangingPunct="1"/>
              <a:t>19</a:t>
            </a:fld>
            <a:endParaRPr lang="en-US" alt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381000"/>
            <a:ext cx="7772400" cy="1143000"/>
          </a:xfrm>
        </p:spPr>
        <p:txBody>
          <a:bodyPr/>
          <a:lstStyle/>
          <a:p>
            <a:pPr algn="ctr" eaLnBrk="1" hangingPunct="1"/>
            <a:r>
              <a:rPr lang="en-US" altLang="en-US" dirty="0" smtClean="0"/>
              <a:t>Learning Objectives</a:t>
            </a:r>
          </a:p>
        </p:txBody>
      </p:sp>
      <p:sp>
        <p:nvSpPr>
          <p:cNvPr id="3075" name="Rectangle 3"/>
          <p:cNvSpPr>
            <a:spLocks noGrp="1" noChangeArrowheads="1"/>
          </p:cNvSpPr>
          <p:nvPr>
            <p:ph type="body" idx="1"/>
          </p:nvPr>
        </p:nvSpPr>
        <p:spPr>
          <a:xfrm>
            <a:off x="381000" y="2057400"/>
            <a:ext cx="8458200" cy="3810000"/>
          </a:xfrm>
        </p:spPr>
        <p:txBody>
          <a:bodyPr/>
          <a:lstStyle/>
          <a:p>
            <a:pPr marL="338138" indent="-338138">
              <a:spcBef>
                <a:spcPct val="50000"/>
              </a:spcBef>
            </a:pPr>
            <a:r>
              <a:rPr lang="en-US" altLang="en-US" dirty="0" smtClean="0"/>
              <a:t>Associate various regulations contained in 236 Subpart A, as they apply to S&amp;TC systems, subsystems, and components.	</a:t>
            </a:r>
          </a:p>
          <a:p>
            <a:pPr marL="338138" indent="-338138">
              <a:spcBef>
                <a:spcPct val="50000"/>
              </a:spcBef>
            </a:pPr>
            <a:r>
              <a:rPr lang="en-US" altLang="en-US" dirty="0" smtClean="0"/>
              <a:t>Understand how to apply the R,S&amp;I to everyday testing, inspection and maintenance of signal and train control systems, subsystems, and components.	</a:t>
            </a:r>
          </a:p>
        </p:txBody>
      </p:sp>
      <p:sp>
        <p:nvSpPr>
          <p:cNvPr id="3076" name="Rectangle 4"/>
          <p:cNvSpPr>
            <a:spLocks noChangeArrowheads="1"/>
          </p:cNvSpPr>
          <p:nvPr/>
        </p:nvSpPr>
        <p:spPr bwMode="auto">
          <a:xfrm>
            <a:off x="8610600" y="62436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D6FDC6-0C60-47B8-8D17-A551FEC75886}" type="slidenum">
              <a:rPr lang="en-US" altLang="en-US" sz="2000"/>
              <a:pPr eaLnBrk="1" hangingPunct="1"/>
              <a:t>2</a:t>
            </a:fld>
            <a:endParaRPr lang="en-US" altLang="en-US" sz="20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90600" y="228600"/>
            <a:ext cx="70866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00" dirty="0"/>
          </a:p>
          <a:p>
            <a:endParaRPr lang="en-US" altLang="en-US" sz="2800" dirty="0"/>
          </a:p>
          <a:p>
            <a:endParaRPr lang="en-US" altLang="en-US" sz="2800" dirty="0"/>
          </a:p>
          <a:p>
            <a:endParaRPr lang="en-US" altLang="en-US" sz="2800" dirty="0"/>
          </a:p>
        </p:txBody>
      </p:sp>
      <p:sp>
        <p:nvSpPr>
          <p:cNvPr id="18436" name="Rectangle 5"/>
          <p:cNvSpPr>
            <a:spLocks noGrp="1" noChangeArrowheads="1"/>
          </p:cNvSpPr>
          <p:nvPr>
            <p:ph type="title"/>
          </p:nvPr>
        </p:nvSpPr>
        <p:spPr/>
        <p:txBody>
          <a:bodyPr/>
          <a:lstStyle/>
          <a:p>
            <a:pPr algn="ctr" eaLnBrk="1" hangingPunct="1"/>
            <a:r>
              <a:rPr lang="en-US" altLang="en-US" sz="4000" dirty="0" smtClean="0"/>
              <a:t>236.6  Hand-operated switch equipped with switch circuit controller. </a:t>
            </a:r>
          </a:p>
        </p:txBody>
      </p:sp>
      <p:sp>
        <p:nvSpPr>
          <p:cNvPr id="18435" name="Rectangle 3"/>
          <p:cNvSpPr>
            <a:spLocks noGrp="1" noChangeArrowheads="1"/>
          </p:cNvSpPr>
          <p:nvPr>
            <p:ph idx="1"/>
          </p:nvPr>
        </p:nvSpPr>
        <p:spPr/>
        <p:txBody>
          <a:bodyPr/>
          <a:lstStyle/>
          <a:p>
            <a:pPr marL="0" indent="0" eaLnBrk="1" hangingPunct="1">
              <a:lnSpc>
                <a:spcPct val="90000"/>
              </a:lnSpc>
              <a:buFontTx/>
              <a:buNone/>
            </a:pPr>
            <a:r>
              <a:rPr lang="en-US" altLang="en-US" dirty="0" smtClean="0"/>
              <a:t>On such hand-operated switch, switch circuit controllers, facing-point locks, switch-and-lock movements, and their connections shall be securely fastened in place, and contacts maintained with an opening of </a:t>
            </a:r>
            <a:r>
              <a:rPr lang="en-US" altLang="en-US" u="sng" dirty="0" smtClean="0"/>
              <a:t>not less than one-sixteenth inch when open</a:t>
            </a:r>
            <a:r>
              <a:rPr lang="en-US" altLang="en-US" dirty="0" smtClean="0"/>
              <a:t>.</a:t>
            </a:r>
          </a:p>
          <a:p>
            <a:pPr marL="0" indent="0" eaLnBrk="1" hangingPunct="1">
              <a:lnSpc>
                <a:spcPct val="90000"/>
              </a:lnSpc>
              <a:buFontTx/>
              <a:buNone/>
            </a:pPr>
            <a:endParaRPr lang="en-US" altLang="en-US" sz="2800" dirty="0" smtClean="0"/>
          </a:p>
          <a:p>
            <a:pPr marL="0" indent="0" eaLnBrk="1" hangingPunct="1">
              <a:lnSpc>
                <a:spcPct val="90000"/>
              </a:lnSpc>
              <a:buFontTx/>
              <a:buNone/>
            </a:pPr>
            <a:r>
              <a:rPr lang="en-US" altLang="en-US" sz="2000" b="1" dirty="0" smtClean="0"/>
              <a:t>Note:  </a:t>
            </a:r>
            <a:r>
              <a:rPr lang="en-US" altLang="en-US" sz="2000" dirty="0" smtClean="0"/>
              <a:t>It is </a:t>
            </a:r>
            <a:r>
              <a:rPr lang="en-US" altLang="en-US" sz="2000" u="sng" dirty="0" smtClean="0"/>
              <a:t>not a compliance issue</a:t>
            </a:r>
            <a:r>
              <a:rPr lang="en-US" altLang="en-US" sz="2000" dirty="0" smtClean="0"/>
              <a:t> unless the contacts with an opening of less than one-sixteenth inch are normally open contacts.  </a:t>
            </a:r>
          </a:p>
        </p:txBody>
      </p:sp>
      <p:sp>
        <p:nvSpPr>
          <p:cNvPr id="18437" name="Rectangle 6"/>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4AFFBF-8ABF-48AB-A402-66975BBBB975}" type="slidenum">
              <a:rPr lang="en-US" altLang="en-US" sz="2000">
                <a:solidFill>
                  <a:schemeClr val="tx2"/>
                </a:solidFill>
              </a:rPr>
              <a:pPr eaLnBrk="1" hangingPunct="1"/>
              <a:t>20</a:t>
            </a:fld>
            <a:endParaRPr lang="en-US" alt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09600" y="3810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p>
        </p:txBody>
      </p:sp>
      <p:sp>
        <p:nvSpPr>
          <p:cNvPr id="19459" name="Rectangle 5"/>
          <p:cNvSpPr>
            <a:spLocks noGrp="1" noChangeArrowheads="1"/>
          </p:cNvSpPr>
          <p:nvPr>
            <p:ph type="title"/>
          </p:nvPr>
        </p:nvSpPr>
        <p:spPr/>
        <p:txBody>
          <a:bodyPr/>
          <a:lstStyle/>
          <a:p>
            <a:pPr algn="ctr" eaLnBrk="1" hangingPunct="1"/>
            <a:r>
              <a:rPr lang="en-US" altLang="en-US" dirty="0" smtClean="0"/>
              <a:t>236.6  Hand-operated switch equipped with switch circuit controller.</a:t>
            </a:r>
          </a:p>
        </p:txBody>
      </p:sp>
      <p:sp>
        <p:nvSpPr>
          <p:cNvPr id="2" name="Content Placeholder 1"/>
          <p:cNvSpPr>
            <a:spLocks noGrp="1"/>
          </p:cNvSpPr>
          <p:nvPr>
            <p:ph idx="1"/>
          </p:nvPr>
        </p:nvSpPr>
        <p:spPr>
          <a:xfrm>
            <a:off x="685800" y="1981200"/>
            <a:ext cx="7924800" cy="4114800"/>
          </a:xfrm>
        </p:spPr>
        <p:txBody>
          <a:bodyPr/>
          <a:lstStyle/>
          <a:p>
            <a:pPr eaLnBrk="1" hangingPunct="1">
              <a:spcBef>
                <a:spcPct val="50000"/>
              </a:spcBef>
            </a:pPr>
            <a:r>
              <a:rPr lang="en-US" altLang="en-US" sz="2800" dirty="0" smtClean="0"/>
              <a:t>Contacts which open during a switch obstruction test but are not visibly open one-sixteenth inch, are in compliance and not considered defective conditions.  </a:t>
            </a:r>
          </a:p>
          <a:p>
            <a:pPr eaLnBrk="1" hangingPunct="1">
              <a:spcBef>
                <a:spcPct val="50000"/>
              </a:spcBef>
            </a:pPr>
            <a:r>
              <a:rPr lang="en-US" altLang="en-US" sz="2800" dirty="0" smtClean="0"/>
              <a:t>Where switch circuit controller is connected to the point, the switch circuit controller shall be connected to the normally closed switch point. The utilization of a rigid front rod meets the requirement for being connected to the point.</a:t>
            </a:r>
          </a:p>
          <a:p>
            <a:endParaRPr lang="en-US" dirty="0"/>
          </a:p>
        </p:txBody>
      </p:sp>
      <p:sp>
        <p:nvSpPr>
          <p:cNvPr id="19460" name="Rectangle 11"/>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918427-27F7-4311-899E-581E418FE0B4}" type="slidenum">
              <a:rPr lang="en-US" altLang="en-US" sz="2000">
                <a:solidFill>
                  <a:schemeClr val="tx2"/>
                </a:solidFill>
              </a:rPr>
              <a:pPr eaLnBrk="1" hangingPunct="1"/>
              <a:t>21</a:t>
            </a:fld>
            <a:endParaRPr lang="en-US" alt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990600" y="228600"/>
            <a:ext cx="70866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00" dirty="0"/>
          </a:p>
          <a:p>
            <a:endParaRPr lang="en-US" altLang="en-US" sz="2800" dirty="0"/>
          </a:p>
          <a:p>
            <a:endParaRPr lang="en-US" altLang="en-US" sz="2800" dirty="0"/>
          </a:p>
          <a:p>
            <a:endParaRPr lang="en-US" altLang="en-US" sz="2800" dirty="0"/>
          </a:p>
        </p:txBody>
      </p:sp>
      <p:sp>
        <p:nvSpPr>
          <p:cNvPr id="22531" name="Rectangle 4"/>
          <p:cNvSpPr>
            <a:spLocks noChangeArrowheads="1"/>
          </p:cNvSpPr>
          <p:nvPr/>
        </p:nvSpPr>
        <p:spPr bwMode="auto">
          <a:xfrm>
            <a:off x="609600" y="3810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p>
        </p:txBody>
      </p:sp>
      <p:sp>
        <p:nvSpPr>
          <p:cNvPr id="22532" name="Rectangle 5"/>
          <p:cNvSpPr>
            <a:spLocks noGrp="1" noChangeArrowheads="1"/>
          </p:cNvSpPr>
          <p:nvPr>
            <p:ph type="title"/>
          </p:nvPr>
        </p:nvSpPr>
        <p:spPr>
          <a:xfrm>
            <a:off x="457200" y="304800"/>
            <a:ext cx="8458200" cy="1981200"/>
          </a:xfrm>
        </p:spPr>
        <p:txBody>
          <a:bodyPr/>
          <a:lstStyle/>
          <a:p>
            <a:pPr eaLnBrk="1" hangingPunct="1"/>
            <a:r>
              <a:rPr lang="en-US" altLang="en-US" dirty="0" smtClean="0"/>
              <a:t>236.7  Circuit controller operated by switch-and-lock movement. </a:t>
            </a:r>
          </a:p>
        </p:txBody>
      </p:sp>
      <p:pic>
        <p:nvPicPr>
          <p:cNvPr id="22533" name="Picture 7" descr="T-2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438400"/>
            <a:ext cx="5410200" cy="35877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4" name="Rectangle 8"/>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FA7D2CF-1995-4468-A358-7736710B382F}" type="slidenum">
              <a:rPr lang="en-US" altLang="en-US" sz="2000">
                <a:solidFill>
                  <a:schemeClr val="tx2"/>
                </a:solidFill>
              </a:rPr>
              <a:pPr eaLnBrk="1" hangingPunct="1"/>
              <a:t>22</a:t>
            </a:fld>
            <a:endParaRPr lang="en-US" alt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Switch and Lock Movement Definition</a:t>
            </a:r>
            <a:endParaRPr lang="en-US" dirty="0"/>
          </a:p>
        </p:txBody>
      </p:sp>
      <p:sp>
        <p:nvSpPr>
          <p:cNvPr id="3" name="Content Placeholder 2"/>
          <p:cNvSpPr>
            <a:spLocks noGrp="1"/>
          </p:cNvSpPr>
          <p:nvPr>
            <p:ph idx="1"/>
          </p:nvPr>
        </p:nvSpPr>
        <p:spPr/>
        <p:txBody>
          <a:bodyPr/>
          <a:lstStyle/>
          <a:p>
            <a:pPr marL="0" indent="0">
              <a:buNone/>
            </a:pPr>
            <a:r>
              <a:rPr lang="en-US" b="1" dirty="0"/>
              <a:t>§ 236.775 Movement, switch-and-lock.</a:t>
            </a:r>
          </a:p>
          <a:p>
            <a:pPr marL="0" indent="0">
              <a:buNone/>
            </a:pPr>
            <a:r>
              <a:rPr lang="en-US" dirty="0"/>
              <a:t>A device, the complete operation of which performs the three functions of unlocking, operating and locking a switch, movable-point frog or derail. </a:t>
            </a:r>
          </a:p>
          <a:p>
            <a:endParaRPr lang="en-US" dirty="0"/>
          </a:p>
        </p:txBody>
      </p:sp>
      <p:sp>
        <p:nvSpPr>
          <p:cNvPr id="4" name="Rectangle 4"/>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1A0DE6-9E6D-42EC-A6C8-1B244EAF4B9C}" type="slidenum">
              <a:rPr lang="en-US" altLang="en-US" sz="2000">
                <a:solidFill>
                  <a:schemeClr val="tx2"/>
                </a:solidFill>
              </a:rPr>
              <a:pPr eaLnBrk="1" hangingPunct="1"/>
              <a:t>23</a:t>
            </a:fld>
            <a:endParaRPr lang="en-US" altLang="en-US" sz="2000" dirty="0">
              <a:solidFill>
                <a:schemeClr val="tx2"/>
              </a:solidFill>
            </a:endParaRPr>
          </a:p>
        </p:txBody>
      </p:sp>
    </p:spTree>
    <p:extLst>
      <p:ext uri="{BB962C8B-B14F-4D97-AF65-F5344CB8AC3E}">
        <p14:creationId xmlns:p14="http://schemas.microsoft.com/office/powerpoint/2010/main" val="3078510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990600" y="228600"/>
            <a:ext cx="70866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00" dirty="0"/>
          </a:p>
          <a:p>
            <a:endParaRPr lang="en-US" altLang="en-US" sz="2800" dirty="0"/>
          </a:p>
          <a:p>
            <a:endParaRPr lang="en-US" altLang="en-US" sz="2800" dirty="0"/>
          </a:p>
          <a:p>
            <a:endParaRPr lang="en-US" altLang="en-US" sz="2800" dirty="0"/>
          </a:p>
        </p:txBody>
      </p:sp>
      <p:sp>
        <p:nvSpPr>
          <p:cNvPr id="21509" name="Rectangle 5"/>
          <p:cNvSpPr>
            <a:spLocks noGrp="1" noChangeArrowheads="1"/>
          </p:cNvSpPr>
          <p:nvPr>
            <p:ph type="title"/>
          </p:nvPr>
        </p:nvSpPr>
        <p:spPr/>
        <p:txBody>
          <a:bodyPr/>
          <a:lstStyle/>
          <a:p>
            <a:pPr algn="ctr" eaLnBrk="1" hangingPunct="1"/>
            <a:r>
              <a:rPr lang="en-US" altLang="en-US" dirty="0" smtClean="0"/>
              <a:t>236.7  Circuit controller operated by switch-and-lock movement. </a:t>
            </a:r>
          </a:p>
        </p:txBody>
      </p:sp>
      <p:sp>
        <p:nvSpPr>
          <p:cNvPr id="21507" name="Rectangle 3"/>
          <p:cNvSpPr>
            <a:spLocks noGrp="1" noChangeArrowheads="1"/>
          </p:cNvSpPr>
          <p:nvPr>
            <p:ph idx="1"/>
          </p:nvPr>
        </p:nvSpPr>
        <p:spPr>
          <a:xfrm>
            <a:off x="685800" y="2332038"/>
            <a:ext cx="7772400" cy="4114800"/>
          </a:xfrm>
        </p:spPr>
        <p:txBody>
          <a:bodyPr/>
          <a:lstStyle/>
          <a:p>
            <a:pPr marL="0" indent="0" eaLnBrk="1" hangingPunct="1">
              <a:buFontTx/>
              <a:buNone/>
            </a:pPr>
            <a:r>
              <a:rPr lang="en-US" altLang="en-US" dirty="0" smtClean="0"/>
              <a:t>Circuit controller operated by switch-and-lock movement shall be maintained so that normally open contacts will remain closed and normally closed contacts will remain open until the switch is locked. </a:t>
            </a:r>
          </a:p>
        </p:txBody>
      </p:sp>
      <p:sp>
        <p:nvSpPr>
          <p:cNvPr id="21508" name="Rectangle 4"/>
          <p:cNvSpPr>
            <a:spLocks noChangeArrowheads="1"/>
          </p:cNvSpPr>
          <p:nvPr/>
        </p:nvSpPr>
        <p:spPr bwMode="auto">
          <a:xfrm>
            <a:off x="609600" y="3810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p>
        </p:txBody>
      </p:sp>
      <p:sp>
        <p:nvSpPr>
          <p:cNvPr id="21510" name="Rectangle 6"/>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680734-F93E-4EFC-B697-F1AA0EFBFA78}" type="slidenum">
              <a:rPr lang="en-US" altLang="en-US" sz="2000">
                <a:solidFill>
                  <a:schemeClr val="tx2"/>
                </a:solidFill>
              </a:rPr>
              <a:pPr eaLnBrk="1" hangingPunct="1"/>
              <a:t>24</a:t>
            </a:fld>
            <a:endParaRPr lang="en-US" alt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990600" y="228600"/>
            <a:ext cx="70866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00" dirty="0"/>
          </a:p>
          <a:p>
            <a:endParaRPr lang="en-US" altLang="en-US" sz="2800" dirty="0"/>
          </a:p>
          <a:p>
            <a:endParaRPr lang="en-US" altLang="en-US" sz="2800" dirty="0"/>
          </a:p>
          <a:p>
            <a:endParaRPr lang="en-US" altLang="en-US" sz="2800" dirty="0"/>
          </a:p>
        </p:txBody>
      </p:sp>
      <p:sp>
        <p:nvSpPr>
          <p:cNvPr id="23557" name="Rectangle 5"/>
          <p:cNvSpPr>
            <a:spLocks noGrp="1" noChangeArrowheads="1"/>
          </p:cNvSpPr>
          <p:nvPr>
            <p:ph type="title"/>
          </p:nvPr>
        </p:nvSpPr>
        <p:spPr>
          <a:xfrm>
            <a:off x="380999" y="609600"/>
            <a:ext cx="8448675" cy="1143000"/>
          </a:xfrm>
        </p:spPr>
        <p:txBody>
          <a:bodyPr/>
          <a:lstStyle/>
          <a:p>
            <a:pPr algn="ctr" eaLnBrk="1" hangingPunct="1"/>
            <a:r>
              <a:rPr lang="en-US" altLang="en-US" dirty="0" smtClean="0"/>
              <a:t>236.8  Operating characteristics of electromagnetic, electronic, or electrical apparatus. </a:t>
            </a:r>
          </a:p>
        </p:txBody>
      </p:sp>
      <p:sp>
        <p:nvSpPr>
          <p:cNvPr id="23555" name="Rectangle 3"/>
          <p:cNvSpPr>
            <a:spLocks noGrp="1" noChangeArrowheads="1"/>
          </p:cNvSpPr>
          <p:nvPr>
            <p:ph idx="1"/>
          </p:nvPr>
        </p:nvSpPr>
        <p:spPr>
          <a:xfrm>
            <a:off x="685800" y="2408237"/>
            <a:ext cx="7772400" cy="4114800"/>
          </a:xfrm>
        </p:spPr>
        <p:txBody>
          <a:bodyPr/>
          <a:lstStyle/>
          <a:p>
            <a:pPr marL="0" indent="0" eaLnBrk="1" hangingPunct="1">
              <a:buFontTx/>
              <a:buNone/>
            </a:pPr>
            <a:r>
              <a:rPr lang="en-US" altLang="en-US" dirty="0" smtClean="0"/>
              <a:t>Signal apparatus, the functioning of which affects the safety of train operation, shall be maintained in accordance with the limits within which the device is designed to operate.</a:t>
            </a:r>
          </a:p>
        </p:txBody>
      </p:sp>
      <p:sp>
        <p:nvSpPr>
          <p:cNvPr id="23556" name="Rectangle 4"/>
          <p:cNvSpPr>
            <a:spLocks noChangeArrowheads="1"/>
          </p:cNvSpPr>
          <p:nvPr/>
        </p:nvSpPr>
        <p:spPr bwMode="auto">
          <a:xfrm>
            <a:off x="609600" y="3810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p>
        </p:txBody>
      </p:sp>
      <p:sp>
        <p:nvSpPr>
          <p:cNvPr id="23558" name="Rectangle 7"/>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3BEDC8D-30E8-470F-8A3B-77AF359EFEDD}" type="slidenum">
              <a:rPr lang="en-US" altLang="en-US" sz="2000">
                <a:solidFill>
                  <a:schemeClr val="tx2"/>
                </a:solidFill>
              </a:rPr>
              <a:pPr eaLnBrk="1" hangingPunct="1"/>
              <a:t>25</a:t>
            </a:fld>
            <a:endParaRPr lang="en-US" alt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990600" y="228600"/>
            <a:ext cx="70866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00" dirty="0"/>
          </a:p>
          <a:p>
            <a:endParaRPr lang="en-US" altLang="en-US" sz="2800" dirty="0"/>
          </a:p>
          <a:p>
            <a:endParaRPr lang="en-US" altLang="en-US" sz="2800" dirty="0"/>
          </a:p>
          <a:p>
            <a:endParaRPr lang="en-US" altLang="en-US" sz="2800" dirty="0"/>
          </a:p>
        </p:txBody>
      </p:sp>
      <p:sp>
        <p:nvSpPr>
          <p:cNvPr id="24579" name="Rectangle 4"/>
          <p:cNvSpPr>
            <a:spLocks noChangeArrowheads="1"/>
          </p:cNvSpPr>
          <p:nvPr/>
        </p:nvSpPr>
        <p:spPr bwMode="auto">
          <a:xfrm>
            <a:off x="609600" y="3810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p>
        </p:txBody>
      </p:sp>
      <p:sp>
        <p:nvSpPr>
          <p:cNvPr id="24580" name="Rectangle 5"/>
          <p:cNvSpPr>
            <a:spLocks noGrp="1" noChangeArrowheads="1"/>
          </p:cNvSpPr>
          <p:nvPr>
            <p:ph type="title"/>
          </p:nvPr>
        </p:nvSpPr>
        <p:spPr>
          <a:xfrm>
            <a:off x="380999" y="609600"/>
            <a:ext cx="8448675" cy="1143000"/>
          </a:xfrm>
        </p:spPr>
        <p:txBody>
          <a:bodyPr/>
          <a:lstStyle/>
          <a:p>
            <a:pPr algn="ctr" eaLnBrk="1" hangingPunct="1"/>
            <a:r>
              <a:rPr lang="en-US" altLang="en-US" dirty="0" smtClean="0"/>
              <a:t>236.8  Operating characteristics of electromagnetic, electronic, or electrical apparatus. </a:t>
            </a:r>
          </a:p>
        </p:txBody>
      </p:sp>
      <p:pic>
        <p:nvPicPr>
          <p:cNvPr id="24581" name="Picture 8" descr="relays-plug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14600"/>
            <a:ext cx="5486400" cy="3657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82" name="Rectangle 9"/>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16CE624-F1DA-4C0E-A2B4-947F49A2A110}" type="slidenum">
              <a:rPr lang="en-US" altLang="en-US" sz="2000">
                <a:solidFill>
                  <a:schemeClr val="tx2"/>
                </a:solidFill>
              </a:rPr>
              <a:pPr eaLnBrk="1" hangingPunct="1"/>
              <a:t>26</a:t>
            </a:fld>
            <a:endParaRPr lang="en-US" alt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990600" y="228600"/>
            <a:ext cx="70866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00" dirty="0"/>
          </a:p>
          <a:p>
            <a:endParaRPr lang="en-US" altLang="en-US" sz="2800" dirty="0"/>
          </a:p>
          <a:p>
            <a:endParaRPr lang="en-US" altLang="en-US" sz="2800" dirty="0"/>
          </a:p>
          <a:p>
            <a:endParaRPr lang="en-US" altLang="en-US" sz="2800" dirty="0"/>
          </a:p>
        </p:txBody>
      </p:sp>
      <p:sp>
        <p:nvSpPr>
          <p:cNvPr id="25603" name="Rectangle 3"/>
          <p:cNvSpPr>
            <a:spLocks noChangeArrowheads="1"/>
          </p:cNvSpPr>
          <p:nvPr/>
        </p:nvSpPr>
        <p:spPr bwMode="auto">
          <a:xfrm>
            <a:off x="609600" y="3810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p>
        </p:txBody>
      </p:sp>
      <p:sp>
        <p:nvSpPr>
          <p:cNvPr id="25604" name="Rectangle 4"/>
          <p:cNvSpPr>
            <a:spLocks noGrp="1" noChangeArrowheads="1"/>
          </p:cNvSpPr>
          <p:nvPr>
            <p:ph type="title"/>
          </p:nvPr>
        </p:nvSpPr>
        <p:spPr>
          <a:xfrm>
            <a:off x="380999" y="609600"/>
            <a:ext cx="8448675" cy="1143000"/>
          </a:xfrm>
        </p:spPr>
        <p:txBody>
          <a:bodyPr/>
          <a:lstStyle/>
          <a:p>
            <a:pPr algn="ctr" eaLnBrk="1" hangingPunct="1"/>
            <a:r>
              <a:rPr lang="en-US" altLang="en-US" dirty="0" smtClean="0"/>
              <a:t>236.8  Operating characteristics of electromagnetic, electronic, or electrical apparatus. </a:t>
            </a:r>
          </a:p>
        </p:txBody>
      </p:sp>
      <p:pic>
        <p:nvPicPr>
          <p:cNvPr id="25605" name="Picture 7" descr="ec=4 sstrkcr"/>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a:stretch>
            <a:fillRect/>
          </a:stretch>
        </p:blipFill>
        <p:spPr bwMode="auto">
          <a:xfrm>
            <a:off x="2441575" y="2667000"/>
            <a:ext cx="4022725" cy="3352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6" name="Rectangle 8"/>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CD0308-D5E5-43AC-AFFC-1A86C3B76528}" type="slidenum">
              <a:rPr lang="en-US" altLang="en-US" sz="2000">
                <a:solidFill>
                  <a:schemeClr val="tx2"/>
                </a:solidFill>
              </a:rPr>
              <a:pPr eaLnBrk="1" hangingPunct="1"/>
              <a:t>27</a:t>
            </a:fld>
            <a:endParaRPr lang="en-US" alt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609600" y="3810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p>
        </p:txBody>
      </p:sp>
      <p:sp>
        <p:nvSpPr>
          <p:cNvPr id="26627" name="Rectangle 4"/>
          <p:cNvSpPr>
            <a:spLocks noGrp="1" noChangeArrowheads="1"/>
          </p:cNvSpPr>
          <p:nvPr>
            <p:ph type="title"/>
          </p:nvPr>
        </p:nvSpPr>
        <p:spPr>
          <a:xfrm>
            <a:off x="381000" y="609600"/>
            <a:ext cx="8458200" cy="1143000"/>
          </a:xfrm>
        </p:spPr>
        <p:txBody>
          <a:bodyPr/>
          <a:lstStyle/>
          <a:p>
            <a:pPr algn="ctr" eaLnBrk="1" hangingPunct="1"/>
            <a:r>
              <a:rPr lang="en-US" altLang="en-US" dirty="0" smtClean="0"/>
              <a:t>236.9  Selection of circuits through indicating or annunciating instruments. </a:t>
            </a:r>
          </a:p>
        </p:txBody>
      </p:sp>
      <p:sp>
        <p:nvSpPr>
          <p:cNvPr id="26628" name="Rectangle 6"/>
          <p:cNvSpPr>
            <a:spLocks noGrp="1" noChangeArrowheads="1"/>
          </p:cNvSpPr>
          <p:nvPr>
            <p:ph idx="1"/>
          </p:nvPr>
        </p:nvSpPr>
        <p:spPr>
          <a:xfrm>
            <a:off x="685800" y="2209800"/>
            <a:ext cx="7772400" cy="4114800"/>
          </a:xfrm>
          <a:noFill/>
        </p:spPr>
        <p:txBody>
          <a:bodyPr/>
          <a:lstStyle/>
          <a:p>
            <a:pPr marL="0" indent="0" eaLnBrk="1" hangingPunct="1">
              <a:lnSpc>
                <a:spcPct val="90000"/>
              </a:lnSpc>
              <a:buFontTx/>
              <a:buNone/>
            </a:pPr>
            <a:r>
              <a:rPr lang="en-US" altLang="en-US" sz="2800" dirty="0" smtClean="0"/>
              <a:t>This rule prohibits selecting vital circuits through annunciating and/or indicating devices, such as;</a:t>
            </a:r>
          </a:p>
          <a:p>
            <a:pPr marL="0" indent="0" eaLnBrk="1" hangingPunct="1">
              <a:lnSpc>
                <a:spcPct val="90000"/>
              </a:lnSpc>
            </a:pPr>
            <a:r>
              <a:rPr lang="en-US" altLang="en-US" sz="2800" dirty="0" smtClean="0"/>
              <a:t>  Block indicator</a:t>
            </a:r>
          </a:p>
          <a:p>
            <a:pPr marL="0" indent="0" eaLnBrk="1" hangingPunct="1">
              <a:lnSpc>
                <a:spcPct val="90000"/>
              </a:lnSpc>
            </a:pPr>
            <a:r>
              <a:rPr lang="en-US" altLang="en-US" sz="2800" dirty="0" smtClean="0"/>
              <a:t>  Cab indicator</a:t>
            </a:r>
          </a:p>
          <a:p>
            <a:pPr marL="0" indent="0" eaLnBrk="1" hangingPunct="1">
              <a:lnSpc>
                <a:spcPct val="90000"/>
              </a:lnSpc>
            </a:pPr>
            <a:r>
              <a:rPr lang="en-US" altLang="en-US" sz="2800" dirty="0" smtClean="0"/>
              <a:t>  “</a:t>
            </a:r>
            <a:r>
              <a:rPr lang="en-US" altLang="en-US" sz="2800" dirty="0" err="1" smtClean="0"/>
              <a:t>OS”ing</a:t>
            </a:r>
            <a:r>
              <a:rPr lang="en-US" altLang="en-US" sz="2800" dirty="0" smtClean="0"/>
              <a:t> device</a:t>
            </a:r>
          </a:p>
          <a:p>
            <a:pPr marL="0" indent="0" eaLnBrk="1" hangingPunct="1">
              <a:lnSpc>
                <a:spcPct val="90000"/>
              </a:lnSpc>
              <a:buFontTx/>
              <a:buNone/>
            </a:pPr>
            <a:r>
              <a:rPr lang="en-US" altLang="en-US" sz="2800" dirty="0" smtClean="0"/>
              <a:t>Test such devices by manually moving indicator armature to ensure vital circuits are not controlled by the movement of these devices.</a:t>
            </a:r>
          </a:p>
        </p:txBody>
      </p:sp>
      <p:sp>
        <p:nvSpPr>
          <p:cNvPr id="26629" name="Rectangle 7"/>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F67307-C466-4920-8A93-D48636B3AE10}" type="slidenum">
              <a:rPr lang="en-US" altLang="en-US" sz="2000">
                <a:solidFill>
                  <a:schemeClr val="tx2"/>
                </a:solidFill>
              </a:rPr>
              <a:pPr eaLnBrk="1" hangingPunct="1"/>
              <a:t>28</a:t>
            </a:fld>
            <a:endParaRPr lang="en-US" altLang="en-US" sz="2000">
              <a:solidFill>
                <a:schemeClr val="tx2"/>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Electric Switch Lock Definition</a:t>
            </a:r>
            <a:endParaRPr lang="en-US" dirty="0"/>
          </a:p>
        </p:txBody>
      </p:sp>
      <p:sp>
        <p:nvSpPr>
          <p:cNvPr id="3" name="Content Placeholder 2"/>
          <p:cNvSpPr>
            <a:spLocks noGrp="1"/>
          </p:cNvSpPr>
          <p:nvPr>
            <p:ph idx="1"/>
          </p:nvPr>
        </p:nvSpPr>
        <p:spPr/>
        <p:txBody>
          <a:bodyPr/>
          <a:lstStyle/>
          <a:p>
            <a:pPr marL="0" indent="0">
              <a:buNone/>
            </a:pPr>
            <a:r>
              <a:rPr lang="en-US" b="1" dirty="0"/>
              <a:t>§ 236.758 Lock, electric, forced drop.</a:t>
            </a:r>
          </a:p>
          <a:p>
            <a:pPr marL="0" indent="0">
              <a:buNone/>
            </a:pPr>
            <a:r>
              <a:rPr lang="en-US" dirty="0"/>
              <a:t>An electric lock in which the locking member is mechanically forced down to the locked position. </a:t>
            </a:r>
          </a:p>
        </p:txBody>
      </p:sp>
      <p:sp>
        <p:nvSpPr>
          <p:cNvPr id="4" name="Rectangle 4"/>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1A0DE6-9E6D-42EC-A6C8-1B244EAF4B9C}" type="slidenum">
              <a:rPr lang="en-US" altLang="en-US" sz="2000">
                <a:solidFill>
                  <a:schemeClr val="tx2"/>
                </a:solidFill>
              </a:rPr>
              <a:pPr eaLnBrk="1" hangingPunct="1"/>
              <a:t>29</a:t>
            </a:fld>
            <a:endParaRPr lang="en-US" altLang="en-US" sz="2000" dirty="0">
              <a:solidFill>
                <a:schemeClr val="tx2"/>
              </a:solidFill>
            </a:endParaRPr>
          </a:p>
        </p:txBody>
      </p:sp>
    </p:spTree>
    <p:extLst>
      <p:ext uri="{BB962C8B-B14F-4D97-AF65-F5344CB8AC3E}">
        <p14:creationId xmlns:p14="http://schemas.microsoft.com/office/powerpoint/2010/main" val="378011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altLang="en-US" u="sng" dirty="0" smtClean="0">
                <a:solidFill>
                  <a:srgbClr val="FF0000"/>
                </a:solidFill>
              </a:rPr>
              <a:t>CAUTION</a:t>
            </a:r>
          </a:p>
        </p:txBody>
      </p:sp>
      <p:sp>
        <p:nvSpPr>
          <p:cNvPr id="4099" name="Rectangle 3"/>
          <p:cNvSpPr>
            <a:spLocks noGrp="1" noChangeArrowheads="1"/>
          </p:cNvSpPr>
          <p:nvPr>
            <p:ph idx="1"/>
          </p:nvPr>
        </p:nvSpPr>
        <p:spPr>
          <a:xfrm>
            <a:off x="685800" y="1752600"/>
            <a:ext cx="7772400" cy="4114800"/>
          </a:xfrm>
        </p:spPr>
        <p:txBody>
          <a:bodyPr/>
          <a:lstStyle/>
          <a:p>
            <a:pPr marL="60325" indent="-60325">
              <a:spcBef>
                <a:spcPct val="0"/>
              </a:spcBef>
              <a:buFontTx/>
              <a:buNone/>
            </a:pPr>
            <a:r>
              <a:rPr lang="en-US" altLang="en-US" dirty="0" smtClean="0"/>
              <a:t>The following presentation was developed to provide general information only. For detailed compliance information please refer to 49 CFR 236 – Rules, Standards and Instructions, Subpart A and the S&amp;TC technical manual.  It is recommended that each employee refer to appropriate manuals and regulations when dealing with any specific issue.</a:t>
            </a:r>
            <a:endParaRPr lang="en-US" altLang="en-US" u="sng" dirty="0" smtClean="0"/>
          </a:p>
        </p:txBody>
      </p:sp>
      <p:sp>
        <p:nvSpPr>
          <p:cNvPr id="4100" name="Rectangle 8"/>
          <p:cNvSpPr>
            <a:spLocks noChangeArrowheads="1"/>
          </p:cNvSpPr>
          <p:nvPr/>
        </p:nvSpPr>
        <p:spPr bwMode="auto">
          <a:xfrm>
            <a:off x="8610600" y="62436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D0CBDBF-E567-4089-93DD-99CE14EFF209}" type="slidenum">
              <a:rPr lang="en-US" altLang="en-US" sz="2000"/>
              <a:pPr eaLnBrk="1" hangingPunct="1"/>
              <a:t>3</a:t>
            </a:fld>
            <a:endParaRPr lang="en-US" altLang="en-US" sz="20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09600" y="3810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a:p>
        </p:txBody>
      </p:sp>
      <p:sp>
        <p:nvSpPr>
          <p:cNvPr id="27651" name="Rectangle 3"/>
          <p:cNvSpPr>
            <a:spLocks noGrp="1" noChangeArrowheads="1"/>
          </p:cNvSpPr>
          <p:nvPr>
            <p:ph type="title"/>
          </p:nvPr>
        </p:nvSpPr>
        <p:spPr/>
        <p:txBody>
          <a:bodyPr/>
          <a:lstStyle/>
          <a:p>
            <a:pPr algn="ctr" eaLnBrk="1" hangingPunct="1"/>
            <a:r>
              <a:rPr lang="en-US" altLang="en-US" dirty="0" smtClean="0"/>
              <a:t>236.10  Electric locks, force drop type, where required. </a:t>
            </a:r>
          </a:p>
        </p:txBody>
      </p:sp>
      <p:sp>
        <p:nvSpPr>
          <p:cNvPr id="27652" name="Rectangle 4"/>
          <p:cNvSpPr>
            <a:spLocks noGrp="1" noChangeArrowheads="1"/>
          </p:cNvSpPr>
          <p:nvPr>
            <p:ph idx="1"/>
          </p:nvPr>
        </p:nvSpPr>
        <p:spPr>
          <a:noFill/>
        </p:spPr>
        <p:txBody>
          <a:bodyPr/>
          <a:lstStyle/>
          <a:p>
            <a:pPr marL="0" indent="0" eaLnBrk="1" hangingPunct="1">
              <a:buFontTx/>
              <a:buNone/>
            </a:pPr>
            <a:r>
              <a:rPr lang="en-US" altLang="en-US" smtClean="0"/>
              <a:t>This rule requires that electric locks applied to new installations and new electric locks applied to existing installations be of the forced-drop type.</a:t>
            </a:r>
          </a:p>
          <a:p>
            <a:pPr marL="0" indent="0" eaLnBrk="1" hangingPunct="1">
              <a:buFontTx/>
              <a:buNone/>
            </a:pPr>
            <a:endParaRPr lang="en-US" altLang="en-US" smtClean="0"/>
          </a:p>
          <a:p>
            <a:pPr marL="0" indent="0" eaLnBrk="1" hangingPunct="1">
              <a:buFontTx/>
              <a:buNone/>
            </a:pPr>
            <a:r>
              <a:rPr lang="en-US" altLang="en-US" sz="2800" b="1" smtClean="0"/>
              <a:t>Note: </a:t>
            </a:r>
            <a:r>
              <a:rPr lang="en-US" altLang="en-US" sz="2800" smtClean="0"/>
              <a:t>Applies to all electric locks installed after October 1, 1950.</a:t>
            </a:r>
          </a:p>
        </p:txBody>
      </p:sp>
      <p:sp>
        <p:nvSpPr>
          <p:cNvPr id="27653" name="Rectangle 5"/>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B086B1-B456-49BD-9837-7623B2AF33A3}" type="slidenum">
              <a:rPr lang="en-US" altLang="en-US" sz="2000">
                <a:solidFill>
                  <a:schemeClr val="tx2"/>
                </a:solidFill>
              </a:rPr>
              <a:pPr eaLnBrk="1" hangingPunct="1"/>
              <a:t>30</a:t>
            </a:fld>
            <a:endParaRPr lang="en-US" altLang="en-US" sz="2000">
              <a:solidFill>
                <a:schemeClr val="tx2"/>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09600" y="3810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3200" dirty="0"/>
          </a:p>
        </p:txBody>
      </p:sp>
      <p:sp>
        <p:nvSpPr>
          <p:cNvPr id="28675" name="Rectangle 3"/>
          <p:cNvSpPr>
            <a:spLocks noGrp="1" noChangeArrowheads="1"/>
          </p:cNvSpPr>
          <p:nvPr>
            <p:ph type="title"/>
          </p:nvPr>
        </p:nvSpPr>
        <p:spPr/>
        <p:txBody>
          <a:bodyPr/>
          <a:lstStyle/>
          <a:p>
            <a:pPr algn="ctr" eaLnBrk="1" hangingPunct="1"/>
            <a:r>
              <a:rPr lang="en-US" altLang="en-US" dirty="0" smtClean="0"/>
              <a:t>236.10  Electric locks, force drop type, where required. </a:t>
            </a:r>
          </a:p>
        </p:txBody>
      </p:sp>
      <p:pic>
        <p:nvPicPr>
          <p:cNvPr id="28676" name="Picture 6" descr="elec-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133600"/>
            <a:ext cx="4344988" cy="39639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7" name="Rectangle 7"/>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20BD87-6C2F-45D7-A1EE-FF0BB4766D86}" type="slidenum">
              <a:rPr lang="en-US" altLang="en-US" sz="2000">
                <a:solidFill>
                  <a:schemeClr val="tx2"/>
                </a:solidFill>
              </a:rPr>
              <a:pPr eaLnBrk="1" hangingPunct="1"/>
              <a:t>31</a:t>
            </a:fld>
            <a:endParaRPr lang="en-US" alt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r>
              <a:rPr lang="en-US" altLang="en-US" dirty="0" smtClean="0"/>
              <a:t>236.11  Adjustment, repair, or replacement of component</a:t>
            </a:r>
          </a:p>
        </p:txBody>
      </p:sp>
      <p:sp>
        <p:nvSpPr>
          <p:cNvPr id="29699" name="Rectangle 3"/>
          <p:cNvSpPr>
            <a:spLocks noGrp="1" noChangeArrowheads="1"/>
          </p:cNvSpPr>
          <p:nvPr>
            <p:ph idx="1"/>
          </p:nvPr>
        </p:nvSpPr>
        <p:spPr>
          <a:xfrm>
            <a:off x="685800" y="1981200"/>
            <a:ext cx="4570413" cy="4114800"/>
          </a:xfrm>
        </p:spPr>
        <p:txBody>
          <a:bodyPr/>
          <a:lstStyle/>
          <a:p>
            <a:pPr marL="0" indent="0" eaLnBrk="1" hangingPunct="1">
              <a:lnSpc>
                <a:spcPct val="90000"/>
              </a:lnSpc>
              <a:buFontTx/>
              <a:buNone/>
            </a:pPr>
            <a:r>
              <a:rPr lang="en-US" altLang="en-US" dirty="0" smtClean="0"/>
              <a:t>This rule requires any defective signal component or condition (which adversely affects the safety of train operation) be investigated and corrective action taken without undue delay.</a:t>
            </a:r>
          </a:p>
        </p:txBody>
      </p:sp>
      <p:pic>
        <p:nvPicPr>
          <p:cNvPr id="29700" name="Picture 4" descr="Red Sig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1981200"/>
            <a:ext cx="3230562" cy="4114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701" name="Rectangle 5"/>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09D4F2-1415-4173-8DD8-312C941675B2}" type="slidenum">
              <a:rPr lang="en-US" altLang="en-US" sz="2000">
                <a:solidFill>
                  <a:schemeClr val="tx2"/>
                </a:solidFill>
              </a:rPr>
              <a:pPr eaLnBrk="1" hangingPunct="1"/>
              <a:t>32</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en-US" altLang="en-US" dirty="0" smtClean="0"/>
              <a:t>236.11  Adjustment, repair, or replacement of component</a:t>
            </a:r>
          </a:p>
        </p:txBody>
      </p:sp>
      <p:sp>
        <p:nvSpPr>
          <p:cNvPr id="30723" name="Rectangle 3"/>
          <p:cNvSpPr>
            <a:spLocks noGrp="1" noChangeArrowheads="1"/>
          </p:cNvSpPr>
          <p:nvPr>
            <p:ph idx="1"/>
          </p:nvPr>
        </p:nvSpPr>
        <p:spPr>
          <a:xfrm>
            <a:off x="685800" y="1981200"/>
            <a:ext cx="4038600" cy="4114800"/>
          </a:xfrm>
        </p:spPr>
        <p:txBody>
          <a:bodyPr/>
          <a:lstStyle/>
          <a:p>
            <a:pPr marL="0" indent="0" eaLnBrk="1" hangingPunct="1">
              <a:buFontTx/>
              <a:buNone/>
            </a:pPr>
            <a:r>
              <a:rPr lang="en-US" altLang="en-US" dirty="0" smtClean="0"/>
              <a:t>Some conditions which cause false restrictive indications may cause inconvenience to the railroad but do not necessarily  pose a threat to safety of train movements.</a:t>
            </a:r>
          </a:p>
        </p:txBody>
      </p:sp>
      <p:pic>
        <p:nvPicPr>
          <p:cNvPr id="30724" name="Picture 4" descr="bondwire"/>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724400" y="2286000"/>
            <a:ext cx="3624263" cy="3810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25" name="Rectangle 5"/>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9025D8-BBDA-4BEA-BECD-F200B6EABA3C}" type="slidenum">
              <a:rPr lang="en-US" altLang="en-US" sz="2000">
                <a:solidFill>
                  <a:schemeClr val="tx2"/>
                </a:solidFill>
              </a:rPr>
              <a:pPr eaLnBrk="1" hangingPunct="1"/>
              <a:t>33</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en-US" altLang="en-US" dirty="0" smtClean="0"/>
              <a:t>236.11  Adjustment, repair, or replacement of component</a:t>
            </a:r>
          </a:p>
        </p:txBody>
      </p:sp>
      <p:sp>
        <p:nvSpPr>
          <p:cNvPr id="31747" name="Rectangle 3"/>
          <p:cNvSpPr>
            <a:spLocks noGrp="1" noChangeArrowheads="1"/>
          </p:cNvSpPr>
          <p:nvPr>
            <p:ph idx="1"/>
          </p:nvPr>
        </p:nvSpPr>
        <p:spPr/>
        <p:txBody>
          <a:bodyPr/>
          <a:lstStyle/>
          <a:p>
            <a:pPr marL="0" indent="0" eaLnBrk="1" hangingPunct="1">
              <a:buNone/>
            </a:pPr>
            <a:r>
              <a:rPr lang="en-US" altLang="en-US" dirty="0" smtClean="0"/>
              <a:t>Applies to adjustable components which, when improperly adjusted, creates a safety hazard such as;</a:t>
            </a:r>
          </a:p>
          <a:p>
            <a:pPr lvl="1" eaLnBrk="1" hangingPunct="1"/>
            <a:r>
              <a:rPr lang="en-US" altLang="en-US" dirty="0" smtClean="0"/>
              <a:t>Circuit controller</a:t>
            </a:r>
          </a:p>
          <a:p>
            <a:pPr lvl="1" eaLnBrk="1" hangingPunct="1"/>
            <a:r>
              <a:rPr lang="en-US" altLang="en-US" dirty="0" smtClean="0"/>
              <a:t>Point detector</a:t>
            </a:r>
          </a:p>
          <a:p>
            <a:pPr lvl="1" eaLnBrk="1" hangingPunct="1"/>
            <a:r>
              <a:rPr lang="en-US" altLang="en-US" dirty="0" smtClean="0"/>
              <a:t>Lock rods</a:t>
            </a:r>
          </a:p>
          <a:p>
            <a:pPr lvl="1" eaLnBrk="1" hangingPunct="1"/>
            <a:r>
              <a:rPr lang="en-US" altLang="en-US" dirty="0" smtClean="0"/>
              <a:t>Timing relays</a:t>
            </a:r>
          </a:p>
          <a:p>
            <a:pPr lvl="1" eaLnBrk="1" hangingPunct="1"/>
            <a:r>
              <a:rPr lang="en-US" altLang="en-US" dirty="0" smtClean="0"/>
              <a:t>Track circuit values</a:t>
            </a:r>
          </a:p>
        </p:txBody>
      </p:sp>
      <p:sp>
        <p:nvSpPr>
          <p:cNvPr id="31748" name="Rectangle 4"/>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AD29349-2342-443E-943C-8B16904C73F7}" type="slidenum">
              <a:rPr lang="en-US" altLang="en-US" sz="2000">
                <a:solidFill>
                  <a:schemeClr val="tx2"/>
                </a:solidFill>
              </a:rPr>
              <a:pPr eaLnBrk="1" hangingPunct="1"/>
              <a:t>34</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en-US" altLang="en-US" dirty="0" smtClean="0"/>
              <a:t>236.11  Adjustment, repair, or replacement of component</a:t>
            </a:r>
          </a:p>
        </p:txBody>
      </p:sp>
      <p:sp>
        <p:nvSpPr>
          <p:cNvPr id="32771" name="Rectangle 3"/>
          <p:cNvSpPr>
            <a:spLocks noGrp="1" noChangeArrowheads="1"/>
          </p:cNvSpPr>
          <p:nvPr>
            <p:ph idx="1"/>
          </p:nvPr>
        </p:nvSpPr>
        <p:spPr/>
        <p:txBody>
          <a:bodyPr/>
          <a:lstStyle/>
          <a:p>
            <a:pPr marL="0" indent="0" eaLnBrk="1" hangingPunct="1">
              <a:buNone/>
            </a:pPr>
            <a:r>
              <a:rPr lang="en-US" altLang="en-US" dirty="0" smtClean="0"/>
              <a:t>Applies to components which, if not repaired, creates a safety hazard such as;</a:t>
            </a:r>
          </a:p>
          <a:p>
            <a:pPr lvl="1" eaLnBrk="1" hangingPunct="1"/>
            <a:r>
              <a:rPr lang="en-US" altLang="en-US" dirty="0" smtClean="0"/>
              <a:t>Grounded circuits</a:t>
            </a:r>
          </a:p>
          <a:p>
            <a:pPr lvl="1" eaLnBrk="1" hangingPunct="1"/>
            <a:r>
              <a:rPr lang="en-US" altLang="en-US" dirty="0" smtClean="0"/>
              <a:t>Insecure circuit controllers</a:t>
            </a:r>
          </a:p>
          <a:p>
            <a:pPr lvl="1" eaLnBrk="1" hangingPunct="1"/>
            <a:r>
              <a:rPr lang="en-US" altLang="en-US" dirty="0" smtClean="0"/>
              <a:t>Loose or insecure switch machines</a:t>
            </a:r>
          </a:p>
          <a:p>
            <a:pPr lvl="1" eaLnBrk="1" hangingPunct="1"/>
            <a:r>
              <a:rPr lang="en-US" altLang="en-US" dirty="0" smtClean="0"/>
              <a:t>Worn or defective lock rods</a:t>
            </a:r>
          </a:p>
          <a:p>
            <a:pPr lvl="1" eaLnBrk="1" hangingPunct="1"/>
            <a:r>
              <a:rPr lang="en-US" altLang="en-US" dirty="0" smtClean="0"/>
              <a:t>Worn or defective point detector rods</a:t>
            </a:r>
          </a:p>
          <a:p>
            <a:pPr lvl="1" eaLnBrk="1" hangingPunct="1"/>
            <a:endParaRPr lang="en-US" altLang="en-US" dirty="0" smtClean="0"/>
          </a:p>
        </p:txBody>
      </p:sp>
      <p:sp>
        <p:nvSpPr>
          <p:cNvPr id="32772" name="Rectangle 4"/>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EBBB131-05AD-4B9F-8FF6-8E417BF336DB}" type="slidenum">
              <a:rPr lang="en-US" altLang="en-US" sz="2000">
                <a:solidFill>
                  <a:schemeClr val="tx2"/>
                </a:solidFill>
              </a:rPr>
              <a:pPr eaLnBrk="1" hangingPunct="1"/>
              <a:t>35</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304800"/>
            <a:ext cx="8382000" cy="1295400"/>
          </a:xfrm>
        </p:spPr>
        <p:txBody>
          <a:bodyPr/>
          <a:lstStyle/>
          <a:p>
            <a:pPr eaLnBrk="1" hangingPunct="1"/>
            <a:r>
              <a:rPr lang="en-US" altLang="en-US" dirty="0" smtClean="0"/>
              <a:t>236.11  Adjustment, repair, or replacement of component</a:t>
            </a:r>
          </a:p>
        </p:txBody>
      </p:sp>
      <p:sp>
        <p:nvSpPr>
          <p:cNvPr id="33795" name="Rectangle 3"/>
          <p:cNvSpPr>
            <a:spLocks noGrp="1" noChangeArrowheads="1"/>
          </p:cNvSpPr>
          <p:nvPr>
            <p:ph type="body" idx="1"/>
          </p:nvPr>
        </p:nvSpPr>
        <p:spPr>
          <a:xfrm>
            <a:off x="304800" y="1752600"/>
            <a:ext cx="8610600" cy="4800600"/>
          </a:xfrm>
        </p:spPr>
        <p:txBody>
          <a:bodyPr/>
          <a:lstStyle/>
          <a:p>
            <a:pPr marL="0" indent="0" eaLnBrk="1" hangingPunct="1"/>
            <a:r>
              <a:rPr lang="en-US" altLang="en-US" dirty="0" smtClean="0"/>
              <a:t>  Applies to components which, if not replaced, creates a safety hazard such as;</a:t>
            </a:r>
          </a:p>
          <a:p>
            <a:pPr lvl="1" eaLnBrk="1" hangingPunct="1"/>
            <a:r>
              <a:rPr lang="en-US" altLang="en-US" dirty="0" smtClean="0"/>
              <a:t>Broken connecting rods</a:t>
            </a:r>
          </a:p>
          <a:p>
            <a:pPr lvl="1" eaLnBrk="1" hangingPunct="1"/>
            <a:r>
              <a:rPr lang="en-US" altLang="en-US" dirty="0" smtClean="0"/>
              <a:t>Broken lock rods</a:t>
            </a:r>
          </a:p>
          <a:p>
            <a:pPr lvl="1" eaLnBrk="1" hangingPunct="1"/>
            <a:r>
              <a:rPr lang="en-US" altLang="en-US" dirty="0" smtClean="0"/>
              <a:t>Broken point detector rods</a:t>
            </a:r>
          </a:p>
          <a:p>
            <a:pPr lvl="1" eaLnBrk="1" hangingPunct="1"/>
            <a:r>
              <a:rPr lang="en-US" altLang="en-US" dirty="0" smtClean="0"/>
              <a:t>Broken fouling wires</a:t>
            </a:r>
          </a:p>
          <a:p>
            <a:pPr lvl="1" eaLnBrk="1" hangingPunct="1"/>
            <a:r>
              <a:rPr lang="en-US" altLang="en-US" dirty="0" smtClean="0"/>
              <a:t>Defective cables</a:t>
            </a:r>
          </a:p>
          <a:p>
            <a:pPr lvl="1" eaLnBrk="1" hangingPunct="1"/>
            <a:r>
              <a:rPr lang="en-US" altLang="en-US" dirty="0" smtClean="0"/>
              <a:t>Defective relays</a:t>
            </a:r>
          </a:p>
        </p:txBody>
      </p:sp>
      <p:sp>
        <p:nvSpPr>
          <p:cNvPr id="33796" name="Rectangle 4"/>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1A0DE6-9E6D-42EC-A6C8-1B244EAF4B9C}" type="slidenum">
              <a:rPr lang="en-US" altLang="en-US" sz="2000">
                <a:solidFill>
                  <a:schemeClr val="tx2"/>
                </a:solidFill>
              </a:rPr>
              <a:pPr eaLnBrk="1" hangingPunct="1"/>
              <a:t>36</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4300"/>
            <a:ext cx="7772400" cy="1143000"/>
          </a:xfrm>
        </p:spPr>
        <p:txBody>
          <a:bodyPr/>
          <a:lstStyle/>
          <a:p>
            <a:pPr algn="ctr"/>
            <a:r>
              <a:rPr lang="en-US" sz="4400" dirty="0" smtClean="0"/>
              <a:t>Switch Definitions</a:t>
            </a:r>
            <a:endParaRPr lang="en-US" sz="4400" dirty="0"/>
          </a:p>
        </p:txBody>
      </p:sp>
      <p:sp>
        <p:nvSpPr>
          <p:cNvPr id="3" name="Content Placeholder 2"/>
          <p:cNvSpPr>
            <a:spLocks noGrp="1"/>
          </p:cNvSpPr>
          <p:nvPr>
            <p:ph idx="1"/>
          </p:nvPr>
        </p:nvSpPr>
        <p:spPr>
          <a:xfrm>
            <a:off x="419100" y="1371600"/>
            <a:ext cx="8305800" cy="4114800"/>
          </a:xfrm>
        </p:spPr>
        <p:txBody>
          <a:bodyPr/>
          <a:lstStyle/>
          <a:p>
            <a:pPr marL="0" indent="0">
              <a:buNone/>
            </a:pPr>
            <a:r>
              <a:rPr lang="en-US" sz="2700" b="1" dirty="0"/>
              <a:t>§ 236.822 Switch, spring.</a:t>
            </a:r>
          </a:p>
          <a:p>
            <a:pPr marL="0" indent="0">
              <a:buNone/>
            </a:pPr>
            <a:r>
              <a:rPr lang="en-US" sz="2700" dirty="0"/>
              <a:t>A switch equipped with a spring device which forces the points to their original position after being trailed through and holds them under spring compression. </a:t>
            </a:r>
          </a:p>
          <a:p>
            <a:pPr marL="0" indent="0">
              <a:buNone/>
            </a:pPr>
            <a:r>
              <a:rPr lang="en-US" sz="2700" b="1" dirty="0"/>
              <a:t>§ 236.818 Switch, facing point.</a:t>
            </a:r>
          </a:p>
          <a:p>
            <a:pPr marL="0" indent="0">
              <a:buNone/>
            </a:pPr>
            <a:r>
              <a:rPr lang="en-US" sz="2700" dirty="0"/>
              <a:t>A switch, the points of which face traffic approaching in the direction for which the track is signaled. </a:t>
            </a:r>
            <a:endParaRPr lang="en-US" sz="2700" dirty="0" smtClean="0"/>
          </a:p>
          <a:p>
            <a:pPr marL="0" indent="0">
              <a:buNone/>
            </a:pPr>
            <a:r>
              <a:rPr lang="en-US" sz="2700" b="1" dirty="0"/>
              <a:t>§ 236.823 Switch, trailing point.</a:t>
            </a:r>
          </a:p>
          <a:p>
            <a:pPr marL="0" indent="0">
              <a:buNone/>
            </a:pPr>
            <a:r>
              <a:rPr lang="en-US" sz="2700" dirty="0"/>
              <a:t>A switch, the points of which face away from traffic approaching in the direction for which the track is signaled. </a:t>
            </a:r>
          </a:p>
          <a:p>
            <a:pPr marL="0" indent="0">
              <a:buNone/>
            </a:pPr>
            <a:endParaRPr lang="en-US" dirty="0"/>
          </a:p>
          <a:p>
            <a:endParaRPr lang="en-US" dirty="0"/>
          </a:p>
        </p:txBody>
      </p:sp>
      <p:sp>
        <p:nvSpPr>
          <p:cNvPr id="4" name="Rectangle 4"/>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1A0DE6-9E6D-42EC-A6C8-1B244EAF4B9C}" type="slidenum">
              <a:rPr lang="en-US" altLang="en-US" sz="2000">
                <a:solidFill>
                  <a:schemeClr val="tx2"/>
                </a:solidFill>
              </a:rPr>
              <a:pPr eaLnBrk="1" hangingPunct="1"/>
              <a:t>37</a:t>
            </a:fld>
            <a:endParaRPr lang="en-US" altLang="en-US" sz="2000" dirty="0">
              <a:solidFill>
                <a:schemeClr val="tx2"/>
              </a:solidFill>
            </a:endParaRPr>
          </a:p>
        </p:txBody>
      </p:sp>
    </p:spTree>
    <p:extLst>
      <p:ext uri="{BB962C8B-B14F-4D97-AF65-F5344CB8AC3E}">
        <p14:creationId xmlns:p14="http://schemas.microsoft.com/office/powerpoint/2010/main" val="1427514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n-US" altLang="en-US" sz="4000" dirty="0" smtClean="0"/>
              <a:t>236.12	Spring switch signal protection, where required.</a:t>
            </a:r>
          </a:p>
        </p:txBody>
      </p:sp>
      <p:sp>
        <p:nvSpPr>
          <p:cNvPr id="34819" name="Rectangle 3"/>
          <p:cNvSpPr>
            <a:spLocks noGrp="1" noChangeArrowheads="1"/>
          </p:cNvSpPr>
          <p:nvPr>
            <p:ph idx="1"/>
          </p:nvPr>
        </p:nvSpPr>
        <p:spPr/>
        <p:txBody>
          <a:bodyPr/>
          <a:lstStyle/>
          <a:p>
            <a:pPr marL="0" indent="0" eaLnBrk="1" hangingPunct="1">
              <a:lnSpc>
                <a:spcPct val="90000"/>
              </a:lnSpc>
              <a:buFontTx/>
              <a:buNone/>
            </a:pPr>
            <a:r>
              <a:rPr lang="en-US" altLang="en-US" dirty="0" smtClean="0"/>
              <a:t>This rule prescribes signal protection for spring switches in </a:t>
            </a:r>
            <a:r>
              <a:rPr lang="en-US" altLang="en-US" dirty="0" err="1" smtClean="0"/>
              <a:t>interlockings</a:t>
            </a:r>
            <a:r>
              <a:rPr lang="en-US" altLang="en-US" dirty="0" smtClean="0"/>
              <a:t>; and for spring switches installed after October 1, 1950, in automatic block signal, train stop, train control or cab signal territory where movements over the switch exceed 20 miles per hour.</a:t>
            </a:r>
          </a:p>
          <a:p>
            <a:pPr marL="0" indent="0" eaLnBrk="1" hangingPunct="1">
              <a:lnSpc>
                <a:spcPct val="90000"/>
              </a:lnSpc>
              <a:buFontTx/>
              <a:buNone/>
            </a:pPr>
            <a:endParaRPr lang="en-US" altLang="en-US" dirty="0" smtClean="0"/>
          </a:p>
        </p:txBody>
      </p:sp>
      <p:sp>
        <p:nvSpPr>
          <p:cNvPr id="34820" name="Rectangle 4"/>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138DA2-B0AC-4673-90FA-F8E05B7E4DBB}" type="slidenum">
              <a:rPr lang="en-US" altLang="en-US" sz="2000">
                <a:solidFill>
                  <a:schemeClr val="tx2"/>
                </a:solidFill>
              </a:rPr>
              <a:pPr eaLnBrk="1" hangingPunct="1"/>
              <a:t>38</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799" y="609600"/>
            <a:ext cx="8524875" cy="1143000"/>
          </a:xfrm>
        </p:spPr>
        <p:txBody>
          <a:bodyPr/>
          <a:lstStyle/>
          <a:p>
            <a:pPr algn="ctr" eaLnBrk="1" hangingPunct="1"/>
            <a:r>
              <a:rPr lang="en-US" altLang="en-US" sz="4000" dirty="0" smtClean="0"/>
              <a:t>236.13	Spring switch; selection of signal control circuits through circuit controller.</a:t>
            </a:r>
          </a:p>
        </p:txBody>
      </p:sp>
      <p:sp>
        <p:nvSpPr>
          <p:cNvPr id="35843" name="Rectangle 3"/>
          <p:cNvSpPr>
            <a:spLocks noGrp="1" noChangeArrowheads="1"/>
          </p:cNvSpPr>
          <p:nvPr>
            <p:ph idx="1"/>
          </p:nvPr>
        </p:nvSpPr>
        <p:spPr>
          <a:xfrm>
            <a:off x="457200" y="2179320"/>
            <a:ext cx="8153400" cy="4114800"/>
          </a:xfrm>
        </p:spPr>
        <p:txBody>
          <a:bodyPr/>
          <a:lstStyle/>
          <a:p>
            <a:pPr marL="0" indent="0" eaLnBrk="1" hangingPunct="1">
              <a:lnSpc>
                <a:spcPct val="90000"/>
              </a:lnSpc>
              <a:buFontTx/>
              <a:buNone/>
            </a:pPr>
            <a:r>
              <a:rPr lang="en-US" altLang="en-US" sz="2800" dirty="0" smtClean="0"/>
              <a:t>This rule requires that control circuits of signals governing facing movements over a main track spring switch be selected through the switch circuit controller or a relay repeating the position of such circuit controller.</a:t>
            </a:r>
          </a:p>
          <a:p>
            <a:pPr marL="0" indent="0" eaLnBrk="1" hangingPunct="1">
              <a:lnSpc>
                <a:spcPct val="90000"/>
              </a:lnSpc>
              <a:buFontTx/>
              <a:buNone/>
            </a:pPr>
            <a:endParaRPr lang="en-US" altLang="en-US" sz="2800" dirty="0" smtClean="0"/>
          </a:p>
          <a:p>
            <a:pPr marL="0" indent="0">
              <a:lnSpc>
                <a:spcPct val="90000"/>
              </a:lnSpc>
              <a:spcBef>
                <a:spcPct val="0"/>
              </a:spcBef>
              <a:buFontTx/>
              <a:buNone/>
            </a:pPr>
            <a:r>
              <a:rPr lang="en-US" altLang="en-US" sz="2800" dirty="0" smtClean="0"/>
              <a:t>This rule applies to </a:t>
            </a:r>
            <a:r>
              <a:rPr lang="en-US" altLang="en-US" sz="2800" dirty="0" err="1" smtClean="0"/>
              <a:t>interlockings</a:t>
            </a:r>
            <a:r>
              <a:rPr lang="en-US" altLang="en-US" sz="2800" dirty="0" smtClean="0"/>
              <a:t>, automatic block signal and other protective systems.  </a:t>
            </a:r>
            <a:endParaRPr lang="en-US" altLang="en-US" sz="2000" dirty="0" smtClean="0"/>
          </a:p>
        </p:txBody>
      </p:sp>
      <p:sp>
        <p:nvSpPr>
          <p:cNvPr id="35844" name="Rectangle 4"/>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3C2E81-009D-46A7-938F-A999DD95C30E}" type="slidenum">
              <a:rPr lang="en-US" altLang="en-US" sz="2000">
                <a:solidFill>
                  <a:schemeClr val="tx2"/>
                </a:solidFill>
              </a:rPr>
              <a:pPr eaLnBrk="1" hangingPunct="1"/>
              <a:t>39</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Information</a:t>
            </a:r>
            <a:endParaRPr lang="en-US" dirty="0"/>
          </a:p>
        </p:txBody>
      </p:sp>
      <p:sp>
        <p:nvSpPr>
          <p:cNvPr id="3" name="Content Placeholder 2"/>
          <p:cNvSpPr>
            <a:spLocks noGrp="1"/>
          </p:cNvSpPr>
          <p:nvPr>
            <p:ph idx="1"/>
          </p:nvPr>
        </p:nvSpPr>
        <p:spPr/>
        <p:txBody>
          <a:bodyPr/>
          <a:lstStyle/>
          <a:p>
            <a:pPr marL="0" indent="0">
              <a:buNone/>
            </a:pPr>
            <a:r>
              <a:rPr lang="en-US" sz="3000" dirty="0" smtClean="0"/>
              <a:t>The FRA Rules, Standards, and Instructions are considered to be the minimum standard allowed for the installation, inspection, maintenance, and repair of signal and train control systems, devices, and appliances.  Each railroad may adopt more stringent standards. Refer to your railroad’s signal standard and instruction manual for further guidance.</a:t>
            </a:r>
            <a:endParaRPr lang="en-US" sz="3000" dirty="0"/>
          </a:p>
        </p:txBody>
      </p:sp>
      <p:sp>
        <p:nvSpPr>
          <p:cNvPr id="4" name="Rectangle 4"/>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1A0DE6-9E6D-42EC-A6C8-1B244EAF4B9C}" type="slidenum">
              <a:rPr lang="en-US" altLang="en-US" sz="2000">
                <a:solidFill>
                  <a:schemeClr val="tx2"/>
                </a:solidFill>
              </a:rPr>
              <a:pPr eaLnBrk="1" hangingPunct="1"/>
              <a:t>4</a:t>
            </a:fld>
            <a:endParaRPr lang="en-US" altLang="en-US" sz="2000" dirty="0">
              <a:solidFill>
                <a:schemeClr val="tx2"/>
              </a:solidFill>
            </a:endParaRPr>
          </a:p>
        </p:txBody>
      </p:sp>
    </p:spTree>
    <p:extLst>
      <p:ext uri="{BB962C8B-B14F-4D97-AF65-F5344CB8AC3E}">
        <p14:creationId xmlns:p14="http://schemas.microsoft.com/office/powerpoint/2010/main" val="32244054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en-US" altLang="en-US" sz="4000" dirty="0" smtClean="0"/>
              <a:t>236.14	Spring switch signal protecting; requirements.</a:t>
            </a:r>
          </a:p>
        </p:txBody>
      </p:sp>
      <p:sp>
        <p:nvSpPr>
          <p:cNvPr id="36867" name="Rectangle 3"/>
          <p:cNvSpPr>
            <a:spLocks noGrp="1" noChangeArrowheads="1"/>
          </p:cNvSpPr>
          <p:nvPr>
            <p:ph idx="1"/>
          </p:nvPr>
        </p:nvSpPr>
        <p:spPr/>
        <p:txBody>
          <a:bodyPr/>
          <a:lstStyle/>
          <a:p>
            <a:pPr marL="0" indent="0" eaLnBrk="1" hangingPunct="1">
              <a:lnSpc>
                <a:spcPct val="90000"/>
              </a:lnSpc>
              <a:buFontTx/>
              <a:buNone/>
            </a:pPr>
            <a:r>
              <a:rPr lang="en-US" altLang="en-US" sz="3000" dirty="0" smtClean="0"/>
              <a:t>This rule prescribes how spring switch signal protection shall operate in automatic block signal territory when it governs movements with the current of traffic from a siding to main track signaled for movements in one direction; from a main track to another main track operating against the current of traffic, or when operating from a main track to a siding signal in both directions.</a:t>
            </a:r>
          </a:p>
        </p:txBody>
      </p:sp>
      <p:sp>
        <p:nvSpPr>
          <p:cNvPr id="36868" name="Rectangle 4"/>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360293-DCF8-4A75-A834-9E53B5374E97}" type="slidenum">
              <a:rPr lang="en-US" altLang="en-US" sz="2000">
                <a:solidFill>
                  <a:schemeClr val="tx2"/>
                </a:solidFill>
              </a:rPr>
              <a:pPr eaLnBrk="1" hangingPunct="1"/>
              <a:t>40</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en-US" altLang="en-US" sz="4000" dirty="0" smtClean="0"/>
              <a:t>236.15	Timetable instructions.</a:t>
            </a:r>
          </a:p>
        </p:txBody>
      </p:sp>
      <p:sp>
        <p:nvSpPr>
          <p:cNvPr id="37891" name="Rectangle 3"/>
          <p:cNvSpPr>
            <a:spLocks noGrp="1" noChangeArrowheads="1"/>
          </p:cNvSpPr>
          <p:nvPr>
            <p:ph idx="1"/>
          </p:nvPr>
        </p:nvSpPr>
        <p:spPr/>
        <p:txBody>
          <a:bodyPr/>
          <a:lstStyle/>
          <a:p>
            <a:pPr marL="0" indent="0" eaLnBrk="1" hangingPunct="1">
              <a:buNone/>
            </a:pPr>
            <a:r>
              <a:rPr lang="en-US" dirty="0"/>
              <a:t>Automatic block, traffic control, train stop, train control, and cab signal territory shall be designated in timetable instructions.</a:t>
            </a:r>
          </a:p>
          <a:p>
            <a:pPr marL="0" indent="0" eaLnBrk="1" hangingPunct="1">
              <a:buFontTx/>
              <a:buNone/>
            </a:pPr>
            <a:endParaRPr lang="en-US" altLang="en-US" dirty="0" smtClean="0"/>
          </a:p>
        </p:txBody>
      </p:sp>
      <p:sp>
        <p:nvSpPr>
          <p:cNvPr id="37892"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934BA85-E44F-45B3-BC32-6BF273E489CE}" type="slidenum">
              <a:rPr lang="en-US" altLang="en-US" sz="2000">
                <a:solidFill>
                  <a:schemeClr val="tx2"/>
                </a:solidFill>
              </a:rPr>
              <a:pPr eaLnBrk="1" hangingPunct="1"/>
              <a:t>41</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en-US" altLang="en-US" sz="4000" dirty="0" smtClean="0"/>
              <a:t>236.16	Electric lock, main track releasing circuit.</a:t>
            </a:r>
          </a:p>
        </p:txBody>
      </p:sp>
      <p:sp>
        <p:nvSpPr>
          <p:cNvPr id="38915" name="Rectangle 3"/>
          <p:cNvSpPr>
            <a:spLocks noGrp="1" noChangeArrowheads="1"/>
          </p:cNvSpPr>
          <p:nvPr>
            <p:ph idx="1"/>
          </p:nvPr>
        </p:nvSpPr>
        <p:spPr/>
        <p:txBody>
          <a:bodyPr/>
          <a:lstStyle/>
          <a:p>
            <a:pPr marL="0" indent="0" eaLnBrk="1" hangingPunct="1">
              <a:lnSpc>
                <a:spcPct val="90000"/>
              </a:lnSpc>
              <a:buFontTx/>
              <a:buNone/>
            </a:pPr>
            <a:r>
              <a:rPr lang="en-US" dirty="0"/>
              <a:t>When an electric lock releasing circuit is provided on the main track to permit a train or an engine to diverge from the main track without time delay, the circuit shall be of such length to permit occupancy of the circuit to be seen by a crew member stationed at the </a:t>
            </a:r>
            <a:r>
              <a:rPr lang="en-US" dirty="0" smtClean="0"/>
              <a:t>switch…</a:t>
            </a:r>
            <a:endParaRPr lang="en-US" altLang="en-US" dirty="0" smtClean="0"/>
          </a:p>
        </p:txBody>
      </p:sp>
      <p:sp>
        <p:nvSpPr>
          <p:cNvPr id="38916"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FE4F08-8899-43B6-A7F8-5647BE2A654F}" type="slidenum">
              <a:rPr lang="en-US" altLang="en-US" sz="2000">
                <a:solidFill>
                  <a:schemeClr val="tx2"/>
                </a:solidFill>
              </a:rPr>
              <a:pPr eaLnBrk="1" hangingPunct="1"/>
              <a:t>42</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en-US" altLang="en-US" sz="4000" dirty="0" smtClean="0"/>
              <a:t>236.16	Electric lock, main track releasing circuit.</a:t>
            </a:r>
          </a:p>
        </p:txBody>
      </p:sp>
      <p:sp>
        <p:nvSpPr>
          <p:cNvPr id="39939" name="Rectangle 3"/>
          <p:cNvSpPr>
            <a:spLocks noGrp="1" noChangeArrowheads="1"/>
          </p:cNvSpPr>
          <p:nvPr>
            <p:ph idx="1"/>
          </p:nvPr>
        </p:nvSpPr>
        <p:spPr/>
        <p:txBody>
          <a:bodyPr/>
          <a:lstStyle/>
          <a:p>
            <a:pPr marL="0" indent="0" eaLnBrk="1" hangingPunct="1">
              <a:lnSpc>
                <a:spcPct val="90000"/>
              </a:lnSpc>
              <a:buFontTx/>
              <a:buNone/>
            </a:pPr>
            <a:r>
              <a:rPr lang="en-US" altLang="en-US" dirty="0" smtClean="0"/>
              <a:t>The rule also requires that where the electric lock releasing circuit extends into the fouling section of turnout, train shall be prevented from occupying the fouling section by pipe-connected or independently operated, electrically locked derail at the clearance point.  </a:t>
            </a:r>
          </a:p>
        </p:txBody>
      </p:sp>
      <p:sp>
        <p:nvSpPr>
          <p:cNvPr id="39940"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35E207-21C1-45CD-A873-64B3B97CA2D0}" type="slidenum">
              <a:rPr lang="en-US" altLang="en-US" sz="2000">
                <a:solidFill>
                  <a:schemeClr val="tx2"/>
                </a:solidFill>
              </a:rPr>
              <a:pPr eaLnBrk="1" hangingPunct="1"/>
              <a:t>43</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r>
              <a:rPr lang="en-US" altLang="en-US" sz="4000" dirty="0" smtClean="0"/>
              <a:t>236.17	Pipe for operating connections; requirements.</a:t>
            </a:r>
          </a:p>
        </p:txBody>
      </p:sp>
      <p:sp>
        <p:nvSpPr>
          <p:cNvPr id="40963" name="Rectangle 3"/>
          <p:cNvSpPr>
            <a:spLocks noGrp="1" noChangeArrowheads="1"/>
          </p:cNvSpPr>
          <p:nvPr>
            <p:ph idx="1"/>
          </p:nvPr>
        </p:nvSpPr>
        <p:spPr/>
        <p:txBody>
          <a:bodyPr/>
          <a:lstStyle/>
          <a:p>
            <a:pPr marL="0" indent="0" eaLnBrk="1" hangingPunct="1">
              <a:buFontTx/>
              <a:buNone/>
            </a:pPr>
            <a:r>
              <a:rPr lang="en-US" altLang="en-US" sz="2800" smtClean="0"/>
              <a:t>This rule prescribes steel or wrought-iron pipe one inch or larger for operating connections of pipe-connected appliances, with each joint fully screwed into coupling with each end of pipe secured by two rivets.  Pipe shall be supported on carriers not more than 8 feet apart on tangent and curves of less than 2 degrees and not more than 7 feet apart on curves of more than 2 degrees.  </a:t>
            </a:r>
          </a:p>
        </p:txBody>
      </p:sp>
      <p:sp>
        <p:nvSpPr>
          <p:cNvPr id="40964"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0AEFBCD-2001-4A4F-8443-952A5961A9E0}" type="slidenum">
              <a:rPr lang="en-US" altLang="en-US" sz="2000">
                <a:solidFill>
                  <a:schemeClr val="tx2"/>
                </a:solidFill>
              </a:rPr>
              <a:pPr eaLnBrk="1" hangingPunct="1"/>
              <a:t>44</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en-US" altLang="en-US" sz="4000" dirty="0" smtClean="0"/>
              <a:t>236.18	</a:t>
            </a:r>
            <a:r>
              <a:rPr lang="en-US" altLang="en-US" sz="4000" u="sng" dirty="0" smtClean="0"/>
              <a:t>Software Management Control </a:t>
            </a:r>
            <a:r>
              <a:rPr lang="en-US" altLang="en-US" sz="4000" dirty="0" smtClean="0"/>
              <a:t>Plans</a:t>
            </a:r>
            <a:r>
              <a:rPr lang="en-US" altLang="en-US" sz="4000" u="sng" dirty="0" smtClean="0"/>
              <a:t>.</a:t>
            </a:r>
          </a:p>
        </p:txBody>
      </p:sp>
      <p:sp>
        <p:nvSpPr>
          <p:cNvPr id="41987" name="Rectangle 3"/>
          <p:cNvSpPr>
            <a:spLocks noGrp="1" noChangeArrowheads="1"/>
          </p:cNvSpPr>
          <p:nvPr>
            <p:ph idx="1"/>
          </p:nvPr>
        </p:nvSpPr>
        <p:spPr/>
        <p:txBody>
          <a:bodyPr/>
          <a:lstStyle/>
          <a:p>
            <a:pPr marL="0" indent="0" eaLnBrk="1" hangingPunct="1">
              <a:buFontTx/>
              <a:buNone/>
            </a:pPr>
            <a:r>
              <a:rPr lang="en-US" altLang="en-US" dirty="0" smtClean="0"/>
              <a:t>This rule requires railroads to have a written plan in place known as the “SMCP.”</a:t>
            </a:r>
          </a:p>
          <a:p>
            <a:pPr marL="0" indent="0" eaLnBrk="1" hangingPunct="1">
              <a:buFontTx/>
              <a:buNone/>
            </a:pPr>
            <a:r>
              <a:rPr lang="en-US" altLang="en-US" dirty="0" smtClean="0"/>
              <a:t>“Software management control plan” means a plan designed to ensure that the proper and intended software version for each specific site and location is documented (mapped) and maintained through the life-cycle of the system. </a:t>
            </a:r>
          </a:p>
        </p:txBody>
      </p:sp>
      <p:sp>
        <p:nvSpPr>
          <p:cNvPr id="41988"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EF6B53-91E0-4155-95F8-D3A10368938A}" type="slidenum">
              <a:rPr lang="en-US" altLang="en-US" sz="2000">
                <a:solidFill>
                  <a:schemeClr val="tx2"/>
                </a:solidFill>
              </a:rPr>
              <a:pPr eaLnBrk="1" hangingPunct="1"/>
              <a:t>45</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en-US" altLang="en-US" sz="4000" dirty="0" smtClean="0"/>
              <a:t>236.18	Software Management Control Plans</a:t>
            </a:r>
            <a:r>
              <a:rPr lang="en-US" altLang="en-US" sz="4000" u="sng" dirty="0" smtClean="0"/>
              <a:t>.</a:t>
            </a:r>
          </a:p>
        </p:txBody>
      </p:sp>
      <p:sp>
        <p:nvSpPr>
          <p:cNvPr id="43011" name="Rectangle 3"/>
          <p:cNvSpPr>
            <a:spLocks noGrp="1" noChangeArrowheads="1"/>
          </p:cNvSpPr>
          <p:nvPr>
            <p:ph idx="1"/>
          </p:nvPr>
        </p:nvSpPr>
        <p:spPr/>
        <p:txBody>
          <a:bodyPr/>
          <a:lstStyle/>
          <a:p>
            <a:pPr marL="0" indent="0" eaLnBrk="1" hangingPunct="1">
              <a:buFontTx/>
              <a:buNone/>
            </a:pPr>
            <a:r>
              <a:rPr lang="en-US" altLang="en-US" dirty="0" smtClean="0"/>
              <a:t>The plan must further describe how the proper software configuration is to be identified and confirmed in the event of replacement, modification, or disarrangement of any part of the system.</a:t>
            </a:r>
          </a:p>
          <a:p>
            <a:pPr marL="0" indent="0" eaLnBrk="1" hangingPunct="1">
              <a:buFontTx/>
              <a:buNone/>
            </a:pPr>
            <a:endParaRPr lang="en-US" altLang="en-US" dirty="0" smtClean="0"/>
          </a:p>
        </p:txBody>
      </p:sp>
      <p:sp>
        <p:nvSpPr>
          <p:cNvPr id="43012"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E2D38CA-D397-42A8-B07E-89D484E969F0}" type="slidenum">
              <a:rPr lang="en-US" altLang="en-US" sz="2000">
                <a:solidFill>
                  <a:schemeClr val="tx2"/>
                </a:solidFill>
              </a:rPr>
              <a:pPr eaLnBrk="1" hangingPunct="1"/>
              <a:t>46</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en-US" altLang="en-US" sz="4000" dirty="0" smtClean="0"/>
              <a:t>236.18	Software Management Control Plans</a:t>
            </a:r>
            <a:r>
              <a:rPr lang="en-US" altLang="en-US" sz="4000" u="sng" dirty="0" smtClean="0"/>
              <a:t>.</a:t>
            </a:r>
          </a:p>
        </p:txBody>
      </p:sp>
      <p:sp>
        <p:nvSpPr>
          <p:cNvPr id="44035" name="Rectangle 3"/>
          <p:cNvSpPr>
            <a:spLocks noGrp="1" noChangeArrowheads="1"/>
          </p:cNvSpPr>
          <p:nvPr>
            <p:ph idx="1"/>
          </p:nvPr>
        </p:nvSpPr>
        <p:spPr/>
        <p:txBody>
          <a:bodyPr/>
          <a:lstStyle/>
          <a:p>
            <a:pPr marL="609600" indent="-609600" eaLnBrk="1" hangingPunct="1">
              <a:lnSpc>
                <a:spcPct val="90000"/>
              </a:lnSpc>
              <a:buFontTx/>
              <a:buNone/>
            </a:pPr>
            <a:r>
              <a:rPr lang="en-US" altLang="en-US" dirty="0" smtClean="0"/>
              <a:t>There’s usually two parts to an SMCP.</a:t>
            </a:r>
          </a:p>
          <a:p>
            <a:pPr marL="609600" indent="-609600" eaLnBrk="1" hangingPunct="1">
              <a:lnSpc>
                <a:spcPct val="90000"/>
              </a:lnSpc>
              <a:buFontTx/>
              <a:buAutoNum type="arabicPeriod"/>
            </a:pPr>
            <a:r>
              <a:rPr lang="en-US" altLang="en-US" dirty="0" smtClean="0"/>
              <a:t>The overall written plan describing version control, chain of custody, how to document revisions, and etc.</a:t>
            </a:r>
          </a:p>
          <a:p>
            <a:pPr marL="609600" indent="-609600" eaLnBrk="1" hangingPunct="1">
              <a:lnSpc>
                <a:spcPct val="90000"/>
              </a:lnSpc>
              <a:buFontTx/>
              <a:buAutoNum type="arabicPeriod"/>
            </a:pPr>
            <a:r>
              <a:rPr lang="en-US" altLang="en-US" dirty="0" smtClean="0"/>
              <a:t>The actual line item listing of each location of software, which usually also contains the revision level info, chassis ID, checksum, CRC, and etc.</a:t>
            </a:r>
          </a:p>
        </p:txBody>
      </p:sp>
      <p:sp>
        <p:nvSpPr>
          <p:cNvPr id="44036"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CAD6193-93E2-44E4-9550-F8CA0D2D63ED}" type="slidenum">
              <a:rPr lang="en-US" altLang="en-US" sz="2000">
                <a:solidFill>
                  <a:schemeClr val="tx2"/>
                </a:solidFill>
              </a:rPr>
              <a:pPr eaLnBrk="1" hangingPunct="1"/>
              <a:t>47</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en-US" altLang="en-US" sz="4000" dirty="0" smtClean="0"/>
              <a:t>236.21	</a:t>
            </a:r>
            <a:r>
              <a:rPr lang="en-US" altLang="en-US" sz="4000" u="sng" dirty="0" smtClean="0"/>
              <a:t>Location of roadway signals</a:t>
            </a:r>
            <a:r>
              <a:rPr lang="en-US" altLang="en-US" sz="4000" dirty="0" smtClean="0"/>
              <a:t>.</a:t>
            </a:r>
          </a:p>
        </p:txBody>
      </p:sp>
      <p:sp>
        <p:nvSpPr>
          <p:cNvPr id="45059" name="Rectangle 3"/>
          <p:cNvSpPr>
            <a:spLocks noGrp="1" noChangeArrowheads="1"/>
          </p:cNvSpPr>
          <p:nvPr>
            <p:ph idx="1"/>
          </p:nvPr>
        </p:nvSpPr>
        <p:spPr/>
        <p:txBody>
          <a:bodyPr/>
          <a:lstStyle/>
          <a:p>
            <a:pPr marL="0" indent="0" eaLnBrk="1" hangingPunct="1">
              <a:buFontTx/>
              <a:buNone/>
            </a:pPr>
            <a:r>
              <a:rPr lang="en-US" dirty="0"/>
              <a:t>Each roadway signal shall be positioned and aligned so that its aspects can be clearly associated with the track it governs.</a:t>
            </a:r>
            <a:endParaRPr lang="en-US" altLang="en-US" dirty="0" smtClean="0"/>
          </a:p>
        </p:txBody>
      </p:sp>
      <p:pic>
        <p:nvPicPr>
          <p:cNvPr id="45060" name="Picture 4" descr="doll arm - 2 tracks"/>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800100" y="3657600"/>
            <a:ext cx="7543800" cy="23542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061" name="Rectangle 5"/>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0227AC-7B07-4F5F-A964-3A899D1BB6A5}" type="slidenum">
              <a:rPr lang="en-US" altLang="en-US" sz="2000">
                <a:solidFill>
                  <a:schemeClr val="tx2"/>
                </a:solidFill>
              </a:rPr>
              <a:pPr eaLnBrk="1" hangingPunct="1"/>
              <a:t>48</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n-US" altLang="en-US" sz="4000" dirty="0" smtClean="0"/>
              <a:t>236.22	Semaphore signal arm; clearance to other objects.</a:t>
            </a:r>
          </a:p>
        </p:txBody>
      </p:sp>
      <p:sp>
        <p:nvSpPr>
          <p:cNvPr id="46083" name="Rectangle 3"/>
          <p:cNvSpPr>
            <a:spLocks noGrp="1" noChangeArrowheads="1"/>
          </p:cNvSpPr>
          <p:nvPr>
            <p:ph idx="1"/>
          </p:nvPr>
        </p:nvSpPr>
        <p:spPr>
          <a:xfrm>
            <a:off x="685800" y="1981200"/>
            <a:ext cx="5029200" cy="4114800"/>
          </a:xfrm>
        </p:spPr>
        <p:txBody>
          <a:bodyPr/>
          <a:lstStyle/>
          <a:p>
            <a:pPr marL="0" indent="0" eaLnBrk="1" hangingPunct="1">
              <a:buFontTx/>
              <a:buNone/>
            </a:pPr>
            <a:r>
              <a:rPr lang="en-US" dirty="0"/>
              <a:t>At least one‑half inch clearance shall be provided between semaphore signal arm, and any object that may interfere with its operation</a:t>
            </a:r>
            <a:endParaRPr lang="en-US" altLang="en-US" dirty="0" smtClean="0"/>
          </a:p>
        </p:txBody>
      </p:sp>
      <p:pic>
        <p:nvPicPr>
          <p:cNvPr id="46084" name="Picture 4" descr="semaphore-MRL"/>
          <p:cNvPicPr>
            <a:picLocks noChangeAspect="1" noChangeArrowheads="1"/>
          </p:cNvPicPr>
          <p:nvPr/>
        </p:nvPicPr>
        <p:blipFill>
          <a:blip r:embed="rId3" cstate="print">
            <a:lum contrast="18000"/>
            <a:extLst>
              <a:ext uri="{28A0092B-C50C-407E-A947-70E740481C1C}">
                <a14:useLocalDpi xmlns:a14="http://schemas.microsoft.com/office/drawing/2010/main" val="0"/>
              </a:ext>
            </a:extLst>
          </a:blip>
          <a:srcRect/>
          <a:stretch>
            <a:fillRect/>
          </a:stretch>
        </p:blipFill>
        <p:spPr bwMode="auto">
          <a:xfrm>
            <a:off x="6720840" y="2136155"/>
            <a:ext cx="1600200" cy="437100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085" name="Rectangle 5"/>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C1CAE1-B13A-49D8-80B2-016C1E5592B9}" type="slidenum">
              <a:rPr lang="en-US" altLang="en-US" sz="2000">
                <a:solidFill>
                  <a:schemeClr val="tx2"/>
                </a:solidFill>
              </a:rPr>
              <a:pPr eaLnBrk="1" hangingPunct="1"/>
              <a:t>49</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050"/>
          <p:cNvSpPr>
            <a:spLocks noGrp="1" noChangeArrowheads="1"/>
          </p:cNvSpPr>
          <p:nvPr>
            <p:ph type="title"/>
          </p:nvPr>
        </p:nvSpPr>
        <p:spPr/>
        <p:txBody>
          <a:bodyPr/>
          <a:lstStyle/>
          <a:p>
            <a:pPr algn="ctr" eaLnBrk="1" hangingPunct="1"/>
            <a:r>
              <a:rPr lang="en-US" altLang="en-US" dirty="0" smtClean="0"/>
              <a:t>236.1 Plans, where kept.</a:t>
            </a:r>
          </a:p>
        </p:txBody>
      </p:sp>
      <p:sp>
        <p:nvSpPr>
          <p:cNvPr id="5123" name="Rectangle 2051"/>
          <p:cNvSpPr>
            <a:spLocks noGrp="1" noChangeArrowheads="1"/>
          </p:cNvSpPr>
          <p:nvPr>
            <p:ph type="body" idx="4294967295"/>
          </p:nvPr>
        </p:nvSpPr>
        <p:spPr>
          <a:xfrm>
            <a:off x="457200" y="1981200"/>
            <a:ext cx="3810000" cy="3429000"/>
          </a:xfrm>
        </p:spPr>
        <p:txBody>
          <a:bodyPr/>
          <a:lstStyle/>
          <a:p>
            <a:pPr marL="0" indent="0">
              <a:spcBef>
                <a:spcPct val="0"/>
              </a:spcBef>
              <a:buFontTx/>
              <a:buNone/>
            </a:pPr>
            <a:r>
              <a:rPr lang="en-US" altLang="en-US" dirty="0" smtClean="0"/>
              <a:t>As required for maintenance, plans shall be kept at all </a:t>
            </a:r>
            <a:r>
              <a:rPr lang="en-US" altLang="en-US" dirty="0" err="1" smtClean="0"/>
              <a:t>interlockings</a:t>
            </a:r>
            <a:r>
              <a:rPr lang="en-US" altLang="en-US" dirty="0" smtClean="0"/>
              <a:t>, automatic signals and controlled points.</a:t>
            </a:r>
          </a:p>
        </p:txBody>
      </p:sp>
      <p:pic>
        <p:nvPicPr>
          <p:cNvPr id="5124" name="Picture 2052" descr="prints"/>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953000" y="1752600"/>
            <a:ext cx="3430588" cy="44926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5" name="Rectangle 2053"/>
          <p:cNvSpPr>
            <a:spLocks noChangeArrowheads="1"/>
          </p:cNvSpPr>
          <p:nvPr/>
        </p:nvSpPr>
        <p:spPr bwMode="auto">
          <a:xfrm>
            <a:off x="8718550" y="63246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025DC3-9A95-4B5A-B1D9-6147C6A44BAC}" type="slidenum">
              <a:rPr lang="en-US" altLang="en-US" sz="2000"/>
              <a:pPr eaLnBrk="1" hangingPunct="1"/>
              <a:t>5</a:t>
            </a:fld>
            <a:endParaRPr lang="en-US" altLang="en-US" sz="200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Semaphore Arm Definition</a:t>
            </a:r>
            <a:endParaRPr lang="en-US" dirty="0"/>
          </a:p>
        </p:txBody>
      </p:sp>
      <p:sp>
        <p:nvSpPr>
          <p:cNvPr id="3" name="Content Placeholder 2"/>
          <p:cNvSpPr>
            <a:spLocks noGrp="1"/>
          </p:cNvSpPr>
          <p:nvPr>
            <p:ph idx="1"/>
          </p:nvPr>
        </p:nvSpPr>
        <p:spPr/>
        <p:txBody>
          <a:bodyPr/>
          <a:lstStyle/>
          <a:p>
            <a:pPr marL="0" indent="0">
              <a:buNone/>
            </a:pPr>
            <a:r>
              <a:rPr lang="en-US" b="1" dirty="0"/>
              <a:t>§ 236.702 Arm, semaphore.</a:t>
            </a:r>
          </a:p>
          <a:p>
            <a:pPr marL="0" indent="0">
              <a:buNone/>
            </a:pPr>
            <a:r>
              <a:rPr lang="en-US" dirty="0"/>
              <a:t>The part of a semaphore signal displaying an aspect. It consists of a blade fastened to a spectacle. </a:t>
            </a:r>
          </a:p>
          <a:p>
            <a:endParaRPr lang="en-US" dirty="0"/>
          </a:p>
        </p:txBody>
      </p:sp>
    </p:spTree>
    <p:extLst>
      <p:ext uri="{BB962C8B-B14F-4D97-AF65-F5344CB8AC3E}">
        <p14:creationId xmlns:p14="http://schemas.microsoft.com/office/powerpoint/2010/main" val="1540257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en-US" altLang="en-US" dirty="0" smtClean="0"/>
              <a:t>236.23  Aspects and indications</a:t>
            </a:r>
          </a:p>
        </p:txBody>
      </p:sp>
      <p:sp>
        <p:nvSpPr>
          <p:cNvPr id="47107" name="Rectangle 3"/>
          <p:cNvSpPr>
            <a:spLocks noGrp="1" noChangeArrowheads="1"/>
          </p:cNvSpPr>
          <p:nvPr>
            <p:ph idx="1"/>
          </p:nvPr>
        </p:nvSpPr>
        <p:spPr/>
        <p:txBody>
          <a:bodyPr/>
          <a:lstStyle/>
          <a:p>
            <a:pPr marL="0" indent="0" eaLnBrk="1" hangingPunct="1">
              <a:lnSpc>
                <a:spcPct val="90000"/>
              </a:lnSpc>
              <a:buFontTx/>
              <a:buNone/>
            </a:pPr>
            <a:r>
              <a:rPr lang="en-US" altLang="en-US" dirty="0" smtClean="0"/>
              <a:t>This rule prescribes how aspects will be shown, that each aspect will be named and indicate action to be taken and the fundamental indications of the aspects.</a:t>
            </a:r>
          </a:p>
          <a:p>
            <a:pPr marL="0" indent="0" eaLnBrk="1" hangingPunct="1">
              <a:lnSpc>
                <a:spcPct val="90000"/>
              </a:lnSpc>
              <a:buFontTx/>
              <a:buNone/>
            </a:pPr>
            <a:endParaRPr lang="en-US" altLang="en-US" dirty="0" smtClean="0"/>
          </a:p>
          <a:p>
            <a:pPr marL="0" indent="0" eaLnBrk="1" hangingPunct="1">
              <a:lnSpc>
                <a:spcPct val="90000"/>
              </a:lnSpc>
              <a:buFontTx/>
              <a:buNone/>
            </a:pPr>
            <a:r>
              <a:rPr lang="en-US" altLang="en-US" dirty="0" smtClean="0"/>
              <a:t>Applies to all systems.  Each aspect and indication is required to be defined in railroad’s rule book or special instructions.</a:t>
            </a:r>
          </a:p>
        </p:txBody>
      </p:sp>
      <p:sp>
        <p:nvSpPr>
          <p:cNvPr id="47108"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19BDFE-0E00-4F1B-B3D0-97E9F06C8763}" type="slidenum">
              <a:rPr lang="en-US" altLang="en-US" sz="2000">
                <a:solidFill>
                  <a:schemeClr val="tx2"/>
                </a:solidFill>
              </a:rPr>
              <a:pPr eaLnBrk="1" hangingPunct="1"/>
              <a:t>51</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Aspect and Indication Definitions</a:t>
            </a:r>
            <a:endParaRPr lang="en-US" dirty="0"/>
          </a:p>
        </p:txBody>
      </p:sp>
      <p:sp>
        <p:nvSpPr>
          <p:cNvPr id="3" name="Content Placeholder 2"/>
          <p:cNvSpPr>
            <a:spLocks noGrp="1"/>
          </p:cNvSpPr>
          <p:nvPr>
            <p:ph idx="1"/>
          </p:nvPr>
        </p:nvSpPr>
        <p:spPr/>
        <p:txBody>
          <a:bodyPr/>
          <a:lstStyle/>
          <a:p>
            <a:pPr marL="0" indent="0">
              <a:buNone/>
            </a:pPr>
            <a:r>
              <a:rPr lang="en-US" sz="2800" b="1" dirty="0"/>
              <a:t>§ 236.703 Aspect.</a:t>
            </a:r>
          </a:p>
          <a:p>
            <a:pPr marL="0" indent="0">
              <a:buNone/>
            </a:pPr>
            <a:r>
              <a:rPr lang="en-US" sz="2800" dirty="0"/>
              <a:t>The appearance of a roadway signal conveying an indication as viewed from the direction of an approaching train; the appearance of a cab signal conveying an indication as viewed by an observer in the cab. </a:t>
            </a:r>
          </a:p>
          <a:p>
            <a:pPr marL="0" indent="0">
              <a:buNone/>
            </a:pPr>
            <a:r>
              <a:rPr lang="en-US" sz="2800" b="1" dirty="0"/>
              <a:t>§ 236.749 Indication.</a:t>
            </a:r>
          </a:p>
          <a:p>
            <a:pPr marL="0" indent="0">
              <a:buNone/>
            </a:pPr>
            <a:r>
              <a:rPr lang="en-US" sz="2800" dirty="0"/>
              <a:t>The information conveyed by the aspect of a signal. </a:t>
            </a:r>
          </a:p>
          <a:p>
            <a:endParaRPr lang="en-US" dirty="0"/>
          </a:p>
        </p:txBody>
      </p:sp>
      <p:sp>
        <p:nvSpPr>
          <p:cNvPr id="4"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19BDFE-0E00-4F1B-B3D0-97E9F06C8763}" type="slidenum">
              <a:rPr lang="en-US" altLang="en-US" sz="2000">
                <a:solidFill>
                  <a:schemeClr val="tx2"/>
                </a:solidFill>
              </a:rPr>
              <a:pPr eaLnBrk="1" hangingPunct="1"/>
              <a:t>52</a:t>
            </a:fld>
            <a:endParaRPr lang="en-US" altLang="en-US" sz="2000" dirty="0">
              <a:solidFill>
                <a:schemeClr val="tx2"/>
              </a:solidFill>
            </a:endParaRPr>
          </a:p>
        </p:txBody>
      </p:sp>
    </p:spTree>
    <p:extLst>
      <p:ext uri="{BB962C8B-B14F-4D97-AF65-F5344CB8AC3E}">
        <p14:creationId xmlns:p14="http://schemas.microsoft.com/office/powerpoint/2010/main" val="1360630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799" y="609600"/>
            <a:ext cx="8448675" cy="1143000"/>
          </a:xfrm>
        </p:spPr>
        <p:txBody>
          <a:bodyPr/>
          <a:lstStyle/>
          <a:p>
            <a:pPr algn="ctr" eaLnBrk="1" hangingPunct="1"/>
            <a:r>
              <a:rPr lang="en-US" altLang="en-US" dirty="0" smtClean="0"/>
              <a:t>236.23  Aspects and indications</a:t>
            </a:r>
          </a:p>
        </p:txBody>
      </p:sp>
      <p:sp>
        <p:nvSpPr>
          <p:cNvPr id="48131" name="Rectangle 3"/>
          <p:cNvSpPr>
            <a:spLocks noGrp="1" noChangeArrowheads="1"/>
          </p:cNvSpPr>
          <p:nvPr>
            <p:ph type="body" idx="4294967295"/>
          </p:nvPr>
        </p:nvSpPr>
        <p:spPr>
          <a:xfrm>
            <a:off x="266700" y="5592762"/>
            <a:ext cx="8610600" cy="914400"/>
          </a:xfrm>
        </p:spPr>
        <p:txBody>
          <a:bodyPr/>
          <a:lstStyle/>
          <a:p>
            <a:pPr marL="0" indent="0" algn="ctr" eaLnBrk="1" hangingPunct="1">
              <a:buFontTx/>
              <a:buNone/>
            </a:pPr>
            <a:r>
              <a:rPr lang="en-US" altLang="en-US" dirty="0" smtClean="0"/>
              <a:t>Aspect = Red, Name = Stop, Indication = Stop</a:t>
            </a:r>
          </a:p>
        </p:txBody>
      </p:sp>
      <p:pic>
        <p:nvPicPr>
          <p:cNvPr id="48132" name="Picture 4" descr="red-s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7315200" cy="391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133" name="Rectangle 5"/>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7CF6C66-1F81-446F-BF4E-E0E4075B23D0}" type="slidenum">
              <a:rPr lang="en-US" altLang="en-US" sz="2000">
                <a:solidFill>
                  <a:schemeClr val="tx2"/>
                </a:solidFill>
              </a:rPr>
              <a:pPr eaLnBrk="1" hangingPunct="1"/>
              <a:t>53</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0999" y="609600"/>
            <a:ext cx="8372475" cy="1143000"/>
          </a:xfrm>
        </p:spPr>
        <p:txBody>
          <a:bodyPr/>
          <a:lstStyle/>
          <a:p>
            <a:pPr algn="ctr" eaLnBrk="1" hangingPunct="1"/>
            <a:r>
              <a:rPr lang="en-US" altLang="en-US" dirty="0" smtClean="0"/>
              <a:t>236.23  Aspects and indications</a:t>
            </a:r>
          </a:p>
        </p:txBody>
      </p:sp>
      <p:sp>
        <p:nvSpPr>
          <p:cNvPr id="49155" name="Rectangle 3"/>
          <p:cNvSpPr>
            <a:spLocks noGrp="1" noChangeArrowheads="1"/>
          </p:cNvSpPr>
          <p:nvPr>
            <p:ph type="body" idx="4294967295"/>
          </p:nvPr>
        </p:nvSpPr>
        <p:spPr>
          <a:xfrm>
            <a:off x="0" y="5141913"/>
            <a:ext cx="9144000" cy="838200"/>
          </a:xfrm>
        </p:spPr>
        <p:txBody>
          <a:bodyPr/>
          <a:lstStyle/>
          <a:p>
            <a:pPr marL="0" indent="0" algn="ctr" eaLnBrk="1" hangingPunct="1">
              <a:buFontTx/>
              <a:buNone/>
            </a:pPr>
            <a:r>
              <a:rPr lang="en-US" altLang="en-US" dirty="0" smtClean="0"/>
              <a:t>Aspect = Yellow, Name = Approach,</a:t>
            </a:r>
          </a:p>
          <a:p>
            <a:pPr marL="0" indent="0" algn="ctr" eaLnBrk="1" hangingPunct="1">
              <a:buFontTx/>
              <a:buNone/>
            </a:pPr>
            <a:r>
              <a:rPr lang="en-US" altLang="en-US" dirty="0" smtClean="0"/>
              <a:t>Indication = Approach next signal prepared to stop</a:t>
            </a:r>
          </a:p>
        </p:txBody>
      </p:sp>
      <p:pic>
        <p:nvPicPr>
          <p:cNvPr id="49156" name="Picture 5" descr="yellow-appro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1"/>
            <a:ext cx="6858000" cy="34650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57" name="Rectangle 6"/>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103CC5C-F757-454D-86C2-2D03173D713A}" type="slidenum">
              <a:rPr lang="en-US" altLang="en-US" sz="2000">
                <a:solidFill>
                  <a:schemeClr val="tx2"/>
                </a:solidFill>
              </a:rPr>
              <a:pPr eaLnBrk="1" hangingPunct="1"/>
              <a:t>54</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199" y="609600"/>
            <a:ext cx="8296275" cy="1143000"/>
          </a:xfrm>
        </p:spPr>
        <p:txBody>
          <a:bodyPr/>
          <a:lstStyle/>
          <a:p>
            <a:pPr algn="ctr" eaLnBrk="1" hangingPunct="1"/>
            <a:r>
              <a:rPr lang="en-US" altLang="en-US" dirty="0" smtClean="0"/>
              <a:t>236.23  Aspects and indications</a:t>
            </a:r>
          </a:p>
        </p:txBody>
      </p:sp>
      <p:sp>
        <p:nvSpPr>
          <p:cNvPr id="50179" name="Rectangle 3"/>
          <p:cNvSpPr>
            <a:spLocks noGrp="1" noChangeArrowheads="1"/>
          </p:cNvSpPr>
          <p:nvPr>
            <p:ph type="body" idx="4294967295"/>
          </p:nvPr>
        </p:nvSpPr>
        <p:spPr>
          <a:xfrm>
            <a:off x="876300" y="5517165"/>
            <a:ext cx="7391400" cy="838200"/>
          </a:xfrm>
        </p:spPr>
        <p:txBody>
          <a:bodyPr/>
          <a:lstStyle/>
          <a:p>
            <a:pPr marL="0" indent="0" algn="ctr" eaLnBrk="1" hangingPunct="1">
              <a:buFontTx/>
              <a:buNone/>
            </a:pPr>
            <a:r>
              <a:rPr lang="en-US" altLang="en-US" dirty="0" smtClean="0"/>
              <a:t>Aspect = Green, Name = Clear, Indication = Proceed</a:t>
            </a:r>
          </a:p>
        </p:txBody>
      </p:sp>
      <p:pic>
        <p:nvPicPr>
          <p:cNvPr id="50180" name="Picture 5" descr="green-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1"/>
            <a:ext cx="7010400" cy="37496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181" name="Rectangle 6"/>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ADAFAF5-234D-4D99-9C2A-31A118B362A7}" type="slidenum">
              <a:rPr lang="en-US" altLang="en-US" sz="2000">
                <a:solidFill>
                  <a:schemeClr val="tx2"/>
                </a:solidFill>
              </a:rPr>
              <a:pPr eaLnBrk="1" hangingPunct="1"/>
              <a:t>55</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eaLnBrk="1" hangingPunct="1"/>
            <a:r>
              <a:rPr lang="en-US" altLang="en-US" sz="4000" dirty="0" smtClean="0"/>
              <a:t>236.24	Spacing of roadway signals.</a:t>
            </a:r>
          </a:p>
        </p:txBody>
      </p:sp>
      <p:sp>
        <p:nvSpPr>
          <p:cNvPr id="51203" name="Rectangle 3"/>
          <p:cNvSpPr>
            <a:spLocks noGrp="1" noChangeArrowheads="1"/>
          </p:cNvSpPr>
          <p:nvPr>
            <p:ph idx="1"/>
          </p:nvPr>
        </p:nvSpPr>
        <p:spPr/>
        <p:txBody>
          <a:bodyPr/>
          <a:lstStyle/>
          <a:p>
            <a:pPr marL="0" indent="0" eaLnBrk="1" hangingPunct="1">
              <a:buFontTx/>
              <a:buNone/>
            </a:pPr>
            <a:r>
              <a:rPr lang="en-US" dirty="0"/>
              <a:t>Each roadway signal shall be located with respect to the next signal or signals in advance which govern train movements in the same direction so that the indication of a signal displaying a restrictive aspect can be complied with by means of a brake application, other than an emergency </a:t>
            </a:r>
            <a:r>
              <a:rPr lang="en-US" dirty="0" smtClean="0"/>
              <a:t>application…</a:t>
            </a:r>
            <a:endParaRPr lang="en-US" altLang="en-US" dirty="0" smtClean="0"/>
          </a:p>
        </p:txBody>
      </p:sp>
      <p:sp>
        <p:nvSpPr>
          <p:cNvPr id="51204" name="Rectangle 6"/>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8F12549-D72D-4193-855A-C02C9029B91C}" type="slidenum">
              <a:rPr lang="en-US" altLang="en-US" sz="2000">
                <a:solidFill>
                  <a:schemeClr val="tx2"/>
                </a:solidFill>
              </a:rPr>
              <a:pPr eaLnBrk="1" hangingPunct="1"/>
              <a:t>56</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Stopping (Braking) Distance Definition</a:t>
            </a:r>
            <a:endParaRPr lang="en-US" dirty="0"/>
          </a:p>
        </p:txBody>
      </p:sp>
      <p:sp>
        <p:nvSpPr>
          <p:cNvPr id="3" name="Content Placeholder 2"/>
          <p:cNvSpPr>
            <a:spLocks noGrp="1"/>
          </p:cNvSpPr>
          <p:nvPr>
            <p:ph idx="1"/>
          </p:nvPr>
        </p:nvSpPr>
        <p:spPr>
          <a:xfrm>
            <a:off x="685800" y="1853610"/>
            <a:ext cx="7772400" cy="4114800"/>
          </a:xfrm>
        </p:spPr>
        <p:txBody>
          <a:bodyPr/>
          <a:lstStyle/>
          <a:p>
            <a:pPr marL="0" indent="0">
              <a:buNone/>
            </a:pPr>
            <a:r>
              <a:rPr lang="en-US" b="1" dirty="0"/>
              <a:t>§ 236.741 Distance, stopping.</a:t>
            </a:r>
          </a:p>
          <a:p>
            <a:pPr marL="0" indent="0">
              <a:buNone/>
            </a:pPr>
            <a:r>
              <a:rPr lang="en-US" dirty="0"/>
              <a:t>The maximum distance on any portion of any railroad which any train operating on such portion of railroad at its maximum authorized speed, will travel during a full service application of the brakes, between the point where such application is initiated and the point where the train comes to a stop. </a:t>
            </a:r>
          </a:p>
          <a:p>
            <a:endParaRPr lang="en-US" dirty="0"/>
          </a:p>
        </p:txBody>
      </p:sp>
      <p:sp>
        <p:nvSpPr>
          <p:cNvPr id="5"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19BDFE-0E00-4F1B-B3D0-97E9F06C8763}" type="slidenum">
              <a:rPr lang="en-US" altLang="en-US" sz="2000">
                <a:solidFill>
                  <a:schemeClr val="tx2"/>
                </a:solidFill>
              </a:rPr>
              <a:pPr eaLnBrk="1" hangingPunct="1"/>
              <a:t>57</a:t>
            </a:fld>
            <a:endParaRPr lang="en-US" altLang="en-US" sz="2000" dirty="0">
              <a:solidFill>
                <a:schemeClr val="tx2"/>
              </a:solidFill>
            </a:endParaRPr>
          </a:p>
        </p:txBody>
      </p:sp>
    </p:spTree>
    <p:extLst>
      <p:ext uri="{BB962C8B-B14F-4D97-AF65-F5344CB8AC3E}">
        <p14:creationId xmlns:p14="http://schemas.microsoft.com/office/powerpoint/2010/main" val="1907300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eaLnBrk="1" hangingPunct="1"/>
            <a:r>
              <a:rPr lang="en-US" altLang="en-US" sz="4000" dirty="0" smtClean="0"/>
              <a:t>236.26	Buffing device, maintenance.</a:t>
            </a:r>
          </a:p>
        </p:txBody>
      </p:sp>
      <p:sp>
        <p:nvSpPr>
          <p:cNvPr id="52227" name="Rectangle 3"/>
          <p:cNvSpPr>
            <a:spLocks noGrp="1" noChangeArrowheads="1"/>
          </p:cNvSpPr>
          <p:nvPr>
            <p:ph idx="1"/>
          </p:nvPr>
        </p:nvSpPr>
        <p:spPr/>
        <p:txBody>
          <a:bodyPr/>
          <a:lstStyle/>
          <a:p>
            <a:pPr marL="0" indent="0" eaLnBrk="1" hangingPunct="1">
              <a:buNone/>
            </a:pPr>
            <a:r>
              <a:rPr lang="en-US" dirty="0"/>
              <a:t>Buffing device shall be maintained so as not to cause the signal to display a less restrictive aspect than intended.</a:t>
            </a:r>
          </a:p>
          <a:p>
            <a:pPr marL="0" indent="0" eaLnBrk="1" hangingPunct="1">
              <a:buFontTx/>
              <a:buNone/>
            </a:pPr>
            <a:endParaRPr lang="en-US" altLang="en-US" dirty="0" smtClean="0"/>
          </a:p>
          <a:p>
            <a:pPr marL="0" indent="0" eaLnBrk="1" hangingPunct="1">
              <a:buFontTx/>
              <a:buNone/>
            </a:pPr>
            <a:endParaRPr lang="en-US" altLang="en-US" dirty="0" smtClean="0"/>
          </a:p>
          <a:p>
            <a:pPr marL="0" indent="0" eaLnBrk="1" hangingPunct="1">
              <a:buFontTx/>
              <a:buNone/>
            </a:pPr>
            <a:endParaRPr lang="en-US" altLang="en-US" dirty="0" smtClean="0"/>
          </a:p>
          <a:p>
            <a:pPr marL="0" indent="0" eaLnBrk="1" hangingPunct="1">
              <a:buFontTx/>
              <a:buNone/>
            </a:pPr>
            <a:r>
              <a:rPr lang="en-US" altLang="en-US" b="1" dirty="0" smtClean="0"/>
              <a:t>Note:</a:t>
            </a:r>
            <a:r>
              <a:rPr lang="en-US" altLang="en-US" dirty="0" smtClean="0"/>
              <a:t> Applies to semaphore signals only.</a:t>
            </a:r>
            <a:endParaRPr lang="en-US" altLang="en-US" b="1" dirty="0" smtClean="0"/>
          </a:p>
        </p:txBody>
      </p:sp>
      <p:sp>
        <p:nvSpPr>
          <p:cNvPr id="52228"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D9707A9-242A-4428-848F-9DE271A4C5D0}" type="slidenum">
              <a:rPr lang="en-US" altLang="en-US" sz="2000">
                <a:solidFill>
                  <a:schemeClr val="tx2"/>
                </a:solidFill>
              </a:rPr>
              <a:pPr eaLnBrk="1" hangingPunct="1"/>
              <a:t>58</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Track Circuits</a:t>
            </a:r>
            <a:endParaRPr lang="en-US" dirty="0"/>
          </a:p>
        </p:txBody>
      </p:sp>
    </p:spTree>
    <p:extLst>
      <p:ext uri="{BB962C8B-B14F-4D97-AF65-F5344CB8AC3E}">
        <p14:creationId xmlns:p14="http://schemas.microsoft.com/office/powerpoint/2010/main" val="3383221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altLang="en-US" dirty="0" smtClean="0"/>
              <a:t>236.1 Plans, where kept.</a:t>
            </a:r>
          </a:p>
        </p:txBody>
      </p:sp>
      <p:sp>
        <p:nvSpPr>
          <p:cNvPr id="6147" name="Text Box 6"/>
          <p:cNvSpPr txBox="1">
            <a:spLocks noChangeArrowheads="1"/>
          </p:cNvSpPr>
          <p:nvPr/>
        </p:nvSpPr>
        <p:spPr bwMode="auto">
          <a:xfrm>
            <a:off x="952500" y="5638800"/>
            <a:ext cx="7239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2800" dirty="0">
                <a:latin typeface="Arial" panose="020B0604020202020204" pitchFamily="34" charset="0"/>
                <a:cs typeface="Arial" panose="020B0604020202020204" pitchFamily="34" charset="0"/>
              </a:rPr>
              <a:t>Plans are required to be legible and correct.  </a:t>
            </a:r>
            <a:endParaRPr lang="en-US" altLang="en-US" sz="4400" dirty="0">
              <a:solidFill>
                <a:schemeClr val="tx2"/>
              </a:solidFill>
              <a:latin typeface="Arial" panose="020B0604020202020204" pitchFamily="34" charset="0"/>
              <a:cs typeface="Arial" panose="020B0604020202020204" pitchFamily="34" charset="0"/>
            </a:endParaRPr>
          </a:p>
        </p:txBody>
      </p:sp>
      <p:pic>
        <p:nvPicPr>
          <p:cNvPr id="6148" name="Picture 8" descr="color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1124"/>
            <a:ext cx="5791200" cy="38914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49" name="Rectangle 9"/>
          <p:cNvSpPr>
            <a:spLocks noChangeArrowheads="1"/>
          </p:cNvSpPr>
          <p:nvPr/>
        </p:nvSpPr>
        <p:spPr bwMode="auto">
          <a:xfrm>
            <a:off x="8686800" y="63246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8B645A9B-E267-45A4-9373-5EADACB1A88F}" type="slidenum">
              <a:rPr lang="en-US" altLang="en-US" sz="2000">
                <a:solidFill>
                  <a:schemeClr val="tx2"/>
                </a:solidFill>
              </a:rPr>
              <a:pPr algn="ctr" eaLnBrk="1" hangingPunct="1"/>
              <a:t>6</a:t>
            </a:fld>
            <a:endParaRPr lang="en-US" altLang="en-US" sz="2000">
              <a:solidFill>
                <a:schemeClr val="tx2"/>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r>
              <a:rPr lang="en-US" altLang="en-US" sz="4000" dirty="0" smtClean="0"/>
              <a:t>236.51	Track circuit requirements.</a:t>
            </a:r>
          </a:p>
        </p:txBody>
      </p:sp>
      <p:pic>
        <p:nvPicPr>
          <p:cNvPr id="53251" name="Picture 4" descr="track-circuit"/>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304800" y="1905000"/>
            <a:ext cx="3886200" cy="35718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3252"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05000"/>
            <a:ext cx="4191000" cy="3581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3" name="Rectangle 6"/>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AB04B4-0383-4F06-B5BE-1C6262F5D9BB}" type="slidenum">
              <a:rPr lang="en-US" altLang="en-US" sz="2000">
                <a:solidFill>
                  <a:schemeClr val="tx2"/>
                </a:solidFill>
              </a:rPr>
              <a:pPr eaLnBrk="1" hangingPunct="1"/>
              <a:t>60</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r>
              <a:rPr lang="en-US" altLang="en-US" sz="4000" dirty="0" smtClean="0"/>
              <a:t>236.51	Track circuit requirements.</a:t>
            </a:r>
          </a:p>
        </p:txBody>
      </p:sp>
      <p:sp>
        <p:nvSpPr>
          <p:cNvPr id="54275" name="Rectangle 3"/>
          <p:cNvSpPr>
            <a:spLocks noGrp="1" noChangeArrowheads="1"/>
          </p:cNvSpPr>
          <p:nvPr>
            <p:ph idx="1"/>
          </p:nvPr>
        </p:nvSpPr>
        <p:spPr/>
        <p:txBody>
          <a:bodyPr/>
          <a:lstStyle/>
          <a:p>
            <a:pPr marL="0" indent="0" eaLnBrk="1" hangingPunct="1">
              <a:buFontTx/>
              <a:buNone/>
            </a:pPr>
            <a:r>
              <a:rPr lang="en-US" dirty="0"/>
              <a:t>Track relay controlling home signals shall be in </a:t>
            </a:r>
            <a:r>
              <a:rPr lang="en-US" dirty="0" smtClean="0"/>
              <a:t>de-energized </a:t>
            </a:r>
            <a:r>
              <a:rPr lang="en-US" dirty="0"/>
              <a:t>position, or device that functions as a track relay controlling home signals shall be in its most restrictive state, and the track circuit of an automatic train stop, train control, or cab signal system shall be </a:t>
            </a:r>
            <a:r>
              <a:rPr lang="en-US" dirty="0" smtClean="0"/>
              <a:t>de-energized </a:t>
            </a:r>
            <a:r>
              <a:rPr lang="en-US" dirty="0"/>
              <a:t>in the rear of the point where any of the following conditions </a:t>
            </a:r>
            <a:r>
              <a:rPr lang="en-US" dirty="0" smtClean="0"/>
              <a:t>exist…</a:t>
            </a:r>
            <a:endParaRPr lang="en-US" altLang="en-US" dirty="0" smtClean="0"/>
          </a:p>
        </p:txBody>
      </p:sp>
      <p:sp>
        <p:nvSpPr>
          <p:cNvPr id="54276"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D53DE7A-5D66-4C73-9B16-429714F892DB}" type="slidenum">
              <a:rPr lang="en-US" altLang="en-US" sz="2000">
                <a:solidFill>
                  <a:schemeClr val="tx2"/>
                </a:solidFill>
              </a:rPr>
              <a:pPr eaLnBrk="1" hangingPunct="1"/>
              <a:t>61</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eaLnBrk="1" hangingPunct="1"/>
            <a:r>
              <a:rPr lang="en-US" altLang="en-US" sz="4000" dirty="0" smtClean="0"/>
              <a:t>236.51	Track circuit requirements.</a:t>
            </a:r>
          </a:p>
        </p:txBody>
      </p:sp>
      <p:sp>
        <p:nvSpPr>
          <p:cNvPr id="55299" name="Rectangle 3"/>
          <p:cNvSpPr>
            <a:spLocks noGrp="1" noChangeArrowheads="1"/>
          </p:cNvSpPr>
          <p:nvPr>
            <p:ph idx="1"/>
          </p:nvPr>
        </p:nvSpPr>
        <p:spPr>
          <a:xfrm>
            <a:off x="685800" y="1828800"/>
            <a:ext cx="7772400" cy="4114800"/>
          </a:xfrm>
        </p:spPr>
        <p:txBody>
          <a:bodyPr/>
          <a:lstStyle/>
          <a:p>
            <a:pPr marL="0" indent="0" eaLnBrk="1" hangingPunct="1">
              <a:lnSpc>
                <a:spcPct val="90000"/>
              </a:lnSpc>
              <a:buFontTx/>
              <a:buNone/>
            </a:pPr>
            <a:r>
              <a:rPr lang="en-US" altLang="en-US" dirty="0" smtClean="0"/>
              <a:t>Track relay shall be de-energized or device that functions as a track relay shall be in its most restrictive state when a rail is broken or a rail or switch frog is removed; when any part of the track circuit or fouling section is occupied by a train, locomotive or car; and…</a:t>
            </a:r>
            <a:endParaRPr lang="en-US" altLang="en-US" sz="2800" dirty="0" smtClean="0"/>
          </a:p>
        </p:txBody>
      </p:sp>
      <p:sp>
        <p:nvSpPr>
          <p:cNvPr id="55300"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0128D2-FA06-44D9-9646-092AD15D011D}" type="slidenum">
              <a:rPr lang="en-US" altLang="en-US" sz="2000">
                <a:solidFill>
                  <a:schemeClr val="tx2"/>
                </a:solidFill>
              </a:rPr>
              <a:pPr eaLnBrk="1" hangingPunct="1"/>
              <a:t>62</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z="4000" dirty="0" smtClean="0"/>
              <a:t>236.51	Track circuit requirements.</a:t>
            </a:r>
          </a:p>
        </p:txBody>
      </p:sp>
      <p:sp>
        <p:nvSpPr>
          <p:cNvPr id="56323" name="Rectangle 3"/>
          <p:cNvSpPr>
            <a:spLocks noGrp="1" noChangeArrowheads="1"/>
          </p:cNvSpPr>
          <p:nvPr>
            <p:ph sz="half" idx="1"/>
          </p:nvPr>
        </p:nvSpPr>
        <p:spPr/>
        <p:txBody>
          <a:bodyPr/>
          <a:lstStyle/>
          <a:p>
            <a:pPr marL="0" indent="0" eaLnBrk="1" hangingPunct="1">
              <a:lnSpc>
                <a:spcPct val="90000"/>
              </a:lnSpc>
              <a:buFontTx/>
              <a:buNone/>
            </a:pPr>
            <a:r>
              <a:rPr lang="en-US" altLang="en-US" dirty="0" smtClean="0"/>
              <a:t>Track relay shall be de-energized or device that functions as a track relay shall be in its most restrictive state when a rail is broken or a rail or switch frog is removed; </a:t>
            </a:r>
            <a:endParaRPr lang="en-US" altLang="en-US" sz="2800" dirty="0" smtClean="0"/>
          </a:p>
        </p:txBody>
      </p:sp>
      <p:pic>
        <p:nvPicPr>
          <p:cNvPr id="563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30099" t="43333" r="31400" b="10800"/>
          <a:stretch>
            <a:fillRect/>
          </a:stretch>
        </p:blipFill>
        <p:spPr bwMode="auto">
          <a:xfrm>
            <a:off x="4495800" y="2000250"/>
            <a:ext cx="4270375" cy="38163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pic>
      <p:sp>
        <p:nvSpPr>
          <p:cNvPr id="56325" name="Rectangle 5"/>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DB2E77B-ED56-4FB8-9294-3A2466C6D1C6}" type="slidenum">
              <a:rPr lang="en-US" altLang="en-US" sz="2000">
                <a:solidFill>
                  <a:schemeClr val="tx2"/>
                </a:solidFill>
              </a:rPr>
              <a:pPr eaLnBrk="1" hangingPunct="1"/>
              <a:t>63</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eaLnBrk="1" hangingPunct="1"/>
            <a:r>
              <a:rPr lang="en-US" altLang="en-US" sz="4000" dirty="0" smtClean="0"/>
              <a:t>236.52	Relayed cut section.</a:t>
            </a:r>
          </a:p>
        </p:txBody>
      </p:sp>
      <p:sp>
        <p:nvSpPr>
          <p:cNvPr id="58371" name="Rectangle 3"/>
          <p:cNvSpPr>
            <a:spLocks noGrp="1" noChangeArrowheads="1"/>
          </p:cNvSpPr>
          <p:nvPr>
            <p:ph idx="1"/>
          </p:nvPr>
        </p:nvSpPr>
        <p:spPr/>
        <p:txBody>
          <a:bodyPr/>
          <a:lstStyle/>
          <a:p>
            <a:pPr marL="0" indent="0" eaLnBrk="1" hangingPunct="1">
              <a:spcBef>
                <a:spcPct val="40000"/>
              </a:spcBef>
              <a:buFontTx/>
              <a:buNone/>
            </a:pPr>
            <a:r>
              <a:rPr lang="en-US" dirty="0"/>
              <a:t>Where relayed cut‑section is used in territory where </a:t>
            </a:r>
            <a:r>
              <a:rPr lang="en-US" dirty="0" smtClean="0"/>
              <a:t>non-coded </a:t>
            </a:r>
            <a:r>
              <a:rPr lang="en-US" dirty="0"/>
              <a:t>direct‑current track circuits are in use the energy circuit to the adjoining track shall be open and the track circuit shunted when the track relay at such cut‑section is in </a:t>
            </a:r>
            <a:r>
              <a:rPr lang="en-US" dirty="0" smtClean="0"/>
              <a:t>de-energized position.</a:t>
            </a:r>
            <a:endParaRPr lang="en-US" altLang="en-US" sz="2800" dirty="0" smtClean="0"/>
          </a:p>
        </p:txBody>
      </p:sp>
      <p:sp>
        <p:nvSpPr>
          <p:cNvPr id="58372"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B66938-D033-4C90-9309-B1C7F2B51885}" type="slidenum">
              <a:rPr lang="en-US" altLang="en-US" sz="2000">
                <a:solidFill>
                  <a:schemeClr val="tx2"/>
                </a:solidFill>
              </a:rPr>
              <a:pPr eaLnBrk="1" hangingPunct="1"/>
              <a:t>64</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Relayed Cut-section Definition</a:t>
            </a:r>
            <a:endParaRPr lang="en-US" dirty="0"/>
          </a:p>
        </p:txBody>
      </p:sp>
      <p:sp>
        <p:nvSpPr>
          <p:cNvPr id="5" name="Content Placeholder 4"/>
          <p:cNvSpPr>
            <a:spLocks noGrp="1"/>
          </p:cNvSpPr>
          <p:nvPr>
            <p:ph idx="1"/>
          </p:nvPr>
        </p:nvSpPr>
        <p:spPr/>
        <p:txBody>
          <a:bodyPr/>
          <a:lstStyle/>
          <a:p>
            <a:pPr marL="0" indent="0">
              <a:buNone/>
            </a:pPr>
            <a:r>
              <a:rPr lang="en-US" b="1" dirty="0"/>
              <a:t>§ 236.737 Cut-section, relayed.</a:t>
            </a:r>
          </a:p>
          <a:p>
            <a:pPr marL="0" indent="0">
              <a:buNone/>
            </a:pPr>
            <a:r>
              <a:rPr lang="en-US" dirty="0"/>
              <a:t>A cut-section where the energy for one track circuit is supplied through front contacts or through front and polar contacts of the track relay for the adjoining track circuit. </a:t>
            </a:r>
          </a:p>
          <a:p>
            <a:endParaRPr lang="en-US" dirty="0"/>
          </a:p>
        </p:txBody>
      </p:sp>
      <p:sp>
        <p:nvSpPr>
          <p:cNvPr id="7"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B66938-D033-4C90-9309-B1C7F2B51885}" type="slidenum">
              <a:rPr lang="en-US" altLang="en-US" sz="2000">
                <a:solidFill>
                  <a:schemeClr val="tx2"/>
                </a:solidFill>
              </a:rPr>
              <a:pPr eaLnBrk="1" hangingPunct="1"/>
              <a:t>65</a:t>
            </a:fld>
            <a:endParaRPr lang="en-US" altLang="en-US" sz="2000" dirty="0">
              <a:solidFill>
                <a:schemeClr val="tx2"/>
              </a:solidFill>
            </a:endParaRPr>
          </a:p>
        </p:txBody>
      </p:sp>
    </p:spTree>
    <p:extLst>
      <p:ext uri="{BB962C8B-B14F-4D97-AF65-F5344CB8AC3E}">
        <p14:creationId xmlns:p14="http://schemas.microsoft.com/office/powerpoint/2010/main" val="5167606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50738" y="609600"/>
            <a:ext cx="7772400" cy="1143000"/>
          </a:xfrm>
        </p:spPr>
        <p:txBody>
          <a:bodyPr/>
          <a:lstStyle/>
          <a:p>
            <a:pPr algn="ctr" eaLnBrk="1" hangingPunct="1"/>
            <a:r>
              <a:rPr lang="en-US" altLang="en-US" sz="4000" dirty="0" smtClean="0"/>
              <a:t>236.52	Relayed cut section.</a:t>
            </a:r>
          </a:p>
        </p:txBody>
      </p:sp>
      <p:sp>
        <p:nvSpPr>
          <p:cNvPr id="58372"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B66938-D033-4C90-9309-B1C7F2B51885}" type="slidenum">
              <a:rPr lang="en-US" altLang="en-US" sz="2000">
                <a:solidFill>
                  <a:schemeClr val="tx2"/>
                </a:solidFill>
              </a:rPr>
              <a:pPr eaLnBrk="1" hangingPunct="1"/>
              <a:t>66</a:t>
            </a:fld>
            <a:endParaRPr lang="en-US" altLang="en-US" sz="2000">
              <a:solidFill>
                <a:schemeClr val="tx2"/>
              </a:solidFill>
            </a:endParaRPr>
          </a:p>
        </p:txBody>
      </p:sp>
      <p:grpSp>
        <p:nvGrpSpPr>
          <p:cNvPr id="28" name="Group 27"/>
          <p:cNvGrpSpPr/>
          <p:nvPr/>
        </p:nvGrpSpPr>
        <p:grpSpPr>
          <a:xfrm>
            <a:off x="8336445" y="4597639"/>
            <a:ext cx="263778" cy="228600"/>
            <a:chOff x="1122192" y="4848225"/>
            <a:chExt cx="263778" cy="228600"/>
          </a:xfrm>
        </p:grpSpPr>
        <p:cxnSp>
          <p:nvCxnSpPr>
            <p:cNvPr id="29" name="Straight Connector 28"/>
            <p:cNvCxnSpPr/>
            <p:nvPr/>
          </p:nvCxnSpPr>
          <p:spPr bwMode="auto">
            <a:xfrm>
              <a:off x="1235241" y="4848225"/>
              <a:ext cx="0" cy="2286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1197558" y="4886325"/>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1159875" y="4848225"/>
              <a:ext cx="0" cy="2286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1122192" y="4886325"/>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a:off x="1310607" y="4848225"/>
              <a:ext cx="0" cy="2286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1272924" y="4886325"/>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a:off x="1385970" y="4848225"/>
              <a:ext cx="0" cy="2286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a:off x="1348290" y="4886325"/>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7" name="Oval 66"/>
          <p:cNvSpPr/>
          <p:nvPr/>
        </p:nvSpPr>
        <p:spPr bwMode="auto">
          <a:xfrm>
            <a:off x="241661" y="6621462"/>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64" name="Group 63"/>
          <p:cNvGrpSpPr/>
          <p:nvPr/>
        </p:nvGrpSpPr>
        <p:grpSpPr>
          <a:xfrm>
            <a:off x="200250" y="3135422"/>
            <a:ext cx="8825297" cy="1507323"/>
            <a:chOff x="36254" y="2971800"/>
            <a:chExt cx="8825297" cy="1507323"/>
          </a:xfrm>
        </p:grpSpPr>
        <p:grpSp>
          <p:nvGrpSpPr>
            <p:cNvPr id="237" name="Group 236"/>
            <p:cNvGrpSpPr/>
            <p:nvPr/>
          </p:nvGrpSpPr>
          <p:grpSpPr>
            <a:xfrm>
              <a:off x="36254" y="2971800"/>
              <a:ext cx="8825297" cy="1507323"/>
              <a:chOff x="36254" y="2971800"/>
              <a:chExt cx="8825297" cy="1507323"/>
            </a:xfrm>
          </p:grpSpPr>
          <p:grpSp>
            <p:nvGrpSpPr>
              <p:cNvPr id="53" name="Group 52"/>
              <p:cNvGrpSpPr/>
              <p:nvPr/>
            </p:nvGrpSpPr>
            <p:grpSpPr>
              <a:xfrm>
                <a:off x="36254" y="2988498"/>
                <a:ext cx="8825297" cy="1490625"/>
                <a:chOff x="36254" y="2988498"/>
                <a:chExt cx="8825297" cy="1490625"/>
              </a:xfrm>
            </p:grpSpPr>
            <p:sp>
              <p:nvSpPr>
                <p:cNvPr id="52" name="Arc 51"/>
                <p:cNvSpPr/>
                <p:nvPr/>
              </p:nvSpPr>
              <p:spPr bwMode="auto">
                <a:xfrm flipH="1">
                  <a:off x="6289758" y="3036612"/>
                  <a:ext cx="2230198" cy="578746"/>
                </a:xfrm>
                <a:prstGeom prst="arc">
                  <a:avLst/>
                </a:prstGeom>
                <a:solidFill>
                  <a:schemeClr val="bg1"/>
                </a:solid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150559" name="Group 150558"/>
                <p:cNvGrpSpPr/>
                <p:nvPr/>
              </p:nvGrpSpPr>
              <p:grpSpPr>
                <a:xfrm>
                  <a:off x="413240" y="3031323"/>
                  <a:ext cx="730503" cy="1447800"/>
                  <a:chOff x="840040" y="3823867"/>
                  <a:chExt cx="730503" cy="1447800"/>
                </a:xfrm>
              </p:grpSpPr>
              <p:grpSp>
                <p:nvGrpSpPr>
                  <p:cNvPr id="150540" name="Group 150539"/>
                  <p:cNvGrpSpPr/>
                  <p:nvPr/>
                </p:nvGrpSpPr>
                <p:grpSpPr>
                  <a:xfrm>
                    <a:off x="1262821" y="4966867"/>
                    <a:ext cx="307722" cy="304800"/>
                    <a:chOff x="1101978" y="4790654"/>
                    <a:chExt cx="307722" cy="304800"/>
                  </a:xfrm>
                </p:grpSpPr>
                <p:cxnSp>
                  <p:nvCxnSpPr>
                    <p:cNvPr id="10" name="Straight Connector 9"/>
                    <p:cNvCxnSpPr/>
                    <p:nvPr/>
                  </p:nvCxnSpPr>
                  <p:spPr bwMode="auto">
                    <a:xfrm>
                      <a:off x="1101978" y="4795416"/>
                      <a:ext cx="19342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8" name="Group 47"/>
                    <p:cNvGrpSpPr/>
                    <p:nvPr/>
                  </p:nvGrpSpPr>
                  <p:grpSpPr>
                    <a:xfrm rot="5400000">
                      <a:off x="1276560" y="4847594"/>
                      <a:ext cx="37680" cy="228600"/>
                      <a:chOff x="1138830" y="4667250"/>
                      <a:chExt cx="37680" cy="228600"/>
                    </a:xfrm>
                  </p:grpSpPr>
                  <p:cxnSp>
                    <p:nvCxnSpPr>
                      <p:cNvPr id="49" name="Straight Connector 48"/>
                      <p:cNvCxnSpPr/>
                      <p:nvPr/>
                    </p:nvCxnSpPr>
                    <p:spPr bwMode="auto">
                      <a:xfrm>
                        <a:off x="1176510" y="4667250"/>
                        <a:ext cx="0" cy="2286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a:off x="1138830" y="4705350"/>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50531" name="Straight Connector 150530"/>
                    <p:cNvCxnSpPr/>
                    <p:nvPr/>
                  </p:nvCxnSpPr>
                  <p:spPr bwMode="auto">
                    <a:xfrm flipV="1">
                      <a:off x="1295400" y="4790654"/>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533" name="Straight Connector 150532"/>
                    <p:cNvCxnSpPr/>
                    <p:nvPr/>
                  </p:nvCxnSpPr>
                  <p:spPr bwMode="auto">
                    <a:xfrm>
                      <a:off x="1295400" y="4980734"/>
                      <a:ext cx="0" cy="11472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a:off x="1101978" y="5095454"/>
                      <a:ext cx="19342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0538" name="Group 150537"/>
                    <p:cNvGrpSpPr/>
                    <p:nvPr/>
                  </p:nvGrpSpPr>
                  <p:grpSpPr>
                    <a:xfrm>
                      <a:off x="1101978" y="4790654"/>
                      <a:ext cx="0" cy="111919"/>
                      <a:chOff x="1101978" y="4790654"/>
                      <a:chExt cx="0" cy="111919"/>
                    </a:xfrm>
                  </p:grpSpPr>
                  <p:cxnSp>
                    <p:nvCxnSpPr>
                      <p:cNvPr id="150535" name="Straight Arrow Connector 150534"/>
                      <p:cNvCxnSpPr/>
                      <p:nvPr/>
                    </p:nvCxnSpPr>
                    <p:spPr bwMode="auto">
                      <a:xfrm>
                        <a:off x="1101978" y="4831135"/>
                        <a:ext cx="0" cy="7143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537" name="Straight Connector 150536"/>
                      <p:cNvCxnSpPr/>
                      <p:nvPr/>
                    </p:nvCxnSpPr>
                    <p:spPr bwMode="auto">
                      <a:xfrm flipV="1">
                        <a:off x="1101978" y="4790654"/>
                        <a:ext cx="0" cy="4048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 name="Group 60"/>
                    <p:cNvGrpSpPr/>
                    <p:nvPr/>
                  </p:nvGrpSpPr>
                  <p:grpSpPr>
                    <a:xfrm flipV="1">
                      <a:off x="1101978" y="4980734"/>
                      <a:ext cx="0" cy="111919"/>
                      <a:chOff x="1101978" y="4790654"/>
                      <a:chExt cx="0" cy="111919"/>
                    </a:xfrm>
                  </p:grpSpPr>
                  <p:cxnSp>
                    <p:nvCxnSpPr>
                      <p:cNvPr id="62" name="Straight Arrow Connector 61"/>
                      <p:cNvCxnSpPr/>
                      <p:nvPr/>
                    </p:nvCxnSpPr>
                    <p:spPr bwMode="auto">
                      <a:xfrm>
                        <a:off x="1101978" y="4831135"/>
                        <a:ext cx="0" cy="7143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flipV="1">
                        <a:off x="1101978" y="4790654"/>
                        <a:ext cx="0" cy="4048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50541" name="Oval 150540"/>
                  <p:cNvSpPr/>
                  <p:nvPr/>
                </p:nvSpPr>
                <p:spPr bwMode="auto">
                  <a:xfrm>
                    <a:off x="1060983" y="5023553"/>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50543" name="Straight Connector 150542"/>
                  <p:cNvCxnSpPr>
                    <a:stCxn id="150541" idx="1"/>
                  </p:cNvCxnSpPr>
                  <p:nvPr/>
                </p:nvCxnSpPr>
                <p:spPr bwMode="auto">
                  <a:xfrm flipH="1" flipV="1">
                    <a:off x="920966" y="5026900"/>
                    <a:ext cx="146712" cy="3348"/>
                  </a:xfrm>
                  <a:prstGeom prst="line">
                    <a:avLst/>
                  </a:prstGeom>
                  <a:solidFill>
                    <a:schemeClr val="accent1"/>
                  </a:solidFill>
                  <a:ln w="1905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545" name="Straight Connector 150544"/>
                  <p:cNvCxnSpPr/>
                  <p:nvPr/>
                </p:nvCxnSpPr>
                <p:spPr bwMode="auto">
                  <a:xfrm flipV="1">
                    <a:off x="921002" y="3823867"/>
                    <a:ext cx="1" cy="120777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550" name="Straight Connector 150549"/>
                  <p:cNvCxnSpPr/>
                  <p:nvPr/>
                </p:nvCxnSpPr>
                <p:spPr bwMode="auto">
                  <a:xfrm>
                    <a:off x="840040" y="3976267"/>
                    <a:ext cx="0" cy="12954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552" name="Straight Connector 150551"/>
                  <p:cNvCxnSpPr/>
                  <p:nvPr/>
                </p:nvCxnSpPr>
                <p:spPr bwMode="auto">
                  <a:xfrm>
                    <a:off x="840040" y="5271667"/>
                    <a:ext cx="422781"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6" name="Group 85"/>
                <p:cNvGrpSpPr/>
                <p:nvPr/>
              </p:nvGrpSpPr>
              <p:grpSpPr>
                <a:xfrm>
                  <a:off x="1520729" y="3031323"/>
                  <a:ext cx="730503" cy="1447800"/>
                  <a:chOff x="840040" y="3823867"/>
                  <a:chExt cx="730503" cy="1447800"/>
                </a:xfrm>
              </p:grpSpPr>
              <p:grpSp>
                <p:nvGrpSpPr>
                  <p:cNvPr id="87" name="Group 86"/>
                  <p:cNvGrpSpPr/>
                  <p:nvPr/>
                </p:nvGrpSpPr>
                <p:grpSpPr>
                  <a:xfrm>
                    <a:off x="1262821" y="4966867"/>
                    <a:ext cx="307722" cy="304800"/>
                    <a:chOff x="1101978" y="4790654"/>
                    <a:chExt cx="307722" cy="304800"/>
                  </a:xfrm>
                </p:grpSpPr>
                <p:cxnSp>
                  <p:nvCxnSpPr>
                    <p:cNvPr id="93" name="Straight Connector 92"/>
                    <p:cNvCxnSpPr/>
                    <p:nvPr/>
                  </p:nvCxnSpPr>
                  <p:spPr bwMode="auto">
                    <a:xfrm>
                      <a:off x="1101978" y="4795416"/>
                      <a:ext cx="19342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4" name="Group 93"/>
                    <p:cNvGrpSpPr/>
                    <p:nvPr/>
                  </p:nvGrpSpPr>
                  <p:grpSpPr>
                    <a:xfrm rot="5400000">
                      <a:off x="1276560" y="4847594"/>
                      <a:ext cx="37680" cy="228600"/>
                      <a:chOff x="1138830" y="4667250"/>
                      <a:chExt cx="37680" cy="228600"/>
                    </a:xfrm>
                  </p:grpSpPr>
                  <p:cxnSp>
                    <p:nvCxnSpPr>
                      <p:cNvPr id="104" name="Straight Connector 103"/>
                      <p:cNvCxnSpPr/>
                      <p:nvPr/>
                    </p:nvCxnSpPr>
                    <p:spPr bwMode="auto">
                      <a:xfrm>
                        <a:off x="1176510" y="4667250"/>
                        <a:ext cx="0" cy="2286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Connector 104"/>
                      <p:cNvCxnSpPr/>
                      <p:nvPr/>
                    </p:nvCxnSpPr>
                    <p:spPr bwMode="auto">
                      <a:xfrm>
                        <a:off x="1138830" y="4705350"/>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5" name="Straight Connector 94"/>
                    <p:cNvCxnSpPr/>
                    <p:nvPr/>
                  </p:nvCxnSpPr>
                  <p:spPr bwMode="auto">
                    <a:xfrm flipV="1">
                      <a:off x="1295400" y="4790654"/>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95"/>
                    <p:cNvCxnSpPr/>
                    <p:nvPr/>
                  </p:nvCxnSpPr>
                  <p:spPr bwMode="auto">
                    <a:xfrm>
                      <a:off x="1295400" y="4980734"/>
                      <a:ext cx="0" cy="11472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Connector 96"/>
                    <p:cNvCxnSpPr/>
                    <p:nvPr/>
                  </p:nvCxnSpPr>
                  <p:spPr bwMode="auto">
                    <a:xfrm>
                      <a:off x="1101978" y="5095454"/>
                      <a:ext cx="19342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8" name="Group 97"/>
                    <p:cNvGrpSpPr/>
                    <p:nvPr/>
                  </p:nvGrpSpPr>
                  <p:grpSpPr>
                    <a:xfrm>
                      <a:off x="1101978" y="4790654"/>
                      <a:ext cx="0" cy="111919"/>
                      <a:chOff x="1101978" y="4790654"/>
                      <a:chExt cx="0" cy="111919"/>
                    </a:xfrm>
                  </p:grpSpPr>
                  <p:cxnSp>
                    <p:nvCxnSpPr>
                      <p:cNvPr id="102" name="Straight Arrow Connector 101"/>
                      <p:cNvCxnSpPr/>
                      <p:nvPr/>
                    </p:nvCxnSpPr>
                    <p:spPr bwMode="auto">
                      <a:xfrm>
                        <a:off x="1101978" y="4831135"/>
                        <a:ext cx="0" cy="7143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Straight Connector 102"/>
                      <p:cNvCxnSpPr/>
                      <p:nvPr/>
                    </p:nvCxnSpPr>
                    <p:spPr bwMode="auto">
                      <a:xfrm flipV="1">
                        <a:off x="1101978" y="4790654"/>
                        <a:ext cx="0" cy="4048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9" name="Group 98"/>
                    <p:cNvGrpSpPr/>
                    <p:nvPr/>
                  </p:nvGrpSpPr>
                  <p:grpSpPr>
                    <a:xfrm flipV="1">
                      <a:off x="1101978" y="4980734"/>
                      <a:ext cx="0" cy="111919"/>
                      <a:chOff x="1101978" y="4790654"/>
                      <a:chExt cx="0" cy="111919"/>
                    </a:xfrm>
                  </p:grpSpPr>
                  <p:cxnSp>
                    <p:nvCxnSpPr>
                      <p:cNvPr id="100" name="Straight Arrow Connector 99"/>
                      <p:cNvCxnSpPr/>
                      <p:nvPr/>
                    </p:nvCxnSpPr>
                    <p:spPr bwMode="auto">
                      <a:xfrm>
                        <a:off x="1101978" y="4831135"/>
                        <a:ext cx="0" cy="7143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Connector 100"/>
                      <p:cNvCxnSpPr/>
                      <p:nvPr/>
                    </p:nvCxnSpPr>
                    <p:spPr bwMode="auto">
                      <a:xfrm flipV="1">
                        <a:off x="1101978" y="4790654"/>
                        <a:ext cx="0" cy="4048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88" name="Oval 87"/>
                  <p:cNvSpPr/>
                  <p:nvPr/>
                </p:nvSpPr>
                <p:spPr bwMode="auto">
                  <a:xfrm>
                    <a:off x="1060983" y="5023553"/>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89" name="Straight Connector 88"/>
                  <p:cNvCxnSpPr>
                    <a:stCxn id="88" idx="1"/>
                  </p:cNvCxnSpPr>
                  <p:nvPr/>
                </p:nvCxnSpPr>
                <p:spPr bwMode="auto">
                  <a:xfrm flipH="1" flipV="1">
                    <a:off x="920966" y="5026900"/>
                    <a:ext cx="146712" cy="3348"/>
                  </a:xfrm>
                  <a:prstGeom prst="line">
                    <a:avLst/>
                  </a:prstGeom>
                  <a:solidFill>
                    <a:schemeClr val="accent1"/>
                  </a:solidFill>
                  <a:ln w="1905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flipV="1">
                    <a:off x="921002" y="3823867"/>
                    <a:ext cx="1" cy="120777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90"/>
                  <p:cNvCxnSpPr/>
                  <p:nvPr/>
                </p:nvCxnSpPr>
                <p:spPr bwMode="auto">
                  <a:xfrm>
                    <a:off x="840040" y="3976267"/>
                    <a:ext cx="0" cy="12954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91"/>
                  <p:cNvCxnSpPr/>
                  <p:nvPr/>
                </p:nvCxnSpPr>
                <p:spPr bwMode="auto">
                  <a:xfrm>
                    <a:off x="840040" y="5271667"/>
                    <a:ext cx="422781"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6" name="Group 105"/>
                <p:cNvGrpSpPr/>
                <p:nvPr/>
              </p:nvGrpSpPr>
              <p:grpSpPr>
                <a:xfrm>
                  <a:off x="2628218" y="3031323"/>
                  <a:ext cx="730503" cy="1447800"/>
                  <a:chOff x="840040" y="3823867"/>
                  <a:chExt cx="730503" cy="1447800"/>
                </a:xfrm>
              </p:grpSpPr>
              <p:grpSp>
                <p:nvGrpSpPr>
                  <p:cNvPr id="107" name="Group 106"/>
                  <p:cNvGrpSpPr/>
                  <p:nvPr/>
                </p:nvGrpSpPr>
                <p:grpSpPr>
                  <a:xfrm>
                    <a:off x="1262821" y="4966867"/>
                    <a:ext cx="307722" cy="304800"/>
                    <a:chOff x="1101978" y="4790654"/>
                    <a:chExt cx="307722" cy="304800"/>
                  </a:xfrm>
                </p:grpSpPr>
                <p:cxnSp>
                  <p:nvCxnSpPr>
                    <p:cNvPr id="113" name="Straight Connector 112"/>
                    <p:cNvCxnSpPr/>
                    <p:nvPr/>
                  </p:nvCxnSpPr>
                  <p:spPr bwMode="auto">
                    <a:xfrm>
                      <a:off x="1101978" y="4795416"/>
                      <a:ext cx="19342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4" name="Group 113"/>
                    <p:cNvGrpSpPr/>
                    <p:nvPr/>
                  </p:nvGrpSpPr>
                  <p:grpSpPr>
                    <a:xfrm rot="5400000">
                      <a:off x="1276560" y="4847594"/>
                      <a:ext cx="37680" cy="228600"/>
                      <a:chOff x="1138830" y="4667250"/>
                      <a:chExt cx="37680" cy="228600"/>
                    </a:xfrm>
                  </p:grpSpPr>
                  <p:cxnSp>
                    <p:nvCxnSpPr>
                      <p:cNvPr id="124" name="Straight Connector 123"/>
                      <p:cNvCxnSpPr/>
                      <p:nvPr/>
                    </p:nvCxnSpPr>
                    <p:spPr bwMode="auto">
                      <a:xfrm>
                        <a:off x="1176510" y="4667250"/>
                        <a:ext cx="0" cy="2286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Connector 124"/>
                      <p:cNvCxnSpPr/>
                      <p:nvPr/>
                    </p:nvCxnSpPr>
                    <p:spPr bwMode="auto">
                      <a:xfrm>
                        <a:off x="1138830" y="4705350"/>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15" name="Straight Connector 114"/>
                    <p:cNvCxnSpPr/>
                    <p:nvPr/>
                  </p:nvCxnSpPr>
                  <p:spPr bwMode="auto">
                    <a:xfrm flipV="1">
                      <a:off x="1295400" y="4790654"/>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Connector 115"/>
                    <p:cNvCxnSpPr/>
                    <p:nvPr/>
                  </p:nvCxnSpPr>
                  <p:spPr bwMode="auto">
                    <a:xfrm>
                      <a:off x="1295400" y="4980734"/>
                      <a:ext cx="0" cy="11472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Connector 116"/>
                    <p:cNvCxnSpPr/>
                    <p:nvPr/>
                  </p:nvCxnSpPr>
                  <p:spPr bwMode="auto">
                    <a:xfrm>
                      <a:off x="1101978" y="5095454"/>
                      <a:ext cx="19342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8" name="Group 117"/>
                    <p:cNvGrpSpPr/>
                    <p:nvPr/>
                  </p:nvGrpSpPr>
                  <p:grpSpPr>
                    <a:xfrm>
                      <a:off x="1101978" y="4790654"/>
                      <a:ext cx="0" cy="111919"/>
                      <a:chOff x="1101978" y="4790654"/>
                      <a:chExt cx="0" cy="111919"/>
                    </a:xfrm>
                  </p:grpSpPr>
                  <p:cxnSp>
                    <p:nvCxnSpPr>
                      <p:cNvPr id="122" name="Straight Arrow Connector 121"/>
                      <p:cNvCxnSpPr/>
                      <p:nvPr/>
                    </p:nvCxnSpPr>
                    <p:spPr bwMode="auto">
                      <a:xfrm>
                        <a:off x="1101978" y="4831135"/>
                        <a:ext cx="0" cy="7143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Connector 122"/>
                      <p:cNvCxnSpPr/>
                      <p:nvPr/>
                    </p:nvCxnSpPr>
                    <p:spPr bwMode="auto">
                      <a:xfrm flipV="1">
                        <a:off x="1101978" y="4790654"/>
                        <a:ext cx="0" cy="4048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9" name="Group 118"/>
                    <p:cNvGrpSpPr/>
                    <p:nvPr/>
                  </p:nvGrpSpPr>
                  <p:grpSpPr>
                    <a:xfrm flipV="1">
                      <a:off x="1101978" y="4980734"/>
                      <a:ext cx="0" cy="111919"/>
                      <a:chOff x="1101978" y="4790654"/>
                      <a:chExt cx="0" cy="111919"/>
                    </a:xfrm>
                  </p:grpSpPr>
                  <p:cxnSp>
                    <p:nvCxnSpPr>
                      <p:cNvPr id="120" name="Straight Arrow Connector 119"/>
                      <p:cNvCxnSpPr/>
                      <p:nvPr/>
                    </p:nvCxnSpPr>
                    <p:spPr bwMode="auto">
                      <a:xfrm>
                        <a:off x="1101978" y="4831135"/>
                        <a:ext cx="0" cy="7143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120"/>
                      <p:cNvCxnSpPr/>
                      <p:nvPr/>
                    </p:nvCxnSpPr>
                    <p:spPr bwMode="auto">
                      <a:xfrm flipV="1">
                        <a:off x="1101978" y="4790654"/>
                        <a:ext cx="0" cy="4048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08" name="Oval 107"/>
                  <p:cNvSpPr/>
                  <p:nvPr/>
                </p:nvSpPr>
                <p:spPr bwMode="auto">
                  <a:xfrm>
                    <a:off x="1060983" y="5023553"/>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09" name="Straight Connector 108"/>
                  <p:cNvCxnSpPr>
                    <a:stCxn id="108" idx="1"/>
                  </p:cNvCxnSpPr>
                  <p:nvPr/>
                </p:nvCxnSpPr>
                <p:spPr bwMode="auto">
                  <a:xfrm flipH="1" flipV="1">
                    <a:off x="920966" y="5026900"/>
                    <a:ext cx="146712" cy="3348"/>
                  </a:xfrm>
                  <a:prstGeom prst="line">
                    <a:avLst/>
                  </a:prstGeom>
                  <a:solidFill>
                    <a:schemeClr val="accent1"/>
                  </a:solidFill>
                  <a:ln w="1905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p:cNvCxnSpPr/>
                  <p:nvPr/>
                </p:nvCxnSpPr>
                <p:spPr bwMode="auto">
                  <a:xfrm flipV="1">
                    <a:off x="921002" y="3823867"/>
                    <a:ext cx="1" cy="120777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p:cNvCxnSpPr/>
                  <p:nvPr/>
                </p:nvCxnSpPr>
                <p:spPr bwMode="auto">
                  <a:xfrm>
                    <a:off x="840040" y="3976267"/>
                    <a:ext cx="0" cy="12954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p:cNvCxnSpPr/>
                  <p:nvPr/>
                </p:nvCxnSpPr>
                <p:spPr bwMode="auto">
                  <a:xfrm>
                    <a:off x="840040" y="5271667"/>
                    <a:ext cx="422781"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6" name="Group 125"/>
                <p:cNvGrpSpPr/>
                <p:nvPr/>
              </p:nvGrpSpPr>
              <p:grpSpPr>
                <a:xfrm>
                  <a:off x="3735707" y="3031323"/>
                  <a:ext cx="730503" cy="1447800"/>
                  <a:chOff x="840040" y="3823867"/>
                  <a:chExt cx="730503" cy="1447800"/>
                </a:xfrm>
              </p:grpSpPr>
              <p:grpSp>
                <p:nvGrpSpPr>
                  <p:cNvPr id="127" name="Group 126"/>
                  <p:cNvGrpSpPr/>
                  <p:nvPr/>
                </p:nvGrpSpPr>
                <p:grpSpPr>
                  <a:xfrm>
                    <a:off x="1262821" y="4966867"/>
                    <a:ext cx="307722" cy="304800"/>
                    <a:chOff x="1101978" y="4790654"/>
                    <a:chExt cx="307722" cy="304800"/>
                  </a:xfrm>
                </p:grpSpPr>
                <p:cxnSp>
                  <p:nvCxnSpPr>
                    <p:cNvPr id="133" name="Straight Connector 132"/>
                    <p:cNvCxnSpPr/>
                    <p:nvPr/>
                  </p:nvCxnSpPr>
                  <p:spPr bwMode="auto">
                    <a:xfrm>
                      <a:off x="1101978" y="4795416"/>
                      <a:ext cx="19342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4" name="Group 133"/>
                    <p:cNvGrpSpPr/>
                    <p:nvPr/>
                  </p:nvGrpSpPr>
                  <p:grpSpPr>
                    <a:xfrm rot="5400000">
                      <a:off x="1276560" y="4847594"/>
                      <a:ext cx="37680" cy="228600"/>
                      <a:chOff x="1138830" y="4667250"/>
                      <a:chExt cx="37680" cy="228600"/>
                    </a:xfrm>
                  </p:grpSpPr>
                  <p:cxnSp>
                    <p:nvCxnSpPr>
                      <p:cNvPr id="144" name="Straight Connector 143"/>
                      <p:cNvCxnSpPr/>
                      <p:nvPr/>
                    </p:nvCxnSpPr>
                    <p:spPr bwMode="auto">
                      <a:xfrm>
                        <a:off x="1176510" y="4667250"/>
                        <a:ext cx="0" cy="2286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Straight Connector 144"/>
                      <p:cNvCxnSpPr/>
                      <p:nvPr/>
                    </p:nvCxnSpPr>
                    <p:spPr bwMode="auto">
                      <a:xfrm>
                        <a:off x="1138830" y="4705350"/>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35" name="Straight Connector 134"/>
                    <p:cNvCxnSpPr/>
                    <p:nvPr/>
                  </p:nvCxnSpPr>
                  <p:spPr bwMode="auto">
                    <a:xfrm flipV="1">
                      <a:off x="1295400" y="4790654"/>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Connector 135"/>
                    <p:cNvCxnSpPr/>
                    <p:nvPr/>
                  </p:nvCxnSpPr>
                  <p:spPr bwMode="auto">
                    <a:xfrm>
                      <a:off x="1295400" y="4980734"/>
                      <a:ext cx="0" cy="11472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Straight Connector 136"/>
                    <p:cNvCxnSpPr/>
                    <p:nvPr/>
                  </p:nvCxnSpPr>
                  <p:spPr bwMode="auto">
                    <a:xfrm>
                      <a:off x="1101978" y="5095454"/>
                      <a:ext cx="19342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8" name="Group 137"/>
                    <p:cNvGrpSpPr/>
                    <p:nvPr/>
                  </p:nvGrpSpPr>
                  <p:grpSpPr>
                    <a:xfrm>
                      <a:off x="1101978" y="4790654"/>
                      <a:ext cx="0" cy="111919"/>
                      <a:chOff x="1101978" y="4790654"/>
                      <a:chExt cx="0" cy="111919"/>
                    </a:xfrm>
                  </p:grpSpPr>
                  <p:cxnSp>
                    <p:nvCxnSpPr>
                      <p:cNvPr id="142" name="Straight Arrow Connector 141"/>
                      <p:cNvCxnSpPr/>
                      <p:nvPr/>
                    </p:nvCxnSpPr>
                    <p:spPr bwMode="auto">
                      <a:xfrm>
                        <a:off x="1101978" y="4831135"/>
                        <a:ext cx="0" cy="7143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Straight Connector 142"/>
                      <p:cNvCxnSpPr/>
                      <p:nvPr/>
                    </p:nvCxnSpPr>
                    <p:spPr bwMode="auto">
                      <a:xfrm flipV="1">
                        <a:off x="1101978" y="4790654"/>
                        <a:ext cx="0" cy="4048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9" name="Group 138"/>
                    <p:cNvGrpSpPr/>
                    <p:nvPr/>
                  </p:nvGrpSpPr>
                  <p:grpSpPr>
                    <a:xfrm flipV="1">
                      <a:off x="1101978" y="4980734"/>
                      <a:ext cx="0" cy="111919"/>
                      <a:chOff x="1101978" y="4790654"/>
                      <a:chExt cx="0" cy="111919"/>
                    </a:xfrm>
                  </p:grpSpPr>
                  <p:cxnSp>
                    <p:nvCxnSpPr>
                      <p:cNvPr id="140" name="Straight Arrow Connector 139"/>
                      <p:cNvCxnSpPr/>
                      <p:nvPr/>
                    </p:nvCxnSpPr>
                    <p:spPr bwMode="auto">
                      <a:xfrm>
                        <a:off x="1101978" y="4831135"/>
                        <a:ext cx="0" cy="7143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Straight Connector 140"/>
                      <p:cNvCxnSpPr/>
                      <p:nvPr/>
                    </p:nvCxnSpPr>
                    <p:spPr bwMode="auto">
                      <a:xfrm flipV="1">
                        <a:off x="1101978" y="4790654"/>
                        <a:ext cx="0" cy="4048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28" name="Oval 127"/>
                  <p:cNvSpPr/>
                  <p:nvPr/>
                </p:nvSpPr>
                <p:spPr bwMode="auto">
                  <a:xfrm>
                    <a:off x="1060983" y="5023553"/>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29" name="Straight Connector 128"/>
                  <p:cNvCxnSpPr>
                    <a:stCxn id="128" idx="1"/>
                  </p:cNvCxnSpPr>
                  <p:nvPr/>
                </p:nvCxnSpPr>
                <p:spPr bwMode="auto">
                  <a:xfrm flipH="1" flipV="1">
                    <a:off x="920966" y="5026900"/>
                    <a:ext cx="146712" cy="3348"/>
                  </a:xfrm>
                  <a:prstGeom prst="line">
                    <a:avLst/>
                  </a:prstGeom>
                  <a:solidFill>
                    <a:schemeClr val="accent1"/>
                  </a:solidFill>
                  <a:ln w="1905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p:cNvCxnSpPr/>
                  <p:nvPr/>
                </p:nvCxnSpPr>
                <p:spPr bwMode="auto">
                  <a:xfrm flipV="1">
                    <a:off x="921002" y="3823867"/>
                    <a:ext cx="1" cy="120777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Connector 130"/>
                  <p:cNvCxnSpPr/>
                  <p:nvPr/>
                </p:nvCxnSpPr>
                <p:spPr bwMode="auto">
                  <a:xfrm>
                    <a:off x="840040" y="3976267"/>
                    <a:ext cx="0" cy="12954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Straight Connector 131"/>
                  <p:cNvCxnSpPr/>
                  <p:nvPr/>
                </p:nvCxnSpPr>
                <p:spPr bwMode="auto">
                  <a:xfrm>
                    <a:off x="840040" y="5271667"/>
                    <a:ext cx="422781"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6" name="Group 145"/>
                <p:cNvGrpSpPr/>
                <p:nvPr/>
              </p:nvGrpSpPr>
              <p:grpSpPr>
                <a:xfrm>
                  <a:off x="4843196" y="3031323"/>
                  <a:ext cx="730503" cy="1447800"/>
                  <a:chOff x="840040" y="3823867"/>
                  <a:chExt cx="730503" cy="1447800"/>
                </a:xfrm>
              </p:grpSpPr>
              <p:grpSp>
                <p:nvGrpSpPr>
                  <p:cNvPr id="147" name="Group 146"/>
                  <p:cNvGrpSpPr/>
                  <p:nvPr/>
                </p:nvGrpSpPr>
                <p:grpSpPr>
                  <a:xfrm>
                    <a:off x="1262821" y="4966867"/>
                    <a:ext cx="307722" cy="304800"/>
                    <a:chOff x="1101978" y="4790654"/>
                    <a:chExt cx="307722" cy="304800"/>
                  </a:xfrm>
                </p:grpSpPr>
                <p:cxnSp>
                  <p:nvCxnSpPr>
                    <p:cNvPr id="153" name="Straight Connector 152"/>
                    <p:cNvCxnSpPr/>
                    <p:nvPr/>
                  </p:nvCxnSpPr>
                  <p:spPr bwMode="auto">
                    <a:xfrm>
                      <a:off x="1101978" y="4795416"/>
                      <a:ext cx="19342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4" name="Group 153"/>
                    <p:cNvGrpSpPr/>
                    <p:nvPr/>
                  </p:nvGrpSpPr>
                  <p:grpSpPr>
                    <a:xfrm rot="5400000">
                      <a:off x="1276560" y="4847594"/>
                      <a:ext cx="37680" cy="228600"/>
                      <a:chOff x="1138830" y="4667250"/>
                      <a:chExt cx="37680" cy="228600"/>
                    </a:xfrm>
                  </p:grpSpPr>
                  <p:cxnSp>
                    <p:nvCxnSpPr>
                      <p:cNvPr id="164" name="Straight Connector 163"/>
                      <p:cNvCxnSpPr/>
                      <p:nvPr/>
                    </p:nvCxnSpPr>
                    <p:spPr bwMode="auto">
                      <a:xfrm>
                        <a:off x="1176510" y="4667250"/>
                        <a:ext cx="0" cy="2286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Straight Connector 164"/>
                      <p:cNvCxnSpPr/>
                      <p:nvPr/>
                    </p:nvCxnSpPr>
                    <p:spPr bwMode="auto">
                      <a:xfrm>
                        <a:off x="1138830" y="4705350"/>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55" name="Straight Connector 154"/>
                    <p:cNvCxnSpPr/>
                    <p:nvPr/>
                  </p:nvCxnSpPr>
                  <p:spPr bwMode="auto">
                    <a:xfrm flipV="1">
                      <a:off x="1295400" y="4790654"/>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Straight Connector 155"/>
                    <p:cNvCxnSpPr/>
                    <p:nvPr/>
                  </p:nvCxnSpPr>
                  <p:spPr bwMode="auto">
                    <a:xfrm>
                      <a:off x="1295400" y="4980734"/>
                      <a:ext cx="0" cy="11472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Straight Connector 156"/>
                    <p:cNvCxnSpPr/>
                    <p:nvPr/>
                  </p:nvCxnSpPr>
                  <p:spPr bwMode="auto">
                    <a:xfrm>
                      <a:off x="1101978" y="5095454"/>
                      <a:ext cx="19342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8" name="Group 157"/>
                    <p:cNvGrpSpPr/>
                    <p:nvPr/>
                  </p:nvGrpSpPr>
                  <p:grpSpPr>
                    <a:xfrm>
                      <a:off x="1101978" y="4790654"/>
                      <a:ext cx="0" cy="111919"/>
                      <a:chOff x="1101978" y="4790654"/>
                      <a:chExt cx="0" cy="111919"/>
                    </a:xfrm>
                  </p:grpSpPr>
                  <p:cxnSp>
                    <p:nvCxnSpPr>
                      <p:cNvPr id="162" name="Straight Arrow Connector 161"/>
                      <p:cNvCxnSpPr/>
                      <p:nvPr/>
                    </p:nvCxnSpPr>
                    <p:spPr bwMode="auto">
                      <a:xfrm>
                        <a:off x="1101978" y="4831135"/>
                        <a:ext cx="0" cy="7143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Connector 162"/>
                      <p:cNvCxnSpPr/>
                      <p:nvPr/>
                    </p:nvCxnSpPr>
                    <p:spPr bwMode="auto">
                      <a:xfrm flipV="1">
                        <a:off x="1101978" y="4790654"/>
                        <a:ext cx="0" cy="4048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9" name="Group 158"/>
                    <p:cNvGrpSpPr/>
                    <p:nvPr/>
                  </p:nvGrpSpPr>
                  <p:grpSpPr>
                    <a:xfrm flipV="1">
                      <a:off x="1101978" y="4980734"/>
                      <a:ext cx="0" cy="111919"/>
                      <a:chOff x="1101978" y="4790654"/>
                      <a:chExt cx="0" cy="111919"/>
                    </a:xfrm>
                  </p:grpSpPr>
                  <p:cxnSp>
                    <p:nvCxnSpPr>
                      <p:cNvPr id="160" name="Straight Arrow Connector 159"/>
                      <p:cNvCxnSpPr/>
                      <p:nvPr/>
                    </p:nvCxnSpPr>
                    <p:spPr bwMode="auto">
                      <a:xfrm>
                        <a:off x="1101978" y="4831135"/>
                        <a:ext cx="0" cy="7143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Connector 160"/>
                      <p:cNvCxnSpPr/>
                      <p:nvPr/>
                    </p:nvCxnSpPr>
                    <p:spPr bwMode="auto">
                      <a:xfrm flipV="1">
                        <a:off x="1101978" y="4790654"/>
                        <a:ext cx="0" cy="4048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48" name="Oval 147"/>
                  <p:cNvSpPr/>
                  <p:nvPr/>
                </p:nvSpPr>
                <p:spPr bwMode="auto">
                  <a:xfrm>
                    <a:off x="1060983" y="5023553"/>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49" name="Straight Connector 148"/>
                  <p:cNvCxnSpPr>
                    <a:stCxn id="148" idx="1"/>
                  </p:cNvCxnSpPr>
                  <p:nvPr/>
                </p:nvCxnSpPr>
                <p:spPr bwMode="auto">
                  <a:xfrm flipH="1" flipV="1">
                    <a:off x="920966" y="5026900"/>
                    <a:ext cx="146712" cy="3348"/>
                  </a:xfrm>
                  <a:prstGeom prst="line">
                    <a:avLst/>
                  </a:prstGeom>
                  <a:solidFill>
                    <a:schemeClr val="accent1"/>
                  </a:solidFill>
                  <a:ln w="1905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Straight Connector 149"/>
                  <p:cNvCxnSpPr/>
                  <p:nvPr/>
                </p:nvCxnSpPr>
                <p:spPr bwMode="auto">
                  <a:xfrm flipV="1">
                    <a:off x="921002" y="3823867"/>
                    <a:ext cx="1" cy="120777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Straight Connector 150"/>
                  <p:cNvCxnSpPr/>
                  <p:nvPr/>
                </p:nvCxnSpPr>
                <p:spPr bwMode="auto">
                  <a:xfrm>
                    <a:off x="840040" y="3976267"/>
                    <a:ext cx="0" cy="12954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Straight Connector 151"/>
                  <p:cNvCxnSpPr/>
                  <p:nvPr/>
                </p:nvCxnSpPr>
                <p:spPr bwMode="auto">
                  <a:xfrm>
                    <a:off x="840040" y="5271667"/>
                    <a:ext cx="422781"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9" name="Straight Connector 38"/>
                <p:cNvCxnSpPr/>
                <p:nvPr/>
              </p:nvCxnSpPr>
              <p:spPr bwMode="auto">
                <a:xfrm>
                  <a:off x="36254" y="3024066"/>
                  <a:ext cx="8657595"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Straight Connector 168"/>
                <p:cNvCxnSpPr/>
                <p:nvPr/>
              </p:nvCxnSpPr>
              <p:spPr bwMode="auto">
                <a:xfrm>
                  <a:off x="36254" y="3176466"/>
                  <a:ext cx="8657595"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0" name="Group 169"/>
                <p:cNvGrpSpPr/>
                <p:nvPr/>
              </p:nvGrpSpPr>
              <p:grpSpPr>
                <a:xfrm>
                  <a:off x="6050677" y="2998927"/>
                  <a:ext cx="730503" cy="1447800"/>
                  <a:chOff x="840040" y="3823867"/>
                  <a:chExt cx="730503" cy="1447800"/>
                </a:xfrm>
              </p:grpSpPr>
              <p:grpSp>
                <p:nvGrpSpPr>
                  <p:cNvPr id="171" name="Group 170"/>
                  <p:cNvGrpSpPr/>
                  <p:nvPr/>
                </p:nvGrpSpPr>
                <p:grpSpPr>
                  <a:xfrm>
                    <a:off x="1262821" y="4966867"/>
                    <a:ext cx="307722" cy="304800"/>
                    <a:chOff x="1101978" y="4790654"/>
                    <a:chExt cx="307722" cy="304800"/>
                  </a:xfrm>
                </p:grpSpPr>
                <p:cxnSp>
                  <p:nvCxnSpPr>
                    <p:cNvPr id="177" name="Straight Connector 176"/>
                    <p:cNvCxnSpPr/>
                    <p:nvPr/>
                  </p:nvCxnSpPr>
                  <p:spPr bwMode="auto">
                    <a:xfrm>
                      <a:off x="1101978" y="4795416"/>
                      <a:ext cx="19342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8" name="Group 177"/>
                    <p:cNvGrpSpPr/>
                    <p:nvPr/>
                  </p:nvGrpSpPr>
                  <p:grpSpPr>
                    <a:xfrm rot="5400000">
                      <a:off x="1276560" y="4847594"/>
                      <a:ext cx="37680" cy="228600"/>
                      <a:chOff x="1138830" y="4667250"/>
                      <a:chExt cx="37680" cy="228600"/>
                    </a:xfrm>
                  </p:grpSpPr>
                  <p:cxnSp>
                    <p:nvCxnSpPr>
                      <p:cNvPr id="188" name="Straight Connector 187"/>
                      <p:cNvCxnSpPr/>
                      <p:nvPr/>
                    </p:nvCxnSpPr>
                    <p:spPr bwMode="auto">
                      <a:xfrm>
                        <a:off x="1176510" y="4667250"/>
                        <a:ext cx="0" cy="2286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Straight Connector 188"/>
                      <p:cNvCxnSpPr/>
                      <p:nvPr/>
                    </p:nvCxnSpPr>
                    <p:spPr bwMode="auto">
                      <a:xfrm>
                        <a:off x="1138830" y="4705350"/>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79" name="Straight Connector 178"/>
                    <p:cNvCxnSpPr/>
                    <p:nvPr/>
                  </p:nvCxnSpPr>
                  <p:spPr bwMode="auto">
                    <a:xfrm flipV="1">
                      <a:off x="1295400" y="4790654"/>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Straight Connector 179"/>
                    <p:cNvCxnSpPr/>
                    <p:nvPr/>
                  </p:nvCxnSpPr>
                  <p:spPr bwMode="auto">
                    <a:xfrm>
                      <a:off x="1295400" y="4980734"/>
                      <a:ext cx="0" cy="11472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Straight Connector 180"/>
                    <p:cNvCxnSpPr/>
                    <p:nvPr/>
                  </p:nvCxnSpPr>
                  <p:spPr bwMode="auto">
                    <a:xfrm>
                      <a:off x="1101978" y="5095454"/>
                      <a:ext cx="19342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2" name="Group 181"/>
                    <p:cNvGrpSpPr/>
                    <p:nvPr/>
                  </p:nvGrpSpPr>
                  <p:grpSpPr>
                    <a:xfrm>
                      <a:off x="1101978" y="4790654"/>
                      <a:ext cx="0" cy="111919"/>
                      <a:chOff x="1101978" y="4790654"/>
                      <a:chExt cx="0" cy="111919"/>
                    </a:xfrm>
                  </p:grpSpPr>
                  <p:cxnSp>
                    <p:nvCxnSpPr>
                      <p:cNvPr id="186" name="Straight Arrow Connector 185"/>
                      <p:cNvCxnSpPr/>
                      <p:nvPr/>
                    </p:nvCxnSpPr>
                    <p:spPr bwMode="auto">
                      <a:xfrm>
                        <a:off x="1101978" y="4831135"/>
                        <a:ext cx="0" cy="7143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Straight Connector 186"/>
                      <p:cNvCxnSpPr/>
                      <p:nvPr/>
                    </p:nvCxnSpPr>
                    <p:spPr bwMode="auto">
                      <a:xfrm flipV="1">
                        <a:off x="1101978" y="4790654"/>
                        <a:ext cx="0" cy="4048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3" name="Group 182"/>
                    <p:cNvGrpSpPr/>
                    <p:nvPr/>
                  </p:nvGrpSpPr>
                  <p:grpSpPr>
                    <a:xfrm flipV="1">
                      <a:off x="1101978" y="4980734"/>
                      <a:ext cx="0" cy="111919"/>
                      <a:chOff x="1101978" y="4790654"/>
                      <a:chExt cx="0" cy="111919"/>
                    </a:xfrm>
                  </p:grpSpPr>
                  <p:cxnSp>
                    <p:nvCxnSpPr>
                      <p:cNvPr id="184" name="Straight Arrow Connector 183"/>
                      <p:cNvCxnSpPr/>
                      <p:nvPr/>
                    </p:nvCxnSpPr>
                    <p:spPr bwMode="auto">
                      <a:xfrm>
                        <a:off x="1101978" y="4831135"/>
                        <a:ext cx="0" cy="7143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Straight Connector 184"/>
                      <p:cNvCxnSpPr/>
                      <p:nvPr/>
                    </p:nvCxnSpPr>
                    <p:spPr bwMode="auto">
                      <a:xfrm flipV="1">
                        <a:off x="1101978" y="4790654"/>
                        <a:ext cx="0" cy="4048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72" name="Oval 171"/>
                  <p:cNvSpPr/>
                  <p:nvPr/>
                </p:nvSpPr>
                <p:spPr bwMode="auto">
                  <a:xfrm>
                    <a:off x="1060983" y="5023553"/>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73" name="Straight Connector 172"/>
                  <p:cNvCxnSpPr>
                    <a:stCxn id="172" idx="1"/>
                  </p:cNvCxnSpPr>
                  <p:nvPr/>
                </p:nvCxnSpPr>
                <p:spPr bwMode="auto">
                  <a:xfrm flipH="1" flipV="1">
                    <a:off x="920966" y="5026900"/>
                    <a:ext cx="146712" cy="3348"/>
                  </a:xfrm>
                  <a:prstGeom prst="line">
                    <a:avLst/>
                  </a:prstGeom>
                  <a:solidFill>
                    <a:schemeClr val="accent1"/>
                  </a:solidFill>
                  <a:ln w="1905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173"/>
                  <p:cNvCxnSpPr/>
                  <p:nvPr/>
                </p:nvCxnSpPr>
                <p:spPr bwMode="auto">
                  <a:xfrm flipV="1">
                    <a:off x="921002" y="3823867"/>
                    <a:ext cx="1" cy="120777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Straight Connector 174"/>
                  <p:cNvCxnSpPr/>
                  <p:nvPr/>
                </p:nvCxnSpPr>
                <p:spPr bwMode="auto">
                  <a:xfrm>
                    <a:off x="840040" y="3976267"/>
                    <a:ext cx="0" cy="12954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Straight Connector 175"/>
                  <p:cNvCxnSpPr/>
                  <p:nvPr/>
                </p:nvCxnSpPr>
                <p:spPr bwMode="auto">
                  <a:xfrm>
                    <a:off x="840040" y="5271667"/>
                    <a:ext cx="422781"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2" name="Group 191"/>
                <p:cNvGrpSpPr/>
                <p:nvPr/>
              </p:nvGrpSpPr>
              <p:grpSpPr>
                <a:xfrm>
                  <a:off x="8131048" y="2988498"/>
                  <a:ext cx="730503" cy="1447800"/>
                  <a:chOff x="840040" y="3823867"/>
                  <a:chExt cx="730503" cy="1447800"/>
                </a:xfrm>
              </p:grpSpPr>
              <p:grpSp>
                <p:nvGrpSpPr>
                  <p:cNvPr id="193" name="Group 192"/>
                  <p:cNvGrpSpPr/>
                  <p:nvPr/>
                </p:nvGrpSpPr>
                <p:grpSpPr>
                  <a:xfrm>
                    <a:off x="1262821" y="4966867"/>
                    <a:ext cx="307722" cy="304800"/>
                    <a:chOff x="1101978" y="4790654"/>
                    <a:chExt cx="307722" cy="304800"/>
                  </a:xfrm>
                </p:grpSpPr>
                <p:cxnSp>
                  <p:nvCxnSpPr>
                    <p:cNvPr id="199" name="Straight Connector 198"/>
                    <p:cNvCxnSpPr/>
                    <p:nvPr/>
                  </p:nvCxnSpPr>
                  <p:spPr bwMode="auto">
                    <a:xfrm>
                      <a:off x="1101978" y="4795416"/>
                      <a:ext cx="19342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0" name="Group 199"/>
                    <p:cNvGrpSpPr/>
                    <p:nvPr/>
                  </p:nvGrpSpPr>
                  <p:grpSpPr>
                    <a:xfrm rot="5400000">
                      <a:off x="1276560" y="4847594"/>
                      <a:ext cx="37680" cy="228600"/>
                      <a:chOff x="1138830" y="4667250"/>
                      <a:chExt cx="37680" cy="228600"/>
                    </a:xfrm>
                  </p:grpSpPr>
                  <p:cxnSp>
                    <p:nvCxnSpPr>
                      <p:cNvPr id="210" name="Straight Connector 209"/>
                      <p:cNvCxnSpPr/>
                      <p:nvPr/>
                    </p:nvCxnSpPr>
                    <p:spPr bwMode="auto">
                      <a:xfrm>
                        <a:off x="1176510" y="4667250"/>
                        <a:ext cx="0" cy="2286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Straight Connector 210"/>
                      <p:cNvCxnSpPr/>
                      <p:nvPr/>
                    </p:nvCxnSpPr>
                    <p:spPr bwMode="auto">
                      <a:xfrm>
                        <a:off x="1138830" y="4705350"/>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1" name="Straight Connector 200"/>
                    <p:cNvCxnSpPr/>
                    <p:nvPr/>
                  </p:nvCxnSpPr>
                  <p:spPr bwMode="auto">
                    <a:xfrm flipV="1">
                      <a:off x="1295400" y="4790654"/>
                      <a:ext cx="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Straight Connector 201"/>
                    <p:cNvCxnSpPr/>
                    <p:nvPr/>
                  </p:nvCxnSpPr>
                  <p:spPr bwMode="auto">
                    <a:xfrm>
                      <a:off x="1295400" y="4980734"/>
                      <a:ext cx="0" cy="11472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Straight Connector 202"/>
                    <p:cNvCxnSpPr/>
                    <p:nvPr/>
                  </p:nvCxnSpPr>
                  <p:spPr bwMode="auto">
                    <a:xfrm>
                      <a:off x="1101978" y="5095454"/>
                      <a:ext cx="19342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4" name="Group 203"/>
                    <p:cNvGrpSpPr/>
                    <p:nvPr/>
                  </p:nvGrpSpPr>
                  <p:grpSpPr>
                    <a:xfrm>
                      <a:off x="1101978" y="4790654"/>
                      <a:ext cx="0" cy="111919"/>
                      <a:chOff x="1101978" y="4790654"/>
                      <a:chExt cx="0" cy="111919"/>
                    </a:xfrm>
                  </p:grpSpPr>
                  <p:cxnSp>
                    <p:nvCxnSpPr>
                      <p:cNvPr id="208" name="Straight Arrow Connector 207"/>
                      <p:cNvCxnSpPr/>
                      <p:nvPr/>
                    </p:nvCxnSpPr>
                    <p:spPr bwMode="auto">
                      <a:xfrm>
                        <a:off x="1101978" y="4831135"/>
                        <a:ext cx="0" cy="7143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Straight Connector 208"/>
                      <p:cNvCxnSpPr/>
                      <p:nvPr/>
                    </p:nvCxnSpPr>
                    <p:spPr bwMode="auto">
                      <a:xfrm flipV="1">
                        <a:off x="1101978" y="4790654"/>
                        <a:ext cx="0" cy="4048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 name="Group 204"/>
                    <p:cNvGrpSpPr/>
                    <p:nvPr/>
                  </p:nvGrpSpPr>
                  <p:grpSpPr>
                    <a:xfrm flipV="1">
                      <a:off x="1101978" y="4980734"/>
                      <a:ext cx="0" cy="111919"/>
                      <a:chOff x="1101978" y="4790654"/>
                      <a:chExt cx="0" cy="111919"/>
                    </a:xfrm>
                  </p:grpSpPr>
                  <p:cxnSp>
                    <p:nvCxnSpPr>
                      <p:cNvPr id="206" name="Straight Arrow Connector 205"/>
                      <p:cNvCxnSpPr/>
                      <p:nvPr/>
                    </p:nvCxnSpPr>
                    <p:spPr bwMode="auto">
                      <a:xfrm>
                        <a:off x="1101978" y="4831135"/>
                        <a:ext cx="0" cy="7143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Straight Connector 206"/>
                      <p:cNvCxnSpPr/>
                      <p:nvPr/>
                    </p:nvCxnSpPr>
                    <p:spPr bwMode="auto">
                      <a:xfrm flipV="1">
                        <a:off x="1101978" y="4790654"/>
                        <a:ext cx="0" cy="4048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195" name="Straight Connector 194"/>
                  <p:cNvCxnSpPr>
                    <a:stCxn id="194" idx="1"/>
                  </p:cNvCxnSpPr>
                  <p:nvPr/>
                </p:nvCxnSpPr>
                <p:spPr bwMode="auto">
                  <a:xfrm flipH="1" flipV="1">
                    <a:off x="920966" y="5026900"/>
                    <a:ext cx="146712" cy="3348"/>
                  </a:xfrm>
                  <a:prstGeom prst="line">
                    <a:avLst/>
                  </a:prstGeom>
                  <a:solidFill>
                    <a:schemeClr val="accent1"/>
                  </a:solidFill>
                  <a:ln w="1905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Straight Connector 195"/>
                  <p:cNvCxnSpPr/>
                  <p:nvPr/>
                </p:nvCxnSpPr>
                <p:spPr bwMode="auto">
                  <a:xfrm flipV="1">
                    <a:off x="921002" y="3823867"/>
                    <a:ext cx="1" cy="120777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Straight Connector 196"/>
                  <p:cNvCxnSpPr/>
                  <p:nvPr/>
                </p:nvCxnSpPr>
                <p:spPr bwMode="auto">
                  <a:xfrm>
                    <a:off x="840040" y="3976267"/>
                    <a:ext cx="0" cy="12954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Straight Connector 197"/>
                  <p:cNvCxnSpPr/>
                  <p:nvPr/>
                </p:nvCxnSpPr>
                <p:spPr bwMode="auto">
                  <a:xfrm>
                    <a:off x="840040" y="5271667"/>
                    <a:ext cx="422781"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Oval 193"/>
                  <p:cNvSpPr/>
                  <p:nvPr/>
                </p:nvSpPr>
                <p:spPr bwMode="auto">
                  <a:xfrm>
                    <a:off x="1060983" y="5023553"/>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214" name="Arc 213"/>
                <p:cNvSpPr/>
                <p:nvPr/>
              </p:nvSpPr>
              <p:spPr bwMode="auto">
                <a:xfrm flipH="1">
                  <a:off x="6473458" y="3189011"/>
                  <a:ext cx="2198898" cy="642412"/>
                </a:xfrm>
                <a:prstGeom prst="arc">
                  <a:avLst/>
                </a:prstGeom>
                <a:solidFill>
                  <a:schemeClr val="bg1"/>
                </a:solid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cxnSp>
            <p:nvCxnSpPr>
              <p:cNvPr id="56" name="Straight Connector 55"/>
              <p:cNvCxnSpPr/>
              <p:nvPr/>
            </p:nvCxnSpPr>
            <p:spPr bwMode="auto">
              <a:xfrm>
                <a:off x="8337675" y="2985966"/>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Straight Connector 217"/>
              <p:cNvCxnSpPr/>
              <p:nvPr/>
            </p:nvCxnSpPr>
            <p:spPr bwMode="auto">
              <a:xfrm>
                <a:off x="8294855" y="3133603"/>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Straight Connector 218"/>
              <p:cNvCxnSpPr/>
              <p:nvPr/>
            </p:nvCxnSpPr>
            <p:spPr bwMode="auto">
              <a:xfrm>
                <a:off x="6934200" y="3209803"/>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Straight Connector 219"/>
              <p:cNvCxnSpPr/>
              <p:nvPr/>
            </p:nvCxnSpPr>
            <p:spPr bwMode="auto">
              <a:xfrm>
                <a:off x="7725307" y="29718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Straight Connector 220"/>
              <p:cNvCxnSpPr/>
              <p:nvPr/>
            </p:nvCxnSpPr>
            <p:spPr bwMode="auto">
              <a:xfrm>
                <a:off x="6781800" y="30480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Straight Connector 221"/>
              <p:cNvCxnSpPr/>
              <p:nvPr/>
            </p:nvCxnSpPr>
            <p:spPr bwMode="auto">
              <a:xfrm>
                <a:off x="6257610" y="3248395"/>
                <a:ext cx="82814"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Straight Connector 223"/>
              <p:cNvCxnSpPr/>
              <p:nvPr/>
            </p:nvCxnSpPr>
            <p:spPr bwMode="auto">
              <a:xfrm>
                <a:off x="6470962" y="3404704"/>
                <a:ext cx="84799" cy="626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6" name="Group 235"/>
              <p:cNvGrpSpPr/>
              <p:nvPr/>
            </p:nvGrpSpPr>
            <p:grpSpPr>
              <a:xfrm>
                <a:off x="3963345" y="3062166"/>
                <a:ext cx="233363" cy="990600"/>
                <a:chOff x="4576762" y="457200"/>
                <a:chExt cx="233363" cy="990600"/>
              </a:xfrm>
            </p:grpSpPr>
            <p:cxnSp>
              <p:nvCxnSpPr>
                <p:cNvPr id="227" name="Straight Connector 226"/>
                <p:cNvCxnSpPr/>
                <p:nvPr/>
              </p:nvCxnSpPr>
              <p:spPr bwMode="auto">
                <a:xfrm>
                  <a:off x="4648200" y="609600"/>
                  <a:ext cx="0" cy="6858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Straight Connector 230"/>
                <p:cNvCxnSpPr/>
                <p:nvPr/>
              </p:nvCxnSpPr>
              <p:spPr bwMode="auto">
                <a:xfrm>
                  <a:off x="4724400" y="457200"/>
                  <a:ext cx="0" cy="8382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4" name="Group 233"/>
                <p:cNvGrpSpPr/>
                <p:nvPr/>
              </p:nvGrpSpPr>
              <p:grpSpPr>
                <a:xfrm>
                  <a:off x="4576762" y="1295400"/>
                  <a:ext cx="233363" cy="152400"/>
                  <a:chOff x="4605337" y="1295400"/>
                  <a:chExt cx="233363" cy="152400"/>
                </a:xfrm>
              </p:grpSpPr>
              <p:cxnSp>
                <p:nvCxnSpPr>
                  <p:cNvPr id="230" name="Straight Connector 229"/>
                  <p:cNvCxnSpPr/>
                  <p:nvPr/>
                </p:nvCxnSpPr>
                <p:spPr bwMode="auto">
                  <a:xfrm flipH="1">
                    <a:off x="4605337" y="1295400"/>
                    <a:ext cx="2286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Straight Connector 234"/>
                  <p:cNvCxnSpPr/>
                  <p:nvPr/>
                </p:nvCxnSpPr>
                <p:spPr bwMode="auto">
                  <a:xfrm flipH="1">
                    <a:off x="4610100" y="1447800"/>
                    <a:ext cx="2286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Straight Connector 232"/>
                  <p:cNvCxnSpPr/>
                  <p:nvPr/>
                </p:nvCxnSpPr>
                <p:spPr bwMode="auto">
                  <a:xfrm>
                    <a:off x="4643437" y="12954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Straight Connector 237"/>
                  <p:cNvCxnSpPr/>
                  <p:nvPr/>
                </p:nvCxnSpPr>
                <p:spPr bwMode="auto">
                  <a:xfrm>
                    <a:off x="4800600" y="12954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41" name="Group 240"/>
              <p:cNvGrpSpPr/>
              <p:nvPr/>
            </p:nvGrpSpPr>
            <p:grpSpPr>
              <a:xfrm>
                <a:off x="5070834" y="3062166"/>
                <a:ext cx="233363" cy="990600"/>
                <a:chOff x="4576762" y="457200"/>
                <a:chExt cx="233363" cy="990600"/>
              </a:xfrm>
            </p:grpSpPr>
            <p:cxnSp>
              <p:nvCxnSpPr>
                <p:cNvPr id="242" name="Straight Connector 241"/>
                <p:cNvCxnSpPr/>
                <p:nvPr/>
              </p:nvCxnSpPr>
              <p:spPr bwMode="auto">
                <a:xfrm>
                  <a:off x="4648200" y="609600"/>
                  <a:ext cx="0" cy="6858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3" name="Straight Connector 242"/>
                <p:cNvCxnSpPr/>
                <p:nvPr/>
              </p:nvCxnSpPr>
              <p:spPr bwMode="auto">
                <a:xfrm>
                  <a:off x="4724400" y="457200"/>
                  <a:ext cx="0" cy="8382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4" name="Group 243"/>
                <p:cNvGrpSpPr/>
                <p:nvPr/>
              </p:nvGrpSpPr>
              <p:grpSpPr>
                <a:xfrm>
                  <a:off x="4576762" y="1295400"/>
                  <a:ext cx="233363" cy="152400"/>
                  <a:chOff x="4605337" y="1295400"/>
                  <a:chExt cx="233363" cy="152400"/>
                </a:xfrm>
              </p:grpSpPr>
              <p:cxnSp>
                <p:nvCxnSpPr>
                  <p:cNvPr id="245" name="Straight Connector 244"/>
                  <p:cNvCxnSpPr/>
                  <p:nvPr/>
                </p:nvCxnSpPr>
                <p:spPr bwMode="auto">
                  <a:xfrm flipH="1">
                    <a:off x="4605337" y="1295400"/>
                    <a:ext cx="2286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 name="Straight Connector 245"/>
                  <p:cNvCxnSpPr/>
                  <p:nvPr/>
                </p:nvCxnSpPr>
                <p:spPr bwMode="auto">
                  <a:xfrm flipH="1">
                    <a:off x="4610100" y="1447800"/>
                    <a:ext cx="2286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 name="Straight Connector 246"/>
                  <p:cNvCxnSpPr/>
                  <p:nvPr/>
                </p:nvCxnSpPr>
                <p:spPr bwMode="auto">
                  <a:xfrm>
                    <a:off x="4643437" y="12954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 name="Straight Connector 247"/>
                  <p:cNvCxnSpPr/>
                  <p:nvPr/>
                </p:nvCxnSpPr>
                <p:spPr bwMode="auto">
                  <a:xfrm>
                    <a:off x="4800600" y="12954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49" name="Group 248"/>
              <p:cNvGrpSpPr/>
              <p:nvPr/>
            </p:nvGrpSpPr>
            <p:grpSpPr>
              <a:xfrm>
                <a:off x="6229469" y="3062166"/>
                <a:ext cx="233363" cy="990600"/>
                <a:chOff x="4576762" y="457200"/>
                <a:chExt cx="233363" cy="990600"/>
              </a:xfrm>
            </p:grpSpPr>
            <p:cxnSp>
              <p:nvCxnSpPr>
                <p:cNvPr id="250" name="Straight Connector 249"/>
                <p:cNvCxnSpPr/>
                <p:nvPr/>
              </p:nvCxnSpPr>
              <p:spPr bwMode="auto">
                <a:xfrm>
                  <a:off x="4648200" y="609600"/>
                  <a:ext cx="0" cy="6858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 name="Straight Connector 250"/>
                <p:cNvCxnSpPr/>
                <p:nvPr/>
              </p:nvCxnSpPr>
              <p:spPr bwMode="auto">
                <a:xfrm>
                  <a:off x="4724400" y="457200"/>
                  <a:ext cx="0" cy="8382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2" name="Group 251"/>
                <p:cNvGrpSpPr/>
                <p:nvPr/>
              </p:nvGrpSpPr>
              <p:grpSpPr>
                <a:xfrm>
                  <a:off x="4576762" y="1295400"/>
                  <a:ext cx="233363" cy="152400"/>
                  <a:chOff x="4605337" y="1295400"/>
                  <a:chExt cx="233363" cy="152400"/>
                </a:xfrm>
              </p:grpSpPr>
              <p:cxnSp>
                <p:nvCxnSpPr>
                  <p:cNvPr id="253" name="Straight Connector 252"/>
                  <p:cNvCxnSpPr/>
                  <p:nvPr/>
                </p:nvCxnSpPr>
                <p:spPr bwMode="auto">
                  <a:xfrm flipH="1">
                    <a:off x="4605337" y="1295400"/>
                    <a:ext cx="2286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4" name="Straight Connector 253"/>
                  <p:cNvCxnSpPr/>
                  <p:nvPr/>
                </p:nvCxnSpPr>
                <p:spPr bwMode="auto">
                  <a:xfrm flipH="1">
                    <a:off x="4610100" y="1447800"/>
                    <a:ext cx="2286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5" name="Straight Connector 254"/>
                  <p:cNvCxnSpPr/>
                  <p:nvPr/>
                </p:nvCxnSpPr>
                <p:spPr bwMode="auto">
                  <a:xfrm>
                    <a:off x="4643437" y="12954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 name="Straight Connector 255"/>
                  <p:cNvCxnSpPr/>
                  <p:nvPr/>
                </p:nvCxnSpPr>
                <p:spPr bwMode="auto">
                  <a:xfrm>
                    <a:off x="4800600" y="12954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57" name="Group 256"/>
              <p:cNvGrpSpPr/>
              <p:nvPr/>
            </p:nvGrpSpPr>
            <p:grpSpPr>
              <a:xfrm>
                <a:off x="2839394" y="3062166"/>
                <a:ext cx="233363" cy="990600"/>
                <a:chOff x="4576762" y="457200"/>
                <a:chExt cx="233363" cy="990600"/>
              </a:xfrm>
            </p:grpSpPr>
            <p:cxnSp>
              <p:nvCxnSpPr>
                <p:cNvPr id="258" name="Straight Connector 257"/>
                <p:cNvCxnSpPr/>
                <p:nvPr/>
              </p:nvCxnSpPr>
              <p:spPr bwMode="auto">
                <a:xfrm>
                  <a:off x="4648200" y="609600"/>
                  <a:ext cx="0" cy="6858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9" name="Straight Connector 258"/>
                <p:cNvCxnSpPr/>
                <p:nvPr/>
              </p:nvCxnSpPr>
              <p:spPr bwMode="auto">
                <a:xfrm>
                  <a:off x="4724400" y="457200"/>
                  <a:ext cx="0" cy="8382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0" name="Group 259"/>
                <p:cNvGrpSpPr/>
                <p:nvPr/>
              </p:nvGrpSpPr>
              <p:grpSpPr>
                <a:xfrm>
                  <a:off x="4576762" y="1295400"/>
                  <a:ext cx="233363" cy="152400"/>
                  <a:chOff x="4605337" y="1295400"/>
                  <a:chExt cx="233363" cy="152400"/>
                </a:xfrm>
              </p:grpSpPr>
              <p:cxnSp>
                <p:nvCxnSpPr>
                  <p:cNvPr id="261" name="Straight Connector 260"/>
                  <p:cNvCxnSpPr/>
                  <p:nvPr/>
                </p:nvCxnSpPr>
                <p:spPr bwMode="auto">
                  <a:xfrm flipH="1">
                    <a:off x="4605337" y="1295400"/>
                    <a:ext cx="2286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2" name="Straight Connector 261"/>
                  <p:cNvCxnSpPr/>
                  <p:nvPr/>
                </p:nvCxnSpPr>
                <p:spPr bwMode="auto">
                  <a:xfrm flipH="1">
                    <a:off x="4610100" y="1447800"/>
                    <a:ext cx="2286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 name="Straight Connector 262"/>
                  <p:cNvCxnSpPr/>
                  <p:nvPr/>
                </p:nvCxnSpPr>
                <p:spPr bwMode="auto">
                  <a:xfrm>
                    <a:off x="4643437" y="12954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 name="Straight Connector 263"/>
                  <p:cNvCxnSpPr/>
                  <p:nvPr/>
                </p:nvCxnSpPr>
                <p:spPr bwMode="auto">
                  <a:xfrm>
                    <a:off x="4800600" y="12954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65" name="Group 264"/>
              <p:cNvGrpSpPr/>
              <p:nvPr/>
            </p:nvGrpSpPr>
            <p:grpSpPr>
              <a:xfrm>
                <a:off x="1728569" y="3062166"/>
                <a:ext cx="233363" cy="990600"/>
                <a:chOff x="4576762" y="457200"/>
                <a:chExt cx="233363" cy="990600"/>
              </a:xfrm>
            </p:grpSpPr>
            <p:cxnSp>
              <p:nvCxnSpPr>
                <p:cNvPr id="266" name="Straight Connector 265"/>
                <p:cNvCxnSpPr/>
                <p:nvPr/>
              </p:nvCxnSpPr>
              <p:spPr bwMode="auto">
                <a:xfrm>
                  <a:off x="4648200" y="609600"/>
                  <a:ext cx="0" cy="6858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 name="Straight Connector 266"/>
                <p:cNvCxnSpPr/>
                <p:nvPr/>
              </p:nvCxnSpPr>
              <p:spPr bwMode="auto">
                <a:xfrm>
                  <a:off x="4724400" y="457200"/>
                  <a:ext cx="0" cy="8382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8" name="Group 267"/>
                <p:cNvGrpSpPr/>
                <p:nvPr/>
              </p:nvGrpSpPr>
              <p:grpSpPr>
                <a:xfrm>
                  <a:off x="4576762" y="1295400"/>
                  <a:ext cx="233363" cy="152400"/>
                  <a:chOff x="4605337" y="1295400"/>
                  <a:chExt cx="233363" cy="152400"/>
                </a:xfrm>
              </p:grpSpPr>
              <p:cxnSp>
                <p:nvCxnSpPr>
                  <p:cNvPr id="269" name="Straight Connector 268"/>
                  <p:cNvCxnSpPr/>
                  <p:nvPr/>
                </p:nvCxnSpPr>
                <p:spPr bwMode="auto">
                  <a:xfrm flipH="1">
                    <a:off x="4605337" y="1295400"/>
                    <a:ext cx="2286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0" name="Straight Connector 269"/>
                  <p:cNvCxnSpPr/>
                  <p:nvPr/>
                </p:nvCxnSpPr>
                <p:spPr bwMode="auto">
                  <a:xfrm flipH="1">
                    <a:off x="4610100" y="1447800"/>
                    <a:ext cx="2286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1" name="Straight Connector 270"/>
                  <p:cNvCxnSpPr/>
                  <p:nvPr/>
                </p:nvCxnSpPr>
                <p:spPr bwMode="auto">
                  <a:xfrm>
                    <a:off x="4643437" y="12954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2" name="Straight Connector 271"/>
                  <p:cNvCxnSpPr/>
                  <p:nvPr/>
                </p:nvCxnSpPr>
                <p:spPr bwMode="auto">
                  <a:xfrm>
                    <a:off x="4800600" y="12954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73" name="Group 272"/>
              <p:cNvGrpSpPr/>
              <p:nvPr/>
            </p:nvGrpSpPr>
            <p:grpSpPr>
              <a:xfrm>
                <a:off x="634183" y="3062166"/>
                <a:ext cx="233363" cy="990600"/>
                <a:chOff x="4576762" y="457200"/>
                <a:chExt cx="233363" cy="990600"/>
              </a:xfrm>
            </p:grpSpPr>
            <p:cxnSp>
              <p:nvCxnSpPr>
                <p:cNvPr id="274" name="Straight Connector 273"/>
                <p:cNvCxnSpPr/>
                <p:nvPr/>
              </p:nvCxnSpPr>
              <p:spPr bwMode="auto">
                <a:xfrm>
                  <a:off x="4648200" y="609600"/>
                  <a:ext cx="0" cy="6858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5" name="Straight Connector 274"/>
                <p:cNvCxnSpPr/>
                <p:nvPr/>
              </p:nvCxnSpPr>
              <p:spPr bwMode="auto">
                <a:xfrm>
                  <a:off x="4724400" y="457200"/>
                  <a:ext cx="0" cy="83820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 name="Group 275"/>
                <p:cNvGrpSpPr/>
                <p:nvPr/>
              </p:nvGrpSpPr>
              <p:grpSpPr>
                <a:xfrm>
                  <a:off x="4576762" y="1295400"/>
                  <a:ext cx="233363" cy="152400"/>
                  <a:chOff x="4605337" y="1295400"/>
                  <a:chExt cx="233363" cy="152400"/>
                </a:xfrm>
              </p:grpSpPr>
              <p:cxnSp>
                <p:nvCxnSpPr>
                  <p:cNvPr id="277" name="Straight Connector 276"/>
                  <p:cNvCxnSpPr/>
                  <p:nvPr/>
                </p:nvCxnSpPr>
                <p:spPr bwMode="auto">
                  <a:xfrm flipH="1">
                    <a:off x="4605337" y="1295400"/>
                    <a:ext cx="2286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8" name="Straight Connector 277"/>
                  <p:cNvCxnSpPr/>
                  <p:nvPr/>
                </p:nvCxnSpPr>
                <p:spPr bwMode="auto">
                  <a:xfrm flipH="1">
                    <a:off x="4610100" y="1447800"/>
                    <a:ext cx="2286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9" name="Straight Connector 278"/>
                  <p:cNvCxnSpPr/>
                  <p:nvPr/>
                </p:nvCxnSpPr>
                <p:spPr bwMode="auto">
                  <a:xfrm>
                    <a:off x="4643437" y="12954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0" name="Straight Connector 279"/>
                  <p:cNvCxnSpPr/>
                  <p:nvPr/>
                </p:nvCxnSpPr>
                <p:spPr bwMode="auto">
                  <a:xfrm>
                    <a:off x="4800600" y="12954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281" name="Straight Connector 280"/>
              <p:cNvCxnSpPr/>
              <p:nvPr/>
            </p:nvCxnSpPr>
            <p:spPr bwMode="auto">
              <a:xfrm>
                <a:off x="6256989" y="2985966"/>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2" name="Straight Connector 281"/>
              <p:cNvCxnSpPr/>
              <p:nvPr/>
            </p:nvCxnSpPr>
            <p:spPr bwMode="auto">
              <a:xfrm>
                <a:off x="6204959" y="3138243"/>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3" name="Straight Connector 282"/>
              <p:cNvCxnSpPr/>
              <p:nvPr/>
            </p:nvCxnSpPr>
            <p:spPr bwMode="auto">
              <a:xfrm>
                <a:off x="5077978" y="2985966"/>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4" name="Straight Connector 283"/>
              <p:cNvCxnSpPr/>
              <p:nvPr/>
            </p:nvCxnSpPr>
            <p:spPr bwMode="auto">
              <a:xfrm>
                <a:off x="5025948" y="3138243"/>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5" name="Straight Connector 284"/>
              <p:cNvCxnSpPr/>
              <p:nvPr/>
            </p:nvCxnSpPr>
            <p:spPr bwMode="auto">
              <a:xfrm>
                <a:off x="3977128" y="2988498"/>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 name="Straight Connector 285"/>
              <p:cNvCxnSpPr/>
              <p:nvPr/>
            </p:nvCxnSpPr>
            <p:spPr bwMode="auto">
              <a:xfrm>
                <a:off x="3925098" y="3140775"/>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 name="Straight Connector 286"/>
              <p:cNvCxnSpPr/>
              <p:nvPr/>
            </p:nvCxnSpPr>
            <p:spPr bwMode="auto">
              <a:xfrm>
                <a:off x="2871430" y="2985966"/>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 name="Straight Connector 287"/>
              <p:cNvCxnSpPr/>
              <p:nvPr/>
            </p:nvCxnSpPr>
            <p:spPr bwMode="auto">
              <a:xfrm>
                <a:off x="2819400" y="3138243"/>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9" name="Straight Connector 288"/>
              <p:cNvCxnSpPr/>
              <p:nvPr/>
            </p:nvCxnSpPr>
            <p:spPr bwMode="auto">
              <a:xfrm>
                <a:off x="1728211" y="2988226"/>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 name="Straight Connector 289"/>
              <p:cNvCxnSpPr/>
              <p:nvPr/>
            </p:nvCxnSpPr>
            <p:spPr bwMode="auto">
              <a:xfrm>
                <a:off x="1676181" y="3140503"/>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0" name="Straight Connector 239"/>
            <p:cNvCxnSpPr>
              <a:stCxn id="194" idx="4"/>
            </p:cNvCxnSpPr>
            <p:nvPr/>
          </p:nvCxnSpPr>
          <p:spPr bwMode="auto">
            <a:xfrm flipV="1">
              <a:off x="8374851" y="4231009"/>
              <a:ext cx="235749" cy="289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4" name="Straight Connector 293"/>
            <p:cNvCxnSpPr/>
            <p:nvPr/>
          </p:nvCxnSpPr>
          <p:spPr bwMode="auto">
            <a:xfrm flipV="1">
              <a:off x="6289758" y="4237704"/>
              <a:ext cx="235749" cy="289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5" name="Straight Connector 294"/>
            <p:cNvCxnSpPr/>
            <p:nvPr/>
          </p:nvCxnSpPr>
          <p:spPr bwMode="auto">
            <a:xfrm flipV="1">
              <a:off x="5082235" y="4273320"/>
              <a:ext cx="235749" cy="289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6" name="Straight Connector 295"/>
            <p:cNvCxnSpPr/>
            <p:nvPr/>
          </p:nvCxnSpPr>
          <p:spPr bwMode="auto">
            <a:xfrm flipV="1">
              <a:off x="3968108" y="4270426"/>
              <a:ext cx="235749" cy="289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 name="Straight Connector 296"/>
            <p:cNvCxnSpPr/>
            <p:nvPr/>
          </p:nvCxnSpPr>
          <p:spPr bwMode="auto">
            <a:xfrm flipV="1">
              <a:off x="2869157" y="4267532"/>
              <a:ext cx="235749" cy="289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 name="Straight Connector 297"/>
            <p:cNvCxnSpPr/>
            <p:nvPr/>
          </p:nvCxnSpPr>
          <p:spPr bwMode="auto">
            <a:xfrm flipV="1">
              <a:off x="1764531" y="4270291"/>
              <a:ext cx="235749" cy="289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 name="Straight Connector 298"/>
            <p:cNvCxnSpPr/>
            <p:nvPr/>
          </p:nvCxnSpPr>
          <p:spPr bwMode="auto">
            <a:xfrm flipV="1">
              <a:off x="657042" y="4270291"/>
              <a:ext cx="235749" cy="289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5" name="TextBox 64"/>
          <p:cNvSpPr txBox="1"/>
          <p:nvPr/>
        </p:nvSpPr>
        <p:spPr>
          <a:xfrm>
            <a:off x="152823" y="4834184"/>
            <a:ext cx="8674169" cy="830997"/>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Relay-cut Sections relay information about the system through</a:t>
            </a:r>
          </a:p>
          <a:p>
            <a:r>
              <a:rPr lang="en-US" dirty="0" smtClean="0">
                <a:latin typeface="Arial" panose="020B0604020202020204" pitchFamily="34" charset="0"/>
                <a:cs typeface="Arial" panose="020B0604020202020204" pitchFamily="34" charset="0"/>
              </a:rPr>
              <a:t>Track circuits over distances longer than a single track circuit.</a:t>
            </a:r>
            <a:endParaRPr lang="en-US" dirty="0">
              <a:latin typeface="Arial" panose="020B0604020202020204" pitchFamily="34" charset="0"/>
              <a:cs typeface="Arial" panose="020B0604020202020204" pitchFamily="34" charset="0"/>
            </a:endParaRPr>
          </a:p>
        </p:txBody>
      </p:sp>
      <p:sp>
        <p:nvSpPr>
          <p:cNvPr id="66" name="TextBox 65"/>
          <p:cNvSpPr txBox="1"/>
          <p:nvPr/>
        </p:nvSpPr>
        <p:spPr>
          <a:xfrm>
            <a:off x="2492248" y="1752600"/>
            <a:ext cx="4084773" cy="830997"/>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System in the “Normal” state</a:t>
            </a:r>
          </a:p>
          <a:p>
            <a:pPr algn="ctr"/>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nd switch is closed</a:t>
            </a:r>
            <a:endParaRPr lang="en-US" dirty="0">
              <a:latin typeface="Arial" panose="020B0604020202020204" pitchFamily="34" charset="0"/>
              <a:cs typeface="Arial" panose="020B0604020202020204" pitchFamily="34" charset="0"/>
            </a:endParaRPr>
          </a:p>
        </p:txBody>
      </p:sp>
      <p:grpSp>
        <p:nvGrpSpPr>
          <p:cNvPr id="74" name="Group 73"/>
          <p:cNvGrpSpPr/>
          <p:nvPr/>
        </p:nvGrpSpPr>
        <p:grpSpPr>
          <a:xfrm>
            <a:off x="8518340" y="4355153"/>
            <a:ext cx="264357" cy="126702"/>
            <a:chOff x="7819992" y="4829539"/>
            <a:chExt cx="264357" cy="126702"/>
          </a:xfrm>
        </p:grpSpPr>
        <p:grpSp>
          <p:nvGrpSpPr>
            <p:cNvPr id="72" name="Group 71"/>
            <p:cNvGrpSpPr/>
            <p:nvPr/>
          </p:nvGrpSpPr>
          <p:grpSpPr>
            <a:xfrm>
              <a:off x="7848600" y="4845706"/>
              <a:ext cx="235749" cy="110535"/>
              <a:chOff x="7772400" y="4816655"/>
              <a:chExt cx="235749" cy="110535"/>
            </a:xfrm>
          </p:grpSpPr>
          <p:sp>
            <p:nvSpPr>
              <p:cNvPr id="68" name="Rectangle 67"/>
              <p:cNvSpPr/>
              <p:nvPr/>
            </p:nvSpPr>
            <p:spPr bwMode="auto">
              <a:xfrm>
                <a:off x="7772400" y="4816655"/>
                <a:ext cx="235749" cy="45719"/>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70" name="Straight Connector 69"/>
              <p:cNvCxnSpPr>
                <a:stCxn id="68" idx="1"/>
              </p:cNvCxnSpPr>
              <p:nvPr/>
            </p:nvCxnSpPr>
            <p:spPr bwMode="auto">
              <a:xfrm>
                <a:off x="7772400" y="4839515"/>
                <a:ext cx="171545" cy="8767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3" name="Oval 72"/>
            <p:cNvSpPr/>
            <p:nvPr/>
          </p:nvSpPr>
          <p:spPr bwMode="auto">
            <a:xfrm>
              <a:off x="7819992" y="4829539"/>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10" name="Group 309"/>
          <p:cNvGrpSpPr/>
          <p:nvPr/>
        </p:nvGrpSpPr>
        <p:grpSpPr>
          <a:xfrm>
            <a:off x="6441582" y="4362235"/>
            <a:ext cx="264357" cy="126702"/>
            <a:chOff x="7819992" y="4829539"/>
            <a:chExt cx="264357" cy="126702"/>
          </a:xfrm>
        </p:grpSpPr>
        <p:grpSp>
          <p:nvGrpSpPr>
            <p:cNvPr id="311" name="Group 310"/>
            <p:cNvGrpSpPr/>
            <p:nvPr/>
          </p:nvGrpSpPr>
          <p:grpSpPr>
            <a:xfrm>
              <a:off x="7848600" y="4845706"/>
              <a:ext cx="235749" cy="110535"/>
              <a:chOff x="7772400" y="4816655"/>
              <a:chExt cx="235749" cy="110535"/>
            </a:xfrm>
          </p:grpSpPr>
          <p:sp>
            <p:nvSpPr>
              <p:cNvPr id="313" name="Rectangle 312"/>
              <p:cNvSpPr/>
              <p:nvPr/>
            </p:nvSpPr>
            <p:spPr bwMode="auto">
              <a:xfrm>
                <a:off x="7772400" y="4816655"/>
                <a:ext cx="235749" cy="45719"/>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314" name="Straight Connector 313"/>
              <p:cNvCxnSpPr>
                <a:stCxn id="313" idx="1"/>
              </p:cNvCxnSpPr>
              <p:nvPr/>
            </p:nvCxnSpPr>
            <p:spPr bwMode="auto">
              <a:xfrm>
                <a:off x="7772400" y="4839515"/>
                <a:ext cx="171545" cy="8767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12" name="Oval 311"/>
            <p:cNvSpPr/>
            <p:nvPr/>
          </p:nvSpPr>
          <p:spPr bwMode="auto">
            <a:xfrm>
              <a:off x="7819992" y="4829539"/>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16" name="Group 315"/>
          <p:cNvGrpSpPr/>
          <p:nvPr/>
        </p:nvGrpSpPr>
        <p:grpSpPr>
          <a:xfrm>
            <a:off x="5234830" y="4397525"/>
            <a:ext cx="264357" cy="126702"/>
            <a:chOff x="7819992" y="4829539"/>
            <a:chExt cx="264357" cy="126702"/>
          </a:xfrm>
        </p:grpSpPr>
        <p:grpSp>
          <p:nvGrpSpPr>
            <p:cNvPr id="317" name="Group 316"/>
            <p:cNvGrpSpPr/>
            <p:nvPr/>
          </p:nvGrpSpPr>
          <p:grpSpPr>
            <a:xfrm>
              <a:off x="7848600" y="4845706"/>
              <a:ext cx="235749" cy="110535"/>
              <a:chOff x="7772400" y="4816655"/>
              <a:chExt cx="235749" cy="110535"/>
            </a:xfrm>
          </p:grpSpPr>
          <p:sp>
            <p:nvSpPr>
              <p:cNvPr id="319" name="Rectangle 318"/>
              <p:cNvSpPr/>
              <p:nvPr/>
            </p:nvSpPr>
            <p:spPr bwMode="auto">
              <a:xfrm>
                <a:off x="7772400" y="4816655"/>
                <a:ext cx="235749" cy="45719"/>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320" name="Straight Connector 319"/>
              <p:cNvCxnSpPr>
                <a:stCxn id="319" idx="1"/>
              </p:cNvCxnSpPr>
              <p:nvPr/>
            </p:nvCxnSpPr>
            <p:spPr bwMode="auto">
              <a:xfrm>
                <a:off x="7772400" y="4839515"/>
                <a:ext cx="171545" cy="8767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18" name="Oval 317"/>
            <p:cNvSpPr/>
            <p:nvPr/>
          </p:nvSpPr>
          <p:spPr bwMode="auto">
            <a:xfrm>
              <a:off x="7819992" y="4829539"/>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21" name="Group 320"/>
          <p:cNvGrpSpPr/>
          <p:nvPr/>
        </p:nvGrpSpPr>
        <p:grpSpPr>
          <a:xfrm>
            <a:off x="4120646" y="4396778"/>
            <a:ext cx="264357" cy="126702"/>
            <a:chOff x="7819992" y="4829539"/>
            <a:chExt cx="264357" cy="126702"/>
          </a:xfrm>
        </p:grpSpPr>
        <p:grpSp>
          <p:nvGrpSpPr>
            <p:cNvPr id="322" name="Group 321"/>
            <p:cNvGrpSpPr/>
            <p:nvPr/>
          </p:nvGrpSpPr>
          <p:grpSpPr>
            <a:xfrm>
              <a:off x="7848600" y="4845706"/>
              <a:ext cx="235749" cy="110535"/>
              <a:chOff x="7772400" y="4816655"/>
              <a:chExt cx="235749" cy="110535"/>
            </a:xfrm>
          </p:grpSpPr>
          <p:sp>
            <p:nvSpPr>
              <p:cNvPr id="324" name="Rectangle 323"/>
              <p:cNvSpPr/>
              <p:nvPr/>
            </p:nvSpPr>
            <p:spPr bwMode="auto">
              <a:xfrm>
                <a:off x="7772400" y="4816655"/>
                <a:ext cx="235749" cy="45719"/>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325" name="Straight Connector 324"/>
              <p:cNvCxnSpPr>
                <a:stCxn id="324" idx="1"/>
              </p:cNvCxnSpPr>
              <p:nvPr/>
            </p:nvCxnSpPr>
            <p:spPr bwMode="auto">
              <a:xfrm>
                <a:off x="7772400" y="4839515"/>
                <a:ext cx="171545" cy="8767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23" name="Oval 322"/>
            <p:cNvSpPr/>
            <p:nvPr/>
          </p:nvSpPr>
          <p:spPr bwMode="auto">
            <a:xfrm>
              <a:off x="7819992" y="4829539"/>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26" name="Group 325"/>
          <p:cNvGrpSpPr/>
          <p:nvPr/>
        </p:nvGrpSpPr>
        <p:grpSpPr>
          <a:xfrm>
            <a:off x="3018848" y="4397289"/>
            <a:ext cx="264357" cy="126702"/>
            <a:chOff x="7819992" y="4829539"/>
            <a:chExt cx="264357" cy="126702"/>
          </a:xfrm>
        </p:grpSpPr>
        <p:grpSp>
          <p:nvGrpSpPr>
            <p:cNvPr id="327" name="Group 326"/>
            <p:cNvGrpSpPr/>
            <p:nvPr/>
          </p:nvGrpSpPr>
          <p:grpSpPr>
            <a:xfrm>
              <a:off x="7848600" y="4845706"/>
              <a:ext cx="235749" cy="110535"/>
              <a:chOff x="7772400" y="4816655"/>
              <a:chExt cx="235749" cy="110535"/>
            </a:xfrm>
          </p:grpSpPr>
          <p:sp>
            <p:nvSpPr>
              <p:cNvPr id="329" name="Rectangle 328"/>
              <p:cNvSpPr/>
              <p:nvPr/>
            </p:nvSpPr>
            <p:spPr bwMode="auto">
              <a:xfrm>
                <a:off x="7772400" y="4816655"/>
                <a:ext cx="235749" cy="45719"/>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330" name="Straight Connector 329"/>
              <p:cNvCxnSpPr>
                <a:stCxn id="329" idx="1"/>
              </p:cNvCxnSpPr>
              <p:nvPr/>
            </p:nvCxnSpPr>
            <p:spPr bwMode="auto">
              <a:xfrm>
                <a:off x="7772400" y="4839515"/>
                <a:ext cx="171545" cy="8767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28" name="Oval 327"/>
            <p:cNvSpPr/>
            <p:nvPr/>
          </p:nvSpPr>
          <p:spPr bwMode="auto">
            <a:xfrm>
              <a:off x="7819992" y="4829539"/>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31" name="Group 330"/>
          <p:cNvGrpSpPr/>
          <p:nvPr/>
        </p:nvGrpSpPr>
        <p:grpSpPr>
          <a:xfrm>
            <a:off x="798179" y="4396778"/>
            <a:ext cx="264357" cy="126702"/>
            <a:chOff x="7819992" y="4829539"/>
            <a:chExt cx="264357" cy="126702"/>
          </a:xfrm>
        </p:grpSpPr>
        <p:grpSp>
          <p:nvGrpSpPr>
            <p:cNvPr id="332" name="Group 331"/>
            <p:cNvGrpSpPr/>
            <p:nvPr/>
          </p:nvGrpSpPr>
          <p:grpSpPr>
            <a:xfrm>
              <a:off x="7848600" y="4845706"/>
              <a:ext cx="235749" cy="110535"/>
              <a:chOff x="7772400" y="4816655"/>
              <a:chExt cx="235749" cy="110535"/>
            </a:xfrm>
          </p:grpSpPr>
          <p:sp>
            <p:nvSpPr>
              <p:cNvPr id="334" name="Rectangle 333"/>
              <p:cNvSpPr/>
              <p:nvPr/>
            </p:nvSpPr>
            <p:spPr bwMode="auto">
              <a:xfrm>
                <a:off x="7772400" y="4816655"/>
                <a:ext cx="235749" cy="45719"/>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335" name="Straight Connector 334"/>
              <p:cNvCxnSpPr>
                <a:stCxn id="334" idx="1"/>
              </p:cNvCxnSpPr>
              <p:nvPr/>
            </p:nvCxnSpPr>
            <p:spPr bwMode="auto">
              <a:xfrm>
                <a:off x="7772400" y="4839515"/>
                <a:ext cx="171545" cy="8767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3" name="Oval 332"/>
            <p:cNvSpPr/>
            <p:nvPr/>
          </p:nvSpPr>
          <p:spPr bwMode="auto">
            <a:xfrm>
              <a:off x="7819992" y="4829539"/>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36" name="Group 335"/>
          <p:cNvGrpSpPr/>
          <p:nvPr/>
        </p:nvGrpSpPr>
        <p:grpSpPr>
          <a:xfrm>
            <a:off x="1912363" y="4396778"/>
            <a:ext cx="264357" cy="126702"/>
            <a:chOff x="7819992" y="4829539"/>
            <a:chExt cx="264357" cy="126702"/>
          </a:xfrm>
        </p:grpSpPr>
        <p:grpSp>
          <p:nvGrpSpPr>
            <p:cNvPr id="337" name="Group 336"/>
            <p:cNvGrpSpPr/>
            <p:nvPr/>
          </p:nvGrpSpPr>
          <p:grpSpPr>
            <a:xfrm>
              <a:off x="7848600" y="4845706"/>
              <a:ext cx="235749" cy="110535"/>
              <a:chOff x="7772400" y="4816655"/>
              <a:chExt cx="235749" cy="110535"/>
            </a:xfrm>
          </p:grpSpPr>
          <p:sp>
            <p:nvSpPr>
              <p:cNvPr id="339" name="Rectangle 338"/>
              <p:cNvSpPr/>
              <p:nvPr/>
            </p:nvSpPr>
            <p:spPr bwMode="auto">
              <a:xfrm>
                <a:off x="7772400" y="4816655"/>
                <a:ext cx="235749" cy="45719"/>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340" name="Straight Connector 339"/>
              <p:cNvCxnSpPr>
                <a:stCxn id="339" idx="1"/>
              </p:cNvCxnSpPr>
              <p:nvPr/>
            </p:nvCxnSpPr>
            <p:spPr bwMode="auto">
              <a:xfrm>
                <a:off x="7772400" y="4839515"/>
                <a:ext cx="171545" cy="8767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8" name="Oval 337"/>
            <p:cNvSpPr/>
            <p:nvPr/>
          </p:nvSpPr>
          <p:spPr bwMode="auto">
            <a:xfrm>
              <a:off x="7819992" y="4829539"/>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cxnSp>
        <p:nvCxnSpPr>
          <p:cNvPr id="76" name="Straight Arrow Connector 75"/>
          <p:cNvCxnSpPr/>
          <p:nvPr/>
        </p:nvCxnSpPr>
        <p:spPr bwMode="auto">
          <a:xfrm>
            <a:off x="1000017" y="4419637"/>
            <a:ext cx="0" cy="32396"/>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4" name="Straight Arrow Connector 343"/>
          <p:cNvCxnSpPr/>
          <p:nvPr/>
        </p:nvCxnSpPr>
        <p:spPr bwMode="auto">
          <a:xfrm>
            <a:off x="2107506" y="4417468"/>
            <a:ext cx="0" cy="32396"/>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5" name="Straight Arrow Connector 344"/>
          <p:cNvCxnSpPr/>
          <p:nvPr/>
        </p:nvCxnSpPr>
        <p:spPr bwMode="auto">
          <a:xfrm>
            <a:off x="3219001" y="4415124"/>
            <a:ext cx="0" cy="32396"/>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6" name="Straight Arrow Connector 345"/>
          <p:cNvCxnSpPr/>
          <p:nvPr/>
        </p:nvCxnSpPr>
        <p:spPr bwMode="auto">
          <a:xfrm>
            <a:off x="4320799" y="4420089"/>
            <a:ext cx="0" cy="32396"/>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7" name="Straight Arrow Connector 346"/>
          <p:cNvCxnSpPr/>
          <p:nvPr/>
        </p:nvCxnSpPr>
        <p:spPr bwMode="auto">
          <a:xfrm>
            <a:off x="5429024" y="4417715"/>
            <a:ext cx="0" cy="32396"/>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 name="Straight Arrow Connector 347"/>
          <p:cNvCxnSpPr/>
          <p:nvPr/>
        </p:nvCxnSpPr>
        <p:spPr bwMode="auto">
          <a:xfrm>
            <a:off x="6639830" y="4386575"/>
            <a:ext cx="0" cy="32396"/>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9" name="Straight Arrow Connector 348"/>
          <p:cNvCxnSpPr/>
          <p:nvPr/>
        </p:nvCxnSpPr>
        <p:spPr bwMode="auto">
          <a:xfrm>
            <a:off x="8718493" y="4377981"/>
            <a:ext cx="0" cy="32396"/>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Rectangle 77"/>
          <p:cNvSpPr/>
          <p:nvPr/>
        </p:nvSpPr>
        <p:spPr bwMode="auto">
          <a:xfrm>
            <a:off x="2140684" y="1752600"/>
            <a:ext cx="4847364" cy="914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Switch is open shunting Track</a:t>
            </a:r>
            <a:r>
              <a:rPr kumimoji="0" lang="en-US"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1</a:t>
            </a:r>
          </a:p>
          <a:p>
            <a:pPr marL="0" marR="0" indent="0" algn="ctr" defTabSz="914400" rtl="0" eaLnBrk="1" fontAlgn="base" latinLnBrk="0" hangingPunct="1">
              <a:lnSpc>
                <a:spcPct val="100000"/>
              </a:lnSpc>
              <a:spcBef>
                <a:spcPct val="0"/>
              </a:spcBef>
              <a:spcAft>
                <a:spcPct val="0"/>
              </a:spcAft>
              <a:buClrTx/>
              <a:buSzTx/>
              <a:buFontTx/>
              <a:buNone/>
              <a:tabLst/>
            </a:pPr>
            <a:r>
              <a:rPr lang="en-US" baseline="0" dirty="0" smtClean="0">
                <a:latin typeface="Arial" panose="020B0604020202020204" pitchFamily="34" charset="0"/>
                <a:cs typeface="Arial" panose="020B0604020202020204" pitchFamily="34" charset="0"/>
              </a:rPr>
              <a:t>Resulting in Track 6 De-energizing</a:t>
            </a:r>
            <a:endPar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52" name="TextBox 351"/>
          <p:cNvSpPr txBox="1"/>
          <p:nvPr/>
        </p:nvSpPr>
        <p:spPr>
          <a:xfrm>
            <a:off x="7020056" y="2831763"/>
            <a:ext cx="861518"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Track 1</a:t>
            </a:r>
            <a:endParaRPr lang="en-US" sz="1600" dirty="0">
              <a:latin typeface="Arial" panose="020B0604020202020204" pitchFamily="34" charset="0"/>
              <a:cs typeface="Arial" panose="020B0604020202020204" pitchFamily="34" charset="0"/>
            </a:endParaRPr>
          </a:p>
        </p:txBody>
      </p:sp>
      <p:sp>
        <p:nvSpPr>
          <p:cNvPr id="353" name="TextBox 352"/>
          <p:cNvSpPr txBox="1"/>
          <p:nvPr/>
        </p:nvSpPr>
        <p:spPr>
          <a:xfrm>
            <a:off x="5381312" y="2831763"/>
            <a:ext cx="861518"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Track 2</a:t>
            </a:r>
            <a:endParaRPr lang="en-US" sz="1600" dirty="0">
              <a:latin typeface="Arial" panose="020B0604020202020204" pitchFamily="34" charset="0"/>
              <a:cs typeface="Arial" panose="020B0604020202020204" pitchFamily="34" charset="0"/>
            </a:endParaRPr>
          </a:p>
        </p:txBody>
      </p:sp>
      <p:sp>
        <p:nvSpPr>
          <p:cNvPr id="354" name="TextBox 353"/>
          <p:cNvSpPr txBox="1"/>
          <p:nvPr/>
        </p:nvSpPr>
        <p:spPr>
          <a:xfrm>
            <a:off x="4299956" y="2831763"/>
            <a:ext cx="861518"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Track 3</a:t>
            </a:r>
            <a:endParaRPr lang="en-US" sz="1600" dirty="0">
              <a:latin typeface="Arial" panose="020B0604020202020204" pitchFamily="34" charset="0"/>
              <a:cs typeface="Arial" panose="020B0604020202020204" pitchFamily="34" charset="0"/>
            </a:endParaRPr>
          </a:p>
        </p:txBody>
      </p:sp>
      <p:sp>
        <p:nvSpPr>
          <p:cNvPr id="355" name="TextBox 354"/>
          <p:cNvSpPr txBox="1"/>
          <p:nvPr/>
        </p:nvSpPr>
        <p:spPr>
          <a:xfrm>
            <a:off x="3113799" y="2831763"/>
            <a:ext cx="861518"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Track 4</a:t>
            </a:r>
            <a:endParaRPr lang="en-US" sz="1600" dirty="0">
              <a:latin typeface="Arial" panose="020B0604020202020204" pitchFamily="34" charset="0"/>
              <a:cs typeface="Arial" panose="020B0604020202020204" pitchFamily="34" charset="0"/>
            </a:endParaRPr>
          </a:p>
        </p:txBody>
      </p:sp>
      <p:sp>
        <p:nvSpPr>
          <p:cNvPr id="356" name="TextBox 355"/>
          <p:cNvSpPr txBox="1"/>
          <p:nvPr/>
        </p:nvSpPr>
        <p:spPr>
          <a:xfrm>
            <a:off x="2021370" y="2831763"/>
            <a:ext cx="861518"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Track 5</a:t>
            </a:r>
            <a:endParaRPr lang="en-US" sz="1600" dirty="0">
              <a:latin typeface="Arial" panose="020B0604020202020204" pitchFamily="34" charset="0"/>
              <a:cs typeface="Arial" panose="020B0604020202020204" pitchFamily="34" charset="0"/>
            </a:endParaRPr>
          </a:p>
        </p:txBody>
      </p:sp>
      <p:sp>
        <p:nvSpPr>
          <p:cNvPr id="357" name="TextBox 356"/>
          <p:cNvSpPr txBox="1"/>
          <p:nvPr/>
        </p:nvSpPr>
        <p:spPr>
          <a:xfrm>
            <a:off x="876980" y="2831763"/>
            <a:ext cx="861518"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Track 6</a:t>
            </a:r>
            <a:endParaRPr lang="en-US" sz="1600" dirty="0">
              <a:latin typeface="Arial" panose="020B0604020202020204" pitchFamily="34" charset="0"/>
              <a:cs typeface="Arial" panose="020B0604020202020204" pitchFamily="34" charset="0"/>
            </a:endParaRPr>
          </a:p>
        </p:txBody>
      </p:sp>
      <p:sp>
        <p:nvSpPr>
          <p:cNvPr id="80" name="TextBox 79"/>
          <p:cNvSpPr txBox="1"/>
          <p:nvPr/>
        </p:nvSpPr>
        <p:spPr>
          <a:xfrm>
            <a:off x="794402" y="5790465"/>
            <a:ext cx="7393178" cy="830997"/>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Track circuit battery leads must not only be  opened, </a:t>
            </a:r>
          </a:p>
          <a:p>
            <a:pPr algn="ctr"/>
            <a:r>
              <a:rPr lang="en-US" dirty="0" smtClean="0">
                <a:latin typeface="Arial" panose="020B0604020202020204" pitchFamily="34" charset="0"/>
                <a:cs typeface="Arial" panose="020B0604020202020204" pitchFamily="34" charset="0"/>
              </a:rPr>
              <a:t>but shunted as well.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08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2999"/>
                                          </p:stCondLst>
                                        </p:cTn>
                                        <p:tgtEl>
                                          <p:spTgt spid="74"/>
                                        </p:tgtEl>
                                        <p:attrNameLst>
                                          <p:attrName>style.visibility</p:attrName>
                                        </p:attrNameLst>
                                      </p:cBhvr>
                                      <p:to>
                                        <p:strVal val="visible"/>
                                      </p:to>
                                    </p:set>
                                  </p:childTnLst>
                                </p:cTn>
                              </p:par>
                            </p:childTnLst>
                          </p:cTn>
                        </p:par>
                        <p:par>
                          <p:cTn id="11" fill="hold">
                            <p:stCondLst>
                              <p:cond delay="3500"/>
                            </p:stCondLst>
                            <p:childTnLst>
                              <p:par>
                                <p:cTn id="12" presetID="1" presetClass="entr" presetSubtype="0" fill="hold" nodeType="afterEffect">
                                  <p:stCondLst>
                                    <p:cond delay="0"/>
                                  </p:stCondLst>
                                  <p:childTnLst>
                                    <p:set>
                                      <p:cBhvr>
                                        <p:cTn id="13" dur="1" fill="hold">
                                          <p:stCondLst>
                                            <p:cond delay="999"/>
                                          </p:stCondLst>
                                        </p:cTn>
                                        <p:tgtEl>
                                          <p:spTgt spid="310"/>
                                        </p:tgtEl>
                                        <p:attrNameLst>
                                          <p:attrName>style.visibility</p:attrName>
                                        </p:attrNameLst>
                                      </p:cBhvr>
                                      <p:to>
                                        <p:strVal val="visible"/>
                                      </p:to>
                                    </p:set>
                                  </p:childTnLst>
                                </p:cTn>
                              </p:par>
                            </p:childTnLst>
                          </p:cTn>
                        </p:par>
                        <p:par>
                          <p:cTn id="14" fill="hold">
                            <p:stCondLst>
                              <p:cond delay="4500"/>
                            </p:stCondLst>
                            <p:childTnLst>
                              <p:par>
                                <p:cTn id="15" presetID="1" presetClass="entr" presetSubtype="0" fill="hold" nodeType="afterEffect">
                                  <p:stCondLst>
                                    <p:cond delay="0"/>
                                  </p:stCondLst>
                                  <p:childTnLst>
                                    <p:set>
                                      <p:cBhvr>
                                        <p:cTn id="16" dur="1" fill="hold">
                                          <p:stCondLst>
                                            <p:cond delay="999"/>
                                          </p:stCondLst>
                                        </p:cTn>
                                        <p:tgtEl>
                                          <p:spTgt spid="316"/>
                                        </p:tgtEl>
                                        <p:attrNameLst>
                                          <p:attrName>style.visibility</p:attrName>
                                        </p:attrNameLst>
                                      </p:cBhvr>
                                      <p:to>
                                        <p:strVal val="visible"/>
                                      </p:to>
                                    </p:set>
                                  </p:childTnLst>
                                </p:cTn>
                              </p:par>
                            </p:childTnLst>
                          </p:cTn>
                        </p:par>
                        <p:par>
                          <p:cTn id="17" fill="hold">
                            <p:stCondLst>
                              <p:cond delay="5500"/>
                            </p:stCondLst>
                            <p:childTnLst>
                              <p:par>
                                <p:cTn id="18" presetID="1" presetClass="entr" presetSubtype="0" fill="hold" nodeType="afterEffect">
                                  <p:stCondLst>
                                    <p:cond delay="0"/>
                                  </p:stCondLst>
                                  <p:childTnLst>
                                    <p:set>
                                      <p:cBhvr>
                                        <p:cTn id="19" dur="1" fill="hold">
                                          <p:stCondLst>
                                            <p:cond delay="999"/>
                                          </p:stCondLst>
                                        </p:cTn>
                                        <p:tgtEl>
                                          <p:spTgt spid="321"/>
                                        </p:tgtEl>
                                        <p:attrNameLst>
                                          <p:attrName>style.visibility</p:attrName>
                                        </p:attrNameLst>
                                      </p:cBhvr>
                                      <p:to>
                                        <p:strVal val="visible"/>
                                      </p:to>
                                    </p:set>
                                  </p:childTnLst>
                                </p:cTn>
                              </p:par>
                            </p:childTnLst>
                          </p:cTn>
                        </p:par>
                        <p:par>
                          <p:cTn id="20" fill="hold">
                            <p:stCondLst>
                              <p:cond delay="6500"/>
                            </p:stCondLst>
                            <p:childTnLst>
                              <p:par>
                                <p:cTn id="21" presetID="1" presetClass="entr" presetSubtype="0" fill="hold" nodeType="afterEffect">
                                  <p:stCondLst>
                                    <p:cond delay="0"/>
                                  </p:stCondLst>
                                  <p:childTnLst>
                                    <p:set>
                                      <p:cBhvr>
                                        <p:cTn id="22" dur="1" fill="hold">
                                          <p:stCondLst>
                                            <p:cond delay="999"/>
                                          </p:stCondLst>
                                        </p:cTn>
                                        <p:tgtEl>
                                          <p:spTgt spid="326"/>
                                        </p:tgtEl>
                                        <p:attrNameLst>
                                          <p:attrName>style.visibility</p:attrName>
                                        </p:attrNameLst>
                                      </p:cBhvr>
                                      <p:to>
                                        <p:strVal val="visible"/>
                                      </p:to>
                                    </p:set>
                                  </p:childTnLst>
                                </p:cTn>
                              </p:par>
                            </p:childTnLst>
                          </p:cTn>
                        </p:par>
                        <p:par>
                          <p:cTn id="23" fill="hold">
                            <p:stCondLst>
                              <p:cond delay="7500"/>
                            </p:stCondLst>
                            <p:childTnLst>
                              <p:par>
                                <p:cTn id="24" presetID="1" presetClass="entr" presetSubtype="0" fill="hold" nodeType="afterEffect">
                                  <p:stCondLst>
                                    <p:cond delay="0"/>
                                  </p:stCondLst>
                                  <p:childTnLst>
                                    <p:set>
                                      <p:cBhvr>
                                        <p:cTn id="25" dur="1" fill="hold">
                                          <p:stCondLst>
                                            <p:cond delay="999"/>
                                          </p:stCondLst>
                                        </p:cTn>
                                        <p:tgtEl>
                                          <p:spTgt spid="336"/>
                                        </p:tgtEl>
                                        <p:attrNameLst>
                                          <p:attrName>style.visibility</p:attrName>
                                        </p:attrNameLst>
                                      </p:cBhvr>
                                      <p:to>
                                        <p:strVal val="visible"/>
                                      </p:to>
                                    </p:set>
                                  </p:childTnLst>
                                </p:cTn>
                              </p:par>
                            </p:childTnLst>
                          </p:cTn>
                        </p:par>
                        <p:par>
                          <p:cTn id="26" fill="hold">
                            <p:stCondLst>
                              <p:cond delay="8500"/>
                            </p:stCondLst>
                            <p:childTnLst>
                              <p:par>
                                <p:cTn id="27" presetID="1" presetClass="entr" presetSubtype="0" fill="hold" nodeType="afterEffect">
                                  <p:stCondLst>
                                    <p:cond delay="0"/>
                                  </p:stCondLst>
                                  <p:childTnLst>
                                    <p:set>
                                      <p:cBhvr>
                                        <p:cTn id="28" dur="1" fill="hold">
                                          <p:stCondLst>
                                            <p:cond delay="999"/>
                                          </p:stCondLst>
                                        </p:cTn>
                                        <p:tgtEl>
                                          <p:spTgt spid="331"/>
                                        </p:tgtEl>
                                        <p:attrNameLst>
                                          <p:attrName>style.visibility</p:attrName>
                                        </p:attrNameLst>
                                      </p:cBhvr>
                                      <p:to>
                                        <p:strVal val="visible"/>
                                      </p:to>
                                    </p:set>
                                  </p:childTnLst>
                                </p:cTn>
                              </p:par>
                            </p:childTnLst>
                          </p:cTn>
                        </p:par>
                        <p:par>
                          <p:cTn id="29" fill="hold">
                            <p:stCondLst>
                              <p:cond delay="9500"/>
                            </p:stCondLst>
                            <p:childTnLst>
                              <p:par>
                                <p:cTn id="30" presetID="10" presetClass="entr" presetSubtype="0" fill="hold" grpId="0" nodeType="after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eaLnBrk="1" hangingPunct="1"/>
            <a:r>
              <a:rPr lang="en-US" altLang="en-US" sz="4000" dirty="0" smtClean="0"/>
              <a:t>236.53	Track circuit feed at grade crossing.</a:t>
            </a:r>
          </a:p>
        </p:txBody>
      </p:sp>
      <p:sp>
        <p:nvSpPr>
          <p:cNvPr id="59395" name="Rectangle 3"/>
          <p:cNvSpPr>
            <a:spLocks noGrp="1" noChangeArrowheads="1"/>
          </p:cNvSpPr>
          <p:nvPr>
            <p:ph idx="1"/>
          </p:nvPr>
        </p:nvSpPr>
        <p:spPr/>
        <p:txBody>
          <a:bodyPr/>
          <a:lstStyle/>
          <a:p>
            <a:pPr marL="0" indent="0" eaLnBrk="1" hangingPunct="1">
              <a:lnSpc>
                <a:spcPct val="90000"/>
              </a:lnSpc>
              <a:spcBef>
                <a:spcPct val="40000"/>
              </a:spcBef>
              <a:buFontTx/>
              <a:buNone/>
            </a:pPr>
            <a:r>
              <a:rPr lang="en-US" dirty="0"/>
              <a:t>At grade crossing with an electric railroad where foreign current is present, the electric energy for </a:t>
            </a:r>
            <a:r>
              <a:rPr lang="en-US" dirty="0" smtClean="0"/>
              <a:t>non-coded </a:t>
            </a:r>
            <a:r>
              <a:rPr lang="en-US" dirty="0"/>
              <a:t>direct current track circuit shall feed away from the crossing.</a:t>
            </a:r>
            <a:endParaRPr lang="en-US" altLang="en-US" dirty="0" smtClean="0"/>
          </a:p>
        </p:txBody>
      </p:sp>
      <p:sp>
        <p:nvSpPr>
          <p:cNvPr id="59396"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38DC407-E6C1-4A3C-BBB5-5386135E8108}" type="slidenum">
              <a:rPr lang="en-US" altLang="en-US" sz="2000">
                <a:solidFill>
                  <a:schemeClr val="tx2"/>
                </a:solidFill>
              </a:rPr>
              <a:pPr eaLnBrk="1" hangingPunct="1"/>
              <a:t>67</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r>
              <a:rPr lang="en-US" altLang="en-US" sz="4000" dirty="0" smtClean="0"/>
              <a:t>236.54	Minimum length of track circuit.</a:t>
            </a:r>
          </a:p>
        </p:txBody>
      </p:sp>
      <p:sp>
        <p:nvSpPr>
          <p:cNvPr id="60419" name="Rectangle 3"/>
          <p:cNvSpPr>
            <a:spLocks noGrp="1" noChangeArrowheads="1"/>
          </p:cNvSpPr>
          <p:nvPr>
            <p:ph idx="1"/>
          </p:nvPr>
        </p:nvSpPr>
        <p:spPr/>
        <p:txBody>
          <a:bodyPr/>
          <a:lstStyle/>
          <a:p>
            <a:pPr marL="0" indent="0" eaLnBrk="1" hangingPunct="1">
              <a:spcBef>
                <a:spcPct val="40000"/>
              </a:spcBef>
              <a:buFontTx/>
              <a:buNone/>
            </a:pPr>
            <a:r>
              <a:rPr lang="en-US" dirty="0"/>
              <a:t>When a track circuit shorter than maximum inner wheelbase of any locomotive or car operated over such track circuit is used for control of signaling facilities, other means shall be used to provide the equivalent of track circuit protection.</a:t>
            </a:r>
            <a:endParaRPr lang="en-US" altLang="en-US" dirty="0" smtClean="0">
              <a:cs typeface="Times New Roman" pitchFamily="18" charset="0"/>
            </a:endParaRPr>
          </a:p>
        </p:txBody>
      </p:sp>
      <p:sp>
        <p:nvSpPr>
          <p:cNvPr id="60420"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AE103DF-5344-458E-A2BE-3B6C4465DED1}" type="slidenum">
              <a:rPr lang="en-US" altLang="en-US" sz="2000">
                <a:solidFill>
                  <a:schemeClr val="tx2"/>
                </a:solidFill>
              </a:rPr>
              <a:pPr eaLnBrk="1" hangingPunct="1"/>
              <a:t>68</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eaLnBrk="1" hangingPunct="1"/>
            <a:r>
              <a:rPr lang="en-US" altLang="en-US" sz="4000" dirty="0" smtClean="0"/>
              <a:t>236.55	Dead section; maximum length.</a:t>
            </a:r>
          </a:p>
        </p:txBody>
      </p:sp>
      <p:sp>
        <p:nvSpPr>
          <p:cNvPr id="61443" name="Rectangle 3"/>
          <p:cNvSpPr>
            <a:spLocks noGrp="1" noChangeArrowheads="1"/>
          </p:cNvSpPr>
          <p:nvPr>
            <p:ph idx="1"/>
          </p:nvPr>
        </p:nvSpPr>
        <p:spPr/>
        <p:txBody>
          <a:bodyPr/>
          <a:lstStyle/>
          <a:p>
            <a:pPr marL="0" indent="0" eaLnBrk="1" hangingPunct="1">
              <a:spcBef>
                <a:spcPct val="60000"/>
              </a:spcBef>
              <a:buNone/>
            </a:pPr>
            <a:r>
              <a:rPr lang="en-US" sz="2800" dirty="0"/>
              <a:t>Where dead section exceeds 35 feet, a special circuit shall be installed.  Where shortest outer wheelbase of a locomotive operating over such dead section is less than 35 feet, the maximum length of the dead section shall not exceed the length of the outer wheelbase of such locomotive unless special circuit is used.</a:t>
            </a:r>
          </a:p>
          <a:p>
            <a:pPr marL="0" indent="0" eaLnBrk="1" hangingPunct="1">
              <a:spcBef>
                <a:spcPct val="60000"/>
              </a:spcBef>
              <a:buFontTx/>
              <a:buNone/>
            </a:pPr>
            <a:endParaRPr lang="en-US" altLang="en-US" sz="2800" dirty="0" smtClean="0"/>
          </a:p>
        </p:txBody>
      </p:sp>
      <p:sp>
        <p:nvSpPr>
          <p:cNvPr id="61444"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21A2D0F-5204-4626-A9F0-DFB5ED67248F}" type="slidenum">
              <a:rPr lang="en-US" altLang="en-US" sz="2000">
                <a:solidFill>
                  <a:schemeClr val="tx2"/>
                </a:solidFill>
              </a:rPr>
              <a:pPr eaLnBrk="1" hangingPunct="1"/>
              <a:t>69</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altLang="en-US" dirty="0" smtClean="0"/>
              <a:t>236.2 Grounds.</a:t>
            </a:r>
          </a:p>
        </p:txBody>
      </p:sp>
      <p:sp>
        <p:nvSpPr>
          <p:cNvPr id="7171" name="Rectangle 8"/>
          <p:cNvSpPr>
            <a:spLocks noGrp="1" noChangeArrowheads="1"/>
          </p:cNvSpPr>
          <p:nvPr>
            <p:ph idx="1"/>
          </p:nvPr>
        </p:nvSpPr>
        <p:spPr/>
        <p:txBody>
          <a:bodyPr/>
          <a:lstStyle/>
          <a:p>
            <a:pPr marL="0" indent="0" eaLnBrk="1" hangingPunct="1">
              <a:spcBef>
                <a:spcPct val="50000"/>
              </a:spcBef>
              <a:buFontTx/>
              <a:buNone/>
            </a:pPr>
            <a:r>
              <a:rPr lang="en-US" altLang="en-US" dirty="0" smtClean="0"/>
              <a:t>Each circuit, the functioning of which affects the safety of train operations, shall be kept free of any ground or combination of grounds which will permit a flow of current equal to or in excess of 75 percent of the release value of any relay or other electromagnetic device in the circuit, except …</a:t>
            </a:r>
          </a:p>
        </p:txBody>
      </p:sp>
      <p:sp>
        <p:nvSpPr>
          <p:cNvPr id="7172" name="Rectangle 9"/>
          <p:cNvSpPr>
            <a:spLocks noChangeArrowheads="1"/>
          </p:cNvSpPr>
          <p:nvPr/>
        </p:nvSpPr>
        <p:spPr bwMode="auto">
          <a:xfrm>
            <a:off x="8686800" y="63246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752BF89-60FE-47D4-9DDF-96157B272733}" type="slidenum">
              <a:rPr lang="en-US" altLang="en-US" sz="2000">
                <a:solidFill>
                  <a:schemeClr val="tx2"/>
                </a:solidFill>
              </a:rPr>
              <a:pPr eaLnBrk="1" hangingPunct="1"/>
              <a:t>7</a:t>
            </a:fld>
            <a:endParaRPr lang="en-US" altLang="en-US" sz="2000">
              <a:solidFill>
                <a:schemeClr val="tx2"/>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Dead Section Definition</a:t>
            </a:r>
            <a:endParaRPr lang="en-US" dirty="0"/>
          </a:p>
        </p:txBody>
      </p:sp>
      <p:sp>
        <p:nvSpPr>
          <p:cNvPr id="3" name="Content Placeholder 2"/>
          <p:cNvSpPr>
            <a:spLocks noGrp="1"/>
          </p:cNvSpPr>
          <p:nvPr>
            <p:ph idx="1"/>
          </p:nvPr>
        </p:nvSpPr>
        <p:spPr/>
        <p:txBody>
          <a:bodyPr/>
          <a:lstStyle/>
          <a:p>
            <a:pPr marL="0" indent="0">
              <a:buNone/>
            </a:pPr>
            <a:r>
              <a:rPr lang="en-US" b="1" dirty="0"/>
              <a:t>§ 236.798 Section, dead.</a:t>
            </a:r>
          </a:p>
          <a:p>
            <a:pPr marL="0" indent="0">
              <a:buNone/>
            </a:pPr>
            <a:r>
              <a:rPr lang="en-US" dirty="0"/>
              <a:t>A section of track, either within a track circuit or between two track circuits, the rails of which are not part of a track circuit. </a:t>
            </a:r>
          </a:p>
          <a:p>
            <a:endParaRPr lang="en-US" dirty="0"/>
          </a:p>
        </p:txBody>
      </p:sp>
      <p:sp>
        <p:nvSpPr>
          <p:cNvPr id="4" name="Rectangle 145"/>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DCDFDF-2DF5-4EB8-B8C0-511393450985}" type="slidenum">
              <a:rPr lang="en-US" altLang="en-US" sz="2000">
                <a:solidFill>
                  <a:schemeClr val="tx2"/>
                </a:solidFill>
              </a:rPr>
              <a:pPr eaLnBrk="1" hangingPunct="1"/>
              <a:t>70</a:t>
            </a:fld>
            <a:endParaRPr lang="en-US" altLang="en-US" sz="2000" dirty="0">
              <a:solidFill>
                <a:schemeClr val="tx2"/>
              </a:solidFill>
            </a:endParaRPr>
          </a:p>
        </p:txBody>
      </p:sp>
    </p:spTree>
    <p:extLst>
      <p:ext uri="{BB962C8B-B14F-4D97-AF65-F5344CB8AC3E}">
        <p14:creationId xmlns:p14="http://schemas.microsoft.com/office/powerpoint/2010/main" val="24500315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eaLnBrk="1" hangingPunct="1"/>
            <a:r>
              <a:rPr lang="en-US" altLang="en-US" sz="4000" dirty="0" smtClean="0"/>
              <a:t>236.55	Dead section; maximum length.</a:t>
            </a:r>
          </a:p>
        </p:txBody>
      </p:sp>
      <p:sp>
        <p:nvSpPr>
          <p:cNvPr id="62467" name="Rectangle 3"/>
          <p:cNvSpPr>
            <a:spLocks noGrp="1" noChangeArrowheads="1"/>
          </p:cNvSpPr>
          <p:nvPr>
            <p:ph idx="1"/>
          </p:nvPr>
        </p:nvSpPr>
        <p:spPr/>
        <p:txBody>
          <a:bodyPr/>
          <a:lstStyle/>
          <a:p>
            <a:pPr marL="0" indent="0" eaLnBrk="1" hangingPunct="1">
              <a:lnSpc>
                <a:spcPct val="90000"/>
              </a:lnSpc>
              <a:spcBef>
                <a:spcPct val="60000"/>
              </a:spcBef>
              <a:buFontTx/>
              <a:buNone/>
            </a:pPr>
            <a:r>
              <a:rPr lang="en-US" altLang="en-US" sz="2400" smtClean="0">
                <a:cs typeface="Courier New" pitchFamily="49" charset="0"/>
              </a:rPr>
              <a:t>This rule prohibits the use of dead section longer than the shortest outer wheelbase of carrier’s locomotive but in no case longer than 35 feet.</a:t>
            </a:r>
            <a:endParaRPr lang="en-US" altLang="en-US" sz="2400" smtClean="0"/>
          </a:p>
        </p:txBody>
      </p:sp>
      <p:sp>
        <p:nvSpPr>
          <p:cNvPr id="62468" name="Rectangle 135"/>
          <p:cNvSpPr>
            <a:spLocks noChangeArrowheads="1"/>
          </p:cNvSpPr>
          <p:nvPr/>
        </p:nvSpPr>
        <p:spPr bwMode="auto">
          <a:xfrm>
            <a:off x="-1841500" y="6724650"/>
            <a:ext cx="868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500">
                <a:solidFill>
                  <a:srgbClr val="FFFFFF"/>
                </a:solidFill>
              </a:rPr>
              <a:t>213TSSLO</a:t>
            </a:r>
            <a:endParaRPr lang="en-US" altLang="en-US"/>
          </a:p>
        </p:txBody>
      </p:sp>
      <p:sp>
        <p:nvSpPr>
          <p:cNvPr id="62469" name="Rectangle 136"/>
          <p:cNvSpPr>
            <a:spLocks noChangeArrowheads="1"/>
          </p:cNvSpPr>
          <p:nvPr/>
        </p:nvSpPr>
        <p:spPr bwMode="auto">
          <a:xfrm>
            <a:off x="2063750" y="6724650"/>
            <a:ext cx="376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500">
                <a:solidFill>
                  <a:srgbClr val="FFFFFF"/>
                </a:solidFill>
              </a:rPr>
              <a:t>V9.0</a:t>
            </a:r>
            <a:endParaRPr lang="en-US" altLang="en-US"/>
          </a:p>
        </p:txBody>
      </p:sp>
      <p:sp>
        <p:nvSpPr>
          <p:cNvPr id="62470" name="Rectangle 137"/>
          <p:cNvSpPr>
            <a:spLocks noChangeArrowheads="1"/>
          </p:cNvSpPr>
          <p:nvPr/>
        </p:nvSpPr>
        <p:spPr bwMode="auto">
          <a:xfrm>
            <a:off x="6062663" y="6724650"/>
            <a:ext cx="285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500">
                <a:solidFill>
                  <a:srgbClr val="FFFFFF"/>
                </a:solidFill>
              </a:rPr>
              <a:t>154</a:t>
            </a:r>
            <a:endParaRPr lang="en-US" altLang="en-US"/>
          </a:p>
        </p:txBody>
      </p:sp>
      <p:pic>
        <p:nvPicPr>
          <p:cNvPr id="62471" name="Picture 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155950"/>
            <a:ext cx="4114800" cy="331311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472" name="Rectangle 145"/>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DCDFDF-2DF5-4EB8-B8C0-511393450985}" type="slidenum">
              <a:rPr lang="en-US" altLang="en-US" sz="2000">
                <a:solidFill>
                  <a:schemeClr val="tx2"/>
                </a:solidFill>
              </a:rPr>
              <a:pPr eaLnBrk="1" hangingPunct="1"/>
              <a:t>71</a:t>
            </a:fld>
            <a:endParaRPr lang="en-US" altLang="en-US" sz="2000" dirty="0">
              <a:solidFill>
                <a:schemeClr val="tx2"/>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eaLnBrk="1" hangingPunct="1"/>
            <a:r>
              <a:rPr lang="en-US" altLang="en-US" sz="4000" dirty="0" smtClean="0"/>
              <a:t>236.56	Shunting sensitivity.</a:t>
            </a:r>
          </a:p>
        </p:txBody>
      </p:sp>
      <p:sp>
        <p:nvSpPr>
          <p:cNvPr id="63491" name="Rectangle 3"/>
          <p:cNvSpPr>
            <a:spLocks noGrp="1" noChangeArrowheads="1"/>
          </p:cNvSpPr>
          <p:nvPr>
            <p:ph idx="1"/>
          </p:nvPr>
        </p:nvSpPr>
        <p:spPr/>
        <p:txBody>
          <a:bodyPr/>
          <a:lstStyle/>
          <a:p>
            <a:pPr marL="0" indent="0" eaLnBrk="1" hangingPunct="1">
              <a:lnSpc>
                <a:spcPct val="90000"/>
              </a:lnSpc>
              <a:spcBef>
                <a:spcPct val="0"/>
              </a:spcBef>
              <a:buFontTx/>
              <a:buNone/>
            </a:pPr>
            <a:r>
              <a:rPr lang="en-US" altLang="en-US" smtClean="0">
                <a:cs typeface="Courier New" pitchFamily="49" charset="0"/>
              </a:rPr>
              <a:t>This requirement applies to any type track circuit of which the rails form a part of the circuit and used for controlling signal aspects or electric locking.  Does not apply to approach lighting circuits on non-signaled track, annunciator circuits, etc.</a:t>
            </a:r>
            <a:endParaRPr lang="en-US" altLang="en-US" smtClean="0">
              <a:cs typeface="Times New Roman" pitchFamily="18" charset="0"/>
            </a:endParaRPr>
          </a:p>
          <a:p>
            <a:pPr marL="0" indent="0" eaLnBrk="1" hangingPunct="1">
              <a:lnSpc>
                <a:spcPct val="90000"/>
              </a:lnSpc>
              <a:spcBef>
                <a:spcPct val="0"/>
              </a:spcBef>
              <a:buFontTx/>
              <a:buNone/>
            </a:pPr>
            <a:r>
              <a:rPr lang="en-US" altLang="en-US" smtClean="0">
                <a:cs typeface="Courier New" pitchFamily="49" charset="0"/>
              </a:rPr>
              <a:t> </a:t>
            </a:r>
            <a:endParaRPr lang="en-US" altLang="en-US" smtClean="0">
              <a:cs typeface="Times New Roman" pitchFamily="18" charset="0"/>
            </a:endParaRPr>
          </a:p>
          <a:p>
            <a:pPr marL="0" indent="0" eaLnBrk="1" hangingPunct="1">
              <a:lnSpc>
                <a:spcPct val="90000"/>
              </a:lnSpc>
              <a:spcBef>
                <a:spcPct val="0"/>
              </a:spcBef>
              <a:buFontTx/>
              <a:buNone/>
            </a:pPr>
            <a:r>
              <a:rPr lang="en-US" altLang="en-US" smtClean="0">
                <a:cs typeface="Courier New" pitchFamily="49" charset="0"/>
              </a:rPr>
              <a:t>The most difficult time to shunt a track circuit is when the ballast is dry or frozen.</a:t>
            </a:r>
            <a:endParaRPr lang="en-US" altLang="en-US" sz="2800" smtClean="0"/>
          </a:p>
        </p:txBody>
      </p:sp>
      <p:sp>
        <p:nvSpPr>
          <p:cNvPr id="63492" name="Rectangle 5"/>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47DE5B-3D50-4275-8C8E-EBA0FA786D2A}" type="slidenum">
              <a:rPr lang="en-US" altLang="en-US" sz="2000">
                <a:solidFill>
                  <a:schemeClr val="tx2"/>
                </a:solidFill>
              </a:rPr>
              <a:pPr eaLnBrk="1" hangingPunct="1"/>
              <a:t>72</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eaLnBrk="1" hangingPunct="1"/>
            <a:r>
              <a:rPr lang="en-US" altLang="en-US" sz="4000" dirty="0" smtClean="0"/>
              <a:t>236.57	Shunt and fouling wires.</a:t>
            </a:r>
          </a:p>
        </p:txBody>
      </p:sp>
      <p:sp>
        <p:nvSpPr>
          <p:cNvPr id="64515" name="Rectangle 3"/>
          <p:cNvSpPr>
            <a:spLocks noGrp="1" noChangeArrowheads="1"/>
          </p:cNvSpPr>
          <p:nvPr>
            <p:ph idx="1"/>
          </p:nvPr>
        </p:nvSpPr>
        <p:spPr>
          <a:xfrm>
            <a:off x="685799" y="1981200"/>
            <a:ext cx="8067675" cy="4114800"/>
          </a:xfrm>
        </p:spPr>
        <p:txBody>
          <a:bodyPr/>
          <a:lstStyle/>
          <a:p>
            <a:pPr marL="0" indent="0" eaLnBrk="1" hangingPunct="1">
              <a:buFontTx/>
              <a:buNone/>
            </a:pPr>
            <a:r>
              <a:rPr lang="en-US" dirty="0"/>
              <a:t>Each track circuit controlling home signal or approach locking shall be so maintained that track relay is in </a:t>
            </a:r>
            <a:r>
              <a:rPr lang="en-US" dirty="0" smtClean="0"/>
              <a:t>de-energized </a:t>
            </a:r>
            <a:r>
              <a:rPr lang="en-US" dirty="0"/>
              <a:t>position, or device that functions as a track relay shall be in its most restrictive state if, when track circuit is dry, a shunt of 0.06 ohm resistance is connected across the track rails of the circuit, including fouling sections of turnouts.</a:t>
            </a:r>
            <a:endParaRPr lang="en-US" altLang="en-US" dirty="0" smtClean="0">
              <a:cs typeface="Times New Roman" pitchFamily="18" charset="0"/>
            </a:endParaRPr>
          </a:p>
        </p:txBody>
      </p:sp>
      <p:sp>
        <p:nvSpPr>
          <p:cNvPr id="64516"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F0FE1E-D194-4D9E-976F-E2CDB2844EFD}" type="slidenum">
              <a:rPr lang="en-US" altLang="en-US" sz="2000">
                <a:solidFill>
                  <a:schemeClr val="tx2"/>
                </a:solidFill>
              </a:rPr>
              <a:pPr eaLnBrk="1" hangingPunct="1"/>
              <a:t>73</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eaLnBrk="1" hangingPunct="1"/>
            <a:r>
              <a:rPr lang="en-US" altLang="en-US" sz="4000" dirty="0" smtClean="0"/>
              <a:t>236.57	Shunt and fouling wires.</a:t>
            </a:r>
          </a:p>
        </p:txBody>
      </p:sp>
      <p:sp>
        <p:nvSpPr>
          <p:cNvPr id="65539" name="Rectangle 3"/>
          <p:cNvSpPr>
            <a:spLocks noGrp="1" noChangeArrowheads="1"/>
          </p:cNvSpPr>
          <p:nvPr>
            <p:ph idx="1"/>
          </p:nvPr>
        </p:nvSpPr>
        <p:spPr/>
        <p:txBody>
          <a:bodyPr/>
          <a:lstStyle/>
          <a:p>
            <a:pPr marL="0" indent="0" eaLnBrk="1" hangingPunct="1">
              <a:lnSpc>
                <a:spcPct val="90000"/>
              </a:lnSpc>
              <a:buFontTx/>
              <a:buNone/>
            </a:pPr>
            <a:r>
              <a:rPr lang="en-US" altLang="en-US" sz="2800" dirty="0" smtClean="0">
                <a:cs typeface="Courier New" pitchFamily="49" charset="0"/>
              </a:rPr>
              <a:t>Two fouling wires are required at the heel of the reverse switch point, and </a:t>
            </a:r>
            <a:r>
              <a:rPr lang="en-US" altLang="en-US" sz="2800" b="1" dirty="0" smtClean="0">
                <a:cs typeface="Courier New" pitchFamily="49" charset="0"/>
              </a:rPr>
              <a:t>toe</a:t>
            </a:r>
            <a:r>
              <a:rPr lang="en-US" altLang="en-US" sz="2800" dirty="0" smtClean="0">
                <a:cs typeface="Courier New" pitchFamily="49" charset="0"/>
              </a:rPr>
              <a:t> and heel of the switch frog, and between the outer rails of the main track and turnout.</a:t>
            </a:r>
            <a:endParaRPr lang="en-US" altLang="en-US" sz="2800" dirty="0" smtClean="0">
              <a:cs typeface="Times New Roman" pitchFamily="18" charset="0"/>
            </a:endParaRPr>
          </a:p>
          <a:p>
            <a:pPr marL="0" indent="0" eaLnBrk="1" hangingPunct="1">
              <a:lnSpc>
                <a:spcPct val="90000"/>
              </a:lnSpc>
              <a:buFontTx/>
              <a:buNone/>
            </a:pPr>
            <a:r>
              <a:rPr lang="en-US" altLang="en-US" sz="2800" dirty="0" smtClean="0">
                <a:cs typeface="Courier New" pitchFamily="49" charset="0"/>
              </a:rPr>
              <a:t> </a:t>
            </a:r>
            <a:endParaRPr lang="en-US" altLang="en-US" sz="2800" dirty="0" smtClean="0">
              <a:cs typeface="Times New Roman" pitchFamily="18" charset="0"/>
            </a:endParaRPr>
          </a:p>
          <a:p>
            <a:pPr marL="0" indent="0" eaLnBrk="1" hangingPunct="1">
              <a:lnSpc>
                <a:spcPct val="90000"/>
              </a:lnSpc>
              <a:buFontTx/>
              <a:buNone/>
            </a:pPr>
            <a:r>
              <a:rPr lang="en-US" altLang="en-US" sz="2800" dirty="0" smtClean="0">
                <a:cs typeface="Courier New" pitchFamily="49" charset="0"/>
              </a:rPr>
              <a:t>Shunt wires to switch circuit controller shall consist of two separate conductors connected to each rail and extending to the terminals of switch circuit controller.</a:t>
            </a:r>
          </a:p>
          <a:p>
            <a:pPr marL="0" indent="0" eaLnBrk="1" hangingPunct="1">
              <a:lnSpc>
                <a:spcPct val="90000"/>
              </a:lnSpc>
              <a:buFontTx/>
              <a:buNone/>
            </a:pPr>
            <a:endParaRPr lang="en-US" altLang="en-US" sz="2800" dirty="0" smtClean="0">
              <a:cs typeface="Times New Roman" pitchFamily="18" charset="0"/>
            </a:endParaRPr>
          </a:p>
        </p:txBody>
      </p:sp>
      <p:sp>
        <p:nvSpPr>
          <p:cNvPr id="65540"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374D35-91C0-4048-BFD5-093B5BF63E1E}" type="slidenum">
              <a:rPr lang="en-US" altLang="en-US" sz="2000">
                <a:solidFill>
                  <a:schemeClr val="tx2"/>
                </a:solidFill>
              </a:rPr>
              <a:pPr eaLnBrk="1" hangingPunct="1"/>
              <a:t>74</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eaLnBrk="1" hangingPunct="1"/>
            <a:r>
              <a:rPr lang="en-US" altLang="en-US" sz="4000" dirty="0" smtClean="0"/>
              <a:t>236.58	Turnout, fouling section.</a:t>
            </a:r>
          </a:p>
        </p:txBody>
      </p:sp>
      <p:sp>
        <p:nvSpPr>
          <p:cNvPr id="66563" name="Rectangle 3"/>
          <p:cNvSpPr>
            <a:spLocks noGrp="1" noChangeArrowheads="1"/>
          </p:cNvSpPr>
          <p:nvPr>
            <p:ph idx="1"/>
          </p:nvPr>
        </p:nvSpPr>
        <p:spPr/>
        <p:txBody>
          <a:bodyPr/>
          <a:lstStyle/>
          <a:p>
            <a:pPr marL="0" indent="0" eaLnBrk="1" hangingPunct="1">
              <a:lnSpc>
                <a:spcPct val="90000"/>
              </a:lnSpc>
              <a:spcBef>
                <a:spcPct val="35000"/>
              </a:spcBef>
              <a:buNone/>
            </a:pPr>
            <a:r>
              <a:rPr lang="en-US" dirty="0"/>
              <a:t>Rail joints within the fouling section shall be bonded, and fouling section shall extend at least to a point where sufficient tract centers and allowance for maximum car overhang and width will prevent interference with train, locomotive, or car movement on the adjacent track.</a:t>
            </a:r>
          </a:p>
          <a:p>
            <a:pPr marL="0" indent="0" eaLnBrk="1" hangingPunct="1">
              <a:lnSpc>
                <a:spcPct val="90000"/>
              </a:lnSpc>
              <a:spcBef>
                <a:spcPct val="35000"/>
              </a:spcBef>
              <a:buFontTx/>
              <a:buNone/>
            </a:pPr>
            <a:endParaRPr lang="en-US" altLang="en-US" sz="2800" u="sng" dirty="0" smtClean="0">
              <a:cs typeface="Times New Roman" pitchFamily="18" charset="0"/>
            </a:endParaRPr>
          </a:p>
        </p:txBody>
      </p:sp>
      <p:sp>
        <p:nvSpPr>
          <p:cNvPr id="66564"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CE6BBB5-6C65-4FEB-9A2F-D25539C875D1}" type="slidenum">
              <a:rPr lang="en-US" altLang="en-US" sz="2000">
                <a:solidFill>
                  <a:schemeClr val="tx2"/>
                </a:solidFill>
              </a:rPr>
              <a:pPr eaLnBrk="1" hangingPunct="1"/>
              <a:t>75</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Shunt Fouling Circuit Definition</a:t>
            </a:r>
            <a:endParaRPr lang="en-US" dirty="0"/>
          </a:p>
        </p:txBody>
      </p:sp>
      <p:sp>
        <p:nvSpPr>
          <p:cNvPr id="3" name="Content Placeholder 2"/>
          <p:cNvSpPr>
            <a:spLocks noGrp="1"/>
          </p:cNvSpPr>
          <p:nvPr>
            <p:ph idx="1"/>
          </p:nvPr>
        </p:nvSpPr>
        <p:spPr/>
        <p:txBody>
          <a:bodyPr/>
          <a:lstStyle/>
          <a:p>
            <a:pPr marL="0" indent="0">
              <a:buNone/>
            </a:pPr>
            <a:r>
              <a:rPr lang="en-US" b="1" dirty="0"/>
              <a:t>§ 236.724 Circuit, shunt fouling.</a:t>
            </a:r>
          </a:p>
          <a:p>
            <a:pPr marL="0" indent="0">
              <a:buNone/>
            </a:pPr>
            <a:r>
              <a:rPr lang="en-US" dirty="0"/>
              <a:t>The track circuit in the fouling section of a turnout, connected in multiple with the track circuit in the main track. </a:t>
            </a:r>
          </a:p>
          <a:p>
            <a:endParaRPr lang="en-US" dirty="0"/>
          </a:p>
        </p:txBody>
      </p:sp>
    </p:spTree>
    <p:extLst>
      <p:ext uri="{BB962C8B-B14F-4D97-AF65-F5344CB8AC3E}">
        <p14:creationId xmlns:p14="http://schemas.microsoft.com/office/powerpoint/2010/main" val="560577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eaLnBrk="1" hangingPunct="1"/>
            <a:r>
              <a:rPr lang="en-US" altLang="en-US" sz="4000" dirty="0" smtClean="0"/>
              <a:t>236.59	Insulated rail joints.</a:t>
            </a:r>
          </a:p>
        </p:txBody>
      </p:sp>
      <p:sp>
        <p:nvSpPr>
          <p:cNvPr id="67587" name="Rectangle 3"/>
          <p:cNvSpPr>
            <a:spLocks noGrp="1" noChangeArrowheads="1"/>
          </p:cNvSpPr>
          <p:nvPr>
            <p:ph idx="1"/>
          </p:nvPr>
        </p:nvSpPr>
        <p:spPr/>
        <p:txBody>
          <a:bodyPr/>
          <a:lstStyle/>
          <a:p>
            <a:pPr marL="0" indent="0" eaLnBrk="1" hangingPunct="1">
              <a:lnSpc>
                <a:spcPct val="90000"/>
              </a:lnSpc>
              <a:spcBef>
                <a:spcPct val="40000"/>
              </a:spcBef>
              <a:buNone/>
            </a:pPr>
            <a:r>
              <a:rPr lang="en-US" dirty="0"/>
              <a:t>Insulated rail joints shall be maintained in condition to prevent sufficient track circuit current from flowing between the rails separated by the insulation to cause a failure of any track circuit involved.</a:t>
            </a:r>
          </a:p>
          <a:p>
            <a:pPr marL="0" indent="0" eaLnBrk="1" hangingPunct="1">
              <a:lnSpc>
                <a:spcPct val="90000"/>
              </a:lnSpc>
              <a:spcBef>
                <a:spcPct val="40000"/>
              </a:spcBef>
              <a:buFontTx/>
              <a:buNone/>
            </a:pPr>
            <a:endParaRPr lang="en-US" altLang="en-US" dirty="0" smtClean="0">
              <a:cs typeface="Times New Roman" pitchFamily="18" charset="0"/>
            </a:endParaRPr>
          </a:p>
        </p:txBody>
      </p:sp>
      <p:sp>
        <p:nvSpPr>
          <p:cNvPr id="67588"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7F9BC80-3416-442C-8789-4DDA1354AE9F}" type="slidenum">
              <a:rPr lang="en-US" altLang="en-US" sz="2000">
                <a:solidFill>
                  <a:schemeClr val="tx2"/>
                </a:solidFill>
              </a:rPr>
              <a:pPr eaLnBrk="1" hangingPunct="1"/>
              <a:t>77</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Insulated Joint Definition</a:t>
            </a:r>
            <a:endParaRPr lang="en-US" dirty="0"/>
          </a:p>
        </p:txBody>
      </p:sp>
      <p:sp>
        <p:nvSpPr>
          <p:cNvPr id="3" name="Content Placeholder 2"/>
          <p:cNvSpPr>
            <a:spLocks noGrp="1"/>
          </p:cNvSpPr>
          <p:nvPr>
            <p:ph idx="1"/>
          </p:nvPr>
        </p:nvSpPr>
        <p:spPr/>
        <p:txBody>
          <a:bodyPr/>
          <a:lstStyle/>
          <a:p>
            <a:pPr marL="0" indent="0">
              <a:buNone/>
            </a:pPr>
            <a:r>
              <a:rPr lang="en-US" b="1" dirty="0"/>
              <a:t>§ 236.752 Joint, rail, insulated.</a:t>
            </a:r>
          </a:p>
          <a:p>
            <a:pPr marL="0" indent="0">
              <a:buNone/>
            </a:pPr>
            <a:r>
              <a:rPr lang="en-US" dirty="0"/>
              <a:t>A joint in which electrical insulation is provided between adjoining rails. </a:t>
            </a:r>
          </a:p>
          <a:p>
            <a:endParaRPr lang="en-US" dirty="0"/>
          </a:p>
        </p:txBody>
      </p:sp>
    </p:spTree>
    <p:extLst>
      <p:ext uri="{BB962C8B-B14F-4D97-AF65-F5344CB8AC3E}">
        <p14:creationId xmlns:p14="http://schemas.microsoft.com/office/powerpoint/2010/main" val="40110617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eaLnBrk="1" hangingPunct="1"/>
            <a:r>
              <a:rPr lang="en-US" altLang="en-US" sz="4000" dirty="0" smtClean="0"/>
              <a:t>236.60	Switch shunting circuit; use restricted.</a:t>
            </a:r>
          </a:p>
        </p:txBody>
      </p:sp>
      <p:sp>
        <p:nvSpPr>
          <p:cNvPr id="68611" name="Rectangle 3"/>
          <p:cNvSpPr>
            <a:spLocks noGrp="1" noChangeArrowheads="1"/>
          </p:cNvSpPr>
          <p:nvPr>
            <p:ph idx="1"/>
          </p:nvPr>
        </p:nvSpPr>
        <p:spPr/>
        <p:txBody>
          <a:bodyPr/>
          <a:lstStyle/>
          <a:p>
            <a:pPr marL="0" indent="0" eaLnBrk="1" hangingPunct="1">
              <a:spcBef>
                <a:spcPct val="40000"/>
              </a:spcBef>
              <a:buFontTx/>
              <a:buNone/>
            </a:pPr>
            <a:r>
              <a:rPr lang="en-US" altLang="en-US" sz="2800" dirty="0" smtClean="0">
                <a:cs typeface="Courier New" pitchFamily="49" charset="0"/>
              </a:rPr>
              <a:t>This rule prohibits the installation of switch shunting circuit except where track or control circuit is also opened through the switch circuit controller.</a:t>
            </a:r>
            <a:endParaRPr lang="en-US" altLang="en-US" sz="2800" dirty="0" smtClean="0">
              <a:cs typeface="Times New Roman" pitchFamily="18" charset="0"/>
            </a:endParaRPr>
          </a:p>
          <a:p>
            <a:pPr marL="0" indent="0" eaLnBrk="1" hangingPunct="1">
              <a:spcBef>
                <a:spcPct val="40000"/>
              </a:spcBef>
              <a:buFontTx/>
              <a:buNone/>
            </a:pPr>
            <a:r>
              <a:rPr lang="en-US" altLang="en-US" sz="2800" dirty="0" smtClean="0">
                <a:cs typeface="Courier New" pitchFamily="49" charset="0"/>
              </a:rPr>
              <a:t>This rule prohibits the use of a switch shunting circuit as the only method of protection.  The rule permits the use of a circuit to shunt the track circuit only if the circuit controller also opens the track circuit or a signal control circuit.</a:t>
            </a:r>
            <a:endParaRPr lang="en-US" altLang="en-US" sz="2800" dirty="0" smtClean="0">
              <a:cs typeface="Times New Roman" pitchFamily="18" charset="0"/>
            </a:endParaRPr>
          </a:p>
        </p:txBody>
      </p:sp>
      <p:sp>
        <p:nvSpPr>
          <p:cNvPr id="68612"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7D9592-685F-4057-B3A3-DBBB76B396FB}" type="slidenum">
              <a:rPr lang="en-US" altLang="en-US" sz="2000">
                <a:solidFill>
                  <a:schemeClr val="tx2"/>
                </a:solidFill>
              </a:rPr>
              <a:pPr eaLnBrk="1" hangingPunct="1"/>
              <a:t>79</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altLang="en-US" dirty="0" smtClean="0"/>
              <a:t>236.2 Grounds.</a:t>
            </a:r>
          </a:p>
        </p:txBody>
      </p:sp>
      <p:sp>
        <p:nvSpPr>
          <p:cNvPr id="8195" name="Rectangle 3"/>
          <p:cNvSpPr>
            <a:spLocks noGrp="1" noChangeArrowheads="1"/>
          </p:cNvSpPr>
          <p:nvPr>
            <p:ph type="body" idx="4294967295"/>
          </p:nvPr>
        </p:nvSpPr>
        <p:spPr>
          <a:xfrm>
            <a:off x="952500" y="1543289"/>
            <a:ext cx="7239000" cy="914400"/>
          </a:xfrm>
        </p:spPr>
        <p:txBody>
          <a:bodyPr/>
          <a:lstStyle/>
          <a:p>
            <a:pPr marL="60325" indent="-60325" algn="ctr">
              <a:lnSpc>
                <a:spcPct val="90000"/>
              </a:lnSpc>
              <a:spcBef>
                <a:spcPct val="0"/>
              </a:spcBef>
              <a:buFontTx/>
              <a:buNone/>
            </a:pPr>
            <a:r>
              <a:rPr lang="en-US" altLang="en-US" sz="2800" dirty="0" smtClean="0"/>
              <a:t>Each circuit shall be kept free of any ground or combination of grounds.</a:t>
            </a:r>
          </a:p>
        </p:txBody>
      </p:sp>
      <p:grpSp>
        <p:nvGrpSpPr>
          <p:cNvPr id="8217" name="Group 8216"/>
          <p:cNvGrpSpPr/>
          <p:nvPr/>
        </p:nvGrpSpPr>
        <p:grpSpPr>
          <a:xfrm>
            <a:off x="2743200" y="3459480"/>
            <a:ext cx="3657600" cy="2426970"/>
            <a:chOff x="2743200" y="3288030"/>
            <a:chExt cx="3657600" cy="2426970"/>
          </a:xfrm>
        </p:grpSpPr>
        <p:grpSp>
          <p:nvGrpSpPr>
            <p:cNvPr id="13" name="Group 12"/>
            <p:cNvGrpSpPr/>
            <p:nvPr/>
          </p:nvGrpSpPr>
          <p:grpSpPr>
            <a:xfrm>
              <a:off x="3244215" y="3322320"/>
              <a:ext cx="260985" cy="137160"/>
              <a:chOff x="3244215" y="3390899"/>
              <a:chExt cx="260985" cy="137160"/>
            </a:xfrm>
          </p:grpSpPr>
          <p:cxnSp>
            <p:nvCxnSpPr>
              <p:cNvPr id="3" name="Straight Connector 2"/>
              <p:cNvCxnSpPr/>
              <p:nvPr/>
            </p:nvCxnSpPr>
            <p:spPr bwMode="auto">
              <a:xfrm>
                <a:off x="3267075" y="3390900"/>
                <a:ext cx="0" cy="114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a:off x="3505200" y="3390899"/>
                <a:ext cx="0" cy="11430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3267075" y="3505200"/>
                <a:ext cx="23812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p:cNvSpPr/>
              <p:nvPr/>
            </p:nvSpPr>
            <p:spPr bwMode="auto">
              <a:xfrm>
                <a:off x="3244215" y="3482340"/>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8" name="Group 17"/>
            <p:cNvGrpSpPr/>
            <p:nvPr/>
          </p:nvGrpSpPr>
          <p:grpSpPr>
            <a:xfrm>
              <a:off x="3643312" y="3322320"/>
              <a:ext cx="260985" cy="137160"/>
              <a:chOff x="3244215" y="3390899"/>
              <a:chExt cx="260985" cy="137160"/>
            </a:xfrm>
          </p:grpSpPr>
          <p:cxnSp>
            <p:nvCxnSpPr>
              <p:cNvPr id="19" name="Straight Connector 18"/>
              <p:cNvCxnSpPr/>
              <p:nvPr/>
            </p:nvCxnSpPr>
            <p:spPr bwMode="auto">
              <a:xfrm>
                <a:off x="3267075" y="3390900"/>
                <a:ext cx="0" cy="114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3505200" y="3390899"/>
                <a:ext cx="0" cy="11430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3267075" y="3505200"/>
                <a:ext cx="23812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val 21"/>
              <p:cNvSpPr/>
              <p:nvPr/>
            </p:nvSpPr>
            <p:spPr bwMode="auto">
              <a:xfrm>
                <a:off x="3244215" y="3482340"/>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3" name="Group 22"/>
            <p:cNvGrpSpPr/>
            <p:nvPr/>
          </p:nvGrpSpPr>
          <p:grpSpPr>
            <a:xfrm>
              <a:off x="4648200" y="3379471"/>
              <a:ext cx="260985" cy="137160"/>
              <a:chOff x="3244215" y="3390899"/>
              <a:chExt cx="260985" cy="137160"/>
            </a:xfrm>
          </p:grpSpPr>
          <p:cxnSp>
            <p:nvCxnSpPr>
              <p:cNvPr id="24" name="Straight Connector 23"/>
              <p:cNvCxnSpPr/>
              <p:nvPr/>
            </p:nvCxnSpPr>
            <p:spPr bwMode="auto">
              <a:xfrm>
                <a:off x="3267075" y="3390900"/>
                <a:ext cx="0" cy="114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3505200" y="3390899"/>
                <a:ext cx="0" cy="11430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3267075" y="3505200"/>
                <a:ext cx="23812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26"/>
              <p:cNvSpPr/>
              <p:nvPr/>
            </p:nvSpPr>
            <p:spPr bwMode="auto">
              <a:xfrm>
                <a:off x="3244215" y="3482340"/>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cxnSp>
          <p:nvCxnSpPr>
            <p:cNvPr id="29" name="Straight Connector 28"/>
            <p:cNvCxnSpPr/>
            <p:nvPr/>
          </p:nvCxnSpPr>
          <p:spPr bwMode="auto">
            <a:xfrm>
              <a:off x="4137660" y="3333753"/>
              <a:ext cx="0" cy="114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flipV="1">
              <a:off x="4375785" y="3516631"/>
              <a:ext cx="0" cy="11430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4137660" y="3448053"/>
              <a:ext cx="23812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Oval 31"/>
            <p:cNvSpPr/>
            <p:nvPr/>
          </p:nvSpPr>
          <p:spPr bwMode="auto">
            <a:xfrm>
              <a:off x="4114800" y="3425193"/>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6" name="Straight Connector 15"/>
            <p:cNvCxnSpPr/>
            <p:nvPr/>
          </p:nvCxnSpPr>
          <p:spPr bwMode="auto">
            <a:xfrm>
              <a:off x="3904297" y="3333753"/>
              <a:ext cx="23336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a:off x="3505200" y="3333753"/>
              <a:ext cx="16097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a:off x="4375785" y="3630931"/>
              <a:ext cx="12001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flipV="1">
              <a:off x="4495800" y="3379472"/>
              <a:ext cx="0" cy="2514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4495800" y="3379470"/>
              <a:ext cx="175259"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4909185" y="3379470"/>
              <a:ext cx="50101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H="1">
              <a:off x="2743200" y="3322321"/>
              <a:ext cx="52387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a:off x="2743200" y="3322320"/>
              <a:ext cx="0" cy="17830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a:off x="2743200" y="5105400"/>
              <a:ext cx="104203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6" name="Group 55"/>
            <p:cNvGrpSpPr/>
            <p:nvPr/>
          </p:nvGrpSpPr>
          <p:grpSpPr>
            <a:xfrm>
              <a:off x="5334000" y="3288030"/>
              <a:ext cx="304800" cy="194312"/>
              <a:chOff x="5486400" y="3615688"/>
              <a:chExt cx="304800" cy="194312"/>
            </a:xfrm>
          </p:grpSpPr>
          <p:cxnSp>
            <p:nvCxnSpPr>
              <p:cNvPr id="52" name="Straight Connector 51"/>
              <p:cNvCxnSpPr/>
              <p:nvPr/>
            </p:nvCxnSpPr>
            <p:spPr bwMode="auto">
              <a:xfrm>
                <a:off x="5486400" y="3615688"/>
                <a:ext cx="3048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bwMode="auto">
              <a:xfrm>
                <a:off x="5486400" y="3810000"/>
                <a:ext cx="3048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a:off x="5557837" y="3615688"/>
                <a:ext cx="0" cy="19431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a:off x="5719762" y="3615688"/>
                <a:ext cx="0" cy="19431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9" name="Straight Connector 58"/>
            <p:cNvCxnSpPr/>
            <p:nvPr/>
          </p:nvCxnSpPr>
          <p:spPr bwMode="auto">
            <a:xfrm>
              <a:off x="5567362" y="3385186"/>
              <a:ext cx="833438" cy="571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a:off x="6400800" y="3379472"/>
              <a:ext cx="0" cy="172592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2" name="Straight Connector 8191"/>
            <p:cNvCxnSpPr/>
            <p:nvPr/>
          </p:nvCxnSpPr>
          <p:spPr bwMode="auto">
            <a:xfrm flipH="1">
              <a:off x="4267200" y="5105400"/>
              <a:ext cx="21336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93" name="Rectangle 8192"/>
            <p:cNvSpPr/>
            <p:nvPr/>
          </p:nvSpPr>
          <p:spPr bwMode="auto">
            <a:xfrm>
              <a:off x="3689031" y="5181600"/>
              <a:ext cx="686754" cy="533400"/>
            </a:xfrm>
            <a:prstGeom prst="rect">
              <a:avLst/>
            </a:prstGeom>
            <a:solidFill>
              <a:schemeClr val="bg1"/>
            </a:solid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198" name="Rectangle 8197"/>
            <p:cNvSpPr/>
            <p:nvPr/>
          </p:nvSpPr>
          <p:spPr bwMode="auto">
            <a:xfrm>
              <a:off x="3785234" y="5105400"/>
              <a:ext cx="45719" cy="76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1" name="Rectangle 70"/>
            <p:cNvSpPr/>
            <p:nvPr/>
          </p:nvSpPr>
          <p:spPr bwMode="auto">
            <a:xfrm>
              <a:off x="4264340" y="5105400"/>
              <a:ext cx="45719" cy="76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8210" name="Group 8209"/>
          <p:cNvGrpSpPr/>
          <p:nvPr/>
        </p:nvGrpSpPr>
        <p:grpSpPr>
          <a:xfrm>
            <a:off x="5029201" y="3559494"/>
            <a:ext cx="228600" cy="963928"/>
            <a:chOff x="4953000" y="3379472"/>
            <a:chExt cx="228600" cy="963928"/>
          </a:xfrm>
        </p:grpSpPr>
        <p:cxnSp>
          <p:nvCxnSpPr>
            <p:cNvPr id="8202" name="Straight Connector 8201"/>
            <p:cNvCxnSpPr/>
            <p:nvPr/>
          </p:nvCxnSpPr>
          <p:spPr bwMode="auto">
            <a:xfrm>
              <a:off x="5067300" y="3379472"/>
              <a:ext cx="0" cy="86296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4" name="Straight Connector 8203"/>
            <p:cNvCxnSpPr/>
            <p:nvPr/>
          </p:nvCxnSpPr>
          <p:spPr bwMode="auto">
            <a:xfrm>
              <a:off x="4953000" y="424243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Straight Connector 8205"/>
            <p:cNvCxnSpPr/>
            <p:nvPr/>
          </p:nvCxnSpPr>
          <p:spPr bwMode="auto">
            <a:xfrm>
              <a:off x="4991100" y="4292918"/>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9" name="Straight Connector 8208"/>
            <p:cNvCxnSpPr/>
            <p:nvPr/>
          </p:nvCxnSpPr>
          <p:spPr bwMode="auto">
            <a:xfrm>
              <a:off x="5048250" y="4343400"/>
              <a:ext cx="381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4" name="Group 83"/>
          <p:cNvGrpSpPr/>
          <p:nvPr/>
        </p:nvGrpSpPr>
        <p:grpSpPr>
          <a:xfrm>
            <a:off x="3005136" y="3505203"/>
            <a:ext cx="228600" cy="963928"/>
            <a:chOff x="4953000" y="3379472"/>
            <a:chExt cx="228600" cy="963928"/>
          </a:xfrm>
        </p:grpSpPr>
        <p:cxnSp>
          <p:nvCxnSpPr>
            <p:cNvPr id="85" name="Straight Connector 84"/>
            <p:cNvCxnSpPr/>
            <p:nvPr/>
          </p:nvCxnSpPr>
          <p:spPr bwMode="auto">
            <a:xfrm>
              <a:off x="5067300" y="3379472"/>
              <a:ext cx="0" cy="86296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p:cNvCxnSpPr/>
            <p:nvPr/>
          </p:nvCxnSpPr>
          <p:spPr bwMode="auto">
            <a:xfrm>
              <a:off x="4953000" y="424243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p:nvPr/>
          </p:nvCxnSpPr>
          <p:spPr bwMode="auto">
            <a:xfrm>
              <a:off x="4991100" y="4292918"/>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p:nvPr/>
          </p:nvCxnSpPr>
          <p:spPr bwMode="auto">
            <a:xfrm>
              <a:off x="5048250" y="4343400"/>
              <a:ext cx="381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212" name="Freeform 8211"/>
          <p:cNvSpPr/>
          <p:nvPr/>
        </p:nvSpPr>
        <p:spPr bwMode="auto">
          <a:xfrm>
            <a:off x="3138488" y="4514850"/>
            <a:ext cx="1928813" cy="118709"/>
          </a:xfrm>
          <a:custGeom>
            <a:avLst/>
            <a:gdLst>
              <a:gd name="connsiteX0" fmla="*/ 0 w 1928813"/>
              <a:gd name="connsiteY0" fmla="*/ 0 h 118709"/>
              <a:gd name="connsiteX1" fmla="*/ 314325 w 1928813"/>
              <a:gd name="connsiteY1" fmla="*/ 100013 h 118709"/>
              <a:gd name="connsiteX2" fmla="*/ 666750 w 1928813"/>
              <a:gd name="connsiteY2" fmla="*/ 114300 h 118709"/>
              <a:gd name="connsiteX3" fmla="*/ 1081088 w 1928813"/>
              <a:gd name="connsiteY3" fmla="*/ 47625 h 118709"/>
              <a:gd name="connsiteX4" fmla="*/ 1509713 w 1928813"/>
              <a:gd name="connsiteY4" fmla="*/ 76200 h 118709"/>
              <a:gd name="connsiteX5" fmla="*/ 1928813 w 1928813"/>
              <a:gd name="connsiteY5" fmla="*/ 9525 h 11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8813" h="118709">
                <a:moveTo>
                  <a:pt x="0" y="0"/>
                </a:moveTo>
                <a:cubicBezTo>
                  <a:pt x="101600" y="40481"/>
                  <a:pt x="203200" y="80963"/>
                  <a:pt x="314325" y="100013"/>
                </a:cubicBezTo>
                <a:cubicBezTo>
                  <a:pt x="425450" y="119063"/>
                  <a:pt x="538956" y="123031"/>
                  <a:pt x="666750" y="114300"/>
                </a:cubicBezTo>
                <a:cubicBezTo>
                  <a:pt x="794544" y="105569"/>
                  <a:pt x="940594" y="53975"/>
                  <a:pt x="1081088" y="47625"/>
                </a:cubicBezTo>
                <a:cubicBezTo>
                  <a:pt x="1221582" y="41275"/>
                  <a:pt x="1368426" y="82550"/>
                  <a:pt x="1509713" y="76200"/>
                </a:cubicBezTo>
                <a:cubicBezTo>
                  <a:pt x="1651000" y="69850"/>
                  <a:pt x="1855788" y="20637"/>
                  <a:pt x="1928813" y="9525"/>
                </a:cubicBezTo>
              </a:path>
            </a:pathLst>
          </a:custGeom>
          <a:no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8215" name="Group 8214"/>
          <p:cNvGrpSpPr/>
          <p:nvPr/>
        </p:nvGrpSpPr>
        <p:grpSpPr>
          <a:xfrm>
            <a:off x="5257801" y="3794281"/>
            <a:ext cx="457198" cy="297178"/>
            <a:chOff x="5257800" y="3577594"/>
            <a:chExt cx="457198" cy="297178"/>
          </a:xfrm>
        </p:grpSpPr>
        <p:cxnSp>
          <p:nvCxnSpPr>
            <p:cNvPr id="96" name="Straight Connector 95"/>
            <p:cNvCxnSpPr/>
            <p:nvPr/>
          </p:nvCxnSpPr>
          <p:spPr bwMode="auto">
            <a:xfrm>
              <a:off x="5367337" y="3577594"/>
              <a:ext cx="0" cy="114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Arrow Connector 96"/>
            <p:cNvCxnSpPr/>
            <p:nvPr/>
          </p:nvCxnSpPr>
          <p:spPr bwMode="auto">
            <a:xfrm flipV="1">
              <a:off x="5605462" y="3760472"/>
              <a:ext cx="0" cy="11430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p:cNvCxnSpPr/>
            <p:nvPr/>
          </p:nvCxnSpPr>
          <p:spPr bwMode="auto">
            <a:xfrm>
              <a:off x="5367337" y="3691894"/>
              <a:ext cx="238125" cy="685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Oval 98"/>
            <p:cNvSpPr/>
            <p:nvPr/>
          </p:nvSpPr>
          <p:spPr bwMode="auto">
            <a:xfrm>
              <a:off x="5344477" y="3669034"/>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8214" name="Straight Connector 8213"/>
            <p:cNvCxnSpPr/>
            <p:nvPr/>
          </p:nvCxnSpPr>
          <p:spPr bwMode="auto">
            <a:xfrm flipH="1">
              <a:off x="5257800" y="3577594"/>
              <a:ext cx="10953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Straight Connector 101"/>
            <p:cNvCxnSpPr/>
            <p:nvPr/>
          </p:nvCxnSpPr>
          <p:spPr bwMode="auto">
            <a:xfrm flipH="1">
              <a:off x="5605462" y="3874772"/>
              <a:ext cx="10953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20" name="Group 8219"/>
          <p:cNvGrpSpPr/>
          <p:nvPr/>
        </p:nvGrpSpPr>
        <p:grpSpPr>
          <a:xfrm>
            <a:off x="5312569" y="3804758"/>
            <a:ext cx="326231" cy="177165"/>
            <a:chOff x="6836569" y="2667000"/>
            <a:chExt cx="326231" cy="177165"/>
          </a:xfrm>
        </p:grpSpPr>
        <p:sp>
          <p:nvSpPr>
            <p:cNvPr id="8218" name="Rectangle 8217"/>
            <p:cNvSpPr/>
            <p:nvPr/>
          </p:nvSpPr>
          <p:spPr bwMode="auto">
            <a:xfrm>
              <a:off x="6836569" y="2718437"/>
              <a:ext cx="326231" cy="12572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91" name="Group 90"/>
            <p:cNvGrpSpPr/>
            <p:nvPr/>
          </p:nvGrpSpPr>
          <p:grpSpPr>
            <a:xfrm>
              <a:off x="6877050" y="2667000"/>
              <a:ext cx="260985" cy="137160"/>
              <a:chOff x="3244215" y="3390899"/>
              <a:chExt cx="260985" cy="137160"/>
            </a:xfrm>
          </p:grpSpPr>
          <p:cxnSp>
            <p:nvCxnSpPr>
              <p:cNvPr id="92" name="Straight Connector 91"/>
              <p:cNvCxnSpPr/>
              <p:nvPr/>
            </p:nvCxnSpPr>
            <p:spPr bwMode="auto">
              <a:xfrm>
                <a:off x="3267075" y="3390900"/>
                <a:ext cx="0" cy="114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Arrow Connector 92"/>
              <p:cNvCxnSpPr/>
              <p:nvPr/>
            </p:nvCxnSpPr>
            <p:spPr bwMode="auto">
              <a:xfrm>
                <a:off x="3505200" y="3390899"/>
                <a:ext cx="0" cy="11430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Connector 93"/>
              <p:cNvCxnSpPr/>
              <p:nvPr/>
            </p:nvCxnSpPr>
            <p:spPr bwMode="auto">
              <a:xfrm>
                <a:off x="3267075" y="3505200"/>
                <a:ext cx="23812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Oval 94"/>
              <p:cNvSpPr/>
              <p:nvPr/>
            </p:nvSpPr>
            <p:spPr bwMode="auto">
              <a:xfrm>
                <a:off x="3244215" y="3482340"/>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cxnSp>
        <p:nvCxnSpPr>
          <p:cNvPr id="109" name="Straight Arrow Connector 108"/>
          <p:cNvCxnSpPr/>
          <p:nvPr/>
        </p:nvCxnSpPr>
        <p:spPr bwMode="auto">
          <a:xfrm>
            <a:off x="5605463" y="3799995"/>
            <a:ext cx="0" cy="11430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21" name="TextBox 8220"/>
          <p:cNvSpPr txBox="1"/>
          <p:nvPr/>
        </p:nvSpPr>
        <p:spPr>
          <a:xfrm>
            <a:off x="4972266" y="2629139"/>
            <a:ext cx="1011815" cy="707886"/>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Control</a:t>
            </a:r>
          </a:p>
          <a:p>
            <a:pPr algn="ctr"/>
            <a:r>
              <a:rPr lang="en-US" sz="2000" dirty="0" smtClean="0">
                <a:latin typeface="Arial" panose="020B0604020202020204" pitchFamily="34" charset="0"/>
                <a:cs typeface="Arial" panose="020B0604020202020204" pitchFamily="34" charset="0"/>
              </a:rPr>
              <a:t>Relay</a:t>
            </a:r>
            <a:endParaRPr lang="en-US" sz="2000" dirty="0">
              <a:latin typeface="Arial" panose="020B0604020202020204" pitchFamily="34" charset="0"/>
              <a:cs typeface="Arial" panose="020B0604020202020204" pitchFamily="34" charset="0"/>
            </a:endParaRPr>
          </a:p>
        </p:txBody>
      </p:sp>
      <p:sp>
        <p:nvSpPr>
          <p:cNvPr id="8222" name="TextBox 8221"/>
          <p:cNvSpPr txBox="1"/>
          <p:nvPr/>
        </p:nvSpPr>
        <p:spPr>
          <a:xfrm>
            <a:off x="4531308" y="5486340"/>
            <a:ext cx="995785" cy="400110"/>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Battery</a:t>
            </a:r>
            <a:endParaRPr lang="en-US" sz="2000" dirty="0">
              <a:latin typeface="Arial" panose="020B0604020202020204" pitchFamily="34" charset="0"/>
              <a:cs typeface="Arial" panose="020B0604020202020204" pitchFamily="34" charset="0"/>
            </a:endParaRPr>
          </a:p>
        </p:txBody>
      </p:sp>
      <p:sp>
        <p:nvSpPr>
          <p:cNvPr id="8223" name="TextBox 8222"/>
          <p:cNvSpPr txBox="1"/>
          <p:nvPr/>
        </p:nvSpPr>
        <p:spPr>
          <a:xfrm>
            <a:off x="6629399" y="2486978"/>
            <a:ext cx="1931939" cy="830997"/>
          </a:xfrm>
          <a:prstGeom prst="rect">
            <a:avLst/>
          </a:prstGeom>
          <a:noFill/>
        </p:spPr>
        <p:txBody>
          <a:bodyPr wrap="none" rtlCol="0">
            <a:spAutoFit/>
          </a:bodyPr>
          <a:lstStyle/>
          <a:p>
            <a:pPr algn="ctr"/>
            <a:r>
              <a:rPr lang="en-US"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Relay falsely</a:t>
            </a:r>
          </a:p>
          <a:p>
            <a:pPr algn="ctr"/>
            <a:r>
              <a:rPr lang="en-US"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energized</a:t>
            </a:r>
            <a:endParaRPr lang="en-US"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4" name="Bent Arrow 63"/>
          <p:cNvSpPr/>
          <p:nvPr/>
        </p:nvSpPr>
        <p:spPr bwMode="auto">
          <a:xfrm rot="10800000">
            <a:off x="5934819" y="3294634"/>
            <a:ext cx="1524000" cy="938211"/>
          </a:xfrm>
          <a:prstGeom prst="ben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5" name="Rectangle 4"/>
          <p:cNvSpPr>
            <a:spLocks noChangeArrowheads="1"/>
          </p:cNvSpPr>
          <p:nvPr/>
        </p:nvSpPr>
        <p:spPr bwMode="auto">
          <a:xfrm>
            <a:off x="8610600" y="6324600"/>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1A0DE6-9E6D-42EC-A6C8-1B244EAF4B9C}" type="slidenum">
              <a:rPr lang="en-US" altLang="en-US" sz="2000">
                <a:solidFill>
                  <a:schemeClr val="tx2"/>
                </a:solidFill>
              </a:rPr>
              <a:pPr eaLnBrk="1" hangingPunct="1"/>
              <a:t>8</a:t>
            </a:fld>
            <a:endParaRPr lang="en-US" altLang="en-US" sz="20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10"/>
                                        </p:tgtEl>
                                        <p:attrNameLst>
                                          <p:attrName>style.visibility</p:attrName>
                                        </p:attrNameLst>
                                      </p:cBhvr>
                                      <p:to>
                                        <p:strVal val="visible"/>
                                      </p:to>
                                    </p:set>
                                    <p:animEffect transition="in" filter="fade">
                                      <p:cBhvr>
                                        <p:cTn id="7" dur="500"/>
                                        <p:tgtEl>
                                          <p:spTgt spid="8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212"/>
                                        </p:tgtEl>
                                        <p:attrNameLst>
                                          <p:attrName>style.visibility</p:attrName>
                                        </p:attrNameLst>
                                      </p:cBhvr>
                                      <p:to>
                                        <p:strVal val="visible"/>
                                      </p:to>
                                    </p:set>
                                    <p:animEffect transition="in" filter="wipe(left)">
                                      <p:cBhvr>
                                        <p:cTn id="16" dur="500"/>
                                        <p:tgtEl>
                                          <p:spTgt spid="8212"/>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8220"/>
                                        </p:tgtEl>
                                        <p:attrNameLst>
                                          <p:attrName>style.visibility</p:attrName>
                                        </p:attrNameLst>
                                      </p:cBhvr>
                                      <p:to>
                                        <p:strVal val="visible"/>
                                      </p:to>
                                    </p:set>
                                    <p:animEffect transition="in" filter="wipe(down)">
                                      <p:cBhvr>
                                        <p:cTn id="20" dur="500"/>
                                        <p:tgtEl>
                                          <p:spTgt spid="822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223"/>
                                        </p:tgtEl>
                                        <p:attrNameLst>
                                          <p:attrName>style.visibility</p:attrName>
                                        </p:attrNameLst>
                                      </p:cBhvr>
                                      <p:to>
                                        <p:strVal val="visible"/>
                                      </p:to>
                                    </p:set>
                                    <p:animEffect transition="in" filter="fade">
                                      <p:cBhvr>
                                        <p:cTn id="24" dur="500"/>
                                        <p:tgtEl>
                                          <p:spTgt spid="8223"/>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right)">
                                      <p:cBhvr>
                                        <p:cTn id="2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 grpId="0" animBg="1"/>
      <p:bldP spid="8223" grpId="0"/>
      <p:bldP spid="6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Wires and Cables</a:t>
            </a:r>
            <a:endParaRPr lang="en-US" dirty="0"/>
          </a:p>
        </p:txBody>
      </p:sp>
    </p:spTree>
    <p:extLst>
      <p:ext uri="{BB962C8B-B14F-4D97-AF65-F5344CB8AC3E}">
        <p14:creationId xmlns:p14="http://schemas.microsoft.com/office/powerpoint/2010/main" val="10941554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eaLnBrk="1" hangingPunct="1"/>
            <a:r>
              <a:rPr lang="en-US" altLang="en-US" sz="4000" dirty="0" smtClean="0"/>
              <a:t>236.71	Signal wires on pole line and aerial cable.</a:t>
            </a:r>
          </a:p>
        </p:txBody>
      </p:sp>
      <p:sp>
        <p:nvSpPr>
          <p:cNvPr id="69635" name="Rectangle 3"/>
          <p:cNvSpPr>
            <a:spLocks noGrp="1" noChangeArrowheads="1"/>
          </p:cNvSpPr>
          <p:nvPr>
            <p:ph idx="1"/>
          </p:nvPr>
        </p:nvSpPr>
        <p:spPr>
          <a:xfrm>
            <a:off x="685800" y="1981200"/>
            <a:ext cx="4660762" cy="4114800"/>
          </a:xfrm>
        </p:spPr>
        <p:txBody>
          <a:bodyPr/>
          <a:lstStyle/>
          <a:p>
            <a:pPr marL="0" indent="0" eaLnBrk="1" hangingPunct="1">
              <a:lnSpc>
                <a:spcPct val="90000"/>
              </a:lnSpc>
              <a:buNone/>
            </a:pPr>
            <a:r>
              <a:rPr lang="en-US" sz="3000" dirty="0"/>
              <a:t>Signal wire on pole line shall be securely tied in on insulator properly fastened to </a:t>
            </a:r>
            <a:r>
              <a:rPr lang="en-US" sz="3000" dirty="0" err="1"/>
              <a:t>crossarm</a:t>
            </a:r>
            <a:r>
              <a:rPr lang="en-US" sz="3000" dirty="0"/>
              <a:t> or bracket supported by pole or other support.  Signal wire shall not interfere with, or be interfered by, other wires on the pole line. </a:t>
            </a:r>
            <a:r>
              <a:rPr lang="en-US" sz="3000" dirty="0" smtClean="0"/>
              <a:t>Aerial </a:t>
            </a:r>
            <a:r>
              <a:rPr lang="en-US" sz="3000" dirty="0"/>
              <a:t>cable shall be supported by messenger.</a:t>
            </a:r>
          </a:p>
          <a:p>
            <a:pPr marL="0" indent="0" eaLnBrk="1" hangingPunct="1">
              <a:lnSpc>
                <a:spcPct val="90000"/>
              </a:lnSpc>
              <a:buFontTx/>
              <a:buNone/>
            </a:pPr>
            <a:r>
              <a:rPr lang="en-US" altLang="en-US" sz="2800" dirty="0" smtClean="0">
                <a:cs typeface="Courier New" pitchFamily="49" charset="0"/>
              </a:rPr>
              <a:t>.</a:t>
            </a:r>
            <a:endParaRPr lang="en-US" altLang="en-US" sz="2800" dirty="0" smtClean="0">
              <a:cs typeface="Times New Roman" pitchFamily="18" charset="0"/>
            </a:endParaRPr>
          </a:p>
        </p:txBody>
      </p:sp>
      <p:sp>
        <p:nvSpPr>
          <p:cNvPr id="69636"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3D6AD1-B770-41AA-8652-B07282139C7A}" type="slidenum">
              <a:rPr lang="en-US" altLang="en-US" sz="2000">
                <a:solidFill>
                  <a:schemeClr val="tx2"/>
                </a:solidFill>
              </a:rPr>
              <a:pPr eaLnBrk="1" hangingPunct="1"/>
              <a:t>81</a:t>
            </a:fld>
            <a:endParaRPr lang="en-US" altLang="en-US" sz="2000">
              <a:solidFill>
                <a:schemeClr val="tx2"/>
              </a:solidFill>
            </a:endParaRPr>
          </a:p>
        </p:txBody>
      </p:sp>
      <p:pic>
        <p:nvPicPr>
          <p:cNvPr id="5" name="Picture 5" descr="UP 01"/>
          <p:cNvPicPr>
            <a:picLocks noChangeAspect="1" noChangeArrowheads="1"/>
          </p:cNvPicPr>
          <p:nvPr/>
        </p:nvPicPr>
        <p:blipFill>
          <a:blip r:embed="rId3" cstate="print">
            <a:lum contrast="12000"/>
            <a:extLst>
              <a:ext uri="{28A0092B-C50C-407E-A947-70E740481C1C}">
                <a14:useLocalDpi xmlns:a14="http://schemas.microsoft.com/office/drawing/2010/main" val="0"/>
              </a:ext>
            </a:extLst>
          </a:blip>
          <a:srcRect/>
          <a:stretch>
            <a:fillRect/>
          </a:stretch>
        </p:blipFill>
        <p:spPr bwMode="auto">
          <a:xfrm>
            <a:off x="5346562" y="2590800"/>
            <a:ext cx="34323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ctr" eaLnBrk="1" hangingPunct="1"/>
            <a:r>
              <a:rPr lang="en-US" altLang="en-US" sz="4000" dirty="0" smtClean="0"/>
              <a:t>236.73 Open-wire transmission line; clearance to other circuits.</a:t>
            </a:r>
          </a:p>
        </p:txBody>
      </p:sp>
      <p:sp>
        <p:nvSpPr>
          <p:cNvPr id="72707" name="Rectangle 5"/>
          <p:cNvSpPr>
            <a:spLocks noGrp="1" noChangeArrowheads="1"/>
          </p:cNvSpPr>
          <p:nvPr>
            <p:ph idx="1"/>
          </p:nvPr>
        </p:nvSpPr>
        <p:spPr>
          <a:xfrm>
            <a:off x="685799" y="1981200"/>
            <a:ext cx="4426921" cy="4114800"/>
          </a:xfrm>
        </p:spPr>
        <p:txBody>
          <a:bodyPr/>
          <a:lstStyle/>
          <a:p>
            <a:pPr marL="0" indent="0" eaLnBrk="1" hangingPunct="1">
              <a:spcBef>
                <a:spcPct val="45000"/>
              </a:spcBef>
              <a:buFontTx/>
              <a:buNone/>
            </a:pPr>
            <a:r>
              <a:rPr lang="en-US" altLang="en-US" dirty="0" smtClean="0">
                <a:cs typeface="Courier New" pitchFamily="49" charset="0"/>
              </a:rPr>
              <a:t>This rule requires that open-wire transmission lines of 750 volts or more be placed at least four feet above the nearest </a:t>
            </a:r>
            <a:r>
              <a:rPr lang="en-US" altLang="en-US" dirty="0" err="1" smtClean="0">
                <a:cs typeface="Courier New" pitchFamily="49" charset="0"/>
              </a:rPr>
              <a:t>crossarm</a:t>
            </a:r>
            <a:r>
              <a:rPr lang="en-US" altLang="en-US" dirty="0" smtClean="0">
                <a:cs typeface="Courier New" pitchFamily="49" charset="0"/>
              </a:rPr>
              <a:t> carrying signal or communication wires.</a:t>
            </a:r>
            <a:endParaRPr lang="en-US" altLang="en-US" dirty="0" smtClean="0"/>
          </a:p>
        </p:txBody>
      </p:sp>
      <p:sp>
        <p:nvSpPr>
          <p:cNvPr id="72708" name="Rectangle 6"/>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D21D08-74F5-4B25-A390-68A23E49A8BB}" type="slidenum">
              <a:rPr lang="en-US" altLang="en-US" sz="2000">
                <a:solidFill>
                  <a:schemeClr val="tx2"/>
                </a:solidFill>
              </a:rPr>
              <a:pPr eaLnBrk="1" hangingPunct="1"/>
              <a:t>82</a:t>
            </a:fld>
            <a:endParaRPr lang="en-US" altLang="en-US" sz="2000">
              <a:solidFill>
                <a:schemeClr val="tx2"/>
              </a:solidFill>
            </a:endParaRPr>
          </a:p>
        </p:txBody>
      </p:sp>
      <p:pic>
        <p:nvPicPr>
          <p:cNvPr id="1026" name="Picture 2" descr="http://www.annsgarden.com/telecom/Fig0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721" y="2362200"/>
            <a:ext cx="3640754" cy="3524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Open Line Wire Definition</a:t>
            </a:r>
            <a:endParaRPr lang="en-US" dirty="0"/>
          </a:p>
        </p:txBody>
      </p:sp>
      <p:sp>
        <p:nvSpPr>
          <p:cNvPr id="3" name="Content Placeholder 2"/>
          <p:cNvSpPr>
            <a:spLocks noGrp="1"/>
          </p:cNvSpPr>
          <p:nvPr>
            <p:ph idx="1"/>
          </p:nvPr>
        </p:nvSpPr>
        <p:spPr/>
        <p:txBody>
          <a:bodyPr/>
          <a:lstStyle/>
          <a:p>
            <a:pPr marL="0" indent="0">
              <a:buNone/>
            </a:pPr>
            <a:r>
              <a:rPr lang="en-US" b="1" dirty="0"/>
              <a:t>§ 236.754 Line, open wire.</a:t>
            </a:r>
          </a:p>
          <a:p>
            <a:pPr marL="0" indent="0">
              <a:buNone/>
            </a:pPr>
            <a:r>
              <a:rPr lang="en-US" dirty="0"/>
              <a:t>An overhead wire line consisting of single conductors as opposed to multiple-conductor cables. </a:t>
            </a:r>
          </a:p>
          <a:p>
            <a:endParaRPr lang="en-US" dirty="0"/>
          </a:p>
        </p:txBody>
      </p:sp>
    </p:spTree>
    <p:extLst>
      <p:ext uri="{BB962C8B-B14F-4D97-AF65-F5344CB8AC3E}">
        <p14:creationId xmlns:p14="http://schemas.microsoft.com/office/powerpoint/2010/main" val="22334915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ctr" eaLnBrk="1" hangingPunct="1"/>
            <a:r>
              <a:rPr lang="en-US" altLang="en-US" sz="4000" dirty="0" smtClean="0"/>
              <a:t>236.74 Protection of insulated wire; splice in underground cable.</a:t>
            </a:r>
          </a:p>
        </p:txBody>
      </p:sp>
      <p:sp>
        <p:nvSpPr>
          <p:cNvPr id="73731" name="Rectangle 3"/>
          <p:cNvSpPr>
            <a:spLocks noGrp="1" noChangeArrowheads="1"/>
          </p:cNvSpPr>
          <p:nvPr>
            <p:ph idx="1"/>
          </p:nvPr>
        </p:nvSpPr>
        <p:spPr/>
        <p:txBody>
          <a:bodyPr/>
          <a:lstStyle/>
          <a:p>
            <a:pPr marL="0" indent="0" eaLnBrk="1" hangingPunct="1">
              <a:spcBef>
                <a:spcPct val="45000"/>
              </a:spcBef>
              <a:buFontTx/>
              <a:buNone/>
            </a:pPr>
            <a:r>
              <a:rPr lang="en-US" altLang="en-US" sz="2800" dirty="0" smtClean="0">
                <a:cs typeface="Courier New" pitchFamily="49" charset="0"/>
              </a:rPr>
              <a:t>Insulated wire must be placed in wire runs, strung on pole line, or messenger, or buried in a manner that it cannot be damaged.</a:t>
            </a:r>
            <a:endParaRPr lang="en-US" altLang="en-US" sz="2800" dirty="0" smtClean="0">
              <a:cs typeface="Times New Roman" pitchFamily="18" charset="0"/>
            </a:endParaRPr>
          </a:p>
          <a:p>
            <a:pPr marL="0" indent="0" eaLnBrk="1" hangingPunct="1">
              <a:spcBef>
                <a:spcPct val="45000"/>
              </a:spcBef>
              <a:buFontTx/>
              <a:buNone/>
            </a:pPr>
            <a:r>
              <a:rPr lang="en-US" altLang="en-US" sz="2800" dirty="0" smtClean="0">
                <a:cs typeface="Courier New" pitchFamily="49" charset="0"/>
              </a:rPr>
              <a:t>No insulated wire or conductor should be punctured for test proposes.</a:t>
            </a:r>
            <a:endParaRPr lang="en-US" altLang="en-US" sz="2800" dirty="0" smtClean="0">
              <a:cs typeface="Times New Roman" pitchFamily="18" charset="0"/>
            </a:endParaRPr>
          </a:p>
          <a:p>
            <a:pPr marL="0" indent="0" eaLnBrk="1" hangingPunct="1">
              <a:spcBef>
                <a:spcPct val="45000"/>
              </a:spcBef>
              <a:buFontTx/>
              <a:buNone/>
            </a:pPr>
            <a:r>
              <a:rPr lang="en-US" altLang="en-US" sz="2800" dirty="0" smtClean="0">
                <a:cs typeface="Courier New" pitchFamily="49" charset="0"/>
              </a:rPr>
              <a:t>This rule does not permit temporary installation of cable or wires on top of the ground.</a:t>
            </a:r>
            <a:endParaRPr lang="en-US" altLang="en-US" sz="2800" dirty="0" smtClean="0"/>
          </a:p>
        </p:txBody>
      </p:sp>
      <p:sp>
        <p:nvSpPr>
          <p:cNvPr id="73732"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F78EBF-D47F-451C-B920-99DEC8ED9A04}" type="slidenum">
              <a:rPr lang="en-US" altLang="en-US" sz="2000">
                <a:solidFill>
                  <a:schemeClr val="tx2"/>
                </a:solidFill>
              </a:rPr>
              <a:pPr eaLnBrk="1" hangingPunct="1"/>
              <a:t>84</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ctr" eaLnBrk="1" hangingPunct="1"/>
            <a:r>
              <a:rPr lang="en-US" altLang="en-US" sz="4000" dirty="0" smtClean="0"/>
              <a:t>236.76 Tagging of wires and interference of wires or tags with signal apparatus.</a:t>
            </a:r>
          </a:p>
        </p:txBody>
      </p:sp>
      <p:sp>
        <p:nvSpPr>
          <p:cNvPr id="74755" name="Rectangle 3"/>
          <p:cNvSpPr>
            <a:spLocks noGrp="1" noChangeArrowheads="1"/>
          </p:cNvSpPr>
          <p:nvPr>
            <p:ph idx="1"/>
          </p:nvPr>
        </p:nvSpPr>
        <p:spPr>
          <a:xfrm>
            <a:off x="304800" y="2209800"/>
            <a:ext cx="8001000" cy="4098925"/>
          </a:xfrm>
        </p:spPr>
        <p:txBody>
          <a:bodyPr/>
          <a:lstStyle/>
          <a:p>
            <a:pPr marL="0" indent="0" eaLnBrk="1" hangingPunct="1">
              <a:spcBef>
                <a:spcPts val="0"/>
              </a:spcBef>
              <a:buNone/>
            </a:pPr>
            <a:r>
              <a:rPr lang="en-US" dirty="0"/>
              <a:t>Each wire shall be tagged </a:t>
            </a:r>
            <a:endParaRPr lang="en-US" dirty="0" smtClean="0"/>
          </a:p>
          <a:p>
            <a:pPr marL="0" indent="0" eaLnBrk="1" hangingPunct="1">
              <a:spcBef>
                <a:spcPts val="0"/>
              </a:spcBef>
              <a:buNone/>
            </a:pPr>
            <a:r>
              <a:rPr lang="en-US" dirty="0" smtClean="0"/>
              <a:t>or </a:t>
            </a:r>
            <a:r>
              <a:rPr lang="en-US" dirty="0"/>
              <a:t>otherwise so marked </a:t>
            </a:r>
            <a:endParaRPr lang="en-US" dirty="0" smtClean="0"/>
          </a:p>
          <a:p>
            <a:pPr marL="0" indent="0" eaLnBrk="1" hangingPunct="1">
              <a:spcBef>
                <a:spcPts val="0"/>
              </a:spcBef>
              <a:buNone/>
            </a:pPr>
            <a:r>
              <a:rPr lang="en-US" dirty="0" smtClean="0"/>
              <a:t>that </a:t>
            </a:r>
            <a:r>
              <a:rPr lang="en-US" dirty="0"/>
              <a:t>it can be identified at </a:t>
            </a:r>
            <a:endParaRPr lang="en-US" dirty="0" smtClean="0"/>
          </a:p>
          <a:p>
            <a:pPr marL="0" indent="0" eaLnBrk="1" hangingPunct="1">
              <a:spcBef>
                <a:spcPts val="0"/>
              </a:spcBef>
              <a:buNone/>
            </a:pPr>
            <a:r>
              <a:rPr lang="en-US" dirty="0" smtClean="0"/>
              <a:t>each </a:t>
            </a:r>
            <a:r>
              <a:rPr lang="en-US" dirty="0"/>
              <a:t>terminal. Tags and </a:t>
            </a:r>
            <a:endParaRPr lang="en-US" dirty="0" smtClean="0"/>
          </a:p>
          <a:p>
            <a:pPr marL="0" indent="0" eaLnBrk="1" hangingPunct="1">
              <a:spcBef>
                <a:spcPts val="0"/>
              </a:spcBef>
              <a:buNone/>
            </a:pPr>
            <a:r>
              <a:rPr lang="en-US" dirty="0" smtClean="0"/>
              <a:t>other </a:t>
            </a:r>
            <a:r>
              <a:rPr lang="en-US" dirty="0"/>
              <a:t>marks of </a:t>
            </a:r>
            <a:r>
              <a:rPr lang="en-US" dirty="0" smtClean="0"/>
              <a:t>identification</a:t>
            </a:r>
          </a:p>
          <a:p>
            <a:pPr marL="0" indent="0" eaLnBrk="1" hangingPunct="1">
              <a:spcBef>
                <a:spcPts val="0"/>
              </a:spcBef>
              <a:buNone/>
            </a:pPr>
            <a:r>
              <a:rPr lang="en-US" dirty="0" smtClean="0"/>
              <a:t>shall </a:t>
            </a:r>
            <a:r>
              <a:rPr lang="en-US" dirty="0"/>
              <a:t>be made of insulating material and so arranged that tags and wires do not interfere with moving parts of apparatus</a:t>
            </a:r>
            <a:r>
              <a:rPr lang="en-US" dirty="0" smtClean="0"/>
              <a:t>.</a:t>
            </a:r>
            <a:endParaRPr lang="en-US" dirty="0"/>
          </a:p>
        </p:txBody>
      </p:sp>
      <p:sp>
        <p:nvSpPr>
          <p:cNvPr id="74756"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91A3607-03F9-47C0-8FFD-1528303693E4}" type="slidenum">
              <a:rPr lang="en-US" altLang="en-US" sz="2000">
                <a:solidFill>
                  <a:schemeClr val="tx2"/>
                </a:solidFill>
              </a:rPr>
              <a:pPr eaLnBrk="1" hangingPunct="1"/>
              <a:t>85</a:t>
            </a:fld>
            <a:endParaRPr lang="en-US" altLang="en-US" sz="2000">
              <a:solidFill>
                <a:schemeClr val="tx2"/>
              </a:solidFill>
            </a:endParaRPr>
          </a:p>
        </p:txBody>
      </p:sp>
      <p:pic>
        <p:nvPicPr>
          <p:cNvPr id="5" name="Picture 5" descr="lamp-vo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526" y="2133600"/>
            <a:ext cx="334521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smtClean="0"/>
              <a:t>Inspections and Tests</a:t>
            </a:r>
            <a:endParaRPr lang="en-US" dirty="0"/>
          </a:p>
        </p:txBody>
      </p:sp>
    </p:spTree>
    <p:extLst>
      <p:ext uri="{BB962C8B-B14F-4D97-AF65-F5344CB8AC3E}">
        <p14:creationId xmlns:p14="http://schemas.microsoft.com/office/powerpoint/2010/main" val="30987534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04800" y="304800"/>
            <a:ext cx="8458200" cy="1981200"/>
          </a:xfrm>
        </p:spPr>
        <p:txBody>
          <a:bodyPr/>
          <a:lstStyle/>
          <a:p>
            <a:pPr algn="ctr" eaLnBrk="1" hangingPunct="1"/>
            <a:r>
              <a:rPr lang="en-US" altLang="en-US" sz="4000" smtClean="0"/>
              <a:t>236.101 through 236.110</a:t>
            </a:r>
            <a:br>
              <a:rPr lang="en-US" altLang="en-US" sz="4000" smtClean="0"/>
            </a:br>
            <a:r>
              <a:rPr lang="en-US" altLang="en-US" sz="4000" smtClean="0"/>
              <a:t>Inspections and Tests; All Systems</a:t>
            </a:r>
          </a:p>
        </p:txBody>
      </p:sp>
      <p:sp>
        <p:nvSpPr>
          <p:cNvPr id="76803" name="Rectangle 3"/>
          <p:cNvSpPr>
            <a:spLocks noGrp="1" noChangeArrowheads="1"/>
          </p:cNvSpPr>
          <p:nvPr>
            <p:ph type="body" idx="1"/>
          </p:nvPr>
        </p:nvSpPr>
        <p:spPr>
          <a:xfrm>
            <a:off x="571500" y="2438400"/>
            <a:ext cx="8001000" cy="3124200"/>
          </a:xfrm>
        </p:spPr>
        <p:txBody>
          <a:bodyPr/>
          <a:lstStyle/>
          <a:p>
            <a:pPr marL="0" indent="0" eaLnBrk="1" hangingPunct="1">
              <a:spcBef>
                <a:spcPct val="45000"/>
              </a:spcBef>
              <a:buFontTx/>
              <a:buNone/>
            </a:pPr>
            <a:r>
              <a:rPr lang="en-US" altLang="en-US" sz="2800" dirty="0" smtClean="0">
                <a:cs typeface="Courier New" pitchFamily="49" charset="0"/>
              </a:rPr>
              <a:t>236.101 through 236.109 are rules which prescribe certain tests and inspections be performed by the railroad to ensure signal apparatus and/or equipment is in condition to perform it’s intended function.  These rules also list the frequency at which these tests shall be performed.</a:t>
            </a:r>
          </a:p>
          <a:p>
            <a:pPr marL="0" indent="0" eaLnBrk="1" hangingPunct="1">
              <a:spcBef>
                <a:spcPct val="45000"/>
              </a:spcBef>
              <a:buFontTx/>
              <a:buNone/>
            </a:pPr>
            <a:endParaRPr lang="en-US" altLang="en-US" sz="2800" dirty="0" smtClean="0"/>
          </a:p>
        </p:txBody>
      </p:sp>
      <p:sp>
        <p:nvSpPr>
          <p:cNvPr id="76804"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52F3BB-F572-489D-A594-F2FB884247F4}" type="slidenum">
              <a:rPr lang="en-US" altLang="en-US" sz="2000">
                <a:solidFill>
                  <a:schemeClr val="tx2"/>
                </a:solidFill>
              </a:rPr>
              <a:pPr eaLnBrk="1" hangingPunct="1"/>
              <a:t>87</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eaLnBrk="1" hangingPunct="1"/>
            <a:r>
              <a:rPr lang="en-US" altLang="en-US" sz="4000" dirty="0" smtClean="0"/>
              <a:t>236.101   Purpose of inspections and tests; removal from service of relay failing to meet test requirements.</a:t>
            </a:r>
          </a:p>
        </p:txBody>
      </p:sp>
      <p:sp>
        <p:nvSpPr>
          <p:cNvPr id="77827" name="Rectangle 3"/>
          <p:cNvSpPr>
            <a:spLocks noGrp="1" noChangeArrowheads="1"/>
          </p:cNvSpPr>
          <p:nvPr>
            <p:ph idx="1"/>
          </p:nvPr>
        </p:nvSpPr>
        <p:spPr>
          <a:xfrm>
            <a:off x="685800" y="2430462"/>
            <a:ext cx="7772400" cy="4114800"/>
          </a:xfrm>
        </p:spPr>
        <p:txBody>
          <a:bodyPr/>
          <a:lstStyle/>
          <a:p>
            <a:pPr marL="0" indent="0" eaLnBrk="1" hangingPunct="1">
              <a:spcBef>
                <a:spcPct val="45000"/>
              </a:spcBef>
              <a:buFontTx/>
              <a:buNone/>
            </a:pPr>
            <a:r>
              <a:rPr lang="en-US" altLang="en-US" sz="2400" dirty="0" smtClean="0"/>
              <a:t>The following inspections and tests shall be made in accordance with specifications of the carrier, subject to approval of the FRA, to determine if the apparatus and/or equipment is maintained in condition to perform its intended function. Electronic device, relay, or other electromagnetic device which fails to meet the requirements of specified tests shall be removed from service, and shall not be restored to service until its operating characteristics are in accordance with the limits within which such device or relay is designed to operate.</a:t>
            </a:r>
          </a:p>
        </p:txBody>
      </p:sp>
      <p:sp>
        <p:nvSpPr>
          <p:cNvPr id="77828"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6B1D3D8-DDA8-4F6D-9226-54EB5C62C050}" type="slidenum">
              <a:rPr lang="en-US" altLang="en-US" sz="2000">
                <a:solidFill>
                  <a:schemeClr val="tx2"/>
                </a:solidFill>
              </a:rPr>
              <a:pPr eaLnBrk="1" hangingPunct="1"/>
              <a:t>88</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eaLnBrk="1" hangingPunct="1"/>
            <a:r>
              <a:rPr lang="en-US" altLang="en-US" sz="4000" dirty="0" smtClean="0"/>
              <a:t>236.101   Purpose of inspections and tests; removal from service of relay failing to meet test requirements.</a:t>
            </a:r>
          </a:p>
        </p:txBody>
      </p:sp>
      <p:sp>
        <p:nvSpPr>
          <p:cNvPr id="78851" name="Rectangle 3"/>
          <p:cNvSpPr>
            <a:spLocks noGrp="1" noChangeArrowheads="1"/>
          </p:cNvSpPr>
          <p:nvPr>
            <p:ph idx="1"/>
          </p:nvPr>
        </p:nvSpPr>
        <p:spPr>
          <a:xfrm>
            <a:off x="685800" y="2590800"/>
            <a:ext cx="7772400" cy="3505200"/>
          </a:xfrm>
        </p:spPr>
        <p:txBody>
          <a:bodyPr/>
          <a:lstStyle/>
          <a:p>
            <a:pPr marL="0" indent="0" eaLnBrk="1" hangingPunct="1">
              <a:spcBef>
                <a:spcPct val="45000"/>
              </a:spcBef>
              <a:buFontTx/>
              <a:buNone/>
            </a:pPr>
            <a:r>
              <a:rPr lang="en-US" altLang="en-US" sz="2800" dirty="0" smtClean="0"/>
              <a:t>Purpose of inspections and tests is to determine if operating characteristics of relays, electronic  apparatus and electromagnetic devices are within specified values and that apparatus and equipment is being maintained in condition to assure safety of train operation.</a:t>
            </a:r>
          </a:p>
        </p:txBody>
      </p:sp>
      <p:sp>
        <p:nvSpPr>
          <p:cNvPr id="78852"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9D7A58E-068C-44B7-AD4B-3568504E26FC}" type="slidenum">
              <a:rPr lang="en-US" altLang="en-US" sz="2000">
                <a:solidFill>
                  <a:schemeClr val="tx2"/>
                </a:solidFill>
              </a:rPr>
              <a:pPr eaLnBrk="1" hangingPunct="1"/>
              <a:t>89</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altLang="en-US" dirty="0" smtClean="0"/>
              <a:t>236.3 Locking of signal apparatus housings.</a:t>
            </a:r>
          </a:p>
        </p:txBody>
      </p:sp>
      <p:sp>
        <p:nvSpPr>
          <p:cNvPr id="9219" name="Rectangle 3"/>
          <p:cNvSpPr>
            <a:spLocks noGrp="1" noChangeArrowheads="1"/>
          </p:cNvSpPr>
          <p:nvPr>
            <p:ph type="body" idx="4294967295"/>
          </p:nvPr>
        </p:nvSpPr>
        <p:spPr>
          <a:xfrm>
            <a:off x="609600" y="1839913"/>
            <a:ext cx="7924800" cy="1219200"/>
          </a:xfrm>
        </p:spPr>
        <p:txBody>
          <a:bodyPr/>
          <a:lstStyle/>
          <a:p>
            <a:pPr marL="60325" indent="-60325" algn="ctr">
              <a:spcBef>
                <a:spcPct val="0"/>
              </a:spcBef>
              <a:buFontTx/>
              <a:buNone/>
            </a:pPr>
            <a:r>
              <a:rPr lang="en-US" altLang="en-US" dirty="0" smtClean="0"/>
              <a:t>Signal apparatus housing shall be secured against unauthorized entry.</a:t>
            </a:r>
          </a:p>
        </p:txBody>
      </p:sp>
      <p:pic>
        <p:nvPicPr>
          <p:cNvPr id="9220" name="Picture 5" descr="lock"/>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2209800" y="3200400"/>
            <a:ext cx="4724400" cy="296703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21" name="Rectangle 6"/>
          <p:cNvSpPr>
            <a:spLocks noChangeArrowheads="1"/>
          </p:cNvSpPr>
          <p:nvPr/>
        </p:nvSpPr>
        <p:spPr bwMode="auto">
          <a:xfrm>
            <a:off x="8686800" y="63246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9D9FA9-8319-4BD8-BACA-8FB6E8BEEA83}" type="slidenum">
              <a:rPr lang="en-US" altLang="en-US" sz="2000">
                <a:solidFill>
                  <a:schemeClr val="tx2"/>
                </a:solidFill>
              </a:rPr>
              <a:pPr eaLnBrk="1" hangingPunct="1"/>
              <a:t>9</a:t>
            </a:fld>
            <a:endParaRPr lang="en-US" alt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eaLnBrk="1" hangingPunct="1"/>
            <a:r>
              <a:rPr lang="en-US" altLang="en-US" sz="4000" dirty="0" smtClean="0"/>
              <a:t>236.102   Semaphore or searchlight signal mechanism.</a:t>
            </a:r>
          </a:p>
        </p:txBody>
      </p:sp>
      <p:sp>
        <p:nvSpPr>
          <p:cNvPr id="79875" name="Rectangle 3"/>
          <p:cNvSpPr>
            <a:spLocks noGrp="1" noChangeArrowheads="1"/>
          </p:cNvSpPr>
          <p:nvPr>
            <p:ph idx="1"/>
          </p:nvPr>
        </p:nvSpPr>
        <p:spPr/>
        <p:txBody>
          <a:bodyPr/>
          <a:lstStyle/>
          <a:p>
            <a:pPr marL="0" indent="0" eaLnBrk="1" hangingPunct="1">
              <a:lnSpc>
                <a:spcPct val="90000"/>
              </a:lnSpc>
              <a:spcBef>
                <a:spcPct val="45000"/>
              </a:spcBef>
              <a:buFontTx/>
              <a:buNone/>
            </a:pPr>
            <a:r>
              <a:rPr lang="en-US" altLang="en-US" sz="2800" smtClean="0"/>
              <a:t>a) </a:t>
            </a:r>
            <a:r>
              <a:rPr lang="en-US" altLang="en-US" sz="2800" u="sng" smtClean="0"/>
              <a:t>Semaphore</a:t>
            </a:r>
            <a:r>
              <a:rPr lang="en-US" altLang="en-US" sz="2800" smtClean="0"/>
              <a:t> signal mechanism shall be inspected at least </a:t>
            </a:r>
            <a:r>
              <a:rPr lang="en-US" altLang="en-US" sz="2800" u="sng" smtClean="0"/>
              <a:t>once every six months</a:t>
            </a:r>
            <a:r>
              <a:rPr lang="en-US" altLang="en-US" sz="2800" smtClean="0"/>
              <a:t>, and tests of the operating characteristics of all parts shall be made at least </a:t>
            </a:r>
            <a:r>
              <a:rPr lang="en-US" altLang="en-US" sz="2800" u="sng" smtClean="0"/>
              <a:t>once every two years</a:t>
            </a:r>
            <a:r>
              <a:rPr lang="en-US" altLang="en-US" sz="2800" smtClean="0"/>
              <a:t>.</a:t>
            </a:r>
          </a:p>
          <a:p>
            <a:pPr marL="0" indent="0" eaLnBrk="1" hangingPunct="1">
              <a:lnSpc>
                <a:spcPct val="90000"/>
              </a:lnSpc>
              <a:spcBef>
                <a:spcPct val="45000"/>
              </a:spcBef>
              <a:buFontTx/>
              <a:buNone/>
            </a:pPr>
            <a:r>
              <a:rPr lang="en-US" altLang="en-US" sz="2800" smtClean="0"/>
              <a:t>(b) </a:t>
            </a:r>
            <a:r>
              <a:rPr lang="en-US" altLang="en-US" sz="2800" u="sng" smtClean="0"/>
              <a:t>Searchlight signal mechanism</a:t>
            </a:r>
            <a:r>
              <a:rPr lang="en-US" altLang="en-US" sz="2800" smtClean="0"/>
              <a:t> shall be inspected, and the mechanical movement shall be observed while operating the mechanism to all positions, at least </a:t>
            </a:r>
            <a:r>
              <a:rPr lang="en-US" altLang="en-US" sz="2800" u="sng" smtClean="0"/>
              <a:t>once every six months</a:t>
            </a:r>
            <a:r>
              <a:rPr lang="en-US" altLang="en-US" sz="2800" smtClean="0"/>
              <a:t>. Tests of the operating characteristics shall be made at least </a:t>
            </a:r>
            <a:r>
              <a:rPr lang="en-US" altLang="en-US" sz="2800" u="sng" smtClean="0"/>
              <a:t>once every two years</a:t>
            </a:r>
            <a:r>
              <a:rPr lang="en-US" altLang="en-US" sz="2800" smtClean="0"/>
              <a:t>.</a:t>
            </a:r>
          </a:p>
        </p:txBody>
      </p:sp>
      <p:sp>
        <p:nvSpPr>
          <p:cNvPr id="79876"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3FD521-8FCF-464D-A754-474C5B91D01F}" type="slidenum">
              <a:rPr lang="en-US" altLang="en-US" sz="2000">
                <a:solidFill>
                  <a:schemeClr val="tx2"/>
                </a:solidFill>
              </a:rPr>
              <a:pPr eaLnBrk="1" hangingPunct="1"/>
              <a:t>90</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eaLnBrk="1" hangingPunct="1"/>
            <a:r>
              <a:rPr lang="en-US" altLang="en-US" sz="4000" dirty="0" smtClean="0"/>
              <a:t>236.102   Semaphore or searchlight signal mechanism.</a:t>
            </a:r>
          </a:p>
        </p:txBody>
      </p:sp>
      <p:sp>
        <p:nvSpPr>
          <p:cNvPr id="80899" name="Rectangle 3"/>
          <p:cNvSpPr>
            <a:spLocks noGrp="1" noChangeArrowheads="1"/>
          </p:cNvSpPr>
          <p:nvPr>
            <p:ph idx="1"/>
          </p:nvPr>
        </p:nvSpPr>
        <p:spPr/>
        <p:txBody>
          <a:bodyPr/>
          <a:lstStyle/>
          <a:p>
            <a:pPr marL="0" indent="0" eaLnBrk="1" hangingPunct="1">
              <a:lnSpc>
                <a:spcPct val="90000"/>
              </a:lnSpc>
              <a:spcBef>
                <a:spcPct val="45000"/>
              </a:spcBef>
              <a:buFontTx/>
              <a:buNone/>
            </a:pPr>
            <a:r>
              <a:rPr lang="en-US" altLang="en-US" sz="2800" dirty="0" smtClean="0"/>
              <a:t>Applies to all semaphore and searchlight type signal mechanisms.  </a:t>
            </a:r>
            <a:r>
              <a:rPr lang="en-US" altLang="en-US" sz="2800" u="sng" dirty="0" smtClean="0"/>
              <a:t>Record of six-month inspection is not required</a:t>
            </a:r>
            <a:r>
              <a:rPr lang="en-US" altLang="en-US" sz="2800" dirty="0" smtClean="0"/>
              <a:t>.  The rule requires the observation of the searchlight mechanism while it is operated to all positions during the six-month inspection.</a:t>
            </a:r>
          </a:p>
          <a:p>
            <a:pPr marL="0" indent="0" eaLnBrk="1" hangingPunct="1">
              <a:lnSpc>
                <a:spcPct val="90000"/>
              </a:lnSpc>
              <a:spcBef>
                <a:spcPct val="45000"/>
              </a:spcBef>
              <a:buFontTx/>
              <a:buNone/>
            </a:pPr>
            <a:r>
              <a:rPr lang="en-US" altLang="en-US" sz="2800" dirty="0" smtClean="0"/>
              <a:t>Tests of operating characteristics include pick-up, release, and working values.  They may be recorded in either voltage or current values.</a:t>
            </a:r>
          </a:p>
        </p:txBody>
      </p:sp>
      <p:sp>
        <p:nvSpPr>
          <p:cNvPr id="80900"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079CF2-80D1-4440-95D0-1470DE8DBB78}" type="slidenum">
              <a:rPr lang="en-US" altLang="en-US" sz="2000">
                <a:solidFill>
                  <a:schemeClr val="tx2"/>
                </a:solidFill>
              </a:rPr>
              <a:pPr eaLnBrk="1" hangingPunct="1"/>
              <a:t>91</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gn="ctr" eaLnBrk="1" hangingPunct="1"/>
            <a:r>
              <a:rPr lang="en-US" altLang="en-US" sz="4000" dirty="0" smtClean="0"/>
              <a:t>236.103   Switch circuit controller or point detector.</a:t>
            </a:r>
          </a:p>
        </p:txBody>
      </p:sp>
      <p:sp>
        <p:nvSpPr>
          <p:cNvPr id="81923" name="Rectangle 3"/>
          <p:cNvSpPr>
            <a:spLocks noGrp="1" noChangeArrowheads="1"/>
          </p:cNvSpPr>
          <p:nvPr>
            <p:ph idx="1"/>
          </p:nvPr>
        </p:nvSpPr>
        <p:spPr/>
        <p:txBody>
          <a:bodyPr/>
          <a:lstStyle/>
          <a:p>
            <a:pPr marL="0" indent="0" eaLnBrk="1" hangingPunct="1">
              <a:spcBef>
                <a:spcPct val="45000"/>
              </a:spcBef>
              <a:buFontTx/>
              <a:buNone/>
            </a:pPr>
            <a:r>
              <a:rPr lang="en-US" altLang="en-US" sz="2800" smtClean="0"/>
              <a:t>Switch circuit controller, circuit controller, or point detector operated by hand-operated switch or by power-operated or mechanically-operated switch-and-lock movement shall be inspected and tested at least </a:t>
            </a:r>
            <a:r>
              <a:rPr lang="en-US" altLang="en-US" sz="2800" u="sng" smtClean="0"/>
              <a:t>once every three months</a:t>
            </a:r>
            <a:r>
              <a:rPr lang="en-US" altLang="en-US" sz="2800" smtClean="0"/>
              <a:t>.</a:t>
            </a:r>
          </a:p>
        </p:txBody>
      </p:sp>
      <p:sp>
        <p:nvSpPr>
          <p:cNvPr id="81924"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AEDB6D-C323-48D5-BF5B-EB9E9665723E}" type="slidenum">
              <a:rPr lang="en-US" altLang="en-US" sz="2000">
                <a:solidFill>
                  <a:schemeClr val="tx2"/>
                </a:solidFill>
              </a:rPr>
              <a:pPr eaLnBrk="1" hangingPunct="1"/>
              <a:t>92</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ctr" eaLnBrk="1" hangingPunct="1"/>
            <a:r>
              <a:rPr lang="en-US" altLang="en-US" sz="4000" dirty="0" smtClean="0"/>
              <a:t>236.104   Shunt fouling circuit.</a:t>
            </a:r>
          </a:p>
        </p:txBody>
      </p:sp>
      <p:sp>
        <p:nvSpPr>
          <p:cNvPr id="84995" name="Rectangle 3"/>
          <p:cNvSpPr>
            <a:spLocks noGrp="1" noChangeArrowheads="1"/>
          </p:cNvSpPr>
          <p:nvPr>
            <p:ph idx="1"/>
          </p:nvPr>
        </p:nvSpPr>
        <p:spPr/>
        <p:txBody>
          <a:bodyPr/>
          <a:lstStyle/>
          <a:p>
            <a:pPr marL="0" indent="0" eaLnBrk="1" hangingPunct="1">
              <a:spcBef>
                <a:spcPct val="45000"/>
              </a:spcBef>
              <a:buFontTx/>
              <a:buNone/>
            </a:pPr>
            <a:r>
              <a:rPr lang="en-US" altLang="en-US" sz="2800" dirty="0" smtClean="0"/>
              <a:t>Shunt fouling circuit shall be inspected and tested at least </a:t>
            </a:r>
            <a:r>
              <a:rPr lang="en-US" altLang="en-US" sz="2800" u="sng" dirty="0" smtClean="0"/>
              <a:t>once every three months</a:t>
            </a:r>
            <a:r>
              <a:rPr lang="en-US" altLang="en-US" sz="2800" dirty="0" smtClean="0"/>
              <a:t>.</a:t>
            </a:r>
          </a:p>
          <a:p>
            <a:pPr marL="0" indent="0" eaLnBrk="1" hangingPunct="1">
              <a:spcBef>
                <a:spcPct val="45000"/>
              </a:spcBef>
              <a:buFontTx/>
              <a:buNone/>
            </a:pPr>
            <a:endParaRPr lang="en-US" altLang="en-US" sz="2800" dirty="0"/>
          </a:p>
          <a:p>
            <a:pPr marL="0" indent="0" eaLnBrk="1" hangingPunct="1">
              <a:spcBef>
                <a:spcPct val="45000"/>
              </a:spcBef>
              <a:buFontTx/>
              <a:buNone/>
            </a:pPr>
            <a:endParaRPr lang="en-US" altLang="en-US" sz="2800" dirty="0" smtClean="0"/>
          </a:p>
          <a:p>
            <a:pPr marL="0" indent="0" eaLnBrk="1" hangingPunct="1">
              <a:spcBef>
                <a:spcPct val="45000"/>
              </a:spcBef>
              <a:buFontTx/>
              <a:buNone/>
            </a:pPr>
            <a:endParaRPr lang="en-US" altLang="en-US" sz="2800" dirty="0" smtClean="0"/>
          </a:p>
          <a:p>
            <a:pPr marL="0" indent="0" eaLnBrk="1" hangingPunct="1">
              <a:spcBef>
                <a:spcPct val="45000"/>
              </a:spcBef>
              <a:buFontTx/>
              <a:buNone/>
            </a:pPr>
            <a:r>
              <a:rPr lang="en-US" sz="2800" dirty="0" smtClean="0"/>
              <a:t>The track circuit in the fouling section of a turnout, connected in multiple with the track circuit in the main track. </a:t>
            </a:r>
            <a:endParaRPr lang="en-US" altLang="en-US" sz="2800" dirty="0" smtClean="0"/>
          </a:p>
        </p:txBody>
      </p:sp>
      <p:sp>
        <p:nvSpPr>
          <p:cNvPr id="84996"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86A11E5-EC29-482E-BAC3-FDEEC3C6E57D}" type="slidenum">
              <a:rPr lang="en-US" altLang="en-US" sz="2000">
                <a:solidFill>
                  <a:schemeClr val="tx2"/>
                </a:solidFill>
              </a:rPr>
              <a:pPr eaLnBrk="1" hangingPunct="1"/>
              <a:t>93</a:t>
            </a:fld>
            <a:endParaRPr lang="en-US" altLang="en-US" sz="2000">
              <a:solidFill>
                <a:schemeClr val="tx2"/>
              </a:solidFill>
            </a:endParaRPr>
          </a:p>
        </p:txBody>
      </p:sp>
      <p:pic>
        <p:nvPicPr>
          <p:cNvPr id="849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3048000"/>
            <a:ext cx="80899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ctr" eaLnBrk="1" hangingPunct="1"/>
            <a:r>
              <a:rPr lang="en-US" altLang="en-US" sz="4000" dirty="0" smtClean="0"/>
              <a:t>236.104   Shunt fouling circuit.</a:t>
            </a:r>
          </a:p>
        </p:txBody>
      </p:sp>
      <p:sp>
        <p:nvSpPr>
          <p:cNvPr id="86019" name="Rectangle 3"/>
          <p:cNvSpPr>
            <a:spLocks noGrp="1" noChangeArrowheads="1"/>
          </p:cNvSpPr>
          <p:nvPr>
            <p:ph idx="1"/>
          </p:nvPr>
        </p:nvSpPr>
        <p:spPr/>
        <p:txBody>
          <a:bodyPr/>
          <a:lstStyle/>
          <a:p>
            <a:pPr marL="0" indent="0" eaLnBrk="1" hangingPunct="1">
              <a:spcBef>
                <a:spcPct val="45000"/>
              </a:spcBef>
              <a:buFontTx/>
              <a:buNone/>
            </a:pPr>
            <a:r>
              <a:rPr lang="en-US" altLang="en-US" sz="2400" dirty="0" smtClean="0"/>
              <a:t>Test should be made at clearance point and on both sides of insulated rail joints between points and frog by connecting 0.06 ohm shunt across rails and determining if the associated track relay is in de-energized position, or the device that functions as  a track relay is in its most restrictive condition.</a:t>
            </a:r>
          </a:p>
          <a:p>
            <a:pPr marL="0" indent="0" eaLnBrk="1" hangingPunct="1">
              <a:spcBef>
                <a:spcPct val="45000"/>
              </a:spcBef>
              <a:buFontTx/>
              <a:buNone/>
            </a:pPr>
            <a:endParaRPr lang="en-US" altLang="en-US" sz="2800" dirty="0" smtClean="0"/>
          </a:p>
        </p:txBody>
      </p:sp>
      <p:sp>
        <p:nvSpPr>
          <p:cNvPr id="86020"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5537B10-87D3-4834-96D8-B5A7B479C958}" type="slidenum">
              <a:rPr lang="en-US" altLang="en-US" sz="2000">
                <a:solidFill>
                  <a:schemeClr val="tx2"/>
                </a:solidFill>
              </a:rPr>
              <a:pPr eaLnBrk="1" hangingPunct="1"/>
              <a:t>94</a:t>
            </a:fld>
            <a:endParaRPr lang="en-US" altLang="en-US" sz="2000">
              <a:solidFill>
                <a:schemeClr val="tx2"/>
              </a:solidFil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4575175"/>
            <a:ext cx="80899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7315200" y="4069793"/>
            <a:ext cx="338554" cy="1038782"/>
            <a:chOff x="7315200" y="4069793"/>
            <a:chExt cx="338554" cy="1038782"/>
          </a:xfrm>
        </p:grpSpPr>
        <p:cxnSp>
          <p:nvCxnSpPr>
            <p:cNvPr id="9" name="Straight Connector 8"/>
            <p:cNvCxnSpPr/>
            <p:nvPr/>
          </p:nvCxnSpPr>
          <p:spPr bwMode="auto">
            <a:xfrm>
              <a:off x="7315200" y="4575175"/>
              <a:ext cx="0" cy="5334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7315200" y="4069793"/>
              <a:ext cx="338554" cy="461665"/>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grpSp>
      <p:grpSp>
        <p:nvGrpSpPr>
          <p:cNvPr id="11" name="Group 10"/>
          <p:cNvGrpSpPr/>
          <p:nvPr/>
        </p:nvGrpSpPr>
        <p:grpSpPr>
          <a:xfrm>
            <a:off x="3335923" y="4841874"/>
            <a:ext cx="338554" cy="1089514"/>
            <a:chOff x="3335923" y="4841874"/>
            <a:chExt cx="338554" cy="1089514"/>
          </a:xfrm>
        </p:grpSpPr>
        <p:cxnSp>
          <p:nvCxnSpPr>
            <p:cNvPr id="3" name="Straight Connector 2"/>
            <p:cNvCxnSpPr/>
            <p:nvPr/>
          </p:nvCxnSpPr>
          <p:spPr bwMode="auto">
            <a:xfrm>
              <a:off x="3505200" y="5397988"/>
              <a:ext cx="0" cy="5334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3335923" y="4841874"/>
              <a:ext cx="338554" cy="461665"/>
            </a:xfrm>
            <a:prstGeom prst="rect">
              <a:avLst/>
            </a:prstGeom>
            <a:noFill/>
          </p:spPr>
          <p:txBody>
            <a:bodyPr wrap="none" rtlCol="0">
              <a:spAutoFit/>
            </a:bodyPr>
            <a:lstStyle/>
            <a:p>
              <a:r>
                <a:rPr lang="en-US" dirty="0" smtClean="0">
                  <a:solidFill>
                    <a:srgbClr val="FF0000"/>
                  </a:solidFill>
                </a:rPr>
                <a:t>2</a:t>
              </a:r>
              <a:endParaRPr lang="en-US" dirty="0">
                <a:solidFill>
                  <a:srgbClr val="FF0000"/>
                </a:solidFill>
              </a:endParaRPr>
            </a:p>
          </p:txBody>
        </p:sp>
      </p:grpSp>
      <p:grpSp>
        <p:nvGrpSpPr>
          <p:cNvPr id="12" name="Group 11"/>
          <p:cNvGrpSpPr/>
          <p:nvPr/>
        </p:nvGrpSpPr>
        <p:grpSpPr>
          <a:xfrm>
            <a:off x="2997369" y="4936323"/>
            <a:ext cx="338554" cy="1039027"/>
            <a:chOff x="2997369" y="4936323"/>
            <a:chExt cx="338554" cy="1039027"/>
          </a:xfrm>
        </p:grpSpPr>
        <p:cxnSp>
          <p:nvCxnSpPr>
            <p:cNvPr id="8" name="Straight Connector 7"/>
            <p:cNvCxnSpPr/>
            <p:nvPr/>
          </p:nvCxnSpPr>
          <p:spPr bwMode="auto">
            <a:xfrm>
              <a:off x="3276600" y="5441950"/>
              <a:ext cx="0" cy="5334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2997369" y="4936323"/>
              <a:ext cx="338554" cy="461665"/>
            </a:xfrm>
            <a:prstGeom prst="rect">
              <a:avLst/>
            </a:prstGeom>
            <a:noFill/>
          </p:spPr>
          <p:txBody>
            <a:bodyPr wrap="none" rtlCol="0">
              <a:spAutoFit/>
            </a:bodyPr>
            <a:lstStyle/>
            <a:p>
              <a:r>
                <a:rPr lang="en-US" dirty="0" smtClean="0">
                  <a:solidFill>
                    <a:srgbClr val="FF0000"/>
                  </a:solidFill>
                </a:rPr>
                <a:t>3</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1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11"/>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eaLnBrk="1" hangingPunct="1"/>
            <a:r>
              <a:rPr lang="en-US" altLang="en-US" sz="4000" dirty="0" smtClean="0"/>
              <a:t>236.105   Electric lock.</a:t>
            </a:r>
          </a:p>
        </p:txBody>
      </p:sp>
      <p:sp>
        <p:nvSpPr>
          <p:cNvPr id="87043" name="Rectangle 3"/>
          <p:cNvSpPr>
            <a:spLocks noGrp="1" noChangeArrowheads="1"/>
          </p:cNvSpPr>
          <p:nvPr>
            <p:ph idx="1"/>
          </p:nvPr>
        </p:nvSpPr>
        <p:spPr>
          <a:xfrm>
            <a:off x="685800" y="1752600"/>
            <a:ext cx="7772400" cy="4114800"/>
          </a:xfrm>
        </p:spPr>
        <p:txBody>
          <a:bodyPr/>
          <a:lstStyle/>
          <a:p>
            <a:pPr marL="0" indent="0" eaLnBrk="1" hangingPunct="1">
              <a:lnSpc>
                <a:spcPct val="90000"/>
              </a:lnSpc>
              <a:spcBef>
                <a:spcPct val="45000"/>
              </a:spcBef>
              <a:buNone/>
            </a:pPr>
            <a:r>
              <a:rPr lang="en-US" sz="2800" dirty="0"/>
              <a:t>Electric lock</a:t>
            </a:r>
            <a:r>
              <a:rPr lang="en-US" sz="2800" b="1" dirty="0"/>
              <a:t>, except forced‑drop type</a:t>
            </a:r>
            <a:r>
              <a:rPr lang="en-US" sz="2800" dirty="0"/>
              <a:t>, shall be tested at least once every two years.</a:t>
            </a:r>
          </a:p>
          <a:p>
            <a:pPr marL="0" indent="0" eaLnBrk="1" hangingPunct="1">
              <a:lnSpc>
                <a:spcPct val="90000"/>
              </a:lnSpc>
              <a:spcBef>
                <a:spcPct val="45000"/>
              </a:spcBef>
              <a:buFontTx/>
              <a:buNone/>
            </a:pPr>
            <a:r>
              <a:rPr lang="en-US" altLang="en-US" sz="2800" dirty="0" smtClean="0">
                <a:cs typeface="Times New Roman" pitchFamily="18" charset="0"/>
              </a:rPr>
              <a:t>.</a:t>
            </a:r>
            <a:endParaRPr lang="en-US" altLang="en-US" sz="2800" dirty="0" smtClean="0"/>
          </a:p>
        </p:txBody>
      </p:sp>
      <p:sp>
        <p:nvSpPr>
          <p:cNvPr id="87044"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93447A-2224-48FF-8A37-0EDBCC83C7CE}" type="slidenum">
              <a:rPr lang="en-US" altLang="en-US" sz="2000">
                <a:solidFill>
                  <a:schemeClr val="tx2"/>
                </a:solidFill>
              </a:rPr>
              <a:pPr eaLnBrk="1" hangingPunct="1"/>
              <a:t>95</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eaLnBrk="1" hangingPunct="1"/>
            <a:r>
              <a:rPr lang="en-US" altLang="en-US" sz="4000" dirty="0" smtClean="0"/>
              <a:t>236.106   Relays.</a:t>
            </a:r>
          </a:p>
        </p:txBody>
      </p:sp>
      <p:sp>
        <p:nvSpPr>
          <p:cNvPr id="88067" name="Rectangle 3"/>
          <p:cNvSpPr>
            <a:spLocks noGrp="1" noChangeArrowheads="1"/>
          </p:cNvSpPr>
          <p:nvPr>
            <p:ph idx="1"/>
          </p:nvPr>
        </p:nvSpPr>
        <p:spPr/>
        <p:txBody>
          <a:bodyPr/>
          <a:lstStyle/>
          <a:p>
            <a:pPr marL="0" indent="0" eaLnBrk="1" hangingPunct="1">
              <a:lnSpc>
                <a:spcPct val="90000"/>
              </a:lnSpc>
              <a:spcBef>
                <a:spcPct val="45000"/>
              </a:spcBef>
              <a:buFontTx/>
              <a:buNone/>
            </a:pPr>
            <a:r>
              <a:rPr lang="en-US" altLang="en-US" sz="2800" smtClean="0"/>
              <a:t>Each relay, the functioning of which affects the safety of train operations, shall be tested at least </a:t>
            </a:r>
            <a:r>
              <a:rPr lang="en-US" altLang="en-US" sz="2800" u="sng" smtClean="0"/>
              <a:t>once every four years except</a:t>
            </a:r>
            <a:r>
              <a:rPr lang="en-US" altLang="en-US" sz="2800" smtClean="0"/>
              <a:t>:</a:t>
            </a:r>
          </a:p>
          <a:p>
            <a:pPr marL="0" indent="0" eaLnBrk="1" hangingPunct="1">
              <a:lnSpc>
                <a:spcPct val="90000"/>
              </a:lnSpc>
              <a:spcBef>
                <a:spcPct val="45000"/>
              </a:spcBef>
              <a:buFontTx/>
              <a:buNone/>
            </a:pPr>
            <a:r>
              <a:rPr lang="en-US" altLang="en-US" sz="2800" smtClean="0"/>
              <a:t>(a) Alternating current centrifugal type relay shall be tested at least </a:t>
            </a:r>
            <a:r>
              <a:rPr lang="en-US" altLang="en-US" sz="2800" u="sng" smtClean="0"/>
              <a:t>once every 12 months</a:t>
            </a:r>
            <a:r>
              <a:rPr lang="en-US" altLang="en-US" sz="2800" smtClean="0"/>
              <a:t>;</a:t>
            </a:r>
          </a:p>
          <a:p>
            <a:pPr marL="0" indent="0" eaLnBrk="1" hangingPunct="1">
              <a:lnSpc>
                <a:spcPct val="90000"/>
              </a:lnSpc>
              <a:spcBef>
                <a:spcPct val="45000"/>
              </a:spcBef>
              <a:buFontTx/>
              <a:buNone/>
            </a:pPr>
            <a:r>
              <a:rPr lang="en-US" altLang="en-US" sz="2800" smtClean="0"/>
              <a:t>(b) Alternating current vane type relay and direct current polar type relay shall be tested at least </a:t>
            </a:r>
            <a:r>
              <a:rPr lang="en-US" altLang="en-US" sz="2800" u="sng" smtClean="0"/>
              <a:t>once every 2 years</a:t>
            </a:r>
            <a:r>
              <a:rPr lang="en-US" altLang="en-US" sz="2800" smtClean="0"/>
              <a:t>; and</a:t>
            </a:r>
          </a:p>
          <a:p>
            <a:pPr marL="0" indent="0" eaLnBrk="1" hangingPunct="1">
              <a:lnSpc>
                <a:spcPct val="90000"/>
              </a:lnSpc>
              <a:spcBef>
                <a:spcPct val="45000"/>
              </a:spcBef>
              <a:buFontTx/>
              <a:buNone/>
            </a:pPr>
            <a:r>
              <a:rPr lang="en-US" altLang="en-US" sz="2800" smtClean="0"/>
              <a:t>(c) Relay with soft iron magnetic structure shall be tested at least </a:t>
            </a:r>
            <a:r>
              <a:rPr lang="en-US" altLang="en-US" sz="2800" u="sng" smtClean="0"/>
              <a:t>once every 2 years</a:t>
            </a:r>
            <a:r>
              <a:rPr lang="en-US" altLang="en-US" sz="2800" smtClean="0"/>
              <a:t>.</a:t>
            </a:r>
          </a:p>
        </p:txBody>
      </p:sp>
      <p:sp>
        <p:nvSpPr>
          <p:cNvPr id="88068"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B63A75E-6454-4E54-BA5F-B23783218862}" type="slidenum">
              <a:rPr lang="en-US" altLang="en-US" sz="2000">
                <a:solidFill>
                  <a:schemeClr val="tx2"/>
                </a:solidFill>
              </a:rPr>
              <a:pPr eaLnBrk="1" hangingPunct="1"/>
              <a:t>96</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ctr" eaLnBrk="1" hangingPunct="1"/>
            <a:r>
              <a:rPr lang="en-US" altLang="en-US" sz="4000" dirty="0" smtClean="0"/>
              <a:t>236.106   Relays.</a:t>
            </a:r>
          </a:p>
        </p:txBody>
      </p:sp>
      <p:sp>
        <p:nvSpPr>
          <p:cNvPr id="89091" name="Rectangle 3"/>
          <p:cNvSpPr>
            <a:spLocks noGrp="1" noChangeArrowheads="1"/>
          </p:cNvSpPr>
          <p:nvPr>
            <p:ph idx="1"/>
          </p:nvPr>
        </p:nvSpPr>
        <p:spPr/>
        <p:txBody>
          <a:bodyPr/>
          <a:lstStyle/>
          <a:p>
            <a:pPr marL="0" indent="0" eaLnBrk="1" hangingPunct="1">
              <a:spcBef>
                <a:spcPct val="45000"/>
              </a:spcBef>
              <a:buFontTx/>
              <a:buNone/>
            </a:pPr>
            <a:r>
              <a:rPr lang="en-US" altLang="en-US" sz="2800" smtClean="0">
                <a:cs typeface="Times New Roman" pitchFamily="18" charset="0"/>
              </a:rPr>
              <a:t>Applies to relays used in vital circuits of wayside equipment in all systems.</a:t>
            </a:r>
          </a:p>
          <a:p>
            <a:pPr marL="0" indent="0" eaLnBrk="1" hangingPunct="1">
              <a:spcBef>
                <a:spcPct val="45000"/>
              </a:spcBef>
              <a:buFontTx/>
              <a:buNone/>
            </a:pPr>
            <a:r>
              <a:rPr lang="en-US" altLang="en-US" sz="2800" smtClean="0">
                <a:cs typeface="Times New Roman" pitchFamily="18" charset="0"/>
              </a:rPr>
              <a:t>This rule is applicable only to relays in service.  A  new relay placed in service shall be tested at  intervals prescribed for its type of design.  A shopped relay, after being tested or repaired in the shop, is not considered in service until it is installed within a signal system.</a:t>
            </a:r>
          </a:p>
        </p:txBody>
      </p:sp>
      <p:sp>
        <p:nvSpPr>
          <p:cNvPr id="89092"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CA286D7-50BB-49E8-A430-BF400B97DA38}" type="slidenum">
              <a:rPr lang="en-US" altLang="en-US" sz="2000">
                <a:solidFill>
                  <a:schemeClr val="tx2"/>
                </a:solidFill>
              </a:rPr>
              <a:pPr eaLnBrk="1" hangingPunct="1"/>
              <a:t>97</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04800" y="304800"/>
            <a:ext cx="8458200" cy="990600"/>
          </a:xfrm>
        </p:spPr>
        <p:txBody>
          <a:bodyPr/>
          <a:lstStyle/>
          <a:p>
            <a:pPr eaLnBrk="1" hangingPunct="1"/>
            <a:r>
              <a:rPr lang="en-US" altLang="en-US" sz="4000" smtClean="0"/>
              <a:t>236.106   Relays.</a:t>
            </a:r>
          </a:p>
        </p:txBody>
      </p:sp>
      <p:sp>
        <p:nvSpPr>
          <p:cNvPr id="90115" name="Rectangle 3"/>
          <p:cNvSpPr>
            <a:spLocks noGrp="1" noChangeArrowheads="1"/>
          </p:cNvSpPr>
          <p:nvPr>
            <p:ph type="body" idx="1"/>
          </p:nvPr>
        </p:nvSpPr>
        <p:spPr>
          <a:xfrm>
            <a:off x="228600" y="1600200"/>
            <a:ext cx="8686800" cy="2590800"/>
          </a:xfrm>
        </p:spPr>
        <p:txBody>
          <a:bodyPr/>
          <a:lstStyle/>
          <a:p>
            <a:pPr marL="0" indent="0" eaLnBrk="1" hangingPunct="1">
              <a:spcBef>
                <a:spcPct val="45000"/>
              </a:spcBef>
              <a:buFontTx/>
              <a:buNone/>
            </a:pPr>
            <a:r>
              <a:rPr lang="en-US" altLang="en-US" sz="2800" smtClean="0">
                <a:cs typeface="Times New Roman" pitchFamily="18" charset="0"/>
              </a:rPr>
              <a:t>A relay that has broken glass, high resistance contacts, burnt contacts, burnt ribbons, broken or  bent contacts, improperly installed ribbons, or evidence of moisture or other foreign matter inside its housing is not properly maintained and is prohibited.</a:t>
            </a:r>
          </a:p>
        </p:txBody>
      </p:sp>
      <p:sp>
        <p:nvSpPr>
          <p:cNvPr id="90116"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8A10D92-CC47-44D8-808E-23BD7DD5EDE7}" type="slidenum">
              <a:rPr lang="en-US" altLang="en-US" sz="2000">
                <a:solidFill>
                  <a:schemeClr val="tx2"/>
                </a:solidFill>
              </a:rPr>
              <a:pPr eaLnBrk="1" hangingPunct="1"/>
              <a:t>98</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ctr" eaLnBrk="1" hangingPunct="1"/>
            <a:r>
              <a:rPr lang="en-US" altLang="en-US" sz="4000" dirty="0" smtClean="0"/>
              <a:t>236.107   Ground tests.</a:t>
            </a:r>
          </a:p>
        </p:txBody>
      </p:sp>
      <p:sp>
        <p:nvSpPr>
          <p:cNvPr id="91139" name="Rectangle 3"/>
          <p:cNvSpPr>
            <a:spLocks noGrp="1" noChangeArrowheads="1"/>
          </p:cNvSpPr>
          <p:nvPr>
            <p:ph idx="1"/>
          </p:nvPr>
        </p:nvSpPr>
        <p:spPr>
          <a:xfrm>
            <a:off x="685800" y="1752600"/>
            <a:ext cx="7772400" cy="4114800"/>
          </a:xfrm>
        </p:spPr>
        <p:txBody>
          <a:bodyPr/>
          <a:lstStyle/>
          <a:p>
            <a:pPr marL="0" indent="0">
              <a:buNone/>
            </a:pPr>
            <a:r>
              <a:rPr lang="en-US" dirty="0"/>
              <a:t>(a) Except as provided in paragraph (b) of this section, a test for grounds on each energy bus furnishing power to circuits, the functioning of which affects the safety of train operation, shall be made when such energy bus is placed in service, and shall be made at least once every three months thereafter.</a:t>
            </a:r>
          </a:p>
          <a:p>
            <a:pPr marL="0" indent="0">
              <a:buNone/>
            </a:pPr>
            <a:r>
              <a:rPr lang="en-US" dirty="0"/>
              <a:t>	</a:t>
            </a:r>
            <a:endParaRPr lang="en-US" altLang="en-US" dirty="0" smtClean="0">
              <a:cs typeface="Times New Roman" pitchFamily="18" charset="0"/>
            </a:endParaRPr>
          </a:p>
        </p:txBody>
      </p:sp>
      <p:sp>
        <p:nvSpPr>
          <p:cNvPr id="91140" name="Rectangle 4"/>
          <p:cNvSpPr>
            <a:spLocks noChangeArrowheads="1"/>
          </p:cNvSpPr>
          <p:nvPr/>
        </p:nvSpPr>
        <p:spPr bwMode="auto">
          <a:xfrm>
            <a:off x="8534400" y="63087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BBD02B1-9A1D-49D2-B963-8F5F1A104A4B}" type="slidenum">
              <a:rPr lang="en-US" altLang="en-US" sz="2000">
                <a:solidFill>
                  <a:schemeClr val="tx2"/>
                </a:solidFill>
              </a:rPr>
              <a:pPr eaLnBrk="1" hangingPunct="1"/>
              <a:t>99</a:t>
            </a:fld>
            <a:endParaRPr lang="en-US" altLang="en-US" sz="200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DT Template">
  <a:themeElements>
    <a:clrScheme name="SID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IDT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_x0020_Type0 xmlns="86dc1d01-f00d-4f0f-9b02-2b2aa7aa8f3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5C4452574C8845BBCF3E707FF37212" ma:contentTypeVersion="1" ma:contentTypeDescription="Create a new document." ma:contentTypeScope="" ma:versionID="7ce98aed21b394241c715a3420bfae39">
  <xsd:schema xmlns:xsd="http://www.w3.org/2001/XMLSchema" xmlns:xs="http://www.w3.org/2001/XMLSchema" xmlns:p="http://schemas.microsoft.com/office/2006/metadata/properties" xmlns:ns2="86dc1d01-f00d-4f0f-9b02-2b2aa7aa8f3c" targetNamespace="http://schemas.microsoft.com/office/2006/metadata/properties" ma:root="true" ma:fieldsID="54b7fc404d003581e58c92507d1ebfab" ns2:_="">
    <xsd:import namespace="86dc1d01-f00d-4f0f-9b02-2b2aa7aa8f3c"/>
    <xsd:element name="properties">
      <xsd:complexType>
        <xsd:sequence>
          <xsd:element name="documentManagement">
            <xsd:complexType>
              <xsd:all>
                <xsd:element ref="ns2:File_x0020_Type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dc1d01-f00d-4f0f-9b02-2b2aa7aa8f3c" elementFormDefault="qualified">
    <xsd:import namespace="http://schemas.microsoft.com/office/2006/documentManagement/types"/>
    <xsd:import namespace="http://schemas.microsoft.com/office/infopath/2007/PartnerControls"/>
    <xsd:element name="File_x0020_Type0" ma:index="8" nillable="true" ma:displayName="File Type" ma:format="Dropdown" ma:internalName="File_x0020_Type0">
      <xsd:simpleType>
        <xsd:restriction base="dms:Choice">
          <xsd:enumeration value="Photo"/>
          <xsd:enumeration value="Documen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CFA220-84F2-4B36-82B3-ACB219758F8A}">
  <ds:schemaRef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86dc1d01-f00d-4f0f-9b02-2b2aa7aa8f3c"/>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53E528C7-E4FF-41BA-BECB-C91D8BAE6F06}">
  <ds:schemaRefs>
    <ds:schemaRef ds:uri="http://schemas.microsoft.com/sharepoint/v3/contenttype/forms"/>
  </ds:schemaRefs>
</ds:datastoreItem>
</file>

<file path=customXml/itemProps3.xml><?xml version="1.0" encoding="utf-8"?>
<ds:datastoreItem xmlns:ds="http://schemas.openxmlformats.org/officeDocument/2006/customXml" ds:itemID="{9AE73FCC-CA81-4596-876D-F938EB5A3F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dc1d01-f00d-4f0f-9b02-2b2aa7aa8f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C:\WINDOWS\Application Data\Microsoft\Templates\SIDT Template.pot</Template>
  <TotalTime>5174</TotalTime>
  <Words>11220</Words>
  <Application>Microsoft Office PowerPoint</Application>
  <PresentationFormat>On-screen Show (4:3)</PresentationFormat>
  <Paragraphs>1183</Paragraphs>
  <Slides>114</Slides>
  <Notes>98</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SIDT Template</vt:lpstr>
      <vt:lpstr>Signal and Train Control RULES, STANDARDS, AND INSTRUCTIONS (R,S&amp;I)</vt:lpstr>
      <vt:lpstr>Learning Objectives</vt:lpstr>
      <vt:lpstr>CAUTION</vt:lpstr>
      <vt:lpstr>Information</vt:lpstr>
      <vt:lpstr>236.1 Plans, where kept.</vt:lpstr>
      <vt:lpstr>236.1 Plans, where kept.</vt:lpstr>
      <vt:lpstr>236.2 Grounds.</vt:lpstr>
      <vt:lpstr>236.2 Grounds.</vt:lpstr>
      <vt:lpstr>236.3 Locking of signal apparatus housings.</vt:lpstr>
      <vt:lpstr>236.3 Locking of signal apparatus housings.</vt:lpstr>
      <vt:lpstr>236.3 Locking of signal apparatus housings.</vt:lpstr>
      <vt:lpstr>236.4 Interference with normal  functioning of device.</vt:lpstr>
      <vt:lpstr>236.4 Interference with normal  functioning of device.</vt:lpstr>
      <vt:lpstr>236.5 Design of control circuits on closed circuit principle. </vt:lpstr>
      <vt:lpstr>236.5 Design of control circuits on closed circuit principle. </vt:lpstr>
      <vt:lpstr>236.5 Design of control circuits on closed circuit principle. </vt:lpstr>
      <vt:lpstr>236.6  Hand-operated switch equipped with switch circuit controller. </vt:lpstr>
      <vt:lpstr>Switch Circuit Controller Definition</vt:lpstr>
      <vt:lpstr>236.6 Hand-operated switch equipped with switch circuit controller. </vt:lpstr>
      <vt:lpstr>236.6  Hand-operated switch equipped with switch circuit controller. </vt:lpstr>
      <vt:lpstr>236.6  Hand-operated switch equipped with switch circuit controller.</vt:lpstr>
      <vt:lpstr>236.7  Circuit controller operated by switch-and-lock movement. </vt:lpstr>
      <vt:lpstr>Switch and Lock Movement Definition</vt:lpstr>
      <vt:lpstr>236.7  Circuit controller operated by switch-and-lock movement. </vt:lpstr>
      <vt:lpstr>236.8  Operating characteristics of electromagnetic, electronic, or electrical apparatus. </vt:lpstr>
      <vt:lpstr>236.8  Operating characteristics of electromagnetic, electronic, or electrical apparatus. </vt:lpstr>
      <vt:lpstr>236.8  Operating characteristics of electromagnetic, electronic, or electrical apparatus. </vt:lpstr>
      <vt:lpstr>236.9  Selection of circuits through indicating or annunciating instruments. </vt:lpstr>
      <vt:lpstr>Electric Switch Lock Definition</vt:lpstr>
      <vt:lpstr>236.10  Electric locks, force drop type, where required. </vt:lpstr>
      <vt:lpstr>236.10  Electric locks, force drop type, where required. </vt:lpstr>
      <vt:lpstr>236.11  Adjustment, repair, or replacement of component</vt:lpstr>
      <vt:lpstr>236.11  Adjustment, repair, or replacement of component</vt:lpstr>
      <vt:lpstr>236.11  Adjustment, repair, or replacement of component</vt:lpstr>
      <vt:lpstr>236.11  Adjustment, repair, or replacement of component</vt:lpstr>
      <vt:lpstr>236.11  Adjustment, repair, or replacement of component</vt:lpstr>
      <vt:lpstr>Switch Definitions</vt:lpstr>
      <vt:lpstr>236.12 Spring switch signal protection, where required.</vt:lpstr>
      <vt:lpstr>236.13 Spring switch; selection of signal control circuits through circuit controller.</vt:lpstr>
      <vt:lpstr>236.14 Spring switch signal protecting; requirements.</vt:lpstr>
      <vt:lpstr>236.15 Timetable instructions.</vt:lpstr>
      <vt:lpstr>236.16 Electric lock, main track releasing circuit.</vt:lpstr>
      <vt:lpstr>236.16 Electric lock, main track releasing circuit.</vt:lpstr>
      <vt:lpstr>236.17 Pipe for operating connections; requirements.</vt:lpstr>
      <vt:lpstr>236.18 Software Management Control Plans.</vt:lpstr>
      <vt:lpstr>236.18 Software Management Control Plans.</vt:lpstr>
      <vt:lpstr>236.18 Software Management Control Plans.</vt:lpstr>
      <vt:lpstr>236.21 Location of roadway signals.</vt:lpstr>
      <vt:lpstr>236.22 Semaphore signal arm; clearance to other objects.</vt:lpstr>
      <vt:lpstr>Semaphore Arm Definition</vt:lpstr>
      <vt:lpstr>236.23  Aspects and indications</vt:lpstr>
      <vt:lpstr>Aspect and Indication Definitions</vt:lpstr>
      <vt:lpstr>236.23  Aspects and indications</vt:lpstr>
      <vt:lpstr>236.23  Aspects and indications</vt:lpstr>
      <vt:lpstr>236.23  Aspects and indications</vt:lpstr>
      <vt:lpstr>236.24 Spacing of roadway signals.</vt:lpstr>
      <vt:lpstr>Stopping (Braking) Distance Definition</vt:lpstr>
      <vt:lpstr>236.26 Buffing device, maintenance.</vt:lpstr>
      <vt:lpstr>Track Circuits</vt:lpstr>
      <vt:lpstr>236.51 Track circuit requirements.</vt:lpstr>
      <vt:lpstr>236.51 Track circuit requirements.</vt:lpstr>
      <vt:lpstr>236.51 Track circuit requirements.</vt:lpstr>
      <vt:lpstr>236.51 Track circuit requirements.</vt:lpstr>
      <vt:lpstr>236.52 Relayed cut section.</vt:lpstr>
      <vt:lpstr>Relayed Cut-section Definition</vt:lpstr>
      <vt:lpstr>236.52 Relayed cut section.</vt:lpstr>
      <vt:lpstr>236.53 Track circuit feed at grade crossing.</vt:lpstr>
      <vt:lpstr>236.54 Minimum length of track circuit.</vt:lpstr>
      <vt:lpstr>236.55 Dead section; maximum length.</vt:lpstr>
      <vt:lpstr>Dead Section Definition</vt:lpstr>
      <vt:lpstr>236.55 Dead section; maximum length.</vt:lpstr>
      <vt:lpstr>236.56 Shunting sensitivity.</vt:lpstr>
      <vt:lpstr>236.57 Shunt and fouling wires.</vt:lpstr>
      <vt:lpstr>236.57 Shunt and fouling wires.</vt:lpstr>
      <vt:lpstr>236.58 Turnout, fouling section.</vt:lpstr>
      <vt:lpstr>Shunt Fouling Circuit Definition</vt:lpstr>
      <vt:lpstr>236.59 Insulated rail joints.</vt:lpstr>
      <vt:lpstr>Insulated Joint Definition</vt:lpstr>
      <vt:lpstr>236.60 Switch shunting circuit; use restricted.</vt:lpstr>
      <vt:lpstr>Wires and Cables</vt:lpstr>
      <vt:lpstr>236.71 Signal wires on pole line and aerial cable.</vt:lpstr>
      <vt:lpstr>236.73 Open-wire transmission line; clearance to other circuits.</vt:lpstr>
      <vt:lpstr>Open Line Wire Definition</vt:lpstr>
      <vt:lpstr>236.74 Protection of insulated wire; splice in underground cable.</vt:lpstr>
      <vt:lpstr>236.76 Tagging of wires and interference of wires or tags with signal apparatus.</vt:lpstr>
      <vt:lpstr>Inspections and Tests</vt:lpstr>
      <vt:lpstr>236.101 through 236.110 Inspections and Tests; All Systems</vt:lpstr>
      <vt:lpstr>236.101   Purpose of inspections and tests; removal from service of relay failing to meet test requirements.</vt:lpstr>
      <vt:lpstr>236.101   Purpose of inspections and tests; removal from service of relay failing to meet test requirements.</vt:lpstr>
      <vt:lpstr>236.102   Semaphore or searchlight signal mechanism.</vt:lpstr>
      <vt:lpstr>236.102   Semaphore or searchlight signal mechanism.</vt:lpstr>
      <vt:lpstr>236.103   Switch circuit controller or point detector.</vt:lpstr>
      <vt:lpstr>236.104   Shunt fouling circuit.</vt:lpstr>
      <vt:lpstr>236.104   Shunt fouling circuit.</vt:lpstr>
      <vt:lpstr>236.105   Electric lock.</vt:lpstr>
      <vt:lpstr>236.106   Relays.</vt:lpstr>
      <vt:lpstr>236.106   Relays.</vt:lpstr>
      <vt:lpstr>236.106   Relays.</vt:lpstr>
      <vt:lpstr>236.107   Ground tests.</vt:lpstr>
      <vt:lpstr>236.107   Ground tests.</vt:lpstr>
      <vt:lpstr>236.108   Insulation resistance tests, wires in trunking and cables.</vt:lpstr>
      <vt:lpstr>Trunking Definition</vt:lpstr>
      <vt:lpstr>236.108   Insulation resistance tests, wires in trunking and cables.</vt:lpstr>
      <vt:lpstr>236.109   Time releases, timing relays and timing devices.</vt:lpstr>
      <vt:lpstr>236.110   Results of tests.</vt:lpstr>
      <vt:lpstr>236.110   Results of tests.</vt:lpstr>
      <vt:lpstr>236.110   Results of tests.</vt:lpstr>
      <vt:lpstr>236.110   Results of tests.</vt:lpstr>
      <vt:lpstr>236.110   Results of tests.</vt:lpstr>
      <vt:lpstr>236.110   Results of tests.</vt:lpstr>
      <vt:lpstr>236.110   Results of tests.</vt:lpstr>
      <vt:lpstr>236.110   Results of tests.</vt:lpstr>
      <vt:lpstr>236.110   Results of tests.</vt:lpstr>
      <vt:lpstr>S&amp;TC  FUNDAMENTALS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Railroad Administration  Signal &amp; Train Control Basic Fundamentals</dc:title>
  <dc:creator>Default</dc:creator>
  <cp:lastModifiedBy>RLE</cp:lastModifiedBy>
  <cp:revision>170</cp:revision>
  <dcterms:created xsi:type="dcterms:W3CDTF">2000-08-02T18:14:29Z</dcterms:created>
  <dcterms:modified xsi:type="dcterms:W3CDTF">2016-10-19T00:26:16Z</dcterms:modified>
</cp:coreProperties>
</file>