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8" r:id="rId2"/>
    <p:sldId id="329" r:id="rId3"/>
    <p:sldId id="330" r:id="rId4"/>
    <p:sldId id="348" r:id="rId5"/>
    <p:sldId id="346" r:id="rId6"/>
    <p:sldId id="322" r:id="rId7"/>
    <p:sldId id="343" r:id="rId8"/>
    <p:sldId id="334" r:id="rId9"/>
    <p:sldId id="344" r:id="rId10"/>
    <p:sldId id="333" r:id="rId11"/>
    <p:sldId id="345" r:id="rId12"/>
    <p:sldId id="335" r:id="rId13"/>
    <p:sldId id="306" r:id="rId14"/>
    <p:sldId id="305" r:id="rId15"/>
    <p:sldId id="317" r:id="rId16"/>
    <p:sldId id="258" r:id="rId17"/>
    <p:sldId id="316" r:id="rId18"/>
    <p:sldId id="259" r:id="rId19"/>
    <p:sldId id="261" r:id="rId20"/>
    <p:sldId id="263" r:id="rId21"/>
    <p:sldId id="265" r:id="rId22"/>
    <p:sldId id="307" r:id="rId23"/>
    <p:sldId id="273" r:id="rId24"/>
    <p:sldId id="274" r:id="rId25"/>
    <p:sldId id="275" r:id="rId26"/>
    <p:sldId id="311" r:id="rId27"/>
    <p:sldId id="347" r:id="rId2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1172" autoAdjust="0"/>
  </p:normalViewPr>
  <p:slideViewPr>
    <p:cSldViewPr>
      <p:cViewPr varScale="1">
        <p:scale>
          <a:sx n="55" d="100"/>
          <a:sy n="55"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50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2"/>
          </p:nvPr>
        </p:nvSpPr>
        <p:spPr>
          <a:xfrm>
            <a:off x="533400" y="8839200"/>
            <a:ext cx="6477000" cy="555625"/>
          </a:xfrm>
          <a:prstGeom prst="rect">
            <a:avLst/>
          </a:prstGeom>
        </p:spPr>
        <p:txBody>
          <a:bodyPr vert="horz" lIns="91440" tIns="45720" rIns="91440" bIns="45720" rtlCol="0" anchor="b"/>
          <a:lstStyle>
            <a:lvl1pPr algn="l">
              <a:defRPr sz="1200"/>
            </a:lvl1pPr>
          </a:lstStyle>
          <a:p>
            <a:r>
              <a:rPr lang="en-US" dirty="0" smtClean="0"/>
              <a:t>            FRA Technical Training Material  - Intended for Internal Instructional Purposes Only   </a:t>
            </a:r>
          </a:p>
          <a:p>
            <a:r>
              <a:rPr lang="en-US" dirty="0" smtClean="0"/>
              <a:t>   Do Not Distribute Outside of FRA or State Agency Participants  - Pursuant to 49 CFR Part 212.</a:t>
            </a:r>
            <a:endParaRPr lang="en-US" dirty="0"/>
          </a:p>
        </p:txBody>
      </p:sp>
    </p:spTree>
    <p:extLst>
      <p:ext uri="{BB962C8B-B14F-4D97-AF65-F5344CB8AC3E}">
        <p14:creationId xmlns:p14="http://schemas.microsoft.com/office/powerpoint/2010/main" val="1730277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307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30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33CF1B7-6573-4672-B0A3-F554E8A90EBF}" type="slidenum">
              <a:rPr lang="en-US"/>
              <a:pPr/>
              <a:t>‹#›</a:t>
            </a:fld>
            <a:endParaRPr lang="en-US"/>
          </a:p>
        </p:txBody>
      </p:sp>
    </p:spTree>
    <p:extLst>
      <p:ext uri="{BB962C8B-B14F-4D97-AF65-F5344CB8AC3E}">
        <p14:creationId xmlns:p14="http://schemas.microsoft.com/office/powerpoint/2010/main" val="9362787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altLang="en-US" sz="1100" dirty="0" smtClean="0"/>
              <a:t>Movable bridges are an integral part of the U.S. transportation system having</a:t>
            </a:r>
            <a:r>
              <a:rPr lang="en-US" altLang="en-US" sz="1100" baseline="0" dirty="0" smtClean="0"/>
              <a:t> been developed in concert with the development of the railroad network.  Movable bridges have proven to be an economical solution to the problem of how to carry rail line across an active waterway.  One could consider a movable bridge as a intermodal manual interlocking plant.  In fact, that is what they are and must be designed, installed, tested, and maintained according to Federal regulations.</a:t>
            </a:r>
          </a:p>
          <a:p>
            <a:endParaRPr lang="en-US" altLang="en-US" sz="1100" baseline="0" dirty="0" smtClean="0"/>
          </a:p>
          <a:p>
            <a:r>
              <a:rPr lang="en-US" altLang="en-US" sz="1100" baseline="0" dirty="0" smtClean="0"/>
              <a:t>While railroad bridges are engineered to handle heavy loads and are therefore very heavy, the positioning of the bridge is held to tight tolerances.</a:t>
            </a:r>
            <a:endParaRPr lang="en-US" altLang="en-US" sz="1100" dirty="0" smtClean="0"/>
          </a:p>
        </p:txBody>
      </p:sp>
      <p:sp>
        <p:nvSpPr>
          <p:cNvPr id="72708"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Times New Roman" pitchFamily="18" charset="0"/>
              </a:defRPr>
            </a:lvl1pPr>
            <a:lvl2pPr marL="742950" indent="-285750" defTabSz="966788" eaLnBrk="0" hangingPunct="0">
              <a:spcBef>
                <a:spcPct val="30000"/>
              </a:spcBef>
              <a:defRPr sz="1200">
                <a:solidFill>
                  <a:schemeClr val="tx1"/>
                </a:solidFill>
                <a:latin typeface="Times New Roman" pitchFamily="18" charset="0"/>
              </a:defRPr>
            </a:lvl2pPr>
            <a:lvl3pPr marL="1143000" indent="-228600" defTabSz="966788" eaLnBrk="0" hangingPunct="0">
              <a:spcBef>
                <a:spcPct val="30000"/>
              </a:spcBef>
              <a:defRPr sz="1200">
                <a:solidFill>
                  <a:schemeClr val="tx1"/>
                </a:solidFill>
                <a:latin typeface="Times New Roman" pitchFamily="18" charset="0"/>
              </a:defRPr>
            </a:lvl3pPr>
            <a:lvl4pPr marL="1600200" indent="-228600" defTabSz="966788" eaLnBrk="0" hangingPunct="0">
              <a:spcBef>
                <a:spcPct val="30000"/>
              </a:spcBef>
              <a:defRPr sz="1200">
                <a:solidFill>
                  <a:schemeClr val="tx1"/>
                </a:solidFill>
                <a:latin typeface="Times New Roman" pitchFamily="18" charset="0"/>
              </a:defRPr>
            </a:lvl4pPr>
            <a:lvl5pPr marL="2057400" indent="-228600"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7C7D1D5-4861-481A-8B7E-1E69C5823457}" type="slidenum">
              <a:rPr lang="en-US" altLang="en-US" sz="1300" smtClean="0"/>
              <a:pPr eaLnBrk="1" hangingPunct="1">
                <a:spcBef>
                  <a:spcPct val="0"/>
                </a:spcBef>
              </a:pPr>
              <a:t>1</a:t>
            </a:fld>
            <a:endParaRPr lang="en-US" altLang="en-US"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swing bridge</a:t>
            </a:r>
            <a:r>
              <a:rPr lang="en-US" dirty="0" smtClean="0"/>
              <a:t> is a movable bridge that has as its primary structural support a vertical locating pin and support ring, usually at or near to its center of gravity, about which the turning span can then pivot horizontally.  Small swing bridges as found over canals may be pivoted only at one end, opening as would a gate, but require substantial underground structure to support the pivot.</a:t>
            </a:r>
          </a:p>
          <a:p>
            <a:endParaRPr lang="en-US" dirty="0" smtClean="0"/>
          </a:p>
          <a:p>
            <a:r>
              <a:rPr lang="en-US" dirty="0" smtClean="0"/>
              <a:t>In its closed position, a swing bridge carrying a railroad over a river or canal, for example, allows traffic to cross.  When a water vessel needs to pass the bridge, railroad traffic is stopped (usually by interlocked signals), and then motors rotate the bridge horizontally about its pivot point. The typical swing bridge will rotate approximately 90 degrees, or one-quarter turn; however, a bridge which intersects the navigation channel at an oblique angle may be built to rotate at whatever degree is necessary in order to clear the channel.</a:t>
            </a:r>
            <a:endParaRPr lang="en-US" dirty="0"/>
          </a:p>
        </p:txBody>
      </p:sp>
      <p:sp>
        <p:nvSpPr>
          <p:cNvPr id="4" name="Slide Number Placeholder 3"/>
          <p:cNvSpPr>
            <a:spLocks noGrp="1"/>
          </p:cNvSpPr>
          <p:nvPr>
            <p:ph type="sldNum" sz="quarter" idx="10"/>
          </p:nvPr>
        </p:nvSpPr>
        <p:spPr/>
        <p:txBody>
          <a:bodyPr/>
          <a:lstStyle/>
          <a:p>
            <a:fld id="{733CF1B7-6573-4672-B0A3-F554E8A90EBF}" type="slidenum">
              <a:rPr lang="en-US" smtClean="0"/>
              <a:pPr/>
              <a:t>10</a:t>
            </a:fld>
            <a:endParaRPr lang="en-US"/>
          </a:p>
        </p:txBody>
      </p:sp>
    </p:spTree>
    <p:extLst>
      <p:ext uri="{BB962C8B-B14F-4D97-AF65-F5344CB8AC3E}">
        <p14:creationId xmlns:p14="http://schemas.microsoft.com/office/powerpoint/2010/main" val="373806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Swing spans</a:t>
            </a:r>
            <a:r>
              <a:rPr lang="en-US" baseline="0" dirty="0" smtClean="0"/>
              <a:t> movable bridges are widely used by railroads.  However, they only allow a limited opening and the  center pivot pier is often viewed as a significant impediment to water navigation.  The pivot pier could also require an elaborate, difficult to maintain, and expensive fender system.</a:t>
            </a:r>
            <a:endParaRPr lang="en-US" dirty="0"/>
          </a:p>
        </p:txBody>
      </p:sp>
      <p:sp>
        <p:nvSpPr>
          <p:cNvPr id="4" name="Slide Number Placeholder 3"/>
          <p:cNvSpPr>
            <a:spLocks noGrp="1"/>
          </p:cNvSpPr>
          <p:nvPr>
            <p:ph type="sldNum" sz="quarter" idx="10"/>
          </p:nvPr>
        </p:nvSpPr>
        <p:spPr/>
        <p:txBody>
          <a:bodyPr/>
          <a:lstStyle/>
          <a:p>
            <a:fld id="{733CF1B7-6573-4672-B0A3-F554E8A90EBF}" type="slidenum">
              <a:rPr lang="en-US" smtClean="0"/>
              <a:pPr/>
              <a:t>11</a:t>
            </a:fld>
            <a:endParaRPr lang="en-US"/>
          </a:p>
        </p:txBody>
      </p:sp>
    </p:spTree>
    <p:extLst>
      <p:ext uri="{BB962C8B-B14F-4D97-AF65-F5344CB8AC3E}">
        <p14:creationId xmlns:p14="http://schemas.microsoft.com/office/powerpoint/2010/main" val="384954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Times New Roman" pitchFamily="18" charset="0"/>
              </a:defRPr>
            </a:lvl1pPr>
            <a:lvl2pPr marL="742950" indent="-285750" defTabSz="966788" eaLnBrk="0" hangingPunct="0">
              <a:spcBef>
                <a:spcPct val="30000"/>
              </a:spcBef>
              <a:defRPr sz="1200">
                <a:solidFill>
                  <a:schemeClr val="tx1"/>
                </a:solidFill>
                <a:latin typeface="Times New Roman" pitchFamily="18" charset="0"/>
              </a:defRPr>
            </a:lvl2pPr>
            <a:lvl3pPr marL="1143000" indent="-228600" defTabSz="966788" eaLnBrk="0" hangingPunct="0">
              <a:spcBef>
                <a:spcPct val="30000"/>
              </a:spcBef>
              <a:defRPr sz="1200">
                <a:solidFill>
                  <a:schemeClr val="tx1"/>
                </a:solidFill>
                <a:latin typeface="Times New Roman" pitchFamily="18" charset="0"/>
              </a:defRPr>
            </a:lvl3pPr>
            <a:lvl4pPr marL="1600200" indent="-228600" defTabSz="966788" eaLnBrk="0" hangingPunct="0">
              <a:spcBef>
                <a:spcPct val="30000"/>
              </a:spcBef>
              <a:defRPr sz="1200">
                <a:solidFill>
                  <a:schemeClr val="tx1"/>
                </a:solidFill>
                <a:latin typeface="Times New Roman" pitchFamily="18" charset="0"/>
              </a:defRPr>
            </a:lvl4pPr>
            <a:lvl5pPr marL="2057400" indent="-228600"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A29AFA-F578-4F9A-A81E-E89DE5382356}" type="slidenum">
              <a:rPr lang="en-US" altLang="en-US" sz="1300" smtClean="0"/>
              <a:pPr eaLnBrk="1" hangingPunct="1">
                <a:spcBef>
                  <a:spcPct val="0"/>
                </a:spcBef>
              </a:pPr>
              <a:t>12</a:t>
            </a:fld>
            <a:endParaRPr lang="en-US" altLang="en-US" sz="1300" smtClean="0"/>
          </a:p>
        </p:txBody>
      </p:sp>
      <p:sp>
        <p:nvSpPr>
          <p:cNvPr id="105475"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This rule requires that interlocking of movable bridge be so interconnected with bridge devices that bridge must be properly locked and track properly aligned before a signal governing movements over the bridge can display an aspect to proceed.</a:t>
            </a:r>
          </a:p>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30A06-9934-4404-B3A1-E5E52AD62FD7}" type="slidenum">
              <a:rPr lang="en-US"/>
              <a:pPr/>
              <a:t>13</a:t>
            </a:fld>
            <a:endParaRPr lang="en-US"/>
          </a:p>
        </p:txBody>
      </p:sp>
      <p:sp>
        <p:nvSpPr>
          <p:cNvPr id="106498"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106499"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r>
              <a:rPr lang="en-US" altLang="en-US" dirty="0" smtClean="0"/>
              <a:t>Bascule spans require bridge locking devices that can drive locking members between the movable span and abutment or fixed span only when the bridge is properly seated.  Only the lift end of bascule spans must be locked.  When the locking members are within one inch of being fully driven, the bridge is considered to be properly locked.  Bridge locks are not designed to hold the movable span down, but to determine that the bridge is properly seated.  The movable rails of bascule frequently correctly aligned before the bridge seats, hence the need of bridge locks.</a:t>
            </a:r>
          </a:p>
          <a:p>
            <a:r>
              <a:rPr lang="en-US" altLang="en-US" dirty="0" smtClean="0"/>
              <a:t> </a:t>
            </a:r>
          </a:p>
          <a:p>
            <a:r>
              <a:rPr lang="en-US" altLang="en-US" dirty="0" smtClean="0"/>
              <a:t>Rails which slide or lower to butt with those of the abutment or fixed span, or risers that slide into position in the movable joint must be locked in proper alinement.</a:t>
            </a:r>
          </a:p>
          <a:p>
            <a:r>
              <a:rPr lang="en-US" altLang="en-US" dirty="0" smtClean="0"/>
              <a:t> </a:t>
            </a:r>
          </a:p>
          <a:p>
            <a:r>
              <a:rPr lang="en-US" altLang="en-US" dirty="0" smtClean="0"/>
              <a:t>Conley frogs are designed to be self aligning and are not required to be locked or electrically checked for alinement.  They are required to be checked for surface.</a:t>
            </a:r>
          </a:p>
          <a:p>
            <a:r>
              <a:rPr lang="en-US" altLang="en-US" dirty="0" smtClean="0"/>
              <a:t> </a:t>
            </a:r>
          </a:p>
          <a:p>
            <a:r>
              <a:rPr lang="en-US" altLang="en-US" dirty="0" smtClean="0"/>
              <a:t>All movable joints are required to be locked or electrically determined to be in proper surface except for those on the hinged end of bascule bridges.  If surface is checked electrically, closely inspect plungers and mechanical connections for binding.</a:t>
            </a:r>
          </a:p>
          <a:p>
            <a:r>
              <a:rPr lang="en-US" altLang="en-US" dirty="0" smtClean="0"/>
              <a:t> </a:t>
            </a:r>
          </a:p>
          <a:p>
            <a:r>
              <a:rPr lang="en-US" altLang="en-US" dirty="0" smtClean="0"/>
              <a:t>Movable joints are "soft" joints.  The three-eighths inch requirement of this rule was not revised by the Track Safety Standards and movable joints are not required to be maintained to meet these standards.</a:t>
            </a:r>
          </a:p>
          <a:p>
            <a:r>
              <a:rPr lang="en-US" altLang="en-US" dirty="0" smtClean="0"/>
              <a:t> </a:t>
            </a:r>
          </a:p>
          <a:p>
            <a:r>
              <a:rPr lang="en-US" altLang="en-US" dirty="0" smtClean="0"/>
              <a:t>At automatic and remote-controlled movable bridge interlockings, those devices used to detect and govern movement of water traffic such as audible devices, signal aspects and electric eyes are considered interlocking appliances and must operate in their proper sequence and perform their intended function.</a:t>
            </a:r>
          </a:p>
          <a:p>
            <a:r>
              <a:rPr lang="en-US" altLang="en-US" dirty="0" smtClean="0"/>
              <a:t> </a:t>
            </a:r>
          </a:p>
          <a:p>
            <a:r>
              <a:rPr lang="en-US" altLang="en-US" dirty="0" smtClean="0"/>
              <a:t>All the rules of Subpart C are applicable to interlocked drawbridges.</a:t>
            </a:r>
          </a:p>
          <a:p>
            <a:r>
              <a:rPr lang="en-US" altLang="en-US" dirty="0" smtClean="0"/>
              <a:t> </a:t>
            </a:r>
          </a:p>
          <a:p>
            <a:r>
              <a:rPr lang="en-US" altLang="en-US" dirty="0" smtClean="0"/>
              <a:t>Test of bridge locking is determined by withdrawing locking member or wedge more than one inch and determining whether or not control circuits are opened.</a:t>
            </a:r>
          </a:p>
          <a:p>
            <a:r>
              <a:rPr lang="en-US" altLang="en-US" dirty="0" smtClean="0"/>
              <a:t> </a:t>
            </a:r>
          </a:p>
          <a:p>
            <a:r>
              <a:rPr lang="en-US" altLang="en-US" dirty="0" smtClean="0"/>
              <a:t>Test of movable rails for alinement is made by measuring the difference in aligned rails.  Slide and lift rails should also be tested by manually applying lateral force to the movable rails.</a:t>
            </a:r>
          </a:p>
          <a:p>
            <a:r>
              <a:rPr lang="en-US" altLang="en-US" dirty="0" smtClean="0"/>
              <a:t/>
            </a:r>
            <a:br>
              <a:rPr lang="en-US" altLang="en-US" dirty="0" smtClean="0"/>
            </a:br>
            <a:r>
              <a:rPr lang="en-US" altLang="en-US" dirty="0" smtClean="0"/>
              <a:t> </a:t>
            </a:r>
          </a:p>
          <a:p>
            <a:r>
              <a:rPr lang="en-US" altLang="en-US" dirty="0" smtClean="0"/>
              <a:t>Test of movable rails for surface should be made by placing a one-half inch obstruction on each rail seat and determining whether or not rail can be locked or, if electrically checked, whether or not circuit controller contacts are opened.</a:t>
            </a:r>
          </a:p>
          <a:p>
            <a:r>
              <a:rPr lang="en-US" altLang="en-US" dirty="0" smtClean="0"/>
              <a:t> </a:t>
            </a:r>
          </a:p>
          <a:p>
            <a:r>
              <a:rPr lang="en-US" altLang="en-US" dirty="0" smtClean="0"/>
              <a:t>The RS&amp;I does not define bridge locking, therefore it is permissible for the carrier to utilize any type of bridge locking they desire.  The only requirement for the bridge lock is that the movable span must be locked with the fixed span.</a:t>
            </a:r>
          </a:p>
          <a:p>
            <a:r>
              <a:rPr lang="en-US" altLang="en-US" dirty="0" smtClean="0"/>
              <a:t> </a:t>
            </a:r>
          </a:p>
          <a:p>
            <a:r>
              <a:rPr lang="en-US" altLang="en-US" dirty="0" smtClean="0"/>
              <a:t>Where an emergency release is provided at bridge locking, it is required to be kept locked or sealed to prevent the emergency release from being used for routine day to day operation.  Operation of the emergency release shall not defeat the time or approach locking circuits.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32776-EDE7-49AF-ACE8-D395B60C5FDF}" type="slidenum">
              <a:rPr lang="en-US"/>
              <a:pPr/>
              <a:t>14</a:t>
            </a:fld>
            <a:endParaRPr lang="en-US"/>
          </a:p>
        </p:txBody>
      </p:sp>
      <p:sp>
        <p:nvSpPr>
          <p:cNvPr id="104450"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104451"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r>
              <a:rPr lang="en-US" altLang="en-US" dirty="0" smtClean="0"/>
              <a:t>Lift spans require bridge locking devices that can drive locking members between the movable span and abutment or fixed span only when the bridge is properly seated.  Locking devices are required on both ends of lift spans.  When the locking members are within one inch of being fully driven, the bridge is considered to be properly locked.  Bridge locks are not designed to hold the movable span down, but to determine that the bridge is properly seated.  The movable rails of lift bridges frequently correctly aligned before the bridge seats, hence the need of bridge locks.</a:t>
            </a:r>
          </a:p>
          <a:p>
            <a:r>
              <a:rPr lang="en-US" altLang="en-US" dirty="0" smtClean="0"/>
              <a:t> </a:t>
            </a:r>
          </a:p>
          <a:p>
            <a:r>
              <a:rPr lang="en-US" altLang="en-US" dirty="0" smtClean="0"/>
              <a:t>Rails which slide or lower to butt with those of the abutment or fixed span, or risers that slide into position in the movable joint must be locked in proper alinement.</a:t>
            </a:r>
          </a:p>
          <a:p>
            <a:r>
              <a:rPr lang="en-US" altLang="en-US" dirty="0" smtClean="0"/>
              <a:t> </a:t>
            </a:r>
          </a:p>
          <a:p>
            <a:r>
              <a:rPr lang="en-US" altLang="en-US" dirty="0" smtClean="0"/>
              <a:t>Conley frogs are designed to be self aligning and are not required to be locked or electrically checked for alinement.  They are required to be checked for surface.</a:t>
            </a:r>
          </a:p>
          <a:p>
            <a:r>
              <a:rPr lang="en-US" altLang="en-US" dirty="0" smtClean="0"/>
              <a:t> </a:t>
            </a:r>
          </a:p>
          <a:p>
            <a:r>
              <a:rPr lang="en-US" altLang="en-US" dirty="0" smtClean="0"/>
              <a:t>All movable joints are required to be locked or electrically determined to be in proper surface except for those on the hinged end of bascule bridges.  If surface is checked electrically, closely inspect plungers and mechanical connections for binding.</a:t>
            </a:r>
          </a:p>
          <a:p>
            <a:r>
              <a:rPr lang="en-US" altLang="en-US" dirty="0" smtClean="0"/>
              <a:t> </a:t>
            </a:r>
          </a:p>
          <a:p>
            <a:r>
              <a:rPr lang="en-US" altLang="en-US" dirty="0" smtClean="0"/>
              <a:t>Movable joints are "soft" joints.  The three-eighths inch requirement of this rule was not revised by the Track Safety Standards and movable joints are not required to be maintained to meet these standards.</a:t>
            </a:r>
          </a:p>
          <a:p>
            <a:r>
              <a:rPr lang="en-US" altLang="en-US" dirty="0" smtClean="0"/>
              <a:t> </a:t>
            </a:r>
          </a:p>
          <a:p>
            <a:r>
              <a:rPr lang="en-US" altLang="en-US" dirty="0" smtClean="0"/>
              <a:t>At automatic and remote-controlled movable bridge interlockings, those devices used to detect and govern movement of water traffic such as audible devices, signal aspects and electric eyes are considered interlocking appliances and must operate in their proper sequence and perform their intended function.</a:t>
            </a:r>
          </a:p>
          <a:p>
            <a:r>
              <a:rPr lang="en-US" altLang="en-US" dirty="0" smtClean="0"/>
              <a:t> </a:t>
            </a:r>
          </a:p>
          <a:p>
            <a:r>
              <a:rPr lang="en-US" altLang="en-US" dirty="0" smtClean="0"/>
              <a:t>All the rules of Subpart C are applicable to interlocked drawbridges.</a:t>
            </a:r>
          </a:p>
          <a:p>
            <a:r>
              <a:rPr lang="en-US" altLang="en-US" dirty="0" smtClean="0"/>
              <a:t> </a:t>
            </a:r>
          </a:p>
          <a:p>
            <a:r>
              <a:rPr lang="en-US" altLang="en-US" dirty="0" smtClean="0"/>
              <a:t>Test of bridge locking is determined by withdrawing locking member or wedge more than one inch and determining whether or not control circuits are opened.</a:t>
            </a:r>
          </a:p>
          <a:p>
            <a:r>
              <a:rPr lang="en-US" altLang="en-US" dirty="0" smtClean="0"/>
              <a:t> </a:t>
            </a:r>
          </a:p>
          <a:p>
            <a:r>
              <a:rPr lang="en-US" altLang="en-US" dirty="0" smtClean="0"/>
              <a:t>Test of movable rails for alinement is made by measuring the difference in aligned rails.  Slide and lift rails should also be tested by manually applying lateral force to the movable rails.</a:t>
            </a:r>
          </a:p>
          <a:p>
            <a:r>
              <a:rPr lang="en-US" altLang="en-US" dirty="0" smtClean="0"/>
              <a:t/>
            </a:r>
            <a:br>
              <a:rPr lang="en-US" altLang="en-US" dirty="0" smtClean="0"/>
            </a:br>
            <a:r>
              <a:rPr lang="en-US" altLang="en-US" dirty="0" smtClean="0"/>
              <a:t> </a:t>
            </a:r>
          </a:p>
          <a:p>
            <a:r>
              <a:rPr lang="en-US" altLang="en-US" dirty="0" smtClean="0"/>
              <a:t>Test of movable rails for surface should be made by placing a one-half inch obstruction on each rail seat and determining whether or not rail can be locked or, if electrically checked, whether or not circuit controller contacts are opened.</a:t>
            </a:r>
          </a:p>
          <a:p>
            <a:r>
              <a:rPr lang="en-US" altLang="en-US" dirty="0" smtClean="0"/>
              <a:t> </a:t>
            </a:r>
          </a:p>
          <a:p>
            <a:r>
              <a:rPr lang="en-US" altLang="en-US" dirty="0" smtClean="0"/>
              <a:t>The RS&amp;I does not define bridge locking, therefore it is permissible for the carrier to utilize any type of bridge locking they desire.  The only requirement for the bridge lock is that the movable span must be locked with the fixed span.</a:t>
            </a:r>
          </a:p>
          <a:p>
            <a:r>
              <a:rPr lang="en-US" altLang="en-US" dirty="0" smtClean="0"/>
              <a:t> </a:t>
            </a:r>
          </a:p>
          <a:p>
            <a:r>
              <a:rPr lang="en-US" altLang="en-US" dirty="0" smtClean="0"/>
              <a:t>Where an emergency release is provided at bridge locking, it is required to be kept locked or sealed to prevent the emergency release from being used for routine day to day operation.  Operation of the emergency release shall not defeat the time or approach locking circuits. </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5DBC1-D027-480B-984E-B1BC442232D7}" type="slidenum">
              <a:rPr lang="en-US"/>
              <a:pPr/>
              <a:t>15</a:t>
            </a:fld>
            <a:endParaRPr lang="en-US"/>
          </a:p>
        </p:txBody>
      </p:sp>
      <p:sp>
        <p:nvSpPr>
          <p:cNvPr id="108546"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108547"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r>
              <a:rPr lang="en-US" altLang="en-US" dirty="0" smtClean="0"/>
              <a:t>Swing spans are properly seated when the wedges are driven to lift the span off the center pier.  Consider swing spans locked when the wedges are within one inch of being fully driven. The latches of swing spans are not bridge locking members, but are provided to stop swing bridges in proper alinement as it is being closed.</a:t>
            </a:r>
          </a:p>
          <a:p>
            <a:r>
              <a:rPr lang="en-US" altLang="en-US" dirty="0" smtClean="0"/>
              <a:t> </a:t>
            </a:r>
          </a:p>
          <a:p>
            <a:r>
              <a:rPr lang="en-US" altLang="en-US" dirty="0" smtClean="0"/>
              <a:t>Rails which slide or lower to butt with those of the abutment or fixed span, or risers that slide into position in the movable joint must be locked in proper alinement.</a:t>
            </a:r>
          </a:p>
          <a:p>
            <a:r>
              <a:rPr lang="en-US" altLang="en-US" dirty="0" smtClean="0"/>
              <a:t> </a:t>
            </a:r>
          </a:p>
          <a:p>
            <a:r>
              <a:rPr lang="en-US" altLang="en-US" dirty="0" smtClean="0"/>
              <a:t>Conley frogs are designed to be self aligning and are not required to be locked or electrically checked for alinement.  They are required to be checked for surface.</a:t>
            </a:r>
          </a:p>
          <a:p>
            <a:r>
              <a:rPr lang="en-US" altLang="en-US" dirty="0" smtClean="0"/>
              <a:t> </a:t>
            </a:r>
          </a:p>
          <a:p>
            <a:r>
              <a:rPr lang="en-US" altLang="en-US" dirty="0" smtClean="0"/>
              <a:t>All movable joints are required to be locked or electrically determined to be in proper surface except for those on the hinged end of bascule bridges.  If surface is checked electrically, closely inspect plungers and mechanical connections for binding.</a:t>
            </a:r>
          </a:p>
          <a:p>
            <a:r>
              <a:rPr lang="en-US" altLang="en-US" dirty="0" smtClean="0"/>
              <a:t> </a:t>
            </a:r>
          </a:p>
          <a:p>
            <a:r>
              <a:rPr lang="en-US" altLang="en-US" dirty="0" smtClean="0"/>
              <a:t>Movable joints are "soft" joints.  The three-eighths inch requirement of this rule was not revised by the Track Safety Standards and movable joints are not required to be maintained to meet these standards.</a:t>
            </a:r>
          </a:p>
          <a:p>
            <a:r>
              <a:rPr lang="en-US" altLang="en-US" dirty="0" smtClean="0"/>
              <a:t> </a:t>
            </a:r>
          </a:p>
          <a:p>
            <a:r>
              <a:rPr lang="en-US" altLang="en-US" dirty="0" smtClean="0"/>
              <a:t>At automatic and remote-controlled movable bridge interlockings, those devices used to detect and govern movement of water traffic such as audible devices, signal aspects and electric eyes are considered interlocking appliances and must operate in their proper sequence and perform their intended function.</a:t>
            </a:r>
          </a:p>
          <a:p>
            <a:r>
              <a:rPr lang="en-US" altLang="en-US" dirty="0" smtClean="0"/>
              <a:t> </a:t>
            </a:r>
          </a:p>
          <a:p>
            <a:r>
              <a:rPr lang="en-US" altLang="en-US" dirty="0" smtClean="0"/>
              <a:t>All the rules of Subpart C are applicable to interlocked drawbridges.</a:t>
            </a:r>
          </a:p>
          <a:p>
            <a:r>
              <a:rPr lang="en-US" altLang="en-US" dirty="0" smtClean="0"/>
              <a:t> </a:t>
            </a:r>
          </a:p>
          <a:p>
            <a:r>
              <a:rPr lang="en-US" altLang="en-US" dirty="0" smtClean="0"/>
              <a:t>Test of bridge locking is determined by withdrawing locking member or wedge more than one inch and determining whether or not control circuits are opened.</a:t>
            </a:r>
          </a:p>
          <a:p>
            <a:r>
              <a:rPr lang="en-US" altLang="en-US" dirty="0" smtClean="0"/>
              <a:t> </a:t>
            </a:r>
          </a:p>
          <a:p>
            <a:r>
              <a:rPr lang="en-US" altLang="en-US" dirty="0" smtClean="0"/>
              <a:t>Test of movable rails for alinement is made by measuring the difference in aligned rails.  Slide and lift rails should also be tested by manually applying lateral force to the movable rails.</a:t>
            </a:r>
          </a:p>
          <a:p>
            <a:r>
              <a:rPr lang="en-US" altLang="en-US" dirty="0" smtClean="0"/>
              <a:t/>
            </a:r>
            <a:br>
              <a:rPr lang="en-US" altLang="en-US" dirty="0" smtClean="0"/>
            </a:br>
            <a:r>
              <a:rPr lang="en-US" altLang="en-US" dirty="0" smtClean="0"/>
              <a:t> </a:t>
            </a:r>
          </a:p>
          <a:p>
            <a:r>
              <a:rPr lang="en-US" altLang="en-US" dirty="0" smtClean="0"/>
              <a:t>Test of movable rails for surface should be made by placing a one-half inch obstruction on each rail seat and determining whether or not rail can be locked or, if electrically checked, whether or not circuit controller contacts are opened.</a:t>
            </a:r>
          </a:p>
          <a:p>
            <a:r>
              <a:rPr lang="en-US" altLang="en-US" dirty="0" smtClean="0"/>
              <a:t> </a:t>
            </a:r>
          </a:p>
          <a:p>
            <a:r>
              <a:rPr lang="en-US" altLang="en-US" dirty="0" smtClean="0"/>
              <a:t>The RS&amp;I does not define bridge locking, therefore it is permissible for the carrier to utilize any type of bridge locking they desire.  The only requirement for the bridge lock is that the movable span must be locked with the fixed span.</a:t>
            </a:r>
          </a:p>
          <a:p>
            <a:r>
              <a:rPr lang="en-US" altLang="en-US" dirty="0" smtClean="0"/>
              <a:t> </a:t>
            </a:r>
          </a:p>
          <a:p>
            <a:r>
              <a:rPr lang="en-US" altLang="en-US" dirty="0" smtClean="0"/>
              <a:t>Where an emergency release is provided at bridge locking, it is required to be kept locked or sealed to prevent the emergency release from being used for routine day to day operation.  Operation of the emergency release shall not defeat the time or approach locking circuits.  </a:t>
            </a:r>
            <a:r>
              <a:rPr lang="en-US" altLang="en-US" i="1" dirty="0" smtClean="0"/>
              <a:t>(See Technical Bulletin S-05-01)</a:t>
            </a:r>
            <a:endParaRPr lang="en-US" altLang="en-US"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81C8A-4135-4BE4-96B7-62053425D5C3}" type="slidenum">
              <a:rPr lang="en-US"/>
              <a:pPr/>
              <a:t>16</a:t>
            </a:fld>
            <a:endParaRPr lang="en-US"/>
          </a:p>
        </p:txBody>
      </p:sp>
      <p:sp>
        <p:nvSpPr>
          <p:cNvPr id="8194"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8195"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r>
              <a:rPr lang="en-US" sz="1200" kern="1200" dirty="0" smtClean="0">
                <a:solidFill>
                  <a:schemeClr val="tx1"/>
                </a:solidFill>
                <a:effectLst/>
                <a:latin typeface="Times New Roman" pitchFamily="18" charset="0"/>
                <a:ea typeface="+mn-ea"/>
                <a:cs typeface="+mn-cs"/>
              </a:rPr>
              <a:t>Signal governing movements over movable bridge protected by interlocking must not display aspect to proceed with the track rail on the movable span more than three-eights inch from correct surface with the rail seating device on the bridge abutment or fixed span.</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2970A-0FAE-415F-A8BB-77B28BB94A5F}" type="slidenum">
              <a:rPr lang="en-US"/>
              <a:pPr/>
              <a:t>17</a:t>
            </a:fld>
            <a:endParaRPr lang="en-US"/>
          </a:p>
        </p:txBody>
      </p:sp>
      <p:sp>
        <p:nvSpPr>
          <p:cNvPr id="6146"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6147"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9B426-336D-464A-9F95-4458F531F224}" type="slidenum">
              <a:rPr lang="en-US"/>
              <a:pPr/>
              <a:t>18</a:t>
            </a:fld>
            <a:endParaRPr lang="en-US"/>
          </a:p>
        </p:txBody>
      </p:sp>
      <p:sp>
        <p:nvSpPr>
          <p:cNvPr id="10242"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10243"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r>
              <a:rPr lang="en-US" sz="1200" kern="1200" dirty="0" smtClean="0">
                <a:solidFill>
                  <a:schemeClr val="tx1"/>
                </a:solidFill>
                <a:effectLst/>
                <a:latin typeface="Times New Roman" pitchFamily="18" charset="0"/>
                <a:ea typeface="+mn-ea"/>
                <a:cs typeface="+mn-cs"/>
              </a:rPr>
              <a:t>Signal governing movements over movable bridge protected by interlocking can must not display aspect to proceed with the track rail on the movable span more than three-eighths inch from correct alinement with the rail seating device on the bridge abutment or fixed span.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C5CA9-0C4F-48AE-835C-A079EE24232C}" type="slidenum">
              <a:rPr lang="en-US"/>
              <a:pPr/>
              <a:t>19</a:t>
            </a:fld>
            <a:endParaRPr lang="en-US"/>
          </a:p>
        </p:txBody>
      </p:sp>
      <p:sp>
        <p:nvSpPr>
          <p:cNvPr id="14338"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14339"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r>
              <a:rPr lang="en-US" dirty="0" smtClean="0"/>
              <a:t>Slide and lift rails should be inspected for both surface and alignment.  Closely inspect the movable rails with fixed rails and ensure alignment of rails which move laterally in excess of  3/8 inch.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Times New Roman" pitchFamily="18" charset="0"/>
              </a:defRPr>
            </a:lvl1pPr>
            <a:lvl2pPr marL="742950" indent="-285750" defTabSz="966788" eaLnBrk="0" hangingPunct="0">
              <a:spcBef>
                <a:spcPct val="30000"/>
              </a:spcBef>
              <a:defRPr sz="1200">
                <a:solidFill>
                  <a:schemeClr val="tx1"/>
                </a:solidFill>
                <a:latin typeface="Times New Roman" pitchFamily="18" charset="0"/>
              </a:defRPr>
            </a:lvl2pPr>
            <a:lvl3pPr marL="1143000" indent="-228600" defTabSz="966788" eaLnBrk="0" hangingPunct="0">
              <a:spcBef>
                <a:spcPct val="30000"/>
              </a:spcBef>
              <a:defRPr sz="1200">
                <a:solidFill>
                  <a:schemeClr val="tx1"/>
                </a:solidFill>
                <a:latin typeface="Times New Roman" pitchFamily="18" charset="0"/>
              </a:defRPr>
            </a:lvl3pPr>
            <a:lvl4pPr marL="1600200" indent="-228600" defTabSz="966788" eaLnBrk="0" hangingPunct="0">
              <a:spcBef>
                <a:spcPct val="30000"/>
              </a:spcBef>
              <a:defRPr sz="1200">
                <a:solidFill>
                  <a:schemeClr val="tx1"/>
                </a:solidFill>
                <a:latin typeface="Times New Roman" pitchFamily="18" charset="0"/>
              </a:defRPr>
            </a:lvl4pPr>
            <a:lvl5pPr marL="2057400" indent="-228600"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B581-39CE-41EC-A8A5-9D5B93D729F4}" type="slidenum">
              <a:rPr lang="en-US" altLang="en-US" sz="1300" smtClean="0"/>
              <a:pPr eaLnBrk="1" hangingPunct="1">
                <a:spcBef>
                  <a:spcPct val="0"/>
                </a:spcBef>
              </a:pPr>
              <a:t>2</a:t>
            </a:fld>
            <a:endParaRPr lang="en-US" altLang="en-US" sz="1300" smtClean="0"/>
          </a:p>
        </p:txBody>
      </p:sp>
      <p:sp>
        <p:nvSpPr>
          <p:cNvPr id="73731"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C0B2F-6794-40C2-951F-4EED2C289781}" type="slidenum">
              <a:rPr lang="en-US"/>
              <a:pPr/>
              <a:t>20</a:t>
            </a:fld>
            <a:endParaRPr lang="en-US"/>
          </a:p>
        </p:txBody>
      </p:sp>
      <p:sp>
        <p:nvSpPr>
          <p:cNvPr id="18434"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18435"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effectLst>
                  <a:outerShdw blurRad="38100" dist="38100" sx="1000" sy="1000" algn="tl">
                    <a:srgbClr val="C0C0C0"/>
                  </a:outerShdw>
                </a:effectLst>
                <a:latin typeface="Arial" panose="020B0604020202020204" pitchFamily="34" charset="0"/>
                <a:cs typeface="Arial" panose="020B0604020202020204" pitchFamily="34" charset="0"/>
              </a:rPr>
              <a:t>Bridges which are equipped with easer bars that align and laterally support rails should be tested with a straight edge applied to the running side (or inside gage portion) of the rail.  Rails should not exceed “misalignment” by more than 3/8 inch. (236.312.04)</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3D7FC-0373-45B6-963B-074D74C97442}" type="slidenum">
              <a:rPr lang="en-US"/>
              <a:pPr/>
              <a:t>21</a:t>
            </a:fld>
            <a:endParaRPr lang="en-US"/>
          </a:p>
        </p:txBody>
      </p:sp>
      <p:sp>
        <p:nvSpPr>
          <p:cNvPr id="22530"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22531"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On lift and bascule bridges the locking test is usually accomplished by the movement of the locking member, and ensure that bridge locking circuit assumes it’s most restrictive state when the locking member is withdrawn in excess of one inch.  Sometimes it is beneficial to place a mark on some part of the bridge structure or locking apparatus which will depict when the locking member travels one inch.</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5DBC1-D027-480B-984E-B1BC442232D7}" type="slidenum">
              <a:rPr lang="en-US"/>
              <a:pPr/>
              <a:t>22</a:t>
            </a:fld>
            <a:endParaRPr lang="en-US"/>
          </a:p>
        </p:txBody>
      </p:sp>
      <p:sp>
        <p:nvSpPr>
          <p:cNvPr id="108546"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108547"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On swing bridges, consider bridge locked when wedges or rollers are within one inch of being fully driven.  The locking test is usually performed by incrementally withdrawing wedges or rollers and measuring the distance the wedge or roller has traveled.  Test to ensure that bridge locking circuit assumes it’s most restrictive state when wedges or rollers have been withdrawn in excess of one inch.</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9DEAE-1625-4060-A3BE-EC2D5AC1FB58}" type="slidenum">
              <a:rPr lang="en-US"/>
              <a:pPr/>
              <a:t>23</a:t>
            </a:fld>
            <a:endParaRPr lang="en-US"/>
          </a:p>
        </p:txBody>
      </p:sp>
      <p:sp>
        <p:nvSpPr>
          <p:cNvPr id="38914"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38915"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Some bridges may be equipped with “non-conventional” sensor type components which indicate locking, surface, and alignment.  These devices are acceptable as long as they function in a “fail-safe” manner and the design includes software checks or some other type of “fail-safe” circuit design.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1A1CA-7011-4E99-BCDF-DF7AA98AEFAE}" type="slidenum">
              <a:rPr lang="en-US"/>
              <a:pPr/>
              <a:t>24</a:t>
            </a:fld>
            <a:endParaRPr lang="en-US"/>
          </a:p>
        </p:txBody>
      </p:sp>
      <p:sp>
        <p:nvSpPr>
          <p:cNvPr id="40962"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40963"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devices should be tested in the same manner as other conventional signal components.  Be sure to perform adequate tests to ensure that these devices are operating in proper sequence and are installed to adequately perform their intended function.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24A5D-3A2B-4416-BDB2-BAF02FA3E60A}" type="slidenum">
              <a:rPr lang="en-US"/>
              <a:pPr/>
              <a:t>25</a:t>
            </a:fld>
            <a:endParaRPr lang="en-US"/>
          </a:p>
        </p:txBody>
      </p:sp>
      <p:sp>
        <p:nvSpPr>
          <p:cNvPr id="43010"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43011"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FA8FB-EB89-4047-BD2F-726256795B56}" type="slidenum">
              <a:rPr lang="en-US"/>
              <a:pPr/>
              <a:t>26</a:t>
            </a:fld>
            <a:endParaRPr lang="en-US"/>
          </a:p>
        </p:txBody>
      </p:sp>
      <p:sp>
        <p:nvSpPr>
          <p:cNvPr id="116738"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
        <p:nvSpPr>
          <p:cNvPr id="116739" name="Rectangle 3"/>
          <p:cNvSpPr>
            <a:spLocks noGrp="1" noChangeArrowheads="1"/>
          </p:cNvSpPr>
          <p:nvPr>
            <p:ph type="body" idx="1"/>
          </p:nvPr>
        </p:nvSpPr>
        <p:spPr bwMode="auto">
          <a:xfrm>
            <a:off x="975360" y="4560570"/>
            <a:ext cx="5364480" cy="4320540"/>
          </a:xfrm>
          <a:prstGeom prst="rect">
            <a:avLst/>
          </a:prstGeom>
          <a:noFill/>
          <a:ln w="12700">
            <a:miter lim="800000"/>
            <a:headEnd/>
            <a:tailEnd/>
          </a:ln>
        </p:spPr>
        <p:txBody>
          <a:bodyPr lIns="95655" tIns="46988" rIns="95655" bIns="46988"/>
          <a:lstStyle/>
          <a:p>
            <a:r>
              <a:rPr lang="en-US" altLang="en-US" dirty="0" smtClean="0"/>
              <a:t>This rule requires movable bridge locking to be tested at least once a year. </a:t>
            </a:r>
          </a:p>
          <a:p>
            <a:r>
              <a:rPr lang="en-US" altLang="en-US" dirty="0" smtClean="0"/>
              <a:t> </a:t>
            </a:r>
          </a:p>
          <a:p>
            <a:r>
              <a:rPr lang="en-US" altLang="en-US" dirty="0" smtClean="0"/>
              <a:t>Applies to movable bridge interlockings.  Test shall be made by displacing bridge locking members more than one inch from their proper position and determine that signals cannot be cleared to authorize movement over the movable bridge.</a:t>
            </a:r>
          </a:p>
          <a:p>
            <a:r>
              <a:rPr lang="en-US" altLang="en-US" dirty="0" smtClean="0"/>
              <a:t> </a:t>
            </a:r>
          </a:p>
          <a:p>
            <a:r>
              <a:rPr lang="en-US" altLang="en-US" dirty="0" smtClean="0"/>
              <a:t>When movable bridge is equipped with circuit controllers with or without mechanical rail locks, movable rails shall be displaced more than 3/8 inch from their correct surface or alignment with adjacent fixed rail by an obstruction.  With the movable rail thus displaced, the rail lock should not lock up and if rail lock is not provided, signals cannot be cleared to authorize movement over the movable bridge.</a:t>
            </a:r>
          </a:p>
          <a:p>
            <a:r>
              <a:rPr lang="en-US" altLang="en-US" dirty="0" smtClean="0"/>
              <a:t> </a:t>
            </a:r>
          </a:p>
          <a:p>
            <a:r>
              <a:rPr lang="en-US" altLang="en-US" dirty="0" smtClean="0"/>
              <a:t>This test should be made for each rail lock or circuit controller on the bridge that checks for correct rail alinement or surface.</a:t>
            </a:r>
          </a:p>
          <a:p>
            <a:r>
              <a:rPr lang="en-US" altLang="en-US" dirty="0" smtClean="0"/>
              <a:t/>
            </a:r>
            <a:br>
              <a:rPr lang="en-US" altLang="en-US" dirty="0" smtClean="0"/>
            </a:br>
            <a:r>
              <a:rPr lang="en-US" altLang="en-US" dirty="0" smtClean="0"/>
              <a:t> </a:t>
            </a:r>
          </a:p>
          <a:p>
            <a:r>
              <a:rPr lang="en-US" altLang="en-US" dirty="0" smtClean="0"/>
              <a:t>Check operation of all circuit controllers connected to the wedges, latches, rail locks, etc., to see that contacts make or break when corresponding functions are in their proper position.</a:t>
            </a:r>
          </a:p>
          <a:p>
            <a:endParaRPr lang="en-US" altLang="en-US" dirty="0" smtClean="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Times New Roman" pitchFamily="18" charset="0"/>
              </a:defRPr>
            </a:lvl1pPr>
            <a:lvl2pPr marL="742950" indent="-285750" defTabSz="966788" eaLnBrk="0" hangingPunct="0">
              <a:spcBef>
                <a:spcPct val="30000"/>
              </a:spcBef>
              <a:defRPr sz="1200">
                <a:solidFill>
                  <a:schemeClr val="tx1"/>
                </a:solidFill>
                <a:latin typeface="Times New Roman" pitchFamily="18" charset="0"/>
              </a:defRPr>
            </a:lvl2pPr>
            <a:lvl3pPr marL="1143000" indent="-228600" defTabSz="966788" eaLnBrk="0" hangingPunct="0">
              <a:spcBef>
                <a:spcPct val="30000"/>
              </a:spcBef>
              <a:defRPr sz="1200">
                <a:solidFill>
                  <a:schemeClr val="tx1"/>
                </a:solidFill>
                <a:latin typeface="Times New Roman" pitchFamily="18" charset="0"/>
              </a:defRPr>
            </a:lvl3pPr>
            <a:lvl4pPr marL="1600200" indent="-228600" defTabSz="966788" eaLnBrk="0" hangingPunct="0">
              <a:spcBef>
                <a:spcPct val="30000"/>
              </a:spcBef>
              <a:defRPr sz="1200">
                <a:solidFill>
                  <a:schemeClr val="tx1"/>
                </a:solidFill>
                <a:latin typeface="Times New Roman" pitchFamily="18" charset="0"/>
              </a:defRPr>
            </a:lvl4pPr>
            <a:lvl5pPr marL="2057400" indent="-228600"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D903CFC-A85E-442F-B206-F6CB7ADCFC2A}" type="slidenum">
              <a:rPr lang="en-US" altLang="en-US" sz="1300" smtClean="0"/>
              <a:pPr eaLnBrk="1" hangingPunct="1">
                <a:spcBef>
                  <a:spcPct val="0"/>
                </a:spcBef>
              </a:pPr>
              <a:t>27</a:t>
            </a:fld>
            <a:endParaRPr lang="en-US" altLang="en-US" sz="1300" smtClean="0"/>
          </a:p>
        </p:txBody>
      </p:sp>
      <p:sp>
        <p:nvSpPr>
          <p:cNvPr id="137219"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Times New Roman" pitchFamily="18" charset="0"/>
              </a:defRPr>
            </a:lvl1pPr>
            <a:lvl2pPr marL="742950" indent="-285750" defTabSz="966788" eaLnBrk="0" hangingPunct="0">
              <a:spcBef>
                <a:spcPct val="30000"/>
              </a:spcBef>
              <a:defRPr sz="1200">
                <a:solidFill>
                  <a:schemeClr val="tx1"/>
                </a:solidFill>
                <a:latin typeface="Times New Roman" pitchFamily="18" charset="0"/>
              </a:defRPr>
            </a:lvl2pPr>
            <a:lvl3pPr marL="1143000" indent="-228600" defTabSz="966788" eaLnBrk="0" hangingPunct="0">
              <a:spcBef>
                <a:spcPct val="30000"/>
              </a:spcBef>
              <a:defRPr sz="1200">
                <a:solidFill>
                  <a:schemeClr val="tx1"/>
                </a:solidFill>
                <a:latin typeface="Times New Roman" pitchFamily="18" charset="0"/>
              </a:defRPr>
            </a:lvl3pPr>
            <a:lvl4pPr marL="1600200" indent="-228600" defTabSz="966788" eaLnBrk="0" hangingPunct="0">
              <a:spcBef>
                <a:spcPct val="30000"/>
              </a:spcBef>
              <a:defRPr sz="1200">
                <a:solidFill>
                  <a:schemeClr val="tx1"/>
                </a:solidFill>
                <a:latin typeface="Times New Roman" pitchFamily="18" charset="0"/>
              </a:defRPr>
            </a:lvl4pPr>
            <a:lvl5pPr marL="2057400" indent="-228600"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C21DEAA-3B5F-48F0-8594-407074C03F5D}" type="slidenum">
              <a:rPr lang="en-US" altLang="en-US" sz="1300" smtClean="0"/>
              <a:pPr eaLnBrk="1" hangingPunct="1">
                <a:spcBef>
                  <a:spcPct val="0"/>
                </a:spcBef>
              </a:pPr>
              <a:t>3</a:t>
            </a:fld>
            <a:endParaRPr lang="en-US" altLang="en-US" sz="1300" smtClean="0"/>
          </a:p>
        </p:txBody>
      </p:sp>
      <p:sp>
        <p:nvSpPr>
          <p:cNvPr id="74755"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When in doubt, go to the book!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a:t>
            </a:fld>
            <a:endParaRPr lang="en-US" altLang="en-US" dirty="0"/>
          </a:p>
        </p:txBody>
      </p:sp>
    </p:spTree>
    <p:extLst>
      <p:ext uri="{BB962C8B-B14F-4D97-AF65-F5344CB8AC3E}">
        <p14:creationId xmlns:p14="http://schemas.microsoft.com/office/powerpoint/2010/main" val="54369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There are various types of movable bridges, but most fall into three categories of spans: bascule, lift and swing.  Regardless of the type of bridge, the sequence of operation for rail traffic is as follows:</a:t>
            </a:r>
          </a:p>
          <a:p>
            <a:r>
              <a:rPr lang="en-US" altLang="en-US" dirty="0" smtClean="0"/>
              <a:t> </a:t>
            </a:r>
          </a:p>
          <a:p>
            <a:pPr marL="228600" indent="-228600">
              <a:buFont typeface="+mj-lt"/>
              <a:buAutoNum type="arabicPeriod"/>
            </a:pPr>
            <a:r>
              <a:rPr lang="en-US" altLang="en-US" dirty="0" smtClean="0"/>
              <a:t>The bridge must be seated, then locked.</a:t>
            </a:r>
          </a:p>
          <a:p>
            <a:pPr marL="228600" indent="-228600">
              <a:buFont typeface="+mj-lt"/>
              <a:buAutoNum type="arabicPeriod"/>
            </a:pPr>
            <a:r>
              <a:rPr lang="en-US" altLang="en-US" dirty="0" smtClean="0"/>
              <a:t>The movable rails must be determined to be in proper surface and alinement with the rails on the abutment or fixed span.</a:t>
            </a:r>
          </a:p>
          <a:p>
            <a:pPr marL="228600" indent="-228600">
              <a:buFont typeface="+mj-lt"/>
              <a:buAutoNum type="arabicPeriod"/>
            </a:pPr>
            <a:r>
              <a:rPr lang="en-US" altLang="en-US" dirty="0" smtClean="0"/>
              <a:t>Derails, if any, must be placed in non-derailing position.</a:t>
            </a:r>
          </a:p>
          <a:p>
            <a:pPr marL="228600" indent="-228600">
              <a:buFont typeface="+mj-lt"/>
              <a:buAutoNum type="arabicPeriod"/>
            </a:pPr>
            <a:r>
              <a:rPr lang="en-US" altLang="en-US" dirty="0" smtClean="0"/>
              <a:t>Interlocked signal may then be operated to display proceed aspect.  </a:t>
            </a:r>
          </a:p>
          <a:p>
            <a:pPr marL="228600" indent="-228600">
              <a:buAutoNum type="arabicPeriod" startAt="4"/>
            </a:pPr>
            <a:endParaRPr lang="en-US" altLang="en-US" dirty="0" smtClean="0"/>
          </a:p>
          <a:p>
            <a:pPr marL="0" indent="0">
              <a:buNone/>
            </a:pPr>
            <a:r>
              <a:rPr lang="en-US" altLang="en-US" dirty="0" smtClean="0"/>
              <a:t>For water traffic the sequence of operation is precisely the opposite.</a:t>
            </a:r>
          </a:p>
          <a:p>
            <a:pPr marL="0" indent="0">
              <a:buNone/>
            </a:pPr>
            <a:endParaRPr lang="en-US" altLang="en-US" dirty="0" smtClean="0"/>
          </a:p>
          <a:p>
            <a:pPr marL="228600" indent="-228600">
              <a:lnSpc>
                <a:spcPct val="90000"/>
              </a:lnSpc>
              <a:spcBef>
                <a:spcPct val="30000"/>
              </a:spcBef>
              <a:buClr>
                <a:schemeClr val="folHlink"/>
              </a:buClr>
              <a:buFont typeface="+mj-lt"/>
              <a:buAutoNum type="arabicPeriod"/>
            </a:pPr>
            <a:r>
              <a:rPr lang="en-US" dirty="0" smtClean="0">
                <a:latin typeface="Book Antiqua" pitchFamily="18" charset="0"/>
              </a:rPr>
              <a:t>All signals must be at STOP.</a:t>
            </a:r>
          </a:p>
          <a:p>
            <a:pPr marL="228600" indent="-228600">
              <a:lnSpc>
                <a:spcPct val="90000"/>
              </a:lnSpc>
              <a:spcBef>
                <a:spcPct val="30000"/>
              </a:spcBef>
              <a:buClr>
                <a:schemeClr val="folHlink"/>
              </a:buClr>
              <a:buFont typeface="+mj-lt"/>
              <a:buAutoNum type="arabicPeriod"/>
            </a:pPr>
            <a:r>
              <a:rPr lang="en-US" dirty="0" smtClean="0">
                <a:latin typeface="Book Antiqua" pitchFamily="18" charset="0"/>
              </a:rPr>
              <a:t>Derails, if any, must be in derailing position.</a:t>
            </a:r>
          </a:p>
          <a:p>
            <a:pPr marL="228600" indent="-228600">
              <a:lnSpc>
                <a:spcPct val="90000"/>
              </a:lnSpc>
              <a:spcBef>
                <a:spcPct val="30000"/>
              </a:spcBef>
              <a:buClr>
                <a:schemeClr val="folHlink"/>
              </a:buClr>
              <a:buFont typeface="+mj-lt"/>
              <a:buAutoNum type="arabicPeriod"/>
            </a:pPr>
            <a:r>
              <a:rPr lang="en-US" dirty="0" smtClean="0">
                <a:latin typeface="Book Antiqua" pitchFamily="18" charset="0"/>
              </a:rPr>
              <a:t>Movement of rails and bridge structure must be completed to the open position.</a:t>
            </a:r>
          </a:p>
          <a:p>
            <a:pPr marL="228600" indent="-228600">
              <a:lnSpc>
                <a:spcPct val="90000"/>
              </a:lnSpc>
              <a:spcBef>
                <a:spcPct val="30000"/>
              </a:spcBef>
              <a:buClr>
                <a:schemeClr val="folHlink"/>
              </a:buClr>
              <a:buFont typeface="+mj-lt"/>
              <a:buAutoNum type="arabicPeriod"/>
            </a:pPr>
            <a:r>
              <a:rPr lang="en-US" dirty="0" smtClean="0">
                <a:latin typeface="Book Antiqua" pitchFamily="18" charset="0"/>
              </a:rPr>
              <a:t>Water traffic may then be cleared to proceed through bridge area.</a:t>
            </a:r>
          </a:p>
          <a:p>
            <a:endParaRPr lang="en-US" dirty="0"/>
          </a:p>
        </p:txBody>
      </p:sp>
      <p:sp>
        <p:nvSpPr>
          <p:cNvPr id="4" name="Slide Number Placeholder 3"/>
          <p:cNvSpPr>
            <a:spLocks noGrp="1"/>
          </p:cNvSpPr>
          <p:nvPr>
            <p:ph type="sldNum" sz="quarter" idx="10"/>
          </p:nvPr>
        </p:nvSpPr>
        <p:spPr/>
        <p:txBody>
          <a:bodyPr/>
          <a:lstStyle/>
          <a:p>
            <a:fld id="{733CF1B7-6573-4672-B0A3-F554E8A90EBF}" type="slidenum">
              <a:rPr lang="en-US" smtClean="0"/>
              <a:pPr/>
              <a:t>5</a:t>
            </a:fld>
            <a:endParaRPr lang="en-US"/>
          </a:p>
        </p:txBody>
      </p:sp>
    </p:spTree>
    <p:extLst>
      <p:ext uri="{BB962C8B-B14F-4D97-AF65-F5344CB8AC3E}">
        <p14:creationId xmlns:p14="http://schemas.microsoft.com/office/powerpoint/2010/main" val="127968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bascule bridge</a:t>
            </a:r>
            <a:r>
              <a:rPr lang="en-US" dirty="0" smtClean="0"/>
              <a:t> (sometimes referred to as a drawbridge) is a movable bridge with a counterweight that continuously balances a span, or "leaf", throughout its upward swing to provide clearance for boat traffic.  It may be single or double leafed.</a:t>
            </a:r>
          </a:p>
          <a:p>
            <a:endParaRPr lang="en-US" dirty="0" smtClean="0"/>
          </a:p>
          <a:p>
            <a:r>
              <a:rPr lang="en-US" dirty="0" smtClean="0"/>
              <a:t>The name comes from the French term for balance scale, which employs the same principle.  Bascule bridges are the most common type of movable span because they open quickly and require relatively little energy to operate, while providing the possibility for unlimited vertical clearance for marine traffic.</a:t>
            </a:r>
          </a:p>
          <a:p>
            <a:endParaRPr lang="en-US" dirty="0"/>
          </a:p>
        </p:txBody>
      </p:sp>
      <p:sp>
        <p:nvSpPr>
          <p:cNvPr id="4" name="Slide Number Placeholder 3"/>
          <p:cNvSpPr>
            <a:spLocks noGrp="1"/>
          </p:cNvSpPr>
          <p:nvPr>
            <p:ph type="sldNum" sz="quarter" idx="10"/>
          </p:nvPr>
        </p:nvSpPr>
        <p:spPr/>
        <p:txBody>
          <a:bodyPr/>
          <a:lstStyle/>
          <a:p>
            <a:fld id="{733CF1B7-6573-4672-B0A3-F554E8A90EBF}" type="slidenum">
              <a:rPr lang="en-US" smtClean="0"/>
              <a:pPr/>
              <a:t>6</a:t>
            </a:fld>
            <a:endParaRPr lang="en-US"/>
          </a:p>
        </p:txBody>
      </p:sp>
    </p:spTree>
    <p:extLst>
      <p:ext uri="{BB962C8B-B14F-4D97-AF65-F5344CB8AC3E}">
        <p14:creationId xmlns:p14="http://schemas.microsoft.com/office/powerpoint/2010/main" val="152397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Pelham Bay Bridge in New York is a typical single-leaf </a:t>
            </a:r>
            <a:r>
              <a:rPr lang="en-US" dirty="0" err="1" smtClean="0"/>
              <a:t>Scherzer</a:t>
            </a:r>
            <a:r>
              <a:rPr lang="en-US" dirty="0" smtClean="0"/>
              <a:t> bascule railroad bridge.  The design was developed by William </a:t>
            </a:r>
            <a:r>
              <a:rPr lang="en-US" dirty="0" err="1" smtClean="0"/>
              <a:t>Scherzer</a:t>
            </a:r>
            <a:r>
              <a:rPr lang="en-US" dirty="0" smtClean="0"/>
              <a:t> in 1893 and is simple and widely used.  The Pelham Bay Bridge is of</a:t>
            </a:r>
            <a:r>
              <a:rPr lang="en-US" baseline="0" dirty="0" smtClean="0"/>
              <a:t> </a:t>
            </a:r>
            <a:r>
              <a:rPr lang="en-US" dirty="0" smtClean="0"/>
              <a:t>through truss design with a span of 81 feet 7 inches.</a:t>
            </a:r>
            <a:r>
              <a:rPr lang="en-US" baseline="0" dirty="0" smtClean="0"/>
              <a:t>  Railroad bascule bridges are always single span as the heavy dynamic loads associated with heavy rail weight preclude a joint at </a:t>
            </a:r>
            <a:r>
              <a:rPr lang="en-US" baseline="0" dirty="0" err="1" smtClean="0"/>
              <a:t>midspan</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733CF1B7-6573-4672-B0A3-F554E8A90EBF}" type="slidenum">
              <a:rPr lang="en-US" smtClean="0"/>
              <a:pPr/>
              <a:t>7</a:t>
            </a:fld>
            <a:endParaRPr lang="en-US"/>
          </a:p>
        </p:txBody>
      </p:sp>
    </p:spTree>
    <p:extLst>
      <p:ext uri="{BB962C8B-B14F-4D97-AF65-F5344CB8AC3E}">
        <p14:creationId xmlns:p14="http://schemas.microsoft.com/office/powerpoint/2010/main" val="117242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vertical-lift bridge</a:t>
            </a:r>
            <a:r>
              <a:rPr lang="en-US" dirty="0" smtClean="0"/>
              <a:t> or just </a:t>
            </a:r>
            <a:r>
              <a:rPr lang="en-US" b="1" dirty="0" smtClean="0"/>
              <a:t>lift bridge</a:t>
            </a:r>
            <a:r>
              <a:rPr lang="en-US" dirty="0" smtClean="0"/>
              <a:t> is a type of movable bridge in which a span rises vertically while remaining parallel with the deck.</a:t>
            </a:r>
          </a:p>
          <a:p>
            <a:r>
              <a:rPr lang="en-US" dirty="0" smtClean="0"/>
              <a:t>The vertical lift offers several benefits over other movable bridges such as the bascule and swing span bridges.  Generally speaking they cost less to build for longer movable spans. The counterweights in a vertical lift are only required to be equal to the weight of the deck, whereas bascule bridge counterweights must weigh several times as much as the span being lifted.  As a result, heavier materials can be used in the deck, and so this type of bridge is especially suited for heavy railroad use.</a:t>
            </a:r>
          </a:p>
          <a:p>
            <a:endParaRPr lang="en-US" dirty="0" smtClean="0"/>
          </a:p>
        </p:txBody>
      </p:sp>
      <p:sp>
        <p:nvSpPr>
          <p:cNvPr id="4" name="Slide Number Placeholder 3"/>
          <p:cNvSpPr>
            <a:spLocks noGrp="1"/>
          </p:cNvSpPr>
          <p:nvPr>
            <p:ph type="sldNum" sz="quarter" idx="10"/>
          </p:nvPr>
        </p:nvSpPr>
        <p:spPr/>
        <p:txBody>
          <a:bodyPr/>
          <a:lstStyle/>
          <a:p>
            <a:fld id="{733CF1B7-6573-4672-B0A3-F554E8A90EBF}" type="slidenum">
              <a:rPr lang="en-US" smtClean="0"/>
              <a:pPr/>
              <a:t>8</a:t>
            </a:fld>
            <a:endParaRPr lang="en-US"/>
          </a:p>
        </p:txBody>
      </p:sp>
    </p:spTree>
    <p:extLst>
      <p:ext uri="{BB962C8B-B14F-4D97-AF65-F5344CB8AC3E}">
        <p14:creationId xmlns:p14="http://schemas.microsoft.com/office/powerpoint/2010/main" val="290990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biggest disadvantage to the vertical-lift bridge (in comparison with many other designs) is the height restriction for vessels passing under it. This is a result of the deck remaining suspended above the passageway.</a:t>
            </a:r>
          </a:p>
          <a:p>
            <a:endParaRPr lang="en-US" dirty="0"/>
          </a:p>
        </p:txBody>
      </p:sp>
      <p:sp>
        <p:nvSpPr>
          <p:cNvPr id="4" name="Slide Number Placeholder 3"/>
          <p:cNvSpPr>
            <a:spLocks noGrp="1"/>
          </p:cNvSpPr>
          <p:nvPr>
            <p:ph type="sldNum" sz="quarter" idx="10"/>
          </p:nvPr>
        </p:nvSpPr>
        <p:spPr/>
        <p:txBody>
          <a:bodyPr/>
          <a:lstStyle/>
          <a:p>
            <a:fld id="{733CF1B7-6573-4672-B0A3-F554E8A90EBF}" type="slidenum">
              <a:rPr lang="en-US" smtClean="0"/>
              <a:pPr/>
              <a:t>9</a:t>
            </a:fld>
            <a:endParaRPr lang="en-US"/>
          </a:p>
        </p:txBody>
      </p:sp>
    </p:spTree>
    <p:extLst>
      <p:ext uri="{BB962C8B-B14F-4D97-AF65-F5344CB8AC3E}">
        <p14:creationId xmlns:p14="http://schemas.microsoft.com/office/powerpoint/2010/main" val="323796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934200" y="6248400"/>
            <a:ext cx="1905000" cy="457200"/>
          </a:xfrm>
        </p:spPr>
        <p:txBody>
          <a:bodyPr/>
          <a:lstStyle>
            <a:lvl1pPr>
              <a:defRPr b="1">
                <a:solidFill>
                  <a:schemeClr val="tx1">
                    <a:lumMod val="50000"/>
                    <a:lumOff val="50000"/>
                  </a:schemeClr>
                </a:solidFill>
              </a:defRPr>
            </a:lvl1pPr>
          </a:lstStyle>
          <a:p>
            <a:fld id="{61C56245-ACDA-47A7-AC07-5407FFEE123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52F0C2-CBD1-4768-AED6-CC4AF5A8FD1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E68C6F-EE4A-40DF-A09B-51582FE2CBE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D31CDA30-0EEA-4FE6-A67E-80679597A3B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7995D2-C6FF-40D4-BDFE-352C70A3982E}"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25F218-A986-4CC2-8144-02FE5ECB6162}"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7249214-78AB-475E-9F3C-44EC80B8897F}"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8D561B-7917-40B8-BC79-CFB344511616}"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C6CC9BF-40A9-422F-A33B-6155B7029D4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EBC35D-2E14-46E2-94A2-A94C1BD262D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5C41F6-AE1C-4112-920B-B8B0FB38582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1D97BC5E-E6D5-4CB7-AB7F-D2CE27C81F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Signal and Train Control</a:t>
            </a:r>
            <a:br>
              <a:rPr lang="en-US" altLang="en-US" b="1" dirty="0" smtClean="0">
                <a:latin typeface="Arial" panose="020B0604020202020204" pitchFamily="34" charset="0"/>
                <a:cs typeface="Arial" panose="020B0604020202020204" pitchFamily="34" charset="0"/>
              </a:rPr>
            </a:br>
            <a:r>
              <a:rPr lang="en-US" altLang="en-US" sz="2000" b="1" dirty="0" smtClean="0">
                <a:latin typeface="Arial" panose="020B0604020202020204" pitchFamily="34" charset="0"/>
                <a:cs typeface="Arial" panose="020B0604020202020204" pitchFamily="34" charset="0"/>
              </a:rPr>
              <a:t>RULES, STANDARDS, AND INSTRUCTIONS (R,S&amp;I)</a:t>
            </a:r>
          </a:p>
        </p:txBody>
      </p:sp>
      <p:sp>
        <p:nvSpPr>
          <p:cNvPr id="2051" name="Subtitle 4"/>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cs typeface="Arial" panose="020B0604020202020204" pitchFamily="34" charset="0"/>
              </a:rPr>
              <a:t>STC – 3a</a:t>
            </a:r>
          </a:p>
          <a:p>
            <a:r>
              <a:rPr lang="en-US" altLang="en-US" dirty="0"/>
              <a:t>M</a:t>
            </a:r>
            <a:r>
              <a:rPr lang="en-US" altLang="en-US" dirty="0" smtClean="0">
                <a:latin typeface="Arial" panose="020B0604020202020204" pitchFamily="34" charset="0"/>
                <a:cs typeface="Arial" panose="020B0604020202020204" pitchFamily="34" charset="0"/>
              </a:rPr>
              <a:t>ovable Bridges</a:t>
            </a:r>
          </a:p>
          <a:p>
            <a:r>
              <a:rPr lang="en-US" altLang="en-US" dirty="0" smtClean="0">
                <a:latin typeface="Arial" panose="020B0604020202020204" pitchFamily="34" charset="0"/>
                <a:cs typeface="Arial" panose="020B0604020202020204" pitchFamily="34" charset="0"/>
              </a:rPr>
              <a:t>Subpart C</a:t>
            </a:r>
          </a:p>
        </p:txBody>
      </p:sp>
      <p:pic>
        <p:nvPicPr>
          <p:cNvPr id="2052" name="Picture 2" descr="Image result for semaphore railroad imag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38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743325"/>
            <a:ext cx="1400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owchart: Extract 1"/>
          <p:cNvSpPr/>
          <p:nvPr/>
        </p:nvSpPr>
        <p:spPr>
          <a:xfrm rot="5400000">
            <a:off x="6172200" y="3362325"/>
            <a:ext cx="304800" cy="1066800"/>
          </a:xfrm>
          <a:prstGeom prst="flowChartExtra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85397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Bridges</a:t>
            </a:r>
            <a:br>
              <a:rPr lang="en-US" dirty="0"/>
            </a:br>
            <a:endParaRPr lang="en-US"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r>
              <a:rPr lang="en-US" sz="3600" dirty="0">
                <a:solidFill>
                  <a:schemeClr val="bg1">
                    <a:lumMod val="75000"/>
                  </a:schemeClr>
                </a:solidFill>
              </a:rPr>
              <a:t>Bascule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solidFill>
                  <a:schemeClr val="bg1">
                    <a:lumMod val="75000"/>
                  </a:schemeClr>
                </a:solidFill>
              </a:rPr>
              <a:t>Lift</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Swing</a:t>
            </a:r>
          </a:p>
          <a:p>
            <a:endParaRPr lang="en-US" dirty="0"/>
          </a:p>
        </p:txBody>
      </p:sp>
      <p:sp>
        <p:nvSpPr>
          <p:cNvPr id="4" name="Slide Number Placeholder 3"/>
          <p:cNvSpPr>
            <a:spLocks noGrp="1"/>
          </p:cNvSpPr>
          <p:nvPr>
            <p:ph type="sldNum" sz="quarter" idx="12"/>
          </p:nvPr>
        </p:nvSpPr>
        <p:spPr/>
        <p:txBody>
          <a:bodyPr/>
          <a:lstStyle/>
          <a:p>
            <a:fld id="{D31CDA30-0EEA-4FE6-A67E-80679597A3B3}" type="slidenum">
              <a:rPr lang="en-US" smtClean="0"/>
              <a:pPr/>
              <a:t>10</a:t>
            </a:fld>
            <a:endParaRPr lang="en-US"/>
          </a:p>
        </p:txBody>
      </p:sp>
      <p:pic>
        <p:nvPicPr>
          <p:cNvPr id="10246" name="Picture 6" descr="MovableBridge sw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1943100"/>
            <a:ext cx="51308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97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Swing Bridges</a:t>
            </a:r>
            <a:endParaRPr lang="en-US" b="1" dirty="0"/>
          </a:p>
        </p:txBody>
      </p:sp>
      <p:sp>
        <p:nvSpPr>
          <p:cNvPr id="4" name="Slide Number Placeholder 3"/>
          <p:cNvSpPr>
            <a:spLocks noGrp="1"/>
          </p:cNvSpPr>
          <p:nvPr>
            <p:ph type="sldNum" sz="quarter" idx="12"/>
          </p:nvPr>
        </p:nvSpPr>
        <p:spPr/>
        <p:txBody>
          <a:bodyPr/>
          <a:lstStyle/>
          <a:p>
            <a:fld id="{D31CDA30-0EEA-4FE6-A67E-80679597A3B3}" type="slidenum">
              <a:rPr lang="en-US" smtClean="0"/>
              <a:pPr/>
              <a:t>11</a:t>
            </a:fld>
            <a:endParaRPr lang="en-US"/>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2833689"/>
            <a:ext cx="53340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descr="Image result for railroad swing brid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50" y="1981200"/>
            <a:ext cx="7810500" cy="3409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01561" y="5612030"/>
            <a:ext cx="4140877" cy="461665"/>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Swing Bridge – Union Pacific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89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7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eaLnBrk="1" hangingPunct="1"/>
            <a:r>
              <a:rPr lang="en-US" altLang="en-US" sz="3600" smtClean="0"/>
              <a:t>236.312 Movable bridge, interlocking of signal appliances with bridge devices.</a:t>
            </a:r>
          </a:p>
        </p:txBody>
      </p:sp>
      <p:sp>
        <p:nvSpPr>
          <p:cNvPr id="37892"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332B20-EBA9-4ABC-ACAD-7F64667F861C}" type="slidenum">
              <a:rPr lang="en-US" altLang="en-US" sz="1400" smtClean="0"/>
              <a:pPr eaLnBrk="1" hangingPunct="1"/>
              <a:t>12</a:t>
            </a:fld>
            <a:endParaRPr lang="en-US" altLang="en-US" sz="1400" smtClean="0"/>
          </a:p>
        </p:txBody>
      </p:sp>
      <p:sp>
        <p:nvSpPr>
          <p:cNvPr id="5" name="Line 5"/>
          <p:cNvSpPr>
            <a:spLocks noChangeShapeType="1"/>
          </p:cNvSpPr>
          <p:nvPr/>
        </p:nvSpPr>
        <p:spPr bwMode="auto">
          <a:xfrm>
            <a:off x="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6" name="Line 6"/>
          <p:cNvSpPr>
            <a:spLocks noChangeShapeType="1"/>
          </p:cNvSpPr>
          <p:nvPr/>
        </p:nvSpPr>
        <p:spPr bwMode="auto">
          <a:xfrm>
            <a:off x="2590800" y="3581400"/>
            <a:ext cx="0" cy="6096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7" name="Rectangle 7"/>
          <p:cNvSpPr>
            <a:spLocks noChangeArrowheads="1"/>
          </p:cNvSpPr>
          <p:nvPr/>
        </p:nvSpPr>
        <p:spPr bwMode="auto">
          <a:xfrm>
            <a:off x="10668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8" name="Rectangle 8"/>
          <p:cNvSpPr>
            <a:spLocks noChangeArrowheads="1"/>
          </p:cNvSpPr>
          <p:nvPr/>
        </p:nvSpPr>
        <p:spPr bwMode="auto">
          <a:xfrm>
            <a:off x="914400" y="6096000"/>
            <a:ext cx="9144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9" name="Line 9"/>
          <p:cNvSpPr>
            <a:spLocks noChangeShapeType="1"/>
          </p:cNvSpPr>
          <p:nvPr/>
        </p:nvSpPr>
        <p:spPr bwMode="auto">
          <a:xfrm flipV="1">
            <a:off x="5181600" y="3810000"/>
            <a:ext cx="0" cy="76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 name="Line 10"/>
          <p:cNvSpPr>
            <a:spLocks noChangeShapeType="1"/>
          </p:cNvSpPr>
          <p:nvPr/>
        </p:nvSpPr>
        <p:spPr bwMode="auto">
          <a:xfrm flipH="1">
            <a:off x="0" y="4267200"/>
            <a:ext cx="25908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1" name="Line 11"/>
          <p:cNvSpPr>
            <a:spLocks noChangeShapeType="1"/>
          </p:cNvSpPr>
          <p:nvPr/>
        </p:nvSpPr>
        <p:spPr bwMode="auto">
          <a:xfrm>
            <a:off x="2590800" y="4114800"/>
            <a:ext cx="0" cy="1524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2" name="Line 12"/>
          <p:cNvSpPr>
            <a:spLocks noChangeShapeType="1"/>
          </p:cNvSpPr>
          <p:nvPr/>
        </p:nvSpPr>
        <p:spPr bwMode="auto">
          <a:xfrm>
            <a:off x="129540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3" name="Rectangle 13"/>
          <p:cNvSpPr>
            <a:spLocks noChangeArrowheads="1"/>
          </p:cNvSpPr>
          <p:nvPr/>
        </p:nvSpPr>
        <p:spPr bwMode="auto">
          <a:xfrm>
            <a:off x="2667000" y="3581400"/>
            <a:ext cx="4191000" cy="685800"/>
          </a:xfrm>
          <a:prstGeom prst="rect">
            <a:avLst/>
          </a:prstGeom>
          <a:solidFill>
            <a:srgbClr val="2A5800"/>
          </a:solidFill>
          <a:ln w="12700" cap="sq">
            <a:solidFill>
              <a:schemeClr val="tx1"/>
            </a:solidFill>
            <a:miter lim="800000"/>
            <a:headEnd type="none" w="sm" len="sm"/>
            <a:tailEnd type="none" w="sm" len="sm"/>
          </a:ln>
          <a:effectLst/>
        </p:spPr>
        <p:txBody>
          <a:bodyPr wrap="none" anchor="ctr"/>
          <a:lstStyle/>
          <a:p>
            <a:endParaRPr lang="en-US"/>
          </a:p>
        </p:txBody>
      </p:sp>
      <p:sp>
        <p:nvSpPr>
          <p:cNvPr id="14" name="Rectangle 14"/>
          <p:cNvSpPr>
            <a:spLocks noChangeArrowheads="1"/>
          </p:cNvSpPr>
          <p:nvPr/>
        </p:nvSpPr>
        <p:spPr bwMode="auto">
          <a:xfrm>
            <a:off x="76200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5" name="Rectangle 15"/>
          <p:cNvSpPr>
            <a:spLocks noChangeArrowheads="1"/>
          </p:cNvSpPr>
          <p:nvPr/>
        </p:nvSpPr>
        <p:spPr bwMode="auto">
          <a:xfrm>
            <a:off x="7467600" y="6096000"/>
            <a:ext cx="9144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6" name="Rectangle 16"/>
          <p:cNvSpPr>
            <a:spLocks noChangeArrowheads="1"/>
          </p:cNvSpPr>
          <p:nvPr/>
        </p:nvSpPr>
        <p:spPr bwMode="auto">
          <a:xfrm>
            <a:off x="6934200" y="3581400"/>
            <a:ext cx="2209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7" name="Rectangle 17"/>
          <p:cNvSpPr>
            <a:spLocks noChangeArrowheads="1"/>
          </p:cNvSpPr>
          <p:nvPr/>
        </p:nvSpPr>
        <p:spPr bwMode="auto">
          <a:xfrm>
            <a:off x="0" y="3581400"/>
            <a:ext cx="2590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8" name="Rectangle 18"/>
          <p:cNvSpPr>
            <a:spLocks noChangeArrowheads="1"/>
          </p:cNvSpPr>
          <p:nvPr/>
        </p:nvSpPr>
        <p:spPr bwMode="auto">
          <a:xfrm>
            <a:off x="0" y="3429000"/>
            <a:ext cx="9144000" cy="152400"/>
          </a:xfrm>
          <a:prstGeom prst="rect">
            <a:avLst/>
          </a:prstGeom>
          <a:solidFill>
            <a:srgbClr val="666699"/>
          </a:solidFill>
          <a:ln w="12700" cap="sq">
            <a:solidFill>
              <a:schemeClr val="tx1"/>
            </a:solidFill>
            <a:miter lim="800000"/>
            <a:headEnd type="none" w="sm" len="sm"/>
            <a:tailEnd type="none" w="sm" len="sm"/>
          </a:ln>
          <a:effectLst/>
        </p:spPr>
        <p:txBody>
          <a:bodyPr wrap="none" anchor="ctr"/>
          <a:lstStyle/>
          <a:p>
            <a:endParaRPr lang="en-US"/>
          </a:p>
        </p:txBody>
      </p:sp>
      <p:sp>
        <p:nvSpPr>
          <p:cNvPr id="19" name="Rectangle 19"/>
          <p:cNvSpPr>
            <a:spLocks noChangeArrowheads="1"/>
          </p:cNvSpPr>
          <p:nvPr/>
        </p:nvSpPr>
        <p:spPr bwMode="auto">
          <a:xfrm>
            <a:off x="25908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20" name="Rectangle 20"/>
          <p:cNvSpPr>
            <a:spLocks noChangeArrowheads="1"/>
          </p:cNvSpPr>
          <p:nvPr/>
        </p:nvSpPr>
        <p:spPr bwMode="auto">
          <a:xfrm>
            <a:off x="68580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21" name="Rectangle 21"/>
          <p:cNvSpPr>
            <a:spLocks noChangeArrowheads="1"/>
          </p:cNvSpPr>
          <p:nvPr/>
        </p:nvSpPr>
        <p:spPr bwMode="auto">
          <a:xfrm>
            <a:off x="2514600" y="3429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22" name="Oval 22"/>
          <p:cNvSpPr>
            <a:spLocks noChangeArrowheads="1"/>
          </p:cNvSpPr>
          <p:nvPr/>
        </p:nvSpPr>
        <p:spPr bwMode="auto">
          <a:xfrm>
            <a:off x="2362200" y="31242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25" name="Rectangle 25"/>
          <p:cNvSpPr>
            <a:spLocks noChangeArrowheads="1"/>
          </p:cNvSpPr>
          <p:nvPr/>
        </p:nvSpPr>
        <p:spPr bwMode="auto">
          <a:xfrm>
            <a:off x="6781800" y="3429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6"/>
          <p:cNvSpPr>
            <a:spLocks noChangeArrowheads="1"/>
          </p:cNvSpPr>
          <p:nvPr/>
        </p:nvSpPr>
        <p:spPr bwMode="auto">
          <a:xfrm>
            <a:off x="4648200" y="4267200"/>
            <a:ext cx="3810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7"/>
          <p:cNvSpPr>
            <a:spLocks noChangeArrowheads="1"/>
          </p:cNvSpPr>
          <p:nvPr/>
        </p:nvSpPr>
        <p:spPr bwMode="auto">
          <a:xfrm>
            <a:off x="4419600" y="6096000"/>
            <a:ext cx="914400" cy="304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28"/>
          <p:cNvSpPr>
            <a:spLocks noChangeArrowheads="1"/>
          </p:cNvSpPr>
          <p:nvPr/>
        </p:nvSpPr>
        <p:spPr bwMode="auto">
          <a:xfrm>
            <a:off x="2514600" y="4191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29"/>
          <p:cNvSpPr>
            <a:spLocks noChangeArrowheads="1"/>
          </p:cNvSpPr>
          <p:nvPr/>
        </p:nvSpPr>
        <p:spPr bwMode="auto">
          <a:xfrm>
            <a:off x="6781800" y="4191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30" name="Oval 30"/>
          <p:cNvSpPr>
            <a:spLocks noChangeArrowheads="1"/>
          </p:cNvSpPr>
          <p:nvPr/>
        </p:nvSpPr>
        <p:spPr bwMode="auto">
          <a:xfrm>
            <a:off x="6553200" y="39624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31" name="Oval 31"/>
          <p:cNvSpPr>
            <a:spLocks noChangeArrowheads="1"/>
          </p:cNvSpPr>
          <p:nvPr/>
        </p:nvSpPr>
        <p:spPr bwMode="auto">
          <a:xfrm>
            <a:off x="6553200" y="32004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32" name="Oval 32"/>
          <p:cNvSpPr>
            <a:spLocks noChangeArrowheads="1"/>
          </p:cNvSpPr>
          <p:nvPr/>
        </p:nvSpPr>
        <p:spPr bwMode="auto">
          <a:xfrm>
            <a:off x="2362200" y="39624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33" name="Text Box 33"/>
          <p:cNvSpPr txBox="1">
            <a:spLocks noChangeArrowheads="1"/>
          </p:cNvSpPr>
          <p:nvPr/>
        </p:nvSpPr>
        <p:spPr bwMode="auto">
          <a:xfrm>
            <a:off x="2438400" y="5105400"/>
            <a:ext cx="1905000" cy="714375"/>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pPr>
            <a:r>
              <a:rPr lang="en-US" sz="2000" dirty="0">
                <a:latin typeface="Arial" panose="020B0604020202020204" pitchFamily="34" charset="0"/>
                <a:cs typeface="Arial" panose="020B0604020202020204" pitchFamily="34" charset="0"/>
              </a:rPr>
              <a:t>Wedges or Rollers</a:t>
            </a:r>
          </a:p>
        </p:txBody>
      </p:sp>
      <p:sp>
        <p:nvSpPr>
          <p:cNvPr id="34" name="Line 34"/>
          <p:cNvSpPr>
            <a:spLocks noChangeShapeType="1"/>
          </p:cNvSpPr>
          <p:nvPr/>
        </p:nvSpPr>
        <p:spPr bwMode="auto">
          <a:xfrm flipH="1" flipV="1">
            <a:off x="2971800" y="4495800"/>
            <a:ext cx="609600" cy="6096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35" name="Line 35"/>
          <p:cNvSpPr>
            <a:spLocks noChangeShapeType="1"/>
          </p:cNvSpPr>
          <p:nvPr/>
        </p:nvSpPr>
        <p:spPr bwMode="auto">
          <a:xfrm flipV="1">
            <a:off x="3581400" y="4495800"/>
            <a:ext cx="2971800" cy="6096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36" name="Text Box 36"/>
          <p:cNvSpPr txBox="1">
            <a:spLocks noChangeArrowheads="1"/>
          </p:cNvSpPr>
          <p:nvPr/>
        </p:nvSpPr>
        <p:spPr bwMode="auto">
          <a:xfrm>
            <a:off x="4267200" y="2286000"/>
            <a:ext cx="1905000" cy="409575"/>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pPr>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ovable </a:t>
            </a:r>
            <a:r>
              <a:rPr lang="en-US" sz="2000" dirty="0">
                <a:latin typeface="Arial" panose="020B0604020202020204" pitchFamily="34" charset="0"/>
                <a:cs typeface="Arial" panose="020B0604020202020204" pitchFamily="34" charset="0"/>
              </a:rPr>
              <a:t>Rails</a:t>
            </a:r>
          </a:p>
        </p:txBody>
      </p:sp>
      <p:sp>
        <p:nvSpPr>
          <p:cNvPr id="37" name="Line 37"/>
          <p:cNvSpPr>
            <a:spLocks noChangeShapeType="1"/>
          </p:cNvSpPr>
          <p:nvPr/>
        </p:nvSpPr>
        <p:spPr bwMode="auto">
          <a:xfrm flipH="1">
            <a:off x="2971800" y="2743200"/>
            <a:ext cx="1905000" cy="4572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38" name="Line 38"/>
          <p:cNvSpPr>
            <a:spLocks noChangeShapeType="1"/>
          </p:cNvSpPr>
          <p:nvPr/>
        </p:nvSpPr>
        <p:spPr bwMode="auto">
          <a:xfrm>
            <a:off x="4876800" y="2743200"/>
            <a:ext cx="1676400" cy="4572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39" name="Oval 26"/>
          <p:cNvSpPr>
            <a:spLocks noChangeArrowheads="1"/>
          </p:cNvSpPr>
          <p:nvPr/>
        </p:nvSpPr>
        <p:spPr bwMode="auto">
          <a:xfrm>
            <a:off x="914400" y="18288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40" name="Text Box 27"/>
          <p:cNvSpPr txBox="1">
            <a:spLocks noChangeArrowheads="1"/>
          </p:cNvSpPr>
          <p:nvPr/>
        </p:nvSpPr>
        <p:spPr bwMode="auto">
          <a:xfrm>
            <a:off x="1676400" y="1905000"/>
            <a:ext cx="2667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dirty="0"/>
              <a:t>=  </a:t>
            </a:r>
            <a:r>
              <a:rPr lang="en-US" dirty="0">
                <a:latin typeface="Arial" panose="020B0604020202020204" pitchFamily="34" charset="0"/>
                <a:cs typeface="Arial" panose="020B0604020202020204" pitchFamily="34" charset="0"/>
              </a:rPr>
              <a:t>Test Point</a:t>
            </a:r>
          </a:p>
        </p:txBody>
      </p:sp>
    </p:spTree>
    <p:extLst>
      <p:ext uri="{BB962C8B-B14F-4D97-AF65-F5344CB8AC3E}">
        <p14:creationId xmlns:p14="http://schemas.microsoft.com/office/powerpoint/2010/main" val="27040584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547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5476" name="Rectangle 4"/>
          <p:cNvSpPr>
            <a:spLocks noGrp="1" noChangeArrowheads="1"/>
          </p:cNvSpPr>
          <p:nvPr>
            <p:ph type="ctrTitle"/>
          </p:nvPr>
        </p:nvSpPr>
        <p:spPr>
          <a:xfrm>
            <a:off x="609600" y="457200"/>
            <a:ext cx="7848600" cy="685800"/>
          </a:xfrm>
          <a:noFill/>
          <a:ln/>
        </p:spPr>
        <p:txBody>
          <a:bodyPr lIns="90488" tIns="44450" rIns="90488" bIns="44450"/>
          <a:lstStyle/>
          <a:p>
            <a:r>
              <a:rPr lang="en-US" sz="4000"/>
              <a:t>Bascule Bridge</a:t>
            </a:r>
          </a:p>
        </p:txBody>
      </p:sp>
      <p:sp>
        <p:nvSpPr>
          <p:cNvPr id="105477" name="Line 5"/>
          <p:cNvSpPr>
            <a:spLocks noChangeShapeType="1"/>
          </p:cNvSpPr>
          <p:nvPr/>
        </p:nvSpPr>
        <p:spPr bwMode="auto">
          <a:xfrm>
            <a:off x="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5478" name="Line 6"/>
          <p:cNvSpPr>
            <a:spLocks noChangeShapeType="1"/>
          </p:cNvSpPr>
          <p:nvPr/>
        </p:nvSpPr>
        <p:spPr bwMode="auto">
          <a:xfrm>
            <a:off x="2590800" y="3581400"/>
            <a:ext cx="0" cy="6096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5479" name="Rectangle 7"/>
          <p:cNvSpPr>
            <a:spLocks noChangeArrowheads="1"/>
          </p:cNvSpPr>
          <p:nvPr/>
        </p:nvSpPr>
        <p:spPr bwMode="auto">
          <a:xfrm>
            <a:off x="22860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5480" name="Rectangle 8"/>
          <p:cNvSpPr>
            <a:spLocks noChangeArrowheads="1"/>
          </p:cNvSpPr>
          <p:nvPr/>
        </p:nvSpPr>
        <p:spPr bwMode="auto">
          <a:xfrm>
            <a:off x="2133600" y="6096000"/>
            <a:ext cx="914400" cy="304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5481" name="Line 9"/>
          <p:cNvSpPr>
            <a:spLocks noChangeShapeType="1"/>
          </p:cNvSpPr>
          <p:nvPr/>
        </p:nvSpPr>
        <p:spPr bwMode="auto">
          <a:xfrm flipV="1">
            <a:off x="5181600" y="3810000"/>
            <a:ext cx="0" cy="76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5482" name="Line 10"/>
          <p:cNvSpPr>
            <a:spLocks noChangeShapeType="1"/>
          </p:cNvSpPr>
          <p:nvPr/>
        </p:nvSpPr>
        <p:spPr bwMode="auto">
          <a:xfrm flipH="1">
            <a:off x="0" y="4267200"/>
            <a:ext cx="25908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5483" name="Line 11"/>
          <p:cNvSpPr>
            <a:spLocks noChangeShapeType="1"/>
          </p:cNvSpPr>
          <p:nvPr/>
        </p:nvSpPr>
        <p:spPr bwMode="auto">
          <a:xfrm>
            <a:off x="2590800" y="4114800"/>
            <a:ext cx="0" cy="1524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5484" name="Line 12"/>
          <p:cNvSpPr>
            <a:spLocks noChangeShapeType="1"/>
          </p:cNvSpPr>
          <p:nvPr/>
        </p:nvSpPr>
        <p:spPr bwMode="auto">
          <a:xfrm>
            <a:off x="129540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5485" name="Rectangle 13"/>
          <p:cNvSpPr>
            <a:spLocks noChangeArrowheads="1"/>
          </p:cNvSpPr>
          <p:nvPr/>
        </p:nvSpPr>
        <p:spPr bwMode="auto">
          <a:xfrm>
            <a:off x="2667000" y="3581400"/>
            <a:ext cx="4191000" cy="685800"/>
          </a:xfrm>
          <a:prstGeom prst="rect">
            <a:avLst/>
          </a:prstGeom>
          <a:solidFill>
            <a:srgbClr val="2A5800"/>
          </a:solidFill>
          <a:ln w="12700" cap="sq">
            <a:solidFill>
              <a:schemeClr val="tx1"/>
            </a:solidFill>
            <a:miter lim="800000"/>
            <a:headEnd type="none" w="sm" len="sm"/>
            <a:tailEnd type="none" w="sm" len="sm"/>
          </a:ln>
          <a:effectLst/>
        </p:spPr>
        <p:txBody>
          <a:bodyPr wrap="none" anchor="ctr"/>
          <a:lstStyle/>
          <a:p>
            <a:endParaRPr lang="en-US"/>
          </a:p>
        </p:txBody>
      </p:sp>
      <p:sp>
        <p:nvSpPr>
          <p:cNvPr id="105486" name="Rectangle 14"/>
          <p:cNvSpPr>
            <a:spLocks noChangeArrowheads="1"/>
          </p:cNvSpPr>
          <p:nvPr/>
        </p:nvSpPr>
        <p:spPr bwMode="auto">
          <a:xfrm>
            <a:off x="2362200" y="3962400"/>
            <a:ext cx="6858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5487" name="Rectangle 15"/>
          <p:cNvSpPr>
            <a:spLocks noChangeArrowheads="1"/>
          </p:cNvSpPr>
          <p:nvPr/>
        </p:nvSpPr>
        <p:spPr bwMode="auto">
          <a:xfrm>
            <a:off x="66294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5488" name="Rectangle 16"/>
          <p:cNvSpPr>
            <a:spLocks noChangeArrowheads="1"/>
          </p:cNvSpPr>
          <p:nvPr/>
        </p:nvSpPr>
        <p:spPr bwMode="auto">
          <a:xfrm>
            <a:off x="6477000" y="6096000"/>
            <a:ext cx="914400" cy="304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5489" name="Rectangle 17"/>
          <p:cNvSpPr>
            <a:spLocks noChangeArrowheads="1"/>
          </p:cNvSpPr>
          <p:nvPr/>
        </p:nvSpPr>
        <p:spPr bwMode="auto">
          <a:xfrm>
            <a:off x="6934200" y="3581400"/>
            <a:ext cx="2209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05490" name="Rectangle 18"/>
          <p:cNvSpPr>
            <a:spLocks noChangeArrowheads="1"/>
          </p:cNvSpPr>
          <p:nvPr/>
        </p:nvSpPr>
        <p:spPr bwMode="auto">
          <a:xfrm>
            <a:off x="0" y="3581400"/>
            <a:ext cx="2590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05491" name="Rectangle 19"/>
          <p:cNvSpPr>
            <a:spLocks noChangeArrowheads="1"/>
          </p:cNvSpPr>
          <p:nvPr/>
        </p:nvSpPr>
        <p:spPr bwMode="auto">
          <a:xfrm>
            <a:off x="0" y="3429000"/>
            <a:ext cx="9144000" cy="152400"/>
          </a:xfrm>
          <a:prstGeom prst="rect">
            <a:avLst/>
          </a:prstGeom>
          <a:solidFill>
            <a:srgbClr val="666699"/>
          </a:solidFill>
          <a:ln w="12700" cap="sq">
            <a:solidFill>
              <a:schemeClr val="tx1"/>
            </a:solidFill>
            <a:miter lim="800000"/>
            <a:headEnd type="none" w="sm" len="sm"/>
            <a:tailEnd type="none" w="sm" len="sm"/>
          </a:ln>
          <a:effectLst/>
        </p:spPr>
        <p:txBody>
          <a:bodyPr wrap="none" anchor="ctr"/>
          <a:lstStyle/>
          <a:p>
            <a:endParaRPr lang="en-US"/>
          </a:p>
        </p:txBody>
      </p:sp>
      <p:sp>
        <p:nvSpPr>
          <p:cNvPr id="105492" name="Rectangle 20"/>
          <p:cNvSpPr>
            <a:spLocks noChangeArrowheads="1"/>
          </p:cNvSpPr>
          <p:nvPr/>
        </p:nvSpPr>
        <p:spPr bwMode="auto">
          <a:xfrm>
            <a:off x="25908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105493" name="Rectangle 21"/>
          <p:cNvSpPr>
            <a:spLocks noChangeArrowheads="1"/>
          </p:cNvSpPr>
          <p:nvPr/>
        </p:nvSpPr>
        <p:spPr bwMode="auto">
          <a:xfrm>
            <a:off x="68580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105494" name="Rectangle 22"/>
          <p:cNvSpPr>
            <a:spLocks noChangeArrowheads="1"/>
          </p:cNvSpPr>
          <p:nvPr/>
        </p:nvSpPr>
        <p:spPr bwMode="auto">
          <a:xfrm>
            <a:off x="2286000" y="3962400"/>
            <a:ext cx="7620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5495" name="Rectangle 23"/>
          <p:cNvSpPr>
            <a:spLocks noChangeArrowheads="1"/>
          </p:cNvSpPr>
          <p:nvPr/>
        </p:nvSpPr>
        <p:spPr bwMode="auto">
          <a:xfrm>
            <a:off x="2514600" y="3429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5496" name="Oval 24"/>
          <p:cNvSpPr>
            <a:spLocks noChangeArrowheads="1"/>
          </p:cNvSpPr>
          <p:nvPr/>
        </p:nvSpPr>
        <p:spPr bwMode="auto">
          <a:xfrm>
            <a:off x="2133600" y="3733800"/>
            <a:ext cx="10668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5497" name="Oval 25"/>
          <p:cNvSpPr>
            <a:spLocks noChangeArrowheads="1"/>
          </p:cNvSpPr>
          <p:nvPr/>
        </p:nvSpPr>
        <p:spPr bwMode="auto">
          <a:xfrm>
            <a:off x="2362200" y="31242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5498" name="Oval 26"/>
          <p:cNvSpPr>
            <a:spLocks noChangeArrowheads="1"/>
          </p:cNvSpPr>
          <p:nvPr/>
        </p:nvSpPr>
        <p:spPr bwMode="auto">
          <a:xfrm>
            <a:off x="914400" y="18288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5499" name="Text Box 27"/>
          <p:cNvSpPr txBox="1">
            <a:spLocks noChangeArrowheads="1"/>
          </p:cNvSpPr>
          <p:nvPr/>
        </p:nvSpPr>
        <p:spPr bwMode="auto">
          <a:xfrm>
            <a:off x="1676400" y="1905000"/>
            <a:ext cx="2667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dirty="0"/>
              <a:t>=</a:t>
            </a:r>
            <a:r>
              <a:rPr lang="en-US" dirty="0"/>
              <a:t>  </a:t>
            </a:r>
            <a:r>
              <a:rPr lang="en-US" dirty="0">
                <a:latin typeface="Arial" panose="020B0604020202020204" pitchFamily="34" charset="0"/>
                <a:cs typeface="Arial" panose="020B0604020202020204" pitchFamily="34" charset="0"/>
              </a:rPr>
              <a:t>Test Point</a:t>
            </a:r>
          </a:p>
        </p:txBody>
      </p:sp>
      <p:sp>
        <p:nvSpPr>
          <p:cNvPr id="105500" name="Line 28"/>
          <p:cNvSpPr>
            <a:spLocks noChangeShapeType="1"/>
          </p:cNvSpPr>
          <p:nvPr/>
        </p:nvSpPr>
        <p:spPr bwMode="auto">
          <a:xfrm>
            <a:off x="6858000" y="2895600"/>
            <a:ext cx="0" cy="457200"/>
          </a:xfrm>
          <a:prstGeom prst="line">
            <a:avLst/>
          </a:prstGeom>
          <a:noFill/>
          <a:ln w="12700" cap="sq">
            <a:solidFill>
              <a:schemeClr val="tx1"/>
            </a:solidFill>
            <a:round/>
            <a:headEnd type="none" w="sm" len="sm"/>
            <a:tailEnd type="triangle" w="sm" len="sm"/>
          </a:ln>
          <a:effectLst/>
        </p:spPr>
        <p:txBody>
          <a:bodyPr wrap="none"/>
          <a:lstStyle/>
          <a:p>
            <a:endParaRPr lang="en-US"/>
          </a:p>
        </p:txBody>
      </p:sp>
      <p:sp>
        <p:nvSpPr>
          <p:cNvPr id="105501" name="Text Box 29"/>
          <p:cNvSpPr txBox="1">
            <a:spLocks noChangeArrowheads="1"/>
          </p:cNvSpPr>
          <p:nvPr/>
        </p:nvSpPr>
        <p:spPr bwMode="auto">
          <a:xfrm>
            <a:off x="6096000" y="2438400"/>
            <a:ext cx="1795684" cy="461665"/>
          </a:xfrm>
          <a:prstGeom prst="rect">
            <a:avLst/>
          </a:prstGeom>
          <a:noFill/>
          <a:ln w="12700" cap="sq">
            <a:solidFill>
              <a:schemeClr val="tx1"/>
            </a:solidFill>
            <a:miter lim="800000"/>
            <a:headEnd type="none" w="sm" len="sm"/>
            <a:tailEnd type="none" w="sm" len="sm"/>
          </a:ln>
          <a:effectLst/>
        </p:spPr>
        <p:txBody>
          <a:bodyPr wrap="none">
            <a:spAutoFit/>
          </a:bodyPr>
          <a:lstStyle/>
          <a:p>
            <a:r>
              <a:rPr lang="en-US" dirty="0">
                <a:latin typeface="Arial" panose="020B0604020202020204" pitchFamily="34" charset="0"/>
                <a:cs typeface="Arial" panose="020B0604020202020204" pitchFamily="34" charset="0"/>
              </a:rPr>
              <a:t>Hinged End</a:t>
            </a:r>
          </a:p>
        </p:txBody>
      </p:sp>
      <p:sp>
        <p:nvSpPr>
          <p:cNvPr id="32" name="Slide Number Placeholder 31"/>
          <p:cNvSpPr>
            <a:spLocks noGrp="1"/>
          </p:cNvSpPr>
          <p:nvPr>
            <p:ph type="sldNum" sz="quarter" idx="12"/>
          </p:nvPr>
        </p:nvSpPr>
        <p:spPr/>
        <p:txBody>
          <a:bodyPr/>
          <a:lstStyle/>
          <a:p>
            <a:fld id="{61C56245-ACDA-47A7-AC07-5407FFEE1235}" type="slidenum">
              <a:rPr lang="en-US" smtClean="0"/>
              <a:pPr/>
              <a:t>13</a:t>
            </a:fld>
            <a:endParaRPr lang="en-US"/>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342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3428" name="Rectangle 4"/>
          <p:cNvSpPr>
            <a:spLocks noGrp="1" noChangeArrowheads="1"/>
          </p:cNvSpPr>
          <p:nvPr>
            <p:ph type="ctrTitle"/>
          </p:nvPr>
        </p:nvSpPr>
        <p:spPr>
          <a:xfrm>
            <a:off x="609600" y="457200"/>
            <a:ext cx="7848600" cy="685800"/>
          </a:xfrm>
          <a:noFill/>
          <a:ln/>
        </p:spPr>
        <p:txBody>
          <a:bodyPr lIns="90488" tIns="44450" rIns="90488" bIns="44450"/>
          <a:lstStyle/>
          <a:p>
            <a:r>
              <a:rPr lang="en-US" sz="4000"/>
              <a:t>Lift Span</a:t>
            </a:r>
          </a:p>
        </p:txBody>
      </p:sp>
      <p:sp>
        <p:nvSpPr>
          <p:cNvPr id="103429" name="Line 5"/>
          <p:cNvSpPr>
            <a:spLocks noChangeShapeType="1"/>
          </p:cNvSpPr>
          <p:nvPr/>
        </p:nvSpPr>
        <p:spPr bwMode="auto">
          <a:xfrm>
            <a:off x="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3430" name="Line 6"/>
          <p:cNvSpPr>
            <a:spLocks noChangeShapeType="1"/>
          </p:cNvSpPr>
          <p:nvPr/>
        </p:nvSpPr>
        <p:spPr bwMode="auto">
          <a:xfrm>
            <a:off x="2590800" y="3581400"/>
            <a:ext cx="0" cy="6096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3431" name="Rectangle 7"/>
          <p:cNvSpPr>
            <a:spLocks noChangeArrowheads="1"/>
          </p:cNvSpPr>
          <p:nvPr/>
        </p:nvSpPr>
        <p:spPr bwMode="auto">
          <a:xfrm>
            <a:off x="22860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3432" name="Rectangle 8"/>
          <p:cNvSpPr>
            <a:spLocks noChangeArrowheads="1"/>
          </p:cNvSpPr>
          <p:nvPr/>
        </p:nvSpPr>
        <p:spPr bwMode="auto">
          <a:xfrm>
            <a:off x="2133600" y="6096000"/>
            <a:ext cx="914400" cy="304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3433" name="Line 9"/>
          <p:cNvSpPr>
            <a:spLocks noChangeShapeType="1"/>
          </p:cNvSpPr>
          <p:nvPr/>
        </p:nvSpPr>
        <p:spPr bwMode="auto">
          <a:xfrm flipV="1">
            <a:off x="5181600" y="3810000"/>
            <a:ext cx="0" cy="76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3434" name="Line 10"/>
          <p:cNvSpPr>
            <a:spLocks noChangeShapeType="1"/>
          </p:cNvSpPr>
          <p:nvPr/>
        </p:nvSpPr>
        <p:spPr bwMode="auto">
          <a:xfrm flipH="1">
            <a:off x="0" y="4267200"/>
            <a:ext cx="25908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3435" name="Line 11"/>
          <p:cNvSpPr>
            <a:spLocks noChangeShapeType="1"/>
          </p:cNvSpPr>
          <p:nvPr/>
        </p:nvSpPr>
        <p:spPr bwMode="auto">
          <a:xfrm>
            <a:off x="2590800" y="4114800"/>
            <a:ext cx="0" cy="1524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3436" name="Line 12"/>
          <p:cNvSpPr>
            <a:spLocks noChangeShapeType="1"/>
          </p:cNvSpPr>
          <p:nvPr/>
        </p:nvSpPr>
        <p:spPr bwMode="auto">
          <a:xfrm>
            <a:off x="129540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3437" name="Rectangle 13"/>
          <p:cNvSpPr>
            <a:spLocks noChangeArrowheads="1"/>
          </p:cNvSpPr>
          <p:nvPr/>
        </p:nvSpPr>
        <p:spPr bwMode="auto">
          <a:xfrm>
            <a:off x="2667000" y="3581400"/>
            <a:ext cx="4191000" cy="685800"/>
          </a:xfrm>
          <a:prstGeom prst="rect">
            <a:avLst/>
          </a:prstGeom>
          <a:solidFill>
            <a:srgbClr val="2A5800"/>
          </a:solidFill>
          <a:ln w="12700" cap="sq">
            <a:solidFill>
              <a:schemeClr val="tx1"/>
            </a:solidFill>
            <a:miter lim="800000"/>
            <a:headEnd type="none" w="sm" len="sm"/>
            <a:tailEnd type="none" w="sm" len="sm"/>
          </a:ln>
          <a:effectLst/>
        </p:spPr>
        <p:txBody>
          <a:bodyPr wrap="none" anchor="ctr"/>
          <a:lstStyle/>
          <a:p>
            <a:endParaRPr lang="en-US"/>
          </a:p>
        </p:txBody>
      </p:sp>
      <p:sp>
        <p:nvSpPr>
          <p:cNvPr id="103438" name="Rectangle 14"/>
          <p:cNvSpPr>
            <a:spLocks noChangeArrowheads="1"/>
          </p:cNvSpPr>
          <p:nvPr/>
        </p:nvSpPr>
        <p:spPr bwMode="auto">
          <a:xfrm>
            <a:off x="2362200" y="3962400"/>
            <a:ext cx="6858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3439" name="Rectangle 15"/>
          <p:cNvSpPr>
            <a:spLocks noChangeArrowheads="1"/>
          </p:cNvSpPr>
          <p:nvPr/>
        </p:nvSpPr>
        <p:spPr bwMode="auto">
          <a:xfrm>
            <a:off x="66294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3440" name="Rectangle 16"/>
          <p:cNvSpPr>
            <a:spLocks noChangeArrowheads="1"/>
          </p:cNvSpPr>
          <p:nvPr/>
        </p:nvSpPr>
        <p:spPr bwMode="auto">
          <a:xfrm>
            <a:off x="6477000" y="6096000"/>
            <a:ext cx="914400" cy="304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3441" name="Rectangle 17"/>
          <p:cNvSpPr>
            <a:spLocks noChangeArrowheads="1"/>
          </p:cNvSpPr>
          <p:nvPr/>
        </p:nvSpPr>
        <p:spPr bwMode="auto">
          <a:xfrm>
            <a:off x="6934200" y="3581400"/>
            <a:ext cx="2209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03442" name="Rectangle 18"/>
          <p:cNvSpPr>
            <a:spLocks noChangeArrowheads="1"/>
          </p:cNvSpPr>
          <p:nvPr/>
        </p:nvSpPr>
        <p:spPr bwMode="auto">
          <a:xfrm>
            <a:off x="0" y="3581400"/>
            <a:ext cx="2590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03443" name="Rectangle 19"/>
          <p:cNvSpPr>
            <a:spLocks noChangeArrowheads="1"/>
          </p:cNvSpPr>
          <p:nvPr/>
        </p:nvSpPr>
        <p:spPr bwMode="auto">
          <a:xfrm>
            <a:off x="0" y="3429000"/>
            <a:ext cx="9144000" cy="152400"/>
          </a:xfrm>
          <a:prstGeom prst="rect">
            <a:avLst/>
          </a:prstGeom>
          <a:solidFill>
            <a:srgbClr val="666699"/>
          </a:solidFill>
          <a:ln w="12700" cap="sq">
            <a:solidFill>
              <a:schemeClr val="tx1"/>
            </a:solidFill>
            <a:miter lim="800000"/>
            <a:headEnd type="none" w="sm" len="sm"/>
            <a:tailEnd type="none" w="sm" len="sm"/>
          </a:ln>
          <a:effectLst/>
        </p:spPr>
        <p:txBody>
          <a:bodyPr wrap="none" anchor="ctr"/>
          <a:lstStyle/>
          <a:p>
            <a:endParaRPr lang="en-US"/>
          </a:p>
        </p:txBody>
      </p:sp>
      <p:sp>
        <p:nvSpPr>
          <p:cNvPr id="103444" name="Rectangle 20"/>
          <p:cNvSpPr>
            <a:spLocks noChangeArrowheads="1"/>
          </p:cNvSpPr>
          <p:nvPr/>
        </p:nvSpPr>
        <p:spPr bwMode="auto">
          <a:xfrm>
            <a:off x="25908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103445" name="Rectangle 21"/>
          <p:cNvSpPr>
            <a:spLocks noChangeArrowheads="1"/>
          </p:cNvSpPr>
          <p:nvPr/>
        </p:nvSpPr>
        <p:spPr bwMode="auto">
          <a:xfrm>
            <a:off x="68580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103446" name="Rectangle 22"/>
          <p:cNvSpPr>
            <a:spLocks noChangeArrowheads="1"/>
          </p:cNvSpPr>
          <p:nvPr/>
        </p:nvSpPr>
        <p:spPr bwMode="auto">
          <a:xfrm>
            <a:off x="2286000" y="3962400"/>
            <a:ext cx="7620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3447" name="Rectangle 23"/>
          <p:cNvSpPr>
            <a:spLocks noChangeArrowheads="1"/>
          </p:cNvSpPr>
          <p:nvPr/>
        </p:nvSpPr>
        <p:spPr bwMode="auto">
          <a:xfrm>
            <a:off x="2514600" y="3429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3448" name="Rectangle 24"/>
          <p:cNvSpPr>
            <a:spLocks noChangeArrowheads="1"/>
          </p:cNvSpPr>
          <p:nvPr/>
        </p:nvSpPr>
        <p:spPr bwMode="auto">
          <a:xfrm>
            <a:off x="6781800" y="3429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3449" name="Oval 25"/>
          <p:cNvSpPr>
            <a:spLocks noChangeArrowheads="1"/>
          </p:cNvSpPr>
          <p:nvPr/>
        </p:nvSpPr>
        <p:spPr bwMode="auto">
          <a:xfrm>
            <a:off x="6553200" y="31242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3450" name="Oval 26"/>
          <p:cNvSpPr>
            <a:spLocks noChangeArrowheads="1"/>
          </p:cNvSpPr>
          <p:nvPr/>
        </p:nvSpPr>
        <p:spPr bwMode="auto">
          <a:xfrm>
            <a:off x="2133600" y="3733800"/>
            <a:ext cx="10668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3451" name="Oval 27"/>
          <p:cNvSpPr>
            <a:spLocks noChangeArrowheads="1"/>
          </p:cNvSpPr>
          <p:nvPr/>
        </p:nvSpPr>
        <p:spPr bwMode="auto">
          <a:xfrm>
            <a:off x="2362200" y="31242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3452" name="Oval 28"/>
          <p:cNvSpPr>
            <a:spLocks noChangeArrowheads="1"/>
          </p:cNvSpPr>
          <p:nvPr/>
        </p:nvSpPr>
        <p:spPr bwMode="auto">
          <a:xfrm>
            <a:off x="914400" y="18288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3453" name="Text Box 29"/>
          <p:cNvSpPr txBox="1">
            <a:spLocks noChangeArrowheads="1"/>
          </p:cNvSpPr>
          <p:nvPr/>
        </p:nvSpPr>
        <p:spPr bwMode="auto">
          <a:xfrm>
            <a:off x="1676400" y="1905000"/>
            <a:ext cx="2667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dirty="0"/>
              <a:t>=</a:t>
            </a:r>
            <a:r>
              <a:rPr lang="en-US" dirty="0"/>
              <a:t>  </a:t>
            </a:r>
            <a:r>
              <a:rPr lang="en-US" dirty="0">
                <a:latin typeface="Arial" panose="020B0604020202020204" pitchFamily="34" charset="0"/>
                <a:cs typeface="Arial" panose="020B0604020202020204" pitchFamily="34" charset="0"/>
              </a:rPr>
              <a:t>Test Point</a:t>
            </a:r>
          </a:p>
        </p:txBody>
      </p:sp>
      <p:sp>
        <p:nvSpPr>
          <p:cNvPr id="103454" name="Rectangle 30"/>
          <p:cNvSpPr>
            <a:spLocks noChangeArrowheads="1"/>
          </p:cNvSpPr>
          <p:nvPr/>
        </p:nvSpPr>
        <p:spPr bwMode="auto">
          <a:xfrm>
            <a:off x="6553200" y="3962400"/>
            <a:ext cx="7620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3455" name="Oval 31"/>
          <p:cNvSpPr>
            <a:spLocks noChangeArrowheads="1"/>
          </p:cNvSpPr>
          <p:nvPr/>
        </p:nvSpPr>
        <p:spPr bwMode="auto">
          <a:xfrm>
            <a:off x="6400800" y="3733800"/>
            <a:ext cx="10668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36" name="Slide Number Placeholder 35"/>
          <p:cNvSpPr>
            <a:spLocks noGrp="1"/>
          </p:cNvSpPr>
          <p:nvPr>
            <p:ph type="sldNum" sz="quarter" idx="12"/>
          </p:nvPr>
        </p:nvSpPr>
        <p:spPr/>
        <p:txBody>
          <a:bodyPr/>
          <a:lstStyle/>
          <a:p>
            <a:fld id="{61C56245-ACDA-47A7-AC07-5407FFEE1235}" type="slidenum">
              <a:rPr lang="en-US" smtClean="0"/>
              <a:pPr/>
              <a:t>14</a:t>
            </a:fld>
            <a:endParaRPr lang="en-US"/>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752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7524" name="Rectangle 4"/>
          <p:cNvSpPr>
            <a:spLocks noGrp="1" noChangeArrowheads="1"/>
          </p:cNvSpPr>
          <p:nvPr>
            <p:ph type="ctrTitle"/>
          </p:nvPr>
        </p:nvSpPr>
        <p:spPr>
          <a:xfrm>
            <a:off x="609600" y="457200"/>
            <a:ext cx="7848600" cy="685800"/>
          </a:xfrm>
          <a:noFill/>
          <a:ln/>
        </p:spPr>
        <p:txBody>
          <a:bodyPr lIns="90488" tIns="44450" rIns="90488" bIns="44450"/>
          <a:lstStyle/>
          <a:p>
            <a:r>
              <a:rPr lang="en-US" sz="4000"/>
              <a:t>Swing Bridge</a:t>
            </a:r>
          </a:p>
        </p:txBody>
      </p:sp>
      <p:sp>
        <p:nvSpPr>
          <p:cNvPr id="107525" name="Line 5"/>
          <p:cNvSpPr>
            <a:spLocks noChangeShapeType="1"/>
          </p:cNvSpPr>
          <p:nvPr/>
        </p:nvSpPr>
        <p:spPr bwMode="auto">
          <a:xfrm>
            <a:off x="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26" name="Line 6"/>
          <p:cNvSpPr>
            <a:spLocks noChangeShapeType="1"/>
          </p:cNvSpPr>
          <p:nvPr/>
        </p:nvSpPr>
        <p:spPr bwMode="auto">
          <a:xfrm>
            <a:off x="2590800" y="3581400"/>
            <a:ext cx="0" cy="6096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27" name="Rectangle 7"/>
          <p:cNvSpPr>
            <a:spLocks noChangeArrowheads="1"/>
          </p:cNvSpPr>
          <p:nvPr/>
        </p:nvSpPr>
        <p:spPr bwMode="auto">
          <a:xfrm>
            <a:off x="10668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28" name="Rectangle 8"/>
          <p:cNvSpPr>
            <a:spLocks noChangeArrowheads="1"/>
          </p:cNvSpPr>
          <p:nvPr/>
        </p:nvSpPr>
        <p:spPr bwMode="auto">
          <a:xfrm>
            <a:off x="914400" y="6096000"/>
            <a:ext cx="9144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29" name="Line 9"/>
          <p:cNvSpPr>
            <a:spLocks noChangeShapeType="1"/>
          </p:cNvSpPr>
          <p:nvPr/>
        </p:nvSpPr>
        <p:spPr bwMode="auto">
          <a:xfrm flipV="1">
            <a:off x="5181600" y="3810000"/>
            <a:ext cx="0" cy="76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30" name="Line 10"/>
          <p:cNvSpPr>
            <a:spLocks noChangeShapeType="1"/>
          </p:cNvSpPr>
          <p:nvPr/>
        </p:nvSpPr>
        <p:spPr bwMode="auto">
          <a:xfrm flipH="1">
            <a:off x="0" y="4267200"/>
            <a:ext cx="25908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31" name="Line 11"/>
          <p:cNvSpPr>
            <a:spLocks noChangeShapeType="1"/>
          </p:cNvSpPr>
          <p:nvPr/>
        </p:nvSpPr>
        <p:spPr bwMode="auto">
          <a:xfrm>
            <a:off x="2590800" y="4114800"/>
            <a:ext cx="0" cy="1524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32" name="Line 12"/>
          <p:cNvSpPr>
            <a:spLocks noChangeShapeType="1"/>
          </p:cNvSpPr>
          <p:nvPr/>
        </p:nvSpPr>
        <p:spPr bwMode="auto">
          <a:xfrm>
            <a:off x="129540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33" name="Rectangle 13"/>
          <p:cNvSpPr>
            <a:spLocks noChangeArrowheads="1"/>
          </p:cNvSpPr>
          <p:nvPr/>
        </p:nvSpPr>
        <p:spPr bwMode="auto">
          <a:xfrm>
            <a:off x="2667000" y="3581400"/>
            <a:ext cx="4191000" cy="685800"/>
          </a:xfrm>
          <a:prstGeom prst="rect">
            <a:avLst/>
          </a:prstGeom>
          <a:solidFill>
            <a:srgbClr val="2A5800"/>
          </a:solidFill>
          <a:ln w="12700" cap="sq">
            <a:solidFill>
              <a:schemeClr val="tx1"/>
            </a:solidFill>
            <a:miter lim="800000"/>
            <a:headEnd type="none" w="sm" len="sm"/>
            <a:tailEnd type="none" w="sm" len="sm"/>
          </a:ln>
          <a:effectLst/>
        </p:spPr>
        <p:txBody>
          <a:bodyPr wrap="none" anchor="ctr"/>
          <a:lstStyle/>
          <a:p>
            <a:endParaRPr lang="en-US"/>
          </a:p>
        </p:txBody>
      </p:sp>
      <p:sp>
        <p:nvSpPr>
          <p:cNvPr id="107534" name="Rectangle 14"/>
          <p:cNvSpPr>
            <a:spLocks noChangeArrowheads="1"/>
          </p:cNvSpPr>
          <p:nvPr/>
        </p:nvSpPr>
        <p:spPr bwMode="auto">
          <a:xfrm>
            <a:off x="76200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35" name="Rectangle 15"/>
          <p:cNvSpPr>
            <a:spLocks noChangeArrowheads="1"/>
          </p:cNvSpPr>
          <p:nvPr/>
        </p:nvSpPr>
        <p:spPr bwMode="auto">
          <a:xfrm>
            <a:off x="7467600" y="6096000"/>
            <a:ext cx="9144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36" name="Rectangle 16"/>
          <p:cNvSpPr>
            <a:spLocks noChangeArrowheads="1"/>
          </p:cNvSpPr>
          <p:nvPr/>
        </p:nvSpPr>
        <p:spPr bwMode="auto">
          <a:xfrm>
            <a:off x="6934200" y="3581400"/>
            <a:ext cx="2209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07537" name="Rectangle 17"/>
          <p:cNvSpPr>
            <a:spLocks noChangeArrowheads="1"/>
          </p:cNvSpPr>
          <p:nvPr/>
        </p:nvSpPr>
        <p:spPr bwMode="auto">
          <a:xfrm>
            <a:off x="0" y="3581400"/>
            <a:ext cx="2590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07538" name="Rectangle 18"/>
          <p:cNvSpPr>
            <a:spLocks noChangeArrowheads="1"/>
          </p:cNvSpPr>
          <p:nvPr/>
        </p:nvSpPr>
        <p:spPr bwMode="auto">
          <a:xfrm>
            <a:off x="0" y="3429000"/>
            <a:ext cx="9144000" cy="152400"/>
          </a:xfrm>
          <a:prstGeom prst="rect">
            <a:avLst/>
          </a:prstGeom>
          <a:solidFill>
            <a:srgbClr val="666699"/>
          </a:solidFill>
          <a:ln w="12700" cap="sq">
            <a:solidFill>
              <a:schemeClr val="tx1"/>
            </a:solidFill>
            <a:miter lim="800000"/>
            <a:headEnd type="none" w="sm" len="sm"/>
            <a:tailEnd type="none" w="sm" len="sm"/>
          </a:ln>
          <a:effectLst/>
        </p:spPr>
        <p:txBody>
          <a:bodyPr wrap="none" anchor="ctr"/>
          <a:lstStyle/>
          <a:p>
            <a:endParaRPr lang="en-US"/>
          </a:p>
        </p:txBody>
      </p:sp>
      <p:sp>
        <p:nvSpPr>
          <p:cNvPr id="107539" name="Rectangle 19"/>
          <p:cNvSpPr>
            <a:spLocks noChangeArrowheads="1"/>
          </p:cNvSpPr>
          <p:nvPr/>
        </p:nvSpPr>
        <p:spPr bwMode="auto">
          <a:xfrm>
            <a:off x="25908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107540" name="Rectangle 20"/>
          <p:cNvSpPr>
            <a:spLocks noChangeArrowheads="1"/>
          </p:cNvSpPr>
          <p:nvPr/>
        </p:nvSpPr>
        <p:spPr bwMode="auto">
          <a:xfrm>
            <a:off x="68580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107541" name="Rectangle 21"/>
          <p:cNvSpPr>
            <a:spLocks noChangeArrowheads="1"/>
          </p:cNvSpPr>
          <p:nvPr/>
        </p:nvSpPr>
        <p:spPr bwMode="auto">
          <a:xfrm>
            <a:off x="2514600" y="3429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7542" name="Oval 22"/>
          <p:cNvSpPr>
            <a:spLocks noChangeArrowheads="1"/>
          </p:cNvSpPr>
          <p:nvPr/>
        </p:nvSpPr>
        <p:spPr bwMode="auto">
          <a:xfrm>
            <a:off x="2362200" y="31242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43" name="Oval 23"/>
          <p:cNvSpPr>
            <a:spLocks noChangeArrowheads="1"/>
          </p:cNvSpPr>
          <p:nvPr/>
        </p:nvSpPr>
        <p:spPr bwMode="auto">
          <a:xfrm>
            <a:off x="914400" y="18288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44" name="Text Box 24"/>
          <p:cNvSpPr txBox="1">
            <a:spLocks noChangeArrowheads="1"/>
          </p:cNvSpPr>
          <p:nvPr/>
        </p:nvSpPr>
        <p:spPr bwMode="auto">
          <a:xfrm>
            <a:off x="1676400" y="1905000"/>
            <a:ext cx="2667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dirty="0">
                <a:latin typeface="Arial" panose="020B0604020202020204" pitchFamily="34" charset="0"/>
                <a:cs typeface="Arial" panose="020B0604020202020204" pitchFamily="34" charset="0"/>
              </a:rPr>
              <a:t>=  Test Point</a:t>
            </a:r>
          </a:p>
        </p:txBody>
      </p:sp>
      <p:sp>
        <p:nvSpPr>
          <p:cNvPr id="107545" name="Rectangle 25"/>
          <p:cNvSpPr>
            <a:spLocks noChangeArrowheads="1"/>
          </p:cNvSpPr>
          <p:nvPr/>
        </p:nvSpPr>
        <p:spPr bwMode="auto">
          <a:xfrm>
            <a:off x="6781800" y="3429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7546" name="Rectangle 26"/>
          <p:cNvSpPr>
            <a:spLocks noChangeArrowheads="1"/>
          </p:cNvSpPr>
          <p:nvPr/>
        </p:nvSpPr>
        <p:spPr bwMode="auto">
          <a:xfrm>
            <a:off x="4648200" y="4267200"/>
            <a:ext cx="3810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47" name="Rectangle 27"/>
          <p:cNvSpPr>
            <a:spLocks noChangeArrowheads="1"/>
          </p:cNvSpPr>
          <p:nvPr/>
        </p:nvSpPr>
        <p:spPr bwMode="auto">
          <a:xfrm>
            <a:off x="4419600" y="6096000"/>
            <a:ext cx="914400" cy="304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48" name="Rectangle 28"/>
          <p:cNvSpPr>
            <a:spLocks noChangeArrowheads="1"/>
          </p:cNvSpPr>
          <p:nvPr/>
        </p:nvSpPr>
        <p:spPr bwMode="auto">
          <a:xfrm>
            <a:off x="2514600" y="4191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7549" name="Rectangle 29"/>
          <p:cNvSpPr>
            <a:spLocks noChangeArrowheads="1"/>
          </p:cNvSpPr>
          <p:nvPr/>
        </p:nvSpPr>
        <p:spPr bwMode="auto">
          <a:xfrm>
            <a:off x="6781800" y="4191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7550" name="Oval 30"/>
          <p:cNvSpPr>
            <a:spLocks noChangeArrowheads="1"/>
          </p:cNvSpPr>
          <p:nvPr/>
        </p:nvSpPr>
        <p:spPr bwMode="auto">
          <a:xfrm>
            <a:off x="6553200" y="39624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51" name="Oval 31"/>
          <p:cNvSpPr>
            <a:spLocks noChangeArrowheads="1"/>
          </p:cNvSpPr>
          <p:nvPr/>
        </p:nvSpPr>
        <p:spPr bwMode="auto">
          <a:xfrm>
            <a:off x="6553200" y="32004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52" name="Oval 32"/>
          <p:cNvSpPr>
            <a:spLocks noChangeArrowheads="1"/>
          </p:cNvSpPr>
          <p:nvPr/>
        </p:nvSpPr>
        <p:spPr bwMode="auto">
          <a:xfrm>
            <a:off x="2362200" y="39624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53" name="Text Box 33"/>
          <p:cNvSpPr txBox="1">
            <a:spLocks noChangeArrowheads="1"/>
          </p:cNvSpPr>
          <p:nvPr/>
        </p:nvSpPr>
        <p:spPr bwMode="auto">
          <a:xfrm>
            <a:off x="2438400" y="5105400"/>
            <a:ext cx="1905000" cy="714375"/>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pPr>
            <a:r>
              <a:rPr lang="en-US" sz="2000" dirty="0">
                <a:latin typeface="Arial" panose="020B0604020202020204" pitchFamily="34" charset="0"/>
                <a:cs typeface="Arial" panose="020B0604020202020204" pitchFamily="34" charset="0"/>
              </a:rPr>
              <a:t>Wedges or Rollers</a:t>
            </a:r>
          </a:p>
        </p:txBody>
      </p:sp>
      <p:sp>
        <p:nvSpPr>
          <p:cNvPr id="107554" name="Line 34"/>
          <p:cNvSpPr>
            <a:spLocks noChangeShapeType="1"/>
          </p:cNvSpPr>
          <p:nvPr/>
        </p:nvSpPr>
        <p:spPr bwMode="auto">
          <a:xfrm flipH="1" flipV="1">
            <a:off x="2971800" y="4495800"/>
            <a:ext cx="609600" cy="6096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107555" name="Line 35"/>
          <p:cNvSpPr>
            <a:spLocks noChangeShapeType="1"/>
          </p:cNvSpPr>
          <p:nvPr/>
        </p:nvSpPr>
        <p:spPr bwMode="auto">
          <a:xfrm flipV="1">
            <a:off x="3581400" y="4495800"/>
            <a:ext cx="2971800" cy="6096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107556" name="Text Box 36"/>
          <p:cNvSpPr txBox="1">
            <a:spLocks noChangeArrowheads="1"/>
          </p:cNvSpPr>
          <p:nvPr/>
        </p:nvSpPr>
        <p:spPr bwMode="auto">
          <a:xfrm>
            <a:off x="4267200" y="2286000"/>
            <a:ext cx="1905000" cy="409575"/>
          </a:xfrm>
          <a:prstGeom prst="rect">
            <a:avLst/>
          </a:prstGeom>
          <a:noFill/>
          <a:ln w="12700" cap="sq">
            <a:solidFill>
              <a:schemeClr val="tx1"/>
            </a:solidFill>
            <a:miter lim="800000"/>
            <a:headEnd type="none" w="sm" len="sm"/>
            <a:tailEnd type="none" w="sm" len="sm"/>
          </a:ln>
          <a:effectLst/>
        </p:spPr>
        <p:txBody>
          <a:bodyPr>
            <a:spAutoFit/>
          </a:bodyPr>
          <a:lstStyle/>
          <a:p>
            <a:pPr>
              <a:spcBef>
                <a:spcPct val="50000"/>
              </a:spcBef>
            </a:pPr>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ovable </a:t>
            </a:r>
            <a:r>
              <a:rPr lang="en-US" sz="2000" dirty="0">
                <a:latin typeface="Arial" panose="020B0604020202020204" pitchFamily="34" charset="0"/>
                <a:cs typeface="Arial" panose="020B0604020202020204" pitchFamily="34" charset="0"/>
              </a:rPr>
              <a:t>Rails</a:t>
            </a:r>
          </a:p>
        </p:txBody>
      </p:sp>
      <p:sp>
        <p:nvSpPr>
          <p:cNvPr id="107557" name="Line 37"/>
          <p:cNvSpPr>
            <a:spLocks noChangeShapeType="1"/>
          </p:cNvSpPr>
          <p:nvPr/>
        </p:nvSpPr>
        <p:spPr bwMode="auto">
          <a:xfrm flipH="1">
            <a:off x="2971800" y="2743200"/>
            <a:ext cx="1905000" cy="4572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107558" name="Line 38"/>
          <p:cNvSpPr>
            <a:spLocks noChangeShapeType="1"/>
          </p:cNvSpPr>
          <p:nvPr/>
        </p:nvSpPr>
        <p:spPr bwMode="auto">
          <a:xfrm>
            <a:off x="4876800" y="2743200"/>
            <a:ext cx="1676400" cy="4572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41" name="Slide Number Placeholder 40"/>
          <p:cNvSpPr>
            <a:spLocks noGrp="1"/>
          </p:cNvSpPr>
          <p:nvPr>
            <p:ph type="sldNum" sz="quarter" idx="12"/>
          </p:nvPr>
        </p:nvSpPr>
        <p:spPr/>
        <p:txBody>
          <a:bodyPr/>
          <a:lstStyle/>
          <a:p>
            <a:fld id="{61C56245-ACDA-47A7-AC07-5407FFEE1235}" type="slidenum">
              <a:rPr lang="en-US" smtClean="0"/>
              <a:pPr/>
              <a:t>15</a:t>
            </a:fld>
            <a:endParaRPr lang="en-US"/>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717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7172" name="Rectangle 4"/>
          <p:cNvSpPr>
            <a:spLocks noGrp="1" noChangeArrowheads="1"/>
          </p:cNvSpPr>
          <p:nvPr>
            <p:ph type="ctrTitle"/>
          </p:nvPr>
        </p:nvSpPr>
        <p:spPr>
          <a:xfrm>
            <a:off x="457200" y="304800"/>
            <a:ext cx="8382000" cy="1295400"/>
          </a:xfrm>
          <a:noFill/>
          <a:ln/>
        </p:spPr>
        <p:txBody>
          <a:bodyPr lIns="90488" tIns="44450" rIns="90488" bIns="44450"/>
          <a:lstStyle/>
          <a:p>
            <a:r>
              <a:rPr lang="en-US" sz="4000" dirty="0"/>
              <a:t>FRA Movable </a:t>
            </a:r>
            <a:r>
              <a:rPr lang="en-US" sz="4000" dirty="0" smtClean="0"/>
              <a:t>Bridge</a:t>
            </a:r>
            <a:br>
              <a:rPr lang="en-US" sz="4000" dirty="0" smtClean="0"/>
            </a:br>
            <a:r>
              <a:rPr lang="en-US" sz="4000" dirty="0" smtClean="0"/>
              <a:t>Correct Surface and Seated</a:t>
            </a:r>
            <a:endParaRPr lang="en-US" sz="4000" dirty="0"/>
          </a:p>
        </p:txBody>
      </p:sp>
      <p:sp>
        <p:nvSpPr>
          <p:cNvPr id="7173" name="Rectangle 5"/>
          <p:cNvSpPr>
            <a:spLocks noChangeArrowheads="1"/>
          </p:cNvSpPr>
          <p:nvPr/>
        </p:nvSpPr>
        <p:spPr bwMode="auto">
          <a:xfrm>
            <a:off x="747713" y="2803525"/>
            <a:ext cx="8015287" cy="457200"/>
          </a:xfrm>
          <a:prstGeom prst="rect">
            <a:avLst/>
          </a:prstGeom>
          <a:noFill/>
          <a:ln w="12700">
            <a:noFill/>
            <a:miter lim="800000"/>
            <a:headEnd/>
            <a:tailEnd/>
          </a:ln>
          <a:effectLst/>
        </p:spPr>
        <p:txBody>
          <a:bodyPr wrap="none" anchor="ctr"/>
          <a:lstStyle/>
          <a:p>
            <a:endParaRPr lang="en-US"/>
          </a:p>
        </p:txBody>
      </p:sp>
      <p:pic>
        <p:nvPicPr>
          <p:cNvPr id="7174" name="Picture 6" descr="C:\My Documents\My Pictures\Bridge -Critical.fpx"/>
          <p:cNvPicPr>
            <a:picLocks noChangeAspect="1" noChangeArrowheads="1"/>
          </p:cNvPicPr>
          <p:nvPr/>
        </p:nvPicPr>
        <p:blipFill>
          <a:blip r:embed="rId3" cstate="email"/>
          <a:srcRect/>
          <a:stretch>
            <a:fillRect/>
          </a:stretch>
        </p:blipFill>
        <p:spPr bwMode="auto">
          <a:xfrm>
            <a:off x="419877" y="1612834"/>
            <a:ext cx="6553201" cy="4635565"/>
          </a:xfrm>
          <a:prstGeom prst="rect">
            <a:avLst/>
          </a:prstGeom>
          <a:noFill/>
          <a:ln w="38100">
            <a:solidFill>
              <a:srgbClr val="000000"/>
            </a:solidFill>
            <a:miter lim="800000"/>
            <a:headEnd/>
            <a:tailEnd/>
          </a:ln>
        </p:spPr>
      </p:pic>
      <p:sp>
        <p:nvSpPr>
          <p:cNvPr id="9" name="Slide Number Placeholder 8"/>
          <p:cNvSpPr>
            <a:spLocks noGrp="1"/>
          </p:cNvSpPr>
          <p:nvPr>
            <p:ph type="sldNum" sz="quarter" idx="12"/>
          </p:nvPr>
        </p:nvSpPr>
        <p:spPr/>
        <p:txBody>
          <a:bodyPr/>
          <a:lstStyle/>
          <a:p>
            <a:fld id="{61C56245-ACDA-47A7-AC07-5407FFEE1235}" type="slidenum">
              <a:rPr lang="en-US" smtClean="0"/>
              <a:pPr/>
              <a:t>16</a:t>
            </a:fld>
            <a:endParaRPr lang="en-US"/>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575" y="2533650"/>
            <a:ext cx="1400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Extract 9"/>
          <p:cNvSpPr/>
          <p:nvPr/>
        </p:nvSpPr>
        <p:spPr>
          <a:xfrm rot="5400000">
            <a:off x="7391400" y="2489199"/>
            <a:ext cx="304800" cy="1066800"/>
          </a:xfrm>
          <a:prstGeom prst="flowChartExtra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5124" name="Rectangle 4"/>
          <p:cNvSpPr>
            <a:spLocks noGrp="1" noChangeArrowheads="1"/>
          </p:cNvSpPr>
          <p:nvPr>
            <p:ph type="ctrTitle"/>
          </p:nvPr>
        </p:nvSpPr>
        <p:spPr>
          <a:xfrm>
            <a:off x="457200" y="304800"/>
            <a:ext cx="8382000" cy="1295400"/>
          </a:xfrm>
          <a:noFill/>
          <a:ln/>
        </p:spPr>
        <p:txBody>
          <a:bodyPr lIns="90488" tIns="44450" rIns="90488" bIns="44450"/>
          <a:lstStyle/>
          <a:p>
            <a:r>
              <a:rPr lang="en-US" sz="4000" dirty="0" smtClean="0"/>
              <a:t>Movable </a:t>
            </a:r>
            <a:r>
              <a:rPr lang="en-US" sz="4000" dirty="0"/>
              <a:t>Bridge</a:t>
            </a:r>
            <a:br>
              <a:rPr lang="en-US" sz="4000" dirty="0"/>
            </a:br>
            <a:r>
              <a:rPr lang="en-US" sz="4000" dirty="0"/>
              <a:t>Inspection Procedures</a:t>
            </a:r>
          </a:p>
        </p:txBody>
      </p:sp>
      <p:sp>
        <p:nvSpPr>
          <p:cNvPr id="5125" name="Rectangle 5"/>
          <p:cNvSpPr>
            <a:spLocks noGrp="1" noChangeArrowheads="1"/>
          </p:cNvSpPr>
          <p:nvPr>
            <p:ph type="subTitle" idx="1"/>
          </p:nvPr>
        </p:nvSpPr>
        <p:spPr>
          <a:xfrm>
            <a:off x="381000" y="2057400"/>
            <a:ext cx="8534400" cy="4572000"/>
          </a:xfrm>
          <a:noFill/>
          <a:ln/>
        </p:spPr>
        <p:txBody>
          <a:bodyPr lIns="90488" tIns="44450" rIns="90488" bIns="44450"/>
          <a:lstStyle/>
          <a:p>
            <a:pPr algn="l">
              <a:spcAft>
                <a:spcPct val="35000"/>
              </a:spcAft>
              <a:buFontTx/>
              <a:buChar char="•"/>
            </a:pPr>
            <a:r>
              <a:rPr lang="en-US" dirty="0"/>
              <a:t>  When checking for correct surface, the most critical area is that area where the train wheels transition from the fixed </a:t>
            </a:r>
            <a:r>
              <a:rPr lang="en-US" dirty="0" smtClean="0"/>
              <a:t>rails </a:t>
            </a:r>
            <a:r>
              <a:rPr lang="en-US" dirty="0"/>
              <a:t>to the movable </a:t>
            </a:r>
            <a:r>
              <a:rPr lang="en-US" dirty="0" smtClean="0"/>
              <a:t>rails.   </a:t>
            </a:r>
          </a:p>
          <a:p>
            <a:pPr algn="l">
              <a:spcAft>
                <a:spcPct val="35000"/>
              </a:spcAft>
              <a:buFontTx/>
              <a:buChar char="•"/>
            </a:pPr>
            <a:r>
              <a:rPr lang="en-US" dirty="0"/>
              <a:t> </a:t>
            </a:r>
            <a:r>
              <a:rPr lang="en-US" dirty="0" smtClean="0"/>
              <a:t> Surface </a:t>
            </a:r>
            <a:r>
              <a:rPr lang="en-US" dirty="0"/>
              <a:t>checks should be made by placing the appropriate gage in close proximity to this critical area. </a:t>
            </a:r>
          </a:p>
        </p:txBody>
      </p:sp>
      <p:sp>
        <p:nvSpPr>
          <p:cNvPr id="8" name="Slide Number Placeholder 7"/>
          <p:cNvSpPr>
            <a:spLocks noGrp="1"/>
          </p:cNvSpPr>
          <p:nvPr>
            <p:ph type="sldNum" sz="quarter" idx="12"/>
          </p:nvPr>
        </p:nvSpPr>
        <p:spPr/>
        <p:txBody>
          <a:bodyPr/>
          <a:lstStyle/>
          <a:p>
            <a:fld id="{61C56245-ACDA-47A7-AC07-5407FFEE1235}" type="slidenum">
              <a:rPr lang="en-US" smtClean="0"/>
              <a:pPr/>
              <a:t>17</a:t>
            </a:fld>
            <a:endParaRPr lang="en-US"/>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921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9220" name="Rectangle 4"/>
          <p:cNvSpPr>
            <a:spLocks noGrp="1" noChangeArrowheads="1"/>
          </p:cNvSpPr>
          <p:nvPr>
            <p:ph type="ctrTitle"/>
          </p:nvPr>
        </p:nvSpPr>
        <p:spPr>
          <a:xfrm>
            <a:off x="457200" y="304800"/>
            <a:ext cx="8382000" cy="1295400"/>
          </a:xfrm>
          <a:noFill/>
          <a:ln/>
        </p:spPr>
        <p:txBody>
          <a:bodyPr lIns="90488" tIns="44450" rIns="90488" bIns="44450"/>
          <a:lstStyle/>
          <a:p>
            <a:r>
              <a:rPr lang="en-US" sz="4000" dirty="0" smtClean="0"/>
              <a:t>Movable </a:t>
            </a:r>
            <a:r>
              <a:rPr lang="en-US" sz="4000" dirty="0"/>
              <a:t>Bridge</a:t>
            </a:r>
            <a:br>
              <a:rPr lang="en-US" sz="4000" dirty="0"/>
            </a:br>
            <a:r>
              <a:rPr lang="en-US" sz="4000" dirty="0" smtClean="0"/>
              <a:t>Correct Alignment</a:t>
            </a:r>
            <a:endParaRPr lang="en-US" sz="4000" dirty="0"/>
          </a:p>
        </p:txBody>
      </p:sp>
      <p:sp>
        <p:nvSpPr>
          <p:cNvPr id="9221" name="Rectangle 5"/>
          <p:cNvSpPr>
            <a:spLocks noChangeArrowheads="1"/>
          </p:cNvSpPr>
          <p:nvPr/>
        </p:nvSpPr>
        <p:spPr bwMode="auto">
          <a:xfrm>
            <a:off x="747713" y="2803525"/>
            <a:ext cx="8015287" cy="457200"/>
          </a:xfrm>
          <a:prstGeom prst="rect">
            <a:avLst/>
          </a:prstGeom>
          <a:noFill/>
          <a:ln w="12700">
            <a:noFill/>
            <a:miter lim="800000"/>
            <a:headEnd/>
            <a:tailEnd/>
          </a:ln>
          <a:effectLst/>
        </p:spPr>
        <p:txBody>
          <a:bodyPr wrap="none" anchor="ctr"/>
          <a:lstStyle/>
          <a:p>
            <a:endParaRPr lang="en-US"/>
          </a:p>
        </p:txBody>
      </p:sp>
      <p:pic>
        <p:nvPicPr>
          <p:cNvPr id="9222" name="Picture 6" descr="A:\DCP00756.fpx"/>
          <p:cNvPicPr>
            <a:picLocks noGrp="1" noChangeAspect="1" noChangeArrowheads="1"/>
          </p:cNvPicPr>
          <p:nvPr>
            <p:ph type="subTitle" idx="1"/>
          </p:nvPr>
        </p:nvPicPr>
        <p:blipFill>
          <a:blip r:embed="rId3" cstate="email">
            <a:lum bright="6000" contrast="18000"/>
          </a:blip>
          <a:srcRect/>
          <a:stretch>
            <a:fillRect/>
          </a:stretch>
        </p:blipFill>
        <p:spPr>
          <a:xfrm>
            <a:off x="514738" y="1631981"/>
            <a:ext cx="6495661" cy="4647713"/>
          </a:xfrm>
          <a:noFill/>
          <a:ln w="38100">
            <a:solidFill>
              <a:srgbClr val="000000"/>
            </a:solidFill>
          </a:ln>
        </p:spPr>
      </p:pic>
      <p:sp>
        <p:nvSpPr>
          <p:cNvPr id="9" name="Slide Number Placeholder 8"/>
          <p:cNvSpPr>
            <a:spLocks noGrp="1"/>
          </p:cNvSpPr>
          <p:nvPr>
            <p:ph type="sldNum" sz="quarter" idx="12"/>
          </p:nvPr>
        </p:nvSpPr>
        <p:spPr/>
        <p:txBody>
          <a:bodyPr/>
          <a:lstStyle/>
          <a:p>
            <a:fld id="{61C56245-ACDA-47A7-AC07-5407FFEE1235}" type="slidenum">
              <a:rPr lang="en-US" smtClean="0"/>
              <a:pPr/>
              <a:t>18</a:t>
            </a:fld>
            <a:endParaRPr lang="en-US"/>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575" y="2533650"/>
            <a:ext cx="1400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Extract 9"/>
          <p:cNvSpPr/>
          <p:nvPr/>
        </p:nvSpPr>
        <p:spPr>
          <a:xfrm rot="5400000">
            <a:off x="7391400" y="2489199"/>
            <a:ext cx="304800" cy="1066800"/>
          </a:xfrm>
          <a:prstGeom prst="flowChartExtra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331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3316" name="Rectangle 4"/>
          <p:cNvSpPr>
            <a:spLocks noGrp="1" noChangeArrowheads="1"/>
          </p:cNvSpPr>
          <p:nvPr>
            <p:ph type="ctrTitle"/>
          </p:nvPr>
        </p:nvSpPr>
        <p:spPr>
          <a:xfrm>
            <a:off x="457200" y="304800"/>
            <a:ext cx="8382000" cy="1143000"/>
          </a:xfrm>
          <a:noFill/>
          <a:ln/>
        </p:spPr>
        <p:txBody>
          <a:bodyPr lIns="90488" tIns="44450" rIns="90488" bIns="44450"/>
          <a:lstStyle/>
          <a:p>
            <a:r>
              <a:rPr lang="en-US" sz="4000" dirty="0" smtClean="0"/>
              <a:t>Movable </a:t>
            </a:r>
            <a:r>
              <a:rPr lang="en-US" sz="4000" dirty="0"/>
              <a:t>Bridge</a:t>
            </a:r>
            <a:br>
              <a:rPr lang="en-US" sz="4000" dirty="0"/>
            </a:br>
            <a:r>
              <a:rPr lang="en-US" sz="4000" dirty="0"/>
              <a:t>Inspection Procedures</a:t>
            </a:r>
          </a:p>
        </p:txBody>
      </p:sp>
      <p:sp>
        <p:nvSpPr>
          <p:cNvPr id="13317" name="Rectangle 5"/>
          <p:cNvSpPr>
            <a:spLocks noChangeArrowheads="1"/>
          </p:cNvSpPr>
          <p:nvPr/>
        </p:nvSpPr>
        <p:spPr bwMode="auto">
          <a:xfrm>
            <a:off x="747713" y="2803525"/>
            <a:ext cx="8015287" cy="457200"/>
          </a:xfrm>
          <a:prstGeom prst="rect">
            <a:avLst/>
          </a:prstGeom>
          <a:noFill/>
          <a:ln w="12700">
            <a:noFill/>
            <a:miter lim="800000"/>
            <a:headEnd/>
            <a:tailEnd/>
          </a:ln>
          <a:effectLst/>
        </p:spPr>
        <p:txBody>
          <a:bodyPr wrap="none" anchor="ctr"/>
          <a:lstStyle/>
          <a:p>
            <a:endParaRPr lang="en-US"/>
          </a:p>
        </p:txBody>
      </p:sp>
      <p:pic>
        <p:nvPicPr>
          <p:cNvPr id="9" name="Picture 8" descr="Bridge Pics -2003 015.jpg"/>
          <p:cNvPicPr>
            <a:picLocks noChangeAspect="1"/>
          </p:cNvPicPr>
          <p:nvPr/>
        </p:nvPicPr>
        <p:blipFill>
          <a:blip r:embed="rId3" cstate="email"/>
          <a:stretch>
            <a:fillRect/>
          </a:stretch>
        </p:blipFill>
        <p:spPr>
          <a:xfrm>
            <a:off x="457199" y="1609725"/>
            <a:ext cx="6553201" cy="4368800"/>
          </a:xfrm>
          <a:prstGeom prst="rect">
            <a:avLst/>
          </a:prstGeom>
        </p:spPr>
      </p:pic>
      <p:sp>
        <p:nvSpPr>
          <p:cNvPr id="10" name="Slide Number Placeholder 9"/>
          <p:cNvSpPr>
            <a:spLocks noGrp="1"/>
          </p:cNvSpPr>
          <p:nvPr>
            <p:ph type="sldNum" sz="quarter" idx="12"/>
          </p:nvPr>
        </p:nvSpPr>
        <p:spPr/>
        <p:txBody>
          <a:bodyPr/>
          <a:lstStyle/>
          <a:p>
            <a:fld id="{61C56245-ACDA-47A7-AC07-5407FFEE1235}" type="slidenum">
              <a:rPr lang="en-US" smtClean="0"/>
              <a:pPr/>
              <a:t>19</a:t>
            </a:fld>
            <a:endParaRPr lang="en-US"/>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575" y="2533650"/>
            <a:ext cx="1400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lowchart: Extract 10"/>
          <p:cNvSpPr/>
          <p:nvPr/>
        </p:nvSpPr>
        <p:spPr>
          <a:xfrm rot="5400000">
            <a:off x="7391400" y="2489199"/>
            <a:ext cx="304800" cy="1066800"/>
          </a:xfrm>
          <a:prstGeom prst="flowChartExtra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2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t>Learning Objectives</a:t>
            </a:r>
          </a:p>
        </p:txBody>
      </p:sp>
      <p:sp>
        <p:nvSpPr>
          <p:cNvPr id="3075" name="Rectangle 2"/>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285750" indent="-285750" eaLnBrk="1" hangingPunct="1">
              <a:spcBef>
                <a:spcPct val="50000"/>
              </a:spcBef>
            </a:pPr>
            <a:r>
              <a:rPr lang="en-US" altLang="en-US" dirty="0" smtClean="0"/>
              <a:t>Understand that movable railroad bridges are interlockings and the requirements of 49 CFR 236.312 in the design standards of these bridges.</a:t>
            </a:r>
          </a:p>
          <a:p>
            <a:pPr marL="285750" indent="-285750" eaLnBrk="1" hangingPunct="1">
              <a:spcBef>
                <a:spcPct val="50000"/>
              </a:spcBef>
            </a:pPr>
            <a:r>
              <a:rPr lang="en-US" altLang="en-US" dirty="0" smtClean="0"/>
              <a:t>Understand the requirements of 49 CFR 236.387 for maintaining and testing movable bridge installations.</a:t>
            </a:r>
          </a:p>
        </p:txBody>
      </p:sp>
      <p:sp>
        <p:nvSpPr>
          <p:cNvPr id="3076"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97CC35-9B50-49C2-A9CA-77DD10763EB7}" type="slidenum">
              <a:rPr lang="en-US" altLang="en-US" sz="1400" smtClean="0"/>
              <a:pPr eaLnBrk="1" hangingPunct="1"/>
              <a:t>2</a:t>
            </a:fld>
            <a:endParaRPr lang="en-US" altLang="en-US" sz="1400" smtClean="0"/>
          </a:p>
        </p:txBody>
      </p:sp>
    </p:spTree>
    <p:extLst>
      <p:ext uri="{BB962C8B-B14F-4D97-AF65-F5344CB8AC3E}">
        <p14:creationId xmlns:p14="http://schemas.microsoft.com/office/powerpoint/2010/main" val="2476887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7412" name="Rectangle 4"/>
          <p:cNvSpPr>
            <a:spLocks noGrp="1" noChangeArrowheads="1"/>
          </p:cNvSpPr>
          <p:nvPr>
            <p:ph type="ctrTitle"/>
          </p:nvPr>
        </p:nvSpPr>
        <p:spPr>
          <a:xfrm>
            <a:off x="457200" y="304800"/>
            <a:ext cx="8382000" cy="1295400"/>
          </a:xfrm>
          <a:noFill/>
          <a:ln/>
        </p:spPr>
        <p:txBody>
          <a:bodyPr lIns="90488" tIns="44450" rIns="90488" bIns="44450"/>
          <a:lstStyle/>
          <a:p>
            <a:r>
              <a:rPr lang="en-US" sz="4000"/>
              <a:t>FRA Movable Bridge</a:t>
            </a:r>
            <a:br>
              <a:rPr lang="en-US" sz="4000"/>
            </a:br>
            <a:r>
              <a:rPr lang="en-US" sz="4000"/>
              <a:t>Inspection Procedures</a:t>
            </a:r>
          </a:p>
        </p:txBody>
      </p:sp>
      <p:sp>
        <p:nvSpPr>
          <p:cNvPr id="17413" name="Rectangle 5"/>
          <p:cNvSpPr>
            <a:spLocks noChangeArrowheads="1"/>
          </p:cNvSpPr>
          <p:nvPr/>
        </p:nvSpPr>
        <p:spPr bwMode="auto">
          <a:xfrm>
            <a:off x="747713" y="2803525"/>
            <a:ext cx="8015287" cy="457200"/>
          </a:xfrm>
          <a:prstGeom prst="rect">
            <a:avLst/>
          </a:prstGeom>
          <a:noFill/>
          <a:ln w="12700">
            <a:noFill/>
            <a:miter lim="800000"/>
            <a:headEnd/>
            <a:tailEnd/>
          </a:ln>
          <a:effectLst/>
        </p:spPr>
        <p:txBody>
          <a:bodyPr wrap="none" anchor="ctr"/>
          <a:lstStyle/>
          <a:p>
            <a:endParaRPr lang="en-US"/>
          </a:p>
        </p:txBody>
      </p:sp>
      <p:pic>
        <p:nvPicPr>
          <p:cNvPr id="17414" name="Picture 6" descr="C:\My Documents\My Pictures\easer bars-2.jpg"/>
          <p:cNvPicPr>
            <a:picLocks noChangeAspect="1" noChangeArrowheads="1"/>
          </p:cNvPicPr>
          <p:nvPr/>
        </p:nvPicPr>
        <p:blipFill>
          <a:blip r:embed="rId3" cstate="email"/>
          <a:srcRect/>
          <a:stretch>
            <a:fillRect/>
          </a:stretch>
        </p:blipFill>
        <p:spPr bwMode="auto">
          <a:xfrm>
            <a:off x="496078" y="1617274"/>
            <a:ext cx="6400800" cy="4802188"/>
          </a:xfrm>
          <a:prstGeom prst="rect">
            <a:avLst/>
          </a:prstGeom>
          <a:noFill/>
          <a:ln w="38100">
            <a:solidFill>
              <a:srgbClr val="000000"/>
            </a:solidFill>
            <a:miter lim="800000"/>
            <a:headEnd/>
            <a:tailEnd/>
          </a:ln>
        </p:spPr>
      </p:pic>
      <p:sp>
        <p:nvSpPr>
          <p:cNvPr id="9" name="Slide Number Placeholder 8"/>
          <p:cNvSpPr>
            <a:spLocks noGrp="1"/>
          </p:cNvSpPr>
          <p:nvPr>
            <p:ph type="sldNum" sz="quarter" idx="12"/>
          </p:nvPr>
        </p:nvSpPr>
        <p:spPr/>
        <p:txBody>
          <a:bodyPr/>
          <a:lstStyle/>
          <a:p>
            <a:fld id="{61C56245-ACDA-47A7-AC07-5407FFEE1235}" type="slidenum">
              <a:rPr lang="en-US" smtClean="0"/>
              <a:pPr/>
              <a:t>20</a:t>
            </a:fld>
            <a:endParaRPr lang="en-US"/>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575" y="2533650"/>
            <a:ext cx="1400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Extract 9"/>
          <p:cNvSpPr/>
          <p:nvPr/>
        </p:nvSpPr>
        <p:spPr>
          <a:xfrm rot="5400000">
            <a:off x="7391400" y="2489199"/>
            <a:ext cx="304800" cy="1066800"/>
          </a:xfrm>
          <a:prstGeom prst="flowChartExtra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1507" name="Rectangle 3"/>
          <p:cNvSpPr>
            <a:spLocks noGrp="1" noChangeArrowheads="1"/>
          </p:cNvSpPr>
          <p:nvPr>
            <p:ph type="ctrTitle"/>
          </p:nvPr>
        </p:nvSpPr>
        <p:spPr>
          <a:xfrm>
            <a:off x="457200" y="304800"/>
            <a:ext cx="8382000" cy="1295400"/>
          </a:xfrm>
          <a:noFill/>
          <a:ln/>
        </p:spPr>
        <p:txBody>
          <a:bodyPr lIns="90488" tIns="44450" rIns="90488" bIns="44450"/>
          <a:lstStyle/>
          <a:p>
            <a:r>
              <a:rPr lang="en-US" sz="4000"/>
              <a:t>FRA Movable Bridge</a:t>
            </a:r>
            <a:br>
              <a:rPr lang="en-US" sz="4000"/>
            </a:br>
            <a:r>
              <a:rPr lang="en-US" sz="4000"/>
              <a:t>Inspection Procedures</a:t>
            </a:r>
          </a:p>
        </p:txBody>
      </p:sp>
      <p:sp>
        <p:nvSpPr>
          <p:cNvPr id="21508" name="Rectangle 4"/>
          <p:cNvSpPr>
            <a:spLocks noChangeArrowheads="1"/>
          </p:cNvSpPr>
          <p:nvPr/>
        </p:nvSpPr>
        <p:spPr bwMode="auto">
          <a:xfrm>
            <a:off x="747713" y="2803525"/>
            <a:ext cx="8015287" cy="457200"/>
          </a:xfrm>
          <a:prstGeom prst="rect">
            <a:avLst/>
          </a:prstGeom>
          <a:noFill/>
          <a:ln w="12700">
            <a:noFill/>
            <a:miter lim="800000"/>
            <a:headEnd/>
            <a:tailEnd/>
          </a:ln>
          <a:effectLst/>
        </p:spPr>
        <p:txBody>
          <a:bodyPr wrap="none" anchor="ctr"/>
          <a:lstStyle/>
          <a:p>
            <a:endParaRPr lang="en-US"/>
          </a:p>
        </p:txBody>
      </p:sp>
      <p:pic>
        <p:nvPicPr>
          <p:cNvPr id="21509" name="Picture 5" descr="C:\My Documents\My Pictures\prox switch.fpx"/>
          <p:cNvPicPr>
            <a:picLocks noChangeAspect="1" noChangeArrowheads="1"/>
          </p:cNvPicPr>
          <p:nvPr/>
        </p:nvPicPr>
        <p:blipFill>
          <a:blip r:embed="rId3" cstate="email">
            <a:lum bright="-12000" contrast="18000"/>
          </a:blip>
          <a:srcRect/>
          <a:stretch>
            <a:fillRect/>
          </a:stretch>
        </p:blipFill>
        <p:spPr bwMode="auto">
          <a:xfrm>
            <a:off x="514739" y="1620417"/>
            <a:ext cx="6400800" cy="4800600"/>
          </a:xfrm>
          <a:prstGeom prst="rect">
            <a:avLst/>
          </a:prstGeom>
          <a:noFill/>
          <a:ln w="38100">
            <a:solidFill>
              <a:srgbClr val="000000"/>
            </a:solidFill>
            <a:miter lim="800000"/>
            <a:headEnd/>
            <a:tailEnd/>
          </a:ln>
        </p:spPr>
      </p:pic>
      <p:sp>
        <p:nvSpPr>
          <p:cNvPr id="8" name="Slide Number Placeholder 7"/>
          <p:cNvSpPr>
            <a:spLocks noGrp="1"/>
          </p:cNvSpPr>
          <p:nvPr>
            <p:ph type="sldNum" sz="quarter" idx="12"/>
          </p:nvPr>
        </p:nvSpPr>
        <p:spPr/>
        <p:txBody>
          <a:bodyPr/>
          <a:lstStyle/>
          <a:p>
            <a:fld id="{61C56245-ACDA-47A7-AC07-5407FFEE1235}" type="slidenum">
              <a:rPr lang="en-US" smtClean="0"/>
              <a:pPr/>
              <a:t>21</a:t>
            </a:fld>
            <a:endParaRPr lang="en-US"/>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575" y="2533650"/>
            <a:ext cx="1400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Extract 9"/>
          <p:cNvSpPr/>
          <p:nvPr/>
        </p:nvSpPr>
        <p:spPr>
          <a:xfrm rot="5400000">
            <a:off x="7391400" y="2489199"/>
            <a:ext cx="304800" cy="1066800"/>
          </a:xfrm>
          <a:prstGeom prst="flowChartExtra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752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7524" name="Rectangle 4"/>
          <p:cNvSpPr>
            <a:spLocks noGrp="1" noChangeArrowheads="1"/>
          </p:cNvSpPr>
          <p:nvPr>
            <p:ph type="ctrTitle"/>
          </p:nvPr>
        </p:nvSpPr>
        <p:spPr>
          <a:xfrm>
            <a:off x="609600" y="457200"/>
            <a:ext cx="7848600" cy="685800"/>
          </a:xfrm>
          <a:noFill/>
          <a:ln/>
        </p:spPr>
        <p:txBody>
          <a:bodyPr lIns="90488" tIns="44450" rIns="90488" bIns="44450"/>
          <a:lstStyle/>
          <a:p>
            <a:r>
              <a:rPr lang="en-US" sz="4000"/>
              <a:t>Swing Bridge</a:t>
            </a:r>
          </a:p>
        </p:txBody>
      </p:sp>
      <p:sp>
        <p:nvSpPr>
          <p:cNvPr id="107525" name="Line 5"/>
          <p:cNvSpPr>
            <a:spLocks noChangeShapeType="1"/>
          </p:cNvSpPr>
          <p:nvPr/>
        </p:nvSpPr>
        <p:spPr bwMode="auto">
          <a:xfrm>
            <a:off x="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26" name="Line 6"/>
          <p:cNvSpPr>
            <a:spLocks noChangeShapeType="1"/>
          </p:cNvSpPr>
          <p:nvPr/>
        </p:nvSpPr>
        <p:spPr bwMode="auto">
          <a:xfrm>
            <a:off x="2590800" y="3581400"/>
            <a:ext cx="0" cy="6096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27" name="Rectangle 7"/>
          <p:cNvSpPr>
            <a:spLocks noChangeArrowheads="1"/>
          </p:cNvSpPr>
          <p:nvPr/>
        </p:nvSpPr>
        <p:spPr bwMode="auto">
          <a:xfrm>
            <a:off x="10668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28" name="Rectangle 8"/>
          <p:cNvSpPr>
            <a:spLocks noChangeArrowheads="1"/>
          </p:cNvSpPr>
          <p:nvPr/>
        </p:nvSpPr>
        <p:spPr bwMode="auto">
          <a:xfrm>
            <a:off x="914400" y="6096000"/>
            <a:ext cx="914400" cy="304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29" name="Line 9"/>
          <p:cNvSpPr>
            <a:spLocks noChangeShapeType="1"/>
          </p:cNvSpPr>
          <p:nvPr/>
        </p:nvSpPr>
        <p:spPr bwMode="auto">
          <a:xfrm flipV="1">
            <a:off x="5181600" y="3810000"/>
            <a:ext cx="0" cy="762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30" name="Line 10"/>
          <p:cNvSpPr>
            <a:spLocks noChangeShapeType="1"/>
          </p:cNvSpPr>
          <p:nvPr/>
        </p:nvSpPr>
        <p:spPr bwMode="auto">
          <a:xfrm flipH="1">
            <a:off x="0" y="4267200"/>
            <a:ext cx="25908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31" name="Line 11"/>
          <p:cNvSpPr>
            <a:spLocks noChangeShapeType="1"/>
          </p:cNvSpPr>
          <p:nvPr/>
        </p:nvSpPr>
        <p:spPr bwMode="auto">
          <a:xfrm>
            <a:off x="2590800" y="4114800"/>
            <a:ext cx="0" cy="15240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32" name="Line 12"/>
          <p:cNvSpPr>
            <a:spLocks noChangeShapeType="1"/>
          </p:cNvSpPr>
          <p:nvPr/>
        </p:nvSpPr>
        <p:spPr bwMode="auto">
          <a:xfrm>
            <a:off x="1295400" y="3581400"/>
            <a:ext cx="1295400"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07533" name="Rectangle 13"/>
          <p:cNvSpPr>
            <a:spLocks noChangeArrowheads="1"/>
          </p:cNvSpPr>
          <p:nvPr/>
        </p:nvSpPr>
        <p:spPr bwMode="auto">
          <a:xfrm>
            <a:off x="2667000" y="3581400"/>
            <a:ext cx="4191000" cy="685800"/>
          </a:xfrm>
          <a:prstGeom prst="rect">
            <a:avLst/>
          </a:prstGeom>
          <a:solidFill>
            <a:srgbClr val="2A5800"/>
          </a:solidFill>
          <a:ln w="12700" cap="sq">
            <a:solidFill>
              <a:schemeClr val="tx1"/>
            </a:solidFill>
            <a:miter lim="800000"/>
            <a:headEnd type="none" w="sm" len="sm"/>
            <a:tailEnd type="none" w="sm" len="sm"/>
          </a:ln>
          <a:effectLst/>
        </p:spPr>
        <p:txBody>
          <a:bodyPr wrap="none" anchor="ctr"/>
          <a:lstStyle/>
          <a:p>
            <a:endParaRPr lang="en-US"/>
          </a:p>
        </p:txBody>
      </p:sp>
      <p:sp>
        <p:nvSpPr>
          <p:cNvPr id="107534" name="Rectangle 14"/>
          <p:cNvSpPr>
            <a:spLocks noChangeArrowheads="1"/>
          </p:cNvSpPr>
          <p:nvPr/>
        </p:nvSpPr>
        <p:spPr bwMode="auto">
          <a:xfrm>
            <a:off x="7620000" y="4267200"/>
            <a:ext cx="6096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35" name="Rectangle 15"/>
          <p:cNvSpPr>
            <a:spLocks noChangeArrowheads="1"/>
          </p:cNvSpPr>
          <p:nvPr/>
        </p:nvSpPr>
        <p:spPr bwMode="auto">
          <a:xfrm>
            <a:off x="7467600" y="6096000"/>
            <a:ext cx="914400" cy="304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36" name="Rectangle 16"/>
          <p:cNvSpPr>
            <a:spLocks noChangeArrowheads="1"/>
          </p:cNvSpPr>
          <p:nvPr/>
        </p:nvSpPr>
        <p:spPr bwMode="auto">
          <a:xfrm>
            <a:off x="6934200" y="3581400"/>
            <a:ext cx="2209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07537" name="Rectangle 17"/>
          <p:cNvSpPr>
            <a:spLocks noChangeArrowheads="1"/>
          </p:cNvSpPr>
          <p:nvPr/>
        </p:nvSpPr>
        <p:spPr bwMode="auto">
          <a:xfrm>
            <a:off x="0" y="3581400"/>
            <a:ext cx="2590800" cy="685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107538" name="Rectangle 18"/>
          <p:cNvSpPr>
            <a:spLocks noChangeArrowheads="1"/>
          </p:cNvSpPr>
          <p:nvPr/>
        </p:nvSpPr>
        <p:spPr bwMode="auto">
          <a:xfrm>
            <a:off x="0" y="3429000"/>
            <a:ext cx="9144000" cy="152400"/>
          </a:xfrm>
          <a:prstGeom prst="rect">
            <a:avLst/>
          </a:prstGeom>
          <a:solidFill>
            <a:srgbClr val="666699"/>
          </a:solidFill>
          <a:ln w="12700" cap="sq">
            <a:solidFill>
              <a:schemeClr val="tx1"/>
            </a:solidFill>
            <a:miter lim="800000"/>
            <a:headEnd type="none" w="sm" len="sm"/>
            <a:tailEnd type="none" w="sm" len="sm"/>
          </a:ln>
          <a:effectLst/>
        </p:spPr>
        <p:txBody>
          <a:bodyPr wrap="none" anchor="ctr"/>
          <a:lstStyle/>
          <a:p>
            <a:endParaRPr lang="en-US"/>
          </a:p>
        </p:txBody>
      </p:sp>
      <p:sp>
        <p:nvSpPr>
          <p:cNvPr id="107539" name="Rectangle 19"/>
          <p:cNvSpPr>
            <a:spLocks noChangeArrowheads="1"/>
          </p:cNvSpPr>
          <p:nvPr/>
        </p:nvSpPr>
        <p:spPr bwMode="auto">
          <a:xfrm>
            <a:off x="25908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107540" name="Rectangle 20"/>
          <p:cNvSpPr>
            <a:spLocks noChangeArrowheads="1"/>
          </p:cNvSpPr>
          <p:nvPr/>
        </p:nvSpPr>
        <p:spPr bwMode="auto">
          <a:xfrm>
            <a:off x="6858000" y="3429000"/>
            <a:ext cx="76200" cy="152400"/>
          </a:xfrm>
          <a:prstGeom prst="rect">
            <a:avLst/>
          </a:prstGeom>
          <a:solidFill>
            <a:srgbClr val="1A1ADE"/>
          </a:solidFill>
          <a:ln w="12700" cap="sq">
            <a:solidFill>
              <a:schemeClr val="tx1"/>
            </a:solidFill>
            <a:miter lim="800000"/>
            <a:headEnd type="none" w="sm" len="sm"/>
            <a:tailEnd type="none" w="sm" len="sm"/>
          </a:ln>
          <a:effectLst/>
        </p:spPr>
        <p:txBody>
          <a:bodyPr wrap="none" anchor="ctr"/>
          <a:lstStyle/>
          <a:p>
            <a:endParaRPr lang="en-US"/>
          </a:p>
        </p:txBody>
      </p:sp>
      <p:sp>
        <p:nvSpPr>
          <p:cNvPr id="107541" name="Rectangle 21"/>
          <p:cNvSpPr>
            <a:spLocks noChangeArrowheads="1"/>
          </p:cNvSpPr>
          <p:nvPr/>
        </p:nvSpPr>
        <p:spPr bwMode="auto">
          <a:xfrm>
            <a:off x="2514600" y="3429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7542" name="Oval 22"/>
          <p:cNvSpPr>
            <a:spLocks noChangeArrowheads="1"/>
          </p:cNvSpPr>
          <p:nvPr/>
        </p:nvSpPr>
        <p:spPr bwMode="auto">
          <a:xfrm>
            <a:off x="2362200" y="31242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43" name="Oval 23"/>
          <p:cNvSpPr>
            <a:spLocks noChangeArrowheads="1"/>
          </p:cNvSpPr>
          <p:nvPr/>
        </p:nvSpPr>
        <p:spPr bwMode="auto">
          <a:xfrm>
            <a:off x="914400" y="18288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44" name="Text Box 24"/>
          <p:cNvSpPr txBox="1">
            <a:spLocks noChangeArrowheads="1"/>
          </p:cNvSpPr>
          <p:nvPr/>
        </p:nvSpPr>
        <p:spPr bwMode="auto">
          <a:xfrm>
            <a:off x="1676400" y="1905000"/>
            <a:ext cx="2667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dirty="0"/>
              <a:t>=</a:t>
            </a:r>
            <a:r>
              <a:rPr lang="en-US" dirty="0"/>
              <a:t>  </a:t>
            </a:r>
            <a:r>
              <a:rPr lang="en-US" dirty="0">
                <a:latin typeface="Arial" panose="020B0604020202020204" pitchFamily="34" charset="0"/>
                <a:cs typeface="Arial" panose="020B0604020202020204" pitchFamily="34" charset="0"/>
              </a:rPr>
              <a:t>Test Point</a:t>
            </a:r>
          </a:p>
        </p:txBody>
      </p:sp>
      <p:sp>
        <p:nvSpPr>
          <p:cNvPr id="107545" name="Rectangle 25"/>
          <p:cNvSpPr>
            <a:spLocks noChangeArrowheads="1"/>
          </p:cNvSpPr>
          <p:nvPr/>
        </p:nvSpPr>
        <p:spPr bwMode="auto">
          <a:xfrm>
            <a:off x="6781800" y="3429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7546" name="Rectangle 26"/>
          <p:cNvSpPr>
            <a:spLocks noChangeArrowheads="1"/>
          </p:cNvSpPr>
          <p:nvPr/>
        </p:nvSpPr>
        <p:spPr bwMode="auto">
          <a:xfrm>
            <a:off x="4648200" y="4267200"/>
            <a:ext cx="381000" cy="1828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47" name="Rectangle 27"/>
          <p:cNvSpPr>
            <a:spLocks noChangeArrowheads="1"/>
          </p:cNvSpPr>
          <p:nvPr/>
        </p:nvSpPr>
        <p:spPr bwMode="auto">
          <a:xfrm>
            <a:off x="4419600" y="6096000"/>
            <a:ext cx="914400" cy="304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107548" name="Rectangle 28"/>
          <p:cNvSpPr>
            <a:spLocks noChangeArrowheads="1"/>
          </p:cNvSpPr>
          <p:nvPr/>
        </p:nvSpPr>
        <p:spPr bwMode="auto">
          <a:xfrm>
            <a:off x="2514600" y="4191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7549" name="Rectangle 29"/>
          <p:cNvSpPr>
            <a:spLocks noChangeArrowheads="1"/>
          </p:cNvSpPr>
          <p:nvPr/>
        </p:nvSpPr>
        <p:spPr bwMode="auto">
          <a:xfrm>
            <a:off x="6781800" y="4191000"/>
            <a:ext cx="228600" cy="762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endParaRPr lang="en-US"/>
          </a:p>
        </p:txBody>
      </p:sp>
      <p:sp>
        <p:nvSpPr>
          <p:cNvPr id="107550" name="Oval 30"/>
          <p:cNvSpPr>
            <a:spLocks noChangeArrowheads="1"/>
          </p:cNvSpPr>
          <p:nvPr/>
        </p:nvSpPr>
        <p:spPr bwMode="auto">
          <a:xfrm>
            <a:off x="6553200" y="39624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51" name="Oval 31"/>
          <p:cNvSpPr>
            <a:spLocks noChangeArrowheads="1"/>
          </p:cNvSpPr>
          <p:nvPr/>
        </p:nvSpPr>
        <p:spPr bwMode="auto">
          <a:xfrm>
            <a:off x="6553200" y="32004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52" name="Oval 32"/>
          <p:cNvSpPr>
            <a:spLocks noChangeArrowheads="1"/>
          </p:cNvSpPr>
          <p:nvPr/>
        </p:nvSpPr>
        <p:spPr bwMode="auto">
          <a:xfrm>
            <a:off x="2362200" y="3962400"/>
            <a:ext cx="609600" cy="533400"/>
          </a:xfrm>
          <a:prstGeom prst="ellipse">
            <a:avLst/>
          </a:prstGeom>
          <a:noFill/>
          <a:ln w="25400" cap="sq">
            <a:solidFill>
              <a:schemeClr val="tx1"/>
            </a:solidFill>
            <a:round/>
            <a:headEnd type="none" w="sm" len="sm"/>
            <a:tailEnd type="none" w="sm" len="sm"/>
          </a:ln>
          <a:effectLst/>
        </p:spPr>
        <p:txBody>
          <a:bodyPr wrap="none" anchor="ctr"/>
          <a:lstStyle/>
          <a:p>
            <a:endParaRPr lang="en-US"/>
          </a:p>
        </p:txBody>
      </p:sp>
      <p:sp>
        <p:nvSpPr>
          <p:cNvPr id="107553" name="Text Box 33"/>
          <p:cNvSpPr txBox="1">
            <a:spLocks noChangeArrowheads="1"/>
          </p:cNvSpPr>
          <p:nvPr/>
        </p:nvSpPr>
        <p:spPr bwMode="auto">
          <a:xfrm>
            <a:off x="2438400" y="5105400"/>
            <a:ext cx="1905000" cy="714375"/>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pPr>
            <a:r>
              <a:rPr lang="en-US" sz="2000" dirty="0">
                <a:latin typeface="Arial" panose="020B0604020202020204" pitchFamily="34" charset="0"/>
                <a:cs typeface="Arial" panose="020B0604020202020204" pitchFamily="34" charset="0"/>
              </a:rPr>
              <a:t>Wedges or Rollers</a:t>
            </a:r>
          </a:p>
        </p:txBody>
      </p:sp>
      <p:sp>
        <p:nvSpPr>
          <p:cNvPr id="107554" name="Line 34"/>
          <p:cNvSpPr>
            <a:spLocks noChangeShapeType="1"/>
          </p:cNvSpPr>
          <p:nvPr/>
        </p:nvSpPr>
        <p:spPr bwMode="auto">
          <a:xfrm flipH="1" flipV="1">
            <a:off x="2971800" y="4495800"/>
            <a:ext cx="609600" cy="6096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107555" name="Line 35"/>
          <p:cNvSpPr>
            <a:spLocks noChangeShapeType="1"/>
          </p:cNvSpPr>
          <p:nvPr/>
        </p:nvSpPr>
        <p:spPr bwMode="auto">
          <a:xfrm flipV="1">
            <a:off x="3581400" y="4495800"/>
            <a:ext cx="2971800" cy="6096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107556" name="Text Box 36"/>
          <p:cNvSpPr txBox="1">
            <a:spLocks noChangeArrowheads="1"/>
          </p:cNvSpPr>
          <p:nvPr/>
        </p:nvSpPr>
        <p:spPr bwMode="auto">
          <a:xfrm>
            <a:off x="4267200" y="2286000"/>
            <a:ext cx="1905000" cy="409575"/>
          </a:xfrm>
          <a:prstGeom prst="rect">
            <a:avLst/>
          </a:prstGeom>
          <a:noFill/>
          <a:ln w="12700" cap="sq">
            <a:solidFill>
              <a:schemeClr val="tx1"/>
            </a:solidFill>
            <a:miter lim="800000"/>
            <a:headEnd type="none" w="sm" len="sm"/>
            <a:tailEnd type="none" w="sm" len="sm"/>
          </a:ln>
          <a:effectLst/>
        </p:spPr>
        <p:txBody>
          <a:bodyPr>
            <a:spAutoFit/>
          </a:bodyPr>
          <a:lstStyle/>
          <a:p>
            <a:pPr>
              <a:spcBef>
                <a:spcPct val="50000"/>
              </a:spcBef>
            </a:pPr>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ovable </a:t>
            </a:r>
            <a:r>
              <a:rPr lang="en-US" sz="2000" dirty="0">
                <a:latin typeface="Arial" panose="020B0604020202020204" pitchFamily="34" charset="0"/>
                <a:cs typeface="Arial" panose="020B0604020202020204" pitchFamily="34" charset="0"/>
              </a:rPr>
              <a:t>Rails</a:t>
            </a:r>
          </a:p>
        </p:txBody>
      </p:sp>
      <p:sp>
        <p:nvSpPr>
          <p:cNvPr id="107557" name="Line 37"/>
          <p:cNvSpPr>
            <a:spLocks noChangeShapeType="1"/>
          </p:cNvSpPr>
          <p:nvPr/>
        </p:nvSpPr>
        <p:spPr bwMode="auto">
          <a:xfrm flipH="1">
            <a:off x="2971800" y="2743200"/>
            <a:ext cx="1905000" cy="4572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107558" name="Line 38"/>
          <p:cNvSpPr>
            <a:spLocks noChangeShapeType="1"/>
          </p:cNvSpPr>
          <p:nvPr/>
        </p:nvSpPr>
        <p:spPr bwMode="auto">
          <a:xfrm>
            <a:off x="4876800" y="2743200"/>
            <a:ext cx="1676400" cy="457200"/>
          </a:xfrm>
          <a:prstGeom prst="line">
            <a:avLst/>
          </a:prstGeom>
          <a:noFill/>
          <a:ln w="31750" cap="sq">
            <a:solidFill>
              <a:schemeClr val="tx1"/>
            </a:solidFill>
            <a:round/>
            <a:headEnd type="none" w="sm" len="sm"/>
            <a:tailEnd type="triangle" w="sm" len="sm"/>
          </a:ln>
          <a:effectLst/>
        </p:spPr>
        <p:txBody>
          <a:bodyPr wrap="none"/>
          <a:lstStyle/>
          <a:p>
            <a:endParaRPr lang="en-US"/>
          </a:p>
        </p:txBody>
      </p:sp>
      <p:sp>
        <p:nvSpPr>
          <p:cNvPr id="41" name="Slide Number Placeholder 40"/>
          <p:cNvSpPr>
            <a:spLocks noGrp="1"/>
          </p:cNvSpPr>
          <p:nvPr>
            <p:ph type="sldNum" sz="quarter" idx="12"/>
          </p:nvPr>
        </p:nvSpPr>
        <p:spPr/>
        <p:txBody>
          <a:bodyPr/>
          <a:lstStyle/>
          <a:p>
            <a:fld id="{61C56245-ACDA-47A7-AC07-5407FFEE1235}" type="slidenum">
              <a:rPr lang="en-US" smtClean="0"/>
              <a:pPr/>
              <a:t>22</a:t>
            </a:fld>
            <a:endParaRPr lang="en-US"/>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7892" name="Rectangle 4"/>
          <p:cNvSpPr>
            <a:spLocks noGrp="1" noChangeArrowheads="1"/>
          </p:cNvSpPr>
          <p:nvPr>
            <p:ph type="ctrTitle"/>
          </p:nvPr>
        </p:nvSpPr>
        <p:spPr>
          <a:xfrm>
            <a:off x="76200" y="152400"/>
            <a:ext cx="8915400" cy="1295400"/>
          </a:xfrm>
          <a:noFill/>
          <a:ln/>
        </p:spPr>
        <p:txBody>
          <a:bodyPr lIns="90488" tIns="44450" rIns="90488" bIns="44450"/>
          <a:lstStyle/>
          <a:p>
            <a:r>
              <a:rPr lang="en-US" sz="3600" b="1" dirty="0"/>
              <a:t>Movable </a:t>
            </a:r>
            <a:r>
              <a:rPr lang="en-US" sz="3600" b="1" dirty="0" smtClean="0"/>
              <a:t>Bridge</a:t>
            </a:r>
            <a:r>
              <a:rPr lang="en-US" sz="3600" dirty="0"/>
              <a:t/>
            </a:r>
            <a:br>
              <a:rPr lang="en-US" sz="3600" dirty="0"/>
            </a:br>
            <a:r>
              <a:rPr lang="en-US" sz="3600" dirty="0"/>
              <a:t> </a:t>
            </a:r>
            <a:r>
              <a:rPr lang="en-US" sz="3600" dirty="0" smtClean="0"/>
              <a:t>Proximity switch being used to monitor correct surface.</a:t>
            </a:r>
            <a:endParaRPr lang="en-US" sz="3600" dirty="0"/>
          </a:p>
        </p:txBody>
      </p:sp>
      <p:sp>
        <p:nvSpPr>
          <p:cNvPr id="37893" name="Rectangle 5"/>
          <p:cNvSpPr>
            <a:spLocks noChangeArrowheads="1"/>
          </p:cNvSpPr>
          <p:nvPr/>
        </p:nvSpPr>
        <p:spPr bwMode="auto">
          <a:xfrm>
            <a:off x="747713" y="2803525"/>
            <a:ext cx="8015287" cy="457200"/>
          </a:xfrm>
          <a:prstGeom prst="rect">
            <a:avLst/>
          </a:prstGeom>
          <a:noFill/>
          <a:ln w="12700">
            <a:noFill/>
            <a:miter lim="800000"/>
            <a:headEnd/>
            <a:tailEnd/>
          </a:ln>
          <a:effectLst/>
        </p:spPr>
        <p:txBody>
          <a:bodyPr wrap="none" anchor="ctr"/>
          <a:lstStyle/>
          <a:p>
            <a:endParaRPr lang="en-US"/>
          </a:p>
        </p:txBody>
      </p:sp>
      <p:pic>
        <p:nvPicPr>
          <p:cNvPr id="37894" name="Picture 6" descr="C:\My Documents\NS Bridge5 Bascule\P9240096.JPG"/>
          <p:cNvPicPr>
            <a:picLocks noChangeAspect="1" noChangeArrowheads="1"/>
          </p:cNvPicPr>
          <p:nvPr/>
        </p:nvPicPr>
        <p:blipFill>
          <a:blip r:embed="rId3" cstate="email"/>
          <a:srcRect/>
          <a:stretch>
            <a:fillRect/>
          </a:stretch>
        </p:blipFill>
        <p:spPr bwMode="auto">
          <a:xfrm>
            <a:off x="1295400" y="1676400"/>
            <a:ext cx="6400800" cy="4800600"/>
          </a:xfrm>
          <a:prstGeom prst="rect">
            <a:avLst/>
          </a:prstGeom>
          <a:noFill/>
          <a:ln w="38100">
            <a:solidFill>
              <a:srgbClr val="000000"/>
            </a:solidFill>
            <a:miter lim="800000"/>
            <a:headEnd/>
            <a:tailEnd/>
          </a:ln>
        </p:spPr>
      </p:pic>
      <p:sp>
        <p:nvSpPr>
          <p:cNvPr id="9" name="Slide Number Placeholder 8"/>
          <p:cNvSpPr>
            <a:spLocks noGrp="1"/>
          </p:cNvSpPr>
          <p:nvPr>
            <p:ph type="sldNum" sz="quarter" idx="12"/>
          </p:nvPr>
        </p:nvSpPr>
        <p:spPr/>
        <p:txBody>
          <a:bodyPr/>
          <a:lstStyle/>
          <a:p>
            <a:fld id="{61C56245-ACDA-47A7-AC07-5407FFEE1235}" type="slidenum">
              <a:rPr lang="en-US" smtClean="0"/>
              <a:pPr/>
              <a:t>23</a:t>
            </a:fld>
            <a:endParaRPr lang="en-US"/>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99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9940" name="Rectangle 4"/>
          <p:cNvSpPr>
            <a:spLocks noGrp="1" noChangeArrowheads="1"/>
          </p:cNvSpPr>
          <p:nvPr>
            <p:ph type="ctrTitle"/>
          </p:nvPr>
        </p:nvSpPr>
        <p:spPr>
          <a:xfrm>
            <a:off x="76200" y="0"/>
            <a:ext cx="8915400" cy="2543174"/>
          </a:xfrm>
          <a:noFill/>
          <a:ln/>
        </p:spPr>
        <p:txBody>
          <a:bodyPr lIns="90488" tIns="44450" rIns="90488" bIns="44450"/>
          <a:lstStyle/>
          <a:p>
            <a:r>
              <a:rPr lang="en-US" sz="4000" dirty="0"/>
              <a:t>Movable Bridge </a:t>
            </a:r>
            <a:r>
              <a:rPr lang="en-US" sz="3600" dirty="0" smtClean="0"/>
              <a:t/>
            </a:r>
            <a:br>
              <a:rPr lang="en-US" sz="3600" dirty="0" smtClean="0"/>
            </a:br>
            <a:r>
              <a:rPr lang="en-US" sz="3600" dirty="0" smtClean="0"/>
              <a:t>Programmable Logic controller </a:t>
            </a:r>
            <a:br>
              <a:rPr lang="en-US" sz="3600" dirty="0" smtClean="0"/>
            </a:br>
            <a:r>
              <a:rPr lang="en-US" sz="3600" dirty="0" smtClean="0"/>
              <a:t>used in connection with proximity </a:t>
            </a:r>
            <a:r>
              <a:rPr lang="en-US" sz="3600" dirty="0"/>
              <a:t>switches, micro-switches, </a:t>
            </a:r>
            <a:r>
              <a:rPr lang="en-US" sz="3600" dirty="0" smtClean="0"/>
              <a:t>to ensure vitality</a:t>
            </a:r>
            <a:endParaRPr lang="en-US" sz="3600" dirty="0"/>
          </a:p>
        </p:txBody>
      </p:sp>
      <p:sp>
        <p:nvSpPr>
          <p:cNvPr id="39941" name="Rectangle 5"/>
          <p:cNvSpPr>
            <a:spLocks noChangeArrowheads="1"/>
          </p:cNvSpPr>
          <p:nvPr/>
        </p:nvSpPr>
        <p:spPr bwMode="auto">
          <a:xfrm>
            <a:off x="747713" y="2803525"/>
            <a:ext cx="8015287" cy="457200"/>
          </a:xfrm>
          <a:prstGeom prst="rect">
            <a:avLst/>
          </a:prstGeom>
          <a:noFill/>
          <a:ln w="12700">
            <a:noFill/>
            <a:miter lim="800000"/>
            <a:headEnd/>
            <a:tailEnd/>
          </a:ln>
          <a:effectLst/>
        </p:spPr>
        <p:txBody>
          <a:bodyPr wrap="none" anchor="ctr"/>
          <a:lstStyle/>
          <a:p>
            <a:endParaRPr lang="en-US"/>
          </a:p>
        </p:txBody>
      </p:sp>
      <p:pic>
        <p:nvPicPr>
          <p:cNvPr id="39942" name="Picture 6" descr="C:\My Documents\NS Bridge5 Bascule\P9240101.JPG"/>
          <p:cNvPicPr>
            <a:picLocks noChangeAspect="1" noChangeArrowheads="1"/>
          </p:cNvPicPr>
          <p:nvPr/>
        </p:nvPicPr>
        <p:blipFill>
          <a:blip r:embed="rId3" cstate="email"/>
          <a:srcRect/>
          <a:stretch>
            <a:fillRect/>
          </a:stretch>
        </p:blipFill>
        <p:spPr bwMode="auto">
          <a:xfrm>
            <a:off x="2126456" y="2543175"/>
            <a:ext cx="5257800" cy="3943350"/>
          </a:xfrm>
          <a:prstGeom prst="rect">
            <a:avLst/>
          </a:prstGeom>
          <a:noFill/>
        </p:spPr>
      </p:pic>
      <p:sp>
        <p:nvSpPr>
          <p:cNvPr id="9" name="Slide Number Placeholder 8"/>
          <p:cNvSpPr>
            <a:spLocks noGrp="1"/>
          </p:cNvSpPr>
          <p:nvPr>
            <p:ph type="sldNum" sz="quarter" idx="12"/>
          </p:nvPr>
        </p:nvSpPr>
        <p:spPr/>
        <p:txBody>
          <a:bodyPr/>
          <a:lstStyle/>
          <a:p>
            <a:fld id="{61C56245-ACDA-47A7-AC07-5407FFEE1235}" type="slidenum">
              <a:rPr lang="en-US" smtClean="0"/>
              <a:pPr/>
              <a:t>24</a:t>
            </a:fld>
            <a:endParaRPr lang="en-US"/>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19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1988" name="Rectangle 4"/>
          <p:cNvSpPr>
            <a:spLocks noGrp="1" noChangeArrowheads="1"/>
          </p:cNvSpPr>
          <p:nvPr>
            <p:ph type="ctrTitle"/>
          </p:nvPr>
        </p:nvSpPr>
        <p:spPr>
          <a:xfrm>
            <a:off x="457200" y="152400"/>
            <a:ext cx="8382000" cy="1295400"/>
          </a:xfrm>
          <a:noFill/>
          <a:ln/>
        </p:spPr>
        <p:txBody>
          <a:bodyPr lIns="90488" tIns="44450" rIns="90488" bIns="44450"/>
          <a:lstStyle/>
          <a:p>
            <a:r>
              <a:rPr lang="en-US" sz="4000" dirty="0" smtClean="0"/>
              <a:t>Movable Bridge Inspection Records</a:t>
            </a:r>
            <a:endParaRPr lang="en-US" sz="4000" dirty="0"/>
          </a:p>
        </p:txBody>
      </p:sp>
      <p:sp>
        <p:nvSpPr>
          <p:cNvPr id="41989" name="Rectangle 5"/>
          <p:cNvSpPr>
            <a:spLocks noGrp="1" noChangeArrowheads="1"/>
          </p:cNvSpPr>
          <p:nvPr>
            <p:ph type="subTitle" idx="1"/>
          </p:nvPr>
        </p:nvSpPr>
        <p:spPr>
          <a:xfrm>
            <a:off x="381000" y="1676400"/>
            <a:ext cx="8458200" cy="4648200"/>
          </a:xfrm>
          <a:noFill/>
          <a:ln/>
        </p:spPr>
        <p:txBody>
          <a:bodyPr lIns="90488" tIns="44450" rIns="90488" bIns="44450"/>
          <a:lstStyle/>
          <a:p>
            <a:pPr algn="l"/>
            <a:r>
              <a:rPr lang="en-US" dirty="0"/>
              <a:t>When inspecting </a:t>
            </a:r>
            <a:r>
              <a:rPr lang="en-US" dirty="0" smtClean="0"/>
              <a:t>and testing movable </a:t>
            </a:r>
            <a:r>
              <a:rPr lang="en-US" dirty="0"/>
              <a:t>bridges it is recommended that </a:t>
            </a:r>
            <a:r>
              <a:rPr lang="en-US" dirty="0" smtClean="0"/>
              <a:t>the railroad record and maintain inspection data in greater detail than is required by 49 CFR 236.110.  These detailed record can be compared over time to determine trend or significant changes in the bridge structure and mechanism.</a:t>
            </a:r>
            <a:endParaRPr lang="en-US" dirty="0"/>
          </a:p>
        </p:txBody>
      </p:sp>
      <p:sp>
        <p:nvSpPr>
          <p:cNvPr id="41990" name="Rectangle 6"/>
          <p:cNvSpPr>
            <a:spLocks noChangeArrowheads="1"/>
          </p:cNvSpPr>
          <p:nvPr/>
        </p:nvSpPr>
        <p:spPr bwMode="auto">
          <a:xfrm>
            <a:off x="747713" y="2803525"/>
            <a:ext cx="8015287" cy="457200"/>
          </a:xfrm>
          <a:prstGeom prst="rect">
            <a:avLst/>
          </a:prstGeom>
          <a:noFill/>
          <a:ln w="12700">
            <a:noFill/>
            <a:miter lim="800000"/>
            <a:headEnd/>
            <a:tailEnd/>
          </a:ln>
          <a:effectLst/>
        </p:spPr>
        <p:txBody>
          <a:bodyPr wrap="none" anchor="ctr"/>
          <a:lstStyle/>
          <a:p>
            <a:endParaRPr lang="en-US"/>
          </a:p>
        </p:txBody>
      </p:sp>
      <p:sp>
        <p:nvSpPr>
          <p:cNvPr id="9" name="Slide Number Placeholder 8"/>
          <p:cNvSpPr>
            <a:spLocks noGrp="1"/>
          </p:cNvSpPr>
          <p:nvPr>
            <p:ph type="sldNum" sz="quarter" idx="12"/>
          </p:nvPr>
        </p:nvSpPr>
        <p:spPr/>
        <p:txBody>
          <a:bodyPr/>
          <a:lstStyle/>
          <a:p>
            <a:fld id="{61C56245-ACDA-47A7-AC07-5407FFEE1235}" type="slidenum">
              <a:rPr lang="en-US" smtClean="0"/>
              <a:pPr/>
              <a:t>25</a:t>
            </a:fld>
            <a:endParaRPr lang="en-US"/>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1571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15716" name="Rectangle 4"/>
          <p:cNvSpPr>
            <a:spLocks noGrp="1" noChangeArrowheads="1"/>
          </p:cNvSpPr>
          <p:nvPr>
            <p:ph type="subTitle" idx="1"/>
          </p:nvPr>
        </p:nvSpPr>
        <p:spPr>
          <a:xfrm>
            <a:off x="228600" y="2286000"/>
            <a:ext cx="8610600" cy="3657600"/>
          </a:xfrm>
          <a:noFill/>
          <a:ln/>
        </p:spPr>
        <p:txBody>
          <a:bodyPr lIns="90488" tIns="44450" rIns="90488" bIns="44450"/>
          <a:lstStyle/>
          <a:p>
            <a:pPr algn="l" eaLnBrk="0" hangingPunct="0">
              <a:spcBef>
                <a:spcPct val="0"/>
              </a:spcBef>
            </a:pPr>
            <a:r>
              <a:rPr lang="en-US" dirty="0"/>
              <a:t>Application:</a:t>
            </a:r>
          </a:p>
          <a:p>
            <a:pPr algn="l"/>
            <a:r>
              <a:rPr lang="en-US" dirty="0"/>
              <a:t>Applies to movable bridge </a:t>
            </a:r>
            <a:r>
              <a:rPr lang="en-US" dirty="0" err="1"/>
              <a:t>interlockings</a:t>
            </a:r>
            <a:r>
              <a:rPr lang="en-US" dirty="0"/>
              <a:t>. </a:t>
            </a:r>
            <a:r>
              <a:rPr lang="en-US" dirty="0" smtClean="0"/>
              <a:t>Test </a:t>
            </a:r>
            <a:r>
              <a:rPr lang="en-US" dirty="0"/>
              <a:t>shall be made by displacing bridge locking members more than one inch from their proper position and determine that signals cannot be cleared </a:t>
            </a:r>
            <a:r>
              <a:rPr lang="en-US" dirty="0" smtClean="0"/>
              <a:t>to authorize </a:t>
            </a:r>
            <a:r>
              <a:rPr lang="en-US" dirty="0"/>
              <a:t>movement over the movable bridge.</a:t>
            </a:r>
          </a:p>
        </p:txBody>
      </p:sp>
      <p:sp>
        <p:nvSpPr>
          <p:cNvPr id="115717" name="Rectangle 5"/>
          <p:cNvSpPr>
            <a:spLocks noGrp="1" noChangeArrowheads="1"/>
          </p:cNvSpPr>
          <p:nvPr>
            <p:ph type="ctrTitle"/>
          </p:nvPr>
        </p:nvSpPr>
        <p:spPr>
          <a:xfrm>
            <a:off x="533400" y="304800"/>
            <a:ext cx="8305800" cy="1981200"/>
          </a:xfrm>
        </p:spPr>
        <p:txBody>
          <a:bodyPr/>
          <a:lstStyle/>
          <a:p>
            <a:pPr algn="l"/>
            <a:r>
              <a:rPr lang="en-US" sz="4000" dirty="0"/>
              <a:t>236.387  Movable Bridge Locking</a:t>
            </a:r>
            <a:r>
              <a:rPr lang="en-US" sz="4000" dirty="0" smtClean="0"/>
              <a:t>.</a:t>
            </a:r>
            <a:r>
              <a:rPr lang="en-US" sz="4000" dirty="0"/>
              <a:t/>
            </a:r>
            <a:br>
              <a:rPr lang="en-US" sz="4000" dirty="0"/>
            </a:br>
            <a:r>
              <a:rPr lang="en-US" sz="3600" b="1" i="1" dirty="0" smtClean="0"/>
              <a:t>Movable </a:t>
            </a:r>
            <a:r>
              <a:rPr lang="en-US" sz="3600" b="1" i="1" dirty="0"/>
              <a:t>bridge locking shall be tested once each year.</a:t>
            </a:r>
          </a:p>
        </p:txBody>
      </p:sp>
      <p:sp>
        <p:nvSpPr>
          <p:cNvPr id="8" name="Slide Number Placeholder 7"/>
          <p:cNvSpPr>
            <a:spLocks noGrp="1"/>
          </p:cNvSpPr>
          <p:nvPr>
            <p:ph type="sldNum" sz="quarter" idx="12"/>
          </p:nvPr>
        </p:nvSpPr>
        <p:spPr/>
        <p:txBody>
          <a:bodyPr/>
          <a:lstStyle/>
          <a:p>
            <a:fld id="{61C56245-ACDA-47A7-AC07-5407FFEE1235}" type="slidenum">
              <a:rPr lang="en-US" smtClean="0"/>
              <a:pPr/>
              <a:t>26</a:t>
            </a:fld>
            <a:endParaRPr lang="en-US"/>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bwMode="auto">
          <a:xfrm>
            <a:off x="609600" y="228600"/>
            <a:ext cx="80772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r>
              <a:rPr lang="en-US" altLang="en-US" b="1" smtClean="0">
                <a:solidFill>
                  <a:schemeClr val="tx1"/>
                </a:solidFill>
              </a:rPr>
              <a:t>S&amp;TC  FUNDAMENTALS</a:t>
            </a:r>
            <a:endParaRPr lang="en-US" altLang="en-US" sz="3200" b="1" smtClean="0">
              <a:solidFill>
                <a:schemeClr val="tx1"/>
              </a:solidFill>
            </a:endParaRPr>
          </a:p>
        </p:txBody>
      </p:sp>
      <p:sp>
        <p:nvSpPr>
          <p:cNvPr id="2051" name="Rectangle 3"/>
          <p:cNvSpPr>
            <a:spLocks noGrp="1" noChangeArrowheads="1"/>
          </p:cNvSpPr>
          <p:nvPr>
            <p:ph type="subTitle" idx="1"/>
          </p:nvPr>
        </p:nvSpPr>
        <p:spPr>
          <a:xfrm>
            <a:off x="304800" y="1676400"/>
            <a:ext cx="3429000" cy="3657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indent="-342900" eaLnBrk="1" hangingPunct="1">
              <a:spcBef>
                <a:spcPts val="0"/>
              </a:spcBef>
              <a:defRPr/>
            </a:pPr>
            <a:r>
              <a:rPr lang="en-US" altLang="en-US" sz="4000" dirty="0" smtClean="0"/>
              <a:t>49 CFR 236</a:t>
            </a:r>
          </a:p>
          <a:p>
            <a:pPr indent="-342900" eaLnBrk="1" hangingPunct="1">
              <a:spcBef>
                <a:spcPts val="0"/>
              </a:spcBef>
              <a:defRPr/>
            </a:pPr>
            <a:r>
              <a:rPr lang="en-US" altLang="en-US" sz="4000" dirty="0" smtClean="0"/>
              <a:t>Subpart C</a:t>
            </a:r>
          </a:p>
          <a:p>
            <a:pPr indent="-342900" eaLnBrk="1" hangingPunct="1">
              <a:spcBef>
                <a:spcPts val="0"/>
              </a:spcBef>
              <a:defRPr/>
            </a:pPr>
            <a:r>
              <a:rPr lang="en-US" altLang="en-US" sz="4000" dirty="0" smtClean="0"/>
              <a:t>Movable Bridges </a:t>
            </a:r>
          </a:p>
          <a:p>
            <a:pPr marL="342900" indent="-342900" eaLnBrk="1" hangingPunct="1">
              <a:defRPr/>
            </a:pPr>
            <a:endParaRPr lang="en-US" altLang="en-US" sz="4000" b="1" dirty="0" smtClean="0"/>
          </a:p>
          <a:p>
            <a:pPr marL="342900" indent="-342900" eaLnBrk="1" hangingPunct="1">
              <a:defRPr/>
            </a:pPr>
            <a:r>
              <a:rPr lang="en-US" altLang="en-US" sz="4000" b="1" dirty="0" smtClean="0"/>
              <a:t>The End</a:t>
            </a:r>
          </a:p>
        </p:txBody>
      </p:sp>
      <p:sp>
        <p:nvSpPr>
          <p:cNvPr id="70661" name="Rectangle 10"/>
          <p:cNvSpPr>
            <a:spLocks noChangeArrowheads="1"/>
          </p:cNvSpPr>
          <p:nvPr/>
        </p:nvSpPr>
        <p:spPr bwMode="auto">
          <a:xfrm>
            <a:off x="8680450" y="63246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4AFF63-2CBE-4679-B0A7-28AA247E8046}" type="slidenum">
              <a:rPr lang="en-US" altLang="en-US" sz="2000"/>
              <a:pPr eaLnBrk="1" hangingPunct="1"/>
              <a:t>27</a:t>
            </a:fld>
            <a:endParaRPr lang="en-US" altLang="en-US" sz="2000"/>
          </a:p>
        </p:txBody>
      </p:sp>
      <p:pic>
        <p:nvPicPr>
          <p:cNvPr id="6" name="Picture 6" descr="Image result for movable bridge  locking imag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6388" y="1828800"/>
            <a:ext cx="5297914"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097187"/>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u="sng" dirty="0" smtClean="0">
                <a:solidFill>
                  <a:srgbClr val="FF0000"/>
                </a:solidFill>
              </a:rPr>
              <a:t>CAUTION</a:t>
            </a:r>
          </a:p>
        </p:txBody>
      </p:sp>
      <p:sp>
        <p:nvSpPr>
          <p:cNvPr id="4099" name="Rectangle 3"/>
          <p:cNvSpPr>
            <a:spLocks noGrp="1" noChangeArrowheads="1"/>
          </p:cNvSpPr>
          <p:nvPr>
            <p:ph idx="1"/>
          </p:nvPr>
        </p:nvSpPr>
        <p:spPr bwMode="auto">
          <a:xfrm>
            <a:off x="685800" y="1752600"/>
            <a:ext cx="792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325" indent="-60325">
              <a:spcBef>
                <a:spcPct val="0"/>
              </a:spcBef>
              <a:buFontTx/>
              <a:buNone/>
            </a:pPr>
            <a:r>
              <a:rPr lang="en-US" altLang="en-US" dirty="0" smtClean="0"/>
              <a:t>The following presentation was developed to provide general information only. For detailed compliance information please refer to 49 CFR 236 – Rules, Standards and Instructions, Subpart C, 236.312, 236.387, and the S&amp;TC technical manual.  It is recommended that each employee refer to appropriate manuals and regulations when dealing with any specific issue.</a:t>
            </a:r>
            <a:endParaRPr lang="en-US" altLang="en-US" u="sng" dirty="0" smtClean="0"/>
          </a:p>
        </p:txBody>
      </p:sp>
      <p:sp>
        <p:nvSpPr>
          <p:cNvPr id="4100" name="Rectangle 8"/>
          <p:cNvSpPr>
            <a:spLocks noChangeArrowheads="1"/>
          </p:cNvSpPr>
          <p:nvPr/>
        </p:nvSpPr>
        <p:spPr bwMode="auto">
          <a:xfrm>
            <a:off x="8610600" y="6243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C5898D-4966-436E-8E7D-16E74111113B}" type="slidenum">
              <a:rPr lang="en-US" altLang="en-US" sz="2000"/>
              <a:pPr eaLnBrk="1" hangingPunct="1"/>
              <a:t>3</a:t>
            </a:fld>
            <a:endParaRPr lang="en-US" altLang="en-US" sz="2000"/>
          </a:p>
        </p:txBody>
      </p:sp>
    </p:spTree>
    <p:extLst>
      <p:ext uri="{BB962C8B-B14F-4D97-AF65-F5344CB8AC3E}">
        <p14:creationId xmlns:p14="http://schemas.microsoft.com/office/powerpoint/2010/main" val="15631921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Information</a:t>
            </a:r>
            <a:endParaRPr lang="en-US" dirty="0"/>
          </a:p>
        </p:txBody>
      </p:sp>
      <p:sp>
        <p:nvSpPr>
          <p:cNvPr id="3" name="Content Placeholder 2"/>
          <p:cNvSpPr>
            <a:spLocks noGrp="1"/>
          </p:cNvSpPr>
          <p:nvPr>
            <p:ph idx="1"/>
          </p:nvPr>
        </p:nvSpPr>
        <p:spPr/>
        <p:txBody>
          <a:bodyPr/>
          <a:lstStyle/>
          <a:p>
            <a:pPr marL="0" indent="0">
              <a:buNone/>
            </a:pPr>
            <a:r>
              <a:rPr lang="en-US" sz="3000" dirty="0" smtClean="0"/>
              <a:t>The FRA Rules, Standards, and Instructions are considered to be the minimum standard allowed for the installation, inspection, maintenance, and repair of signal and train control systems, devices, and appliances.  Each railroad may adopt more stringent standards. Refer to your railroad’s signal standard and instruction manual for further guidance.</a:t>
            </a:r>
            <a:endParaRPr lang="en-US" sz="3000" dirty="0"/>
          </a:p>
        </p:txBody>
      </p:sp>
    </p:spTree>
    <p:extLst>
      <p:ext uri="{BB962C8B-B14F-4D97-AF65-F5344CB8AC3E}">
        <p14:creationId xmlns:p14="http://schemas.microsoft.com/office/powerpoint/2010/main" val="3266467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
            </a:r>
            <a:r>
              <a:rPr lang="en-US" b="1" dirty="0" smtClean="0"/>
              <a:t>ovable Bridges and Interlocking</a:t>
            </a:r>
            <a:endParaRPr lang="en-US" b="1" dirty="0"/>
          </a:p>
        </p:txBody>
      </p:sp>
      <p:sp>
        <p:nvSpPr>
          <p:cNvPr id="3" name="Content Placeholder 2"/>
          <p:cNvSpPr>
            <a:spLocks noGrp="1"/>
          </p:cNvSpPr>
          <p:nvPr>
            <p:ph idx="1"/>
          </p:nvPr>
        </p:nvSpPr>
        <p:spPr/>
        <p:txBody>
          <a:bodyPr/>
          <a:lstStyle/>
          <a:p>
            <a:pPr marL="0" indent="0">
              <a:buNone/>
            </a:pPr>
            <a:r>
              <a:rPr lang="en-US" dirty="0" smtClean="0"/>
              <a:t>Types of movable bridges:</a:t>
            </a:r>
          </a:p>
          <a:p>
            <a:pPr marL="514350" indent="-514350">
              <a:buFont typeface="+mj-lt"/>
              <a:buAutoNum type="arabicPeriod"/>
            </a:pPr>
            <a:r>
              <a:rPr lang="en-US" sz="2800" dirty="0" smtClean="0"/>
              <a:t>Bascule</a:t>
            </a:r>
          </a:p>
          <a:p>
            <a:pPr marL="514350" indent="-514350">
              <a:buFont typeface="+mj-lt"/>
              <a:buAutoNum type="arabicPeriod"/>
            </a:pPr>
            <a:r>
              <a:rPr lang="en-US" sz="2800" dirty="0" smtClean="0"/>
              <a:t>Lift</a:t>
            </a:r>
          </a:p>
          <a:p>
            <a:pPr marL="514350" indent="-514350">
              <a:buFont typeface="+mj-lt"/>
              <a:buAutoNum type="arabicPeriod"/>
            </a:pPr>
            <a:r>
              <a:rPr lang="en-US" sz="2800" dirty="0" smtClean="0"/>
              <a:t>Swing</a:t>
            </a:r>
          </a:p>
          <a:p>
            <a:pPr marL="0" indent="0">
              <a:buNone/>
            </a:pPr>
            <a:r>
              <a:rPr lang="en-US" dirty="0" smtClean="0"/>
              <a:t>For a proceed aspect the bridge must be:</a:t>
            </a:r>
          </a:p>
          <a:p>
            <a:r>
              <a:rPr lang="en-US" sz="2800" dirty="0" smtClean="0"/>
              <a:t>Seated and locked</a:t>
            </a:r>
          </a:p>
          <a:p>
            <a:r>
              <a:rPr lang="en-US" sz="2800" dirty="0" smtClean="0"/>
              <a:t>Surface and alignment</a:t>
            </a:r>
          </a:p>
          <a:p>
            <a:r>
              <a:rPr lang="en-US" sz="2800" dirty="0" smtClean="0"/>
              <a:t>Derails down (if applicable)</a:t>
            </a:r>
          </a:p>
          <a:p>
            <a:pPr marL="0" indent="0">
              <a:buNone/>
            </a:pPr>
            <a:endParaRPr lang="en-US" dirty="0"/>
          </a:p>
        </p:txBody>
      </p:sp>
      <p:sp>
        <p:nvSpPr>
          <p:cNvPr id="4" name="Slide Number Placeholder 3"/>
          <p:cNvSpPr>
            <a:spLocks noGrp="1"/>
          </p:cNvSpPr>
          <p:nvPr>
            <p:ph type="sldNum" sz="quarter" idx="12"/>
          </p:nvPr>
        </p:nvSpPr>
        <p:spPr/>
        <p:txBody>
          <a:bodyPr/>
          <a:lstStyle/>
          <a:p>
            <a:fld id="{D31CDA30-0EEA-4FE6-A67E-80679597A3B3}" type="slidenum">
              <a:rPr lang="en-US" smtClean="0"/>
              <a:pPr/>
              <a:t>5</a:t>
            </a:fld>
            <a:endParaRPr lang="en-US"/>
          </a:p>
        </p:txBody>
      </p:sp>
    </p:spTree>
    <p:extLst>
      <p:ext uri="{BB962C8B-B14F-4D97-AF65-F5344CB8AC3E}">
        <p14:creationId xmlns:p14="http://schemas.microsoft.com/office/powerpoint/2010/main" val="855356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t>
            </a:r>
            <a:r>
              <a:rPr lang="en-US" b="1" dirty="0" smtClean="0"/>
              <a:t>Bridges</a:t>
            </a:r>
            <a:endParaRPr lang="en-US"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r>
              <a:rPr lang="en-US" sz="3600" dirty="0"/>
              <a:t>Bascule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solidFill>
                  <a:schemeClr val="bg1">
                    <a:lumMod val="75000"/>
                  </a:schemeClr>
                </a:solidFill>
              </a:rPr>
              <a:t>Lift</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solidFill>
                  <a:schemeClr val="bg1">
                    <a:lumMod val="75000"/>
                  </a:schemeClr>
                </a:solidFill>
              </a:rPr>
              <a:t>Swing</a:t>
            </a:r>
          </a:p>
          <a:p>
            <a:endParaRPr lang="en-US" dirty="0"/>
          </a:p>
        </p:txBody>
      </p:sp>
      <p:sp>
        <p:nvSpPr>
          <p:cNvPr id="4" name="Slide Number Placeholder 3"/>
          <p:cNvSpPr>
            <a:spLocks noGrp="1"/>
          </p:cNvSpPr>
          <p:nvPr>
            <p:ph type="sldNum" sz="quarter" idx="12"/>
          </p:nvPr>
        </p:nvSpPr>
        <p:spPr/>
        <p:txBody>
          <a:bodyPr/>
          <a:lstStyle/>
          <a:p>
            <a:fld id="{D31CDA30-0EEA-4FE6-A67E-80679597A3B3}" type="slidenum">
              <a:rPr lang="en-US" smtClean="0"/>
              <a:pPr/>
              <a:t>6</a:t>
            </a:fld>
            <a:endParaRPr lang="en-US"/>
          </a:p>
        </p:txBody>
      </p:sp>
      <p:pic>
        <p:nvPicPr>
          <p:cNvPr id="1028" name="Picture 4" descr="This animation shows the movement of a double leaf bascu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52624"/>
            <a:ext cx="501650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64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Bascule Bridges</a:t>
            </a:r>
            <a:endParaRPr lang="en-US" dirty="0"/>
          </a:p>
        </p:txBody>
      </p:sp>
      <p:sp>
        <p:nvSpPr>
          <p:cNvPr id="4" name="Slide Number Placeholder 3"/>
          <p:cNvSpPr>
            <a:spLocks noGrp="1"/>
          </p:cNvSpPr>
          <p:nvPr>
            <p:ph type="sldNum" sz="quarter" idx="12"/>
          </p:nvPr>
        </p:nvSpPr>
        <p:spPr/>
        <p:txBody>
          <a:bodyPr/>
          <a:lstStyle/>
          <a:p>
            <a:fld id="{D31CDA30-0EEA-4FE6-A67E-80679597A3B3}" type="slidenum">
              <a:rPr lang="en-US" smtClean="0"/>
              <a:pPr/>
              <a:t>7</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7" y="1905000"/>
            <a:ext cx="503872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Image result for Pelham Bay 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91" y="1704974"/>
            <a:ext cx="8810244" cy="4029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79670" y="5726385"/>
            <a:ext cx="5748497" cy="830997"/>
          </a:xfrm>
          <a:prstGeom prst="rect">
            <a:avLst/>
          </a:prstGeom>
          <a:noFill/>
        </p:spPr>
        <p:txBody>
          <a:bodyPr wrap="none" rtlCol="0">
            <a:spAutoFit/>
          </a:bodyPr>
          <a:lstStyle/>
          <a:p>
            <a:pPr algn="ctr"/>
            <a:r>
              <a:rPr lang="en-US" dirty="0" err="1" smtClean="0">
                <a:latin typeface="Arial" panose="020B0604020202020204" pitchFamily="34" charset="0"/>
                <a:cs typeface="Arial" panose="020B0604020202020204" pitchFamily="34" charset="0"/>
              </a:rPr>
              <a:t>Penham</a:t>
            </a:r>
            <a:r>
              <a:rPr lang="en-US" dirty="0" smtClean="0">
                <a:latin typeface="Arial" panose="020B0604020202020204" pitchFamily="34" charset="0"/>
                <a:cs typeface="Arial" panose="020B0604020202020204" pitchFamily="34" charset="0"/>
              </a:rPr>
              <a:t> Bay Bascule Bridge – New York</a:t>
            </a:r>
          </a:p>
          <a:p>
            <a:pPr algn="ctr"/>
            <a:r>
              <a:rPr lang="en-US" dirty="0" smtClean="0">
                <a:latin typeface="Arial" panose="020B0604020202020204" pitchFamily="34" charset="0"/>
                <a:cs typeface="Arial" panose="020B0604020202020204" pitchFamily="34" charset="0"/>
              </a:rPr>
              <a:t>Built in 1907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21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7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Bridges</a:t>
            </a:r>
            <a:br>
              <a:rPr lang="en-US" dirty="0"/>
            </a:br>
            <a:endParaRPr lang="en-US"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r>
              <a:rPr lang="en-US" sz="3600" dirty="0">
                <a:solidFill>
                  <a:schemeClr val="bg1">
                    <a:lumMod val="75000"/>
                  </a:schemeClr>
                </a:solidFill>
              </a:rPr>
              <a:t>Bascule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Lift</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solidFill>
                  <a:schemeClr val="bg1">
                    <a:lumMod val="75000"/>
                  </a:schemeClr>
                </a:solidFill>
              </a:rPr>
              <a:t>Swing</a:t>
            </a:r>
          </a:p>
          <a:p>
            <a:endParaRPr lang="en-US" dirty="0"/>
          </a:p>
        </p:txBody>
      </p:sp>
      <p:sp>
        <p:nvSpPr>
          <p:cNvPr id="4" name="Slide Number Placeholder 3"/>
          <p:cNvSpPr>
            <a:spLocks noGrp="1"/>
          </p:cNvSpPr>
          <p:nvPr>
            <p:ph type="sldNum" sz="quarter" idx="12"/>
          </p:nvPr>
        </p:nvSpPr>
        <p:spPr/>
        <p:txBody>
          <a:bodyPr/>
          <a:lstStyle/>
          <a:p>
            <a:fld id="{D31CDA30-0EEA-4FE6-A67E-80679597A3B3}" type="slidenum">
              <a:rPr lang="en-US" smtClean="0"/>
              <a:pPr/>
              <a:t>8</a:t>
            </a:fld>
            <a:endParaRPr lang="en-US"/>
          </a:p>
        </p:txBody>
      </p:sp>
      <p:pic>
        <p:nvPicPr>
          <p:cNvPr id="12292" name="Picture 4" descr="An animation showing how a vertical-lift bridge operates with vehicular and shipping traffi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52624"/>
            <a:ext cx="50673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521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654" y="3378816"/>
            <a:ext cx="3670692" cy="159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descr="7. The James River Bridge, Newport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47" y="1593482"/>
            <a:ext cx="7432906" cy="435949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Lift bridges</a:t>
            </a:r>
            <a:endParaRPr lang="en-US" dirty="0"/>
          </a:p>
        </p:txBody>
      </p:sp>
      <p:sp>
        <p:nvSpPr>
          <p:cNvPr id="4" name="Slide Number Placeholder 3"/>
          <p:cNvSpPr>
            <a:spLocks noGrp="1"/>
          </p:cNvSpPr>
          <p:nvPr>
            <p:ph type="sldNum" sz="quarter" idx="12"/>
          </p:nvPr>
        </p:nvSpPr>
        <p:spPr/>
        <p:txBody>
          <a:bodyPr/>
          <a:lstStyle/>
          <a:p>
            <a:fld id="{D31CDA30-0EEA-4FE6-A67E-80679597A3B3}" type="slidenum">
              <a:rPr lang="en-US" smtClean="0"/>
              <a:pPr/>
              <a:t>9</a:t>
            </a:fld>
            <a:endParaRPr lang="en-US"/>
          </a:p>
        </p:txBody>
      </p:sp>
      <p:sp>
        <p:nvSpPr>
          <p:cNvPr id="6" name="TextBox 5"/>
          <p:cNvSpPr txBox="1"/>
          <p:nvPr/>
        </p:nvSpPr>
        <p:spPr>
          <a:xfrm>
            <a:off x="2867718" y="6015335"/>
            <a:ext cx="3368230" cy="461665"/>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James River Lift Bridge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9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7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5C4452574C8845BBCF3E707FF37212" ma:contentTypeVersion="1" ma:contentTypeDescription="Create a new document." ma:contentTypeScope="" ma:versionID="7ce98aed21b394241c715a3420bfae39">
  <xsd:schema xmlns:xsd="http://www.w3.org/2001/XMLSchema" xmlns:xs="http://www.w3.org/2001/XMLSchema" xmlns:p="http://schemas.microsoft.com/office/2006/metadata/properties" xmlns:ns2="86dc1d01-f00d-4f0f-9b02-2b2aa7aa8f3c" targetNamespace="http://schemas.microsoft.com/office/2006/metadata/properties" ma:root="true" ma:fieldsID="54b7fc404d003581e58c92507d1ebfab" ns2:_="">
    <xsd:import namespace="86dc1d01-f00d-4f0f-9b02-2b2aa7aa8f3c"/>
    <xsd:element name="properties">
      <xsd:complexType>
        <xsd:sequence>
          <xsd:element name="documentManagement">
            <xsd:complexType>
              <xsd:all>
                <xsd:element ref="ns2:File_x0020_Typ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c1d01-f00d-4f0f-9b02-2b2aa7aa8f3c" elementFormDefault="qualified">
    <xsd:import namespace="http://schemas.microsoft.com/office/2006/documentManagement/types"/>
    <xsd:import namespace="http://schemas.microsoft.com/office/infopath/2007/PartnerControls"/>
    <xsd:element name="File_x0020_Type0" ma:index="8" nillable="true" ma:displayName="File Type" ma:format="Dropdown" ma:internalName="File_x0020_Type0">
      <xsd:simpleType>
        <xsd:restriction base="dms:Choice">
          <xsd:enumeration value="Photo"/>
          <xsd:enumeration value="Docum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_x0020_Type0 xmlns="86dc1d01-f00d-4f0f-9b02-2b2aa7aa8f3c" xsi:nil="true"/>
  </documentManagement>
</p:properties>
</file>

<file path=customXml/itemProps1.xml><?xml version="1.0" encoding="utf-8"?>
<ds:datastoreItem xmlns:ds="http://schemas.openxmlformats.org/officeDocument/2006/customXml" ds:itemID="{B37EF508-31DD-4648-B9D7-AB8EB643C43B}"/>
</file>

<file path=customXml/itemProps2.xml><?xml version="1.0" encoding="utf-8"?>
<ds:datastoreItem xmlns:ds="http://schemas.openxmlformats.org/officeDocument/2006/customXml" ds:itemID="{1120C315-A550-46C8-805B-152DBF4A1FA3}"/>
</file>

<file path=customXml/itemProps3.xml><?xml version="1.0" encoding="utf-8"?>
<ds:datastoreItem xmlns:ds="http://schemas.openxmlformats.org/officeDocument/2006/customXml" ds:itemID="{F268818F-1116-4FDA-9BFA-5F48758C8713}"/>
</file>

<file path=docProps/app.xml><?xml version="1.0" encoding="utf-8"?>
<Properties xmlns="http://schemas.openxmlformats.org/officeDocument/2006/extended-properties" xmlns:vt="http://schemas.openxmlformats.org/officeDocument/2006/docPropsVTypes">
  <TotalTime>3044</TotalTime>
  <Words>1931</Words>
  <Application>Microsoft Office PowerPoint</Application>
  <PresentationFormat>On-screen Show (4:3)</PresentationFormat>
  <Paragraphs>251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Signal and Train Control RULES, STANDARDS, AND INSTRUCTIONS (R,S&amp;I)</vt:lpstr>
      <vt:lpstr>Learning Objectives</vt:lpstr>
      <vt:lpstr>CAUTION</vt:lpstr>
      <vt:lpstr>Information</vt:lpstr>
      <vt:lpstr>Movable Bridges and Interlocking</vt:lpstr>
      <vt:lpstr>Types of Bridges</vt:lpstr>
      <vt:lpstr>Bascule Bridges</vt:lpstr>
      <vt:lpstr>Types of Bridges </vt:lpstr>
      <vt:lpstr>Lift bridges</vt:lpstr>
      <vt:lpstr>Types of Bridges </vt:lpstr>
      <vt:lpstr>Swing Bridges</vt:lpstr>
      <vt:lpstr>236.312 Movable bridge, interlocking of signal appliances with bridge devices.</vt:lpstr>
      <vt:lpstr>Bascule Bridge</vt:lpstr>
      <vt:lpstr>Lift Span</vt:lpstr>
      <vt:lpstr>Swing Bridge</vt:lpstr>
      <vt:lpstr>FRA Movable Bridge Correct Surface and Seated</vt:lpstr>
      <vt:lpstr>Movable Bridge Inspection Procedures</vt:lpstr>
      <vt:lpstr>Movable Bridge Correct Alignment</vt:lpstr>
      <vt:lpstr>Movable Bridge Inspection Procedures</vt:lpstr>
      <vt:lpstr>FRA Movable Bridge Inspection Procedures</vt:lpstr>
      <vt:lpstr>FRA Movable Bridge Inspection Procedures</vt:lpstr>
      <vt:lpstr>Swing Bridge</vt:lpstr>
      <vt:lpstr>Movable Bridge  Proximity switch being used to monitor correct surface.</vt:lpstr>
      <vt:lpstr>Movable Bridge  Programmable Logic controller  used in connection with proximity switches, micro-switches, to ensure vitality</vt:lpstr>
      <vt:lpstr>Movable Bridge Inspection Records</vt:lpstr>
      <vt:lpstr>236.387  Movable Bridge Locking. Movable bridge locking shall be tested once each year.</vt:lpstr>
      <vt:lpstr>S&amp;TC  FUNDAMENTALS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Movable Bridge Training</dc:title>
  <dc:creator>Steven Denton</dc:creator>
  <cp:lastModifiedBy>RLE</cp:lastModifiedBy>
  <cp:revision>120</cp:revision>
  <dcterms:created xsi:type="dcterms:W3CDTF">2002-04-08T20:52:28Z</dcterms:created>
  <dcterms:modified xsi:type="dcterms:W3CDTF">2016-10-19T01:31:15Z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0x010100995C4452574C8845BBCF3E707FF37212</vt:lpwstr>
  </property>
</Properties>
</file>